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7"/>
  </p:notesMasterIdLst>
  <p:sldIdLst>
    <p:sldId id="257" r:id="rId2"/>
    <p:sldId id="259" r:id="rId3"/>
    <p:sldId id="260" r:id="rId4"/>
    <p:sldId id="261" r:id="rId5"/>
    <p:sldId id="488" r:id="rId6"/>
    <p:sldId id="487" r:id="rId7"/>
    <p:sldId id="262" r:id="rId8"/>
    <p:sldId id="263" r:id="rId9"/>
    <p:sldId id="589" r:id="rId10"/>
    <p:sldId id="590" r:id="rId11"/>
    <p:sldId id="591" r:id="rId12"/>
    <p:sldId id="489" r:id="rId13"/>
    <p:sldId id="511" r:id="rId14"/>
    <p:sldId id="512" r:id="rId15"/>
    <p:sldId id="502" r:id="rId16"/>
    <p:sldId id="490" r:id="rId17"/>
    <p:sldId id="491" r:id="rId18"/>
    <p:sldId id="538" r:id="rId19"/>
    <p:sldId id="539" r:id="rId20"/>
    <p:sldId id="540" r:id="rId21"/>
    <p:sldId id="541" r:id="rId22"/>
    <p:sldId id="545" r:id="rId23"/>
    <p:sldId id="544" r:id="rId24"/>
    <p:sldId id="542" r:id="rId25"/>
    <p:sldId id="543" r:id="rId26"/>
    <p:sldId id="546" r:id="rId27"/>
    <p:sldId id="492" r:id="rId28"/>
    <p:sldId id="493" r:id="rId29"/>
    <p:sldId id="530" r:id="rId30"/>
    <p:sldId id="494" r:id="rId31"/>
    <p:sldId id="495" r:id="rId32"/>
    <p:sldId id="496" r:id="rId33"/>
    <p:sldId id="497" r:id="rId34"/>
    <p:sldId id="498" r:id="rId35"/>
    <p:sldId id="499" r:id="rId36"/>
    <p:sldId id="500" r:id="rId37"/>
    <p:sldId id="501" r:id="rId38"/>
    <p:sldId id="503" r:id="rId39"/>
    <p:sldId id="504" r:id="rId40"/>
    <p:sldId id="505" r:id="rId41"/>
    <p:sldId id="507" r:id="rId42"/>
    <p:sldId id="506" r:id="rId43"/>
    <p:sldId id="508" r:id="rId44"/>
    <p:sldId id="509" r:id="rId45"/>
    <p:sldId id="514" r:id="rId46"/>
    <p:sldId id="513" r:id="rId47"/>
    <p:sldId id="515" r:id="rId48"/>
    <p:sldId id="516" r:id="rId49"/>
    <p:sldId id="517" r:id="rId50"/>
    <p:sldId id="521" r:id="rId51"/>
    <p:sldId id="522" r:id="rId52"/>
    <p:sldId id="519" r:id="rId53"/>
    <p:sldId id="520" r:id="rId54"/>
    <p:sldId id="523" r:id="rId55"/>
    <p:sldId id="536" r:id="rId56"/>
    <p:sldId id="518" r:id="rId57"/>
    <p:sldId id="524" r:id="rId58"/>
    <p:sldId id="525" r:id="rId59"/>
    <p:sldId id="526" r:id="rId60"/>
    <p:sldId id="527" r:id="rId61"/>
    <p:sldId id="528" r:id="rId62"/>
    <p:sldId id="529" r:id="rId63"/>
    <p:sldId id="531" r:id="rId64"/>
    <p:sldId id="532" r:id="rId65"/>
    <p:sldId id="533" r:id="rId66"/>
    <p:sldId id="534" r:id="rId67"/>
    <p:sldId id="535" r:id="rId68"/>
    <p:sldId id="537" r:id="rId69"/>
    <p:sldId id="547" r:id="rId70"/>
    <p:sldId id="548" r:id="rId71"/>
    <p:sldId id="549" r:id="rId72"/>
    <p:sldId id="550" r:id="rId73"/>
    <p:sldId id="560" r:id="rId74"/>
    <p:sldId id="559" r:id="rId75"/>
    <p:sldId id="558" r:id="rId76"/>
    <p:sldId id="561" r:id="rId77"/>
    <p:sldId id="562" r:id="rId78"/>
    <p:sldId id="584" r:id="rId79"/>
    <p:sldId id="585" r:id="rId80"/>
    <p:sldId id="552" r:id="rId81"/>
    <p:sldId id="553" r:id="rId82"/>
    <p:sldId id="554" r:id="rId83"/>
    <p:sldId id="555" r:id="rId84"/>
    <p:sldId id="557" r:id="rId85"/>
    <p:sldId id="556" r:id="rId86"/>
    <p:sldId id="551" r:id="rId87"/>
    <p:sldId id="563" r:id="rId88"/>
    <p:sldId id="564" r:id="rId89"/>
    <p:sldId id="565" r:id="rId90"/>
    <p:sldId id="566" r:id="rId91"/>
    <p:sldId id="569" r:id="rId92"/>
    <p:sldId id="567" r:id="rId93"/>
    <p:sldId id="568" r:id="rId94"/>
    <p:sldId id="570" r:id="rId95"/>
    <p:sldId id="571" r:id="rId96"/>
    <p:sldId id="586" r:id="rId97"/>
    <p:sldId id="572" r:id="rId98"/>
    <p:sldId id="573" r:id="rId99"/>
    <p:sldId id="574" r:id="rId100"/>
    <p:sldId id="575" r:id="rId101"/>
    <p:sldId id="582" r:id="rId102"/>
    <p:sldId id="578" r:id="rId103"/>
    <p:sldId id="579" r:id="rId104"/>
    <p:sldId id="580" r:id="rId105"/>
    <p:sldId id="581" r:id="rId106"/>
    <p:sldId id="576" r:id="rId107"/>
    <p:sldId id="577" r:id="rId108"/>
    <p:sldId id="587" r:id="rId109"/>
    <p:sldId id="264" r:id="rId110"/>
    <p:sldId id="265" r:id="rId111"/>
    <p:sldId id="266" r:id="rId112"/>
    <p:sldId id="267" r:id="rId113"/>
    <p:sldId id="268" r:id="rId114"/>
    <p:sldId id="269" r:id="rId115"/>
    <p:sldId id="322" r:id="rId116"/>
    <p:sldId id="323" r:id="rId117"/>
    <p:sldId id="324" r:id="rId118"/>
    <p:sldId id="325" r:id="rId119"/>
    <p:sldId id="374" r:id="rId120"/>
    <p:sldId id="379" r:id="rId121"/>
    <p:sldId id="375" r:id="rId122"/>
    <p:sldId id="376" r:id="rId123"/>
    <p:sldId id="377" r:id="rId124"/>
    <p:sldId id="378" r:id="rId125"/>
    <p:sldId id="380" r:id="rId126"/>
    <p:sldId id="381" r:id="rId127"/>
    <p:sldId id="384" r:id="rId128"/>
    <p:sldId id="382" r:id="rId129"/>
    <p:sldId id="383" r:id="rId130"/>
    <p:sldId id="394" r:id="rId131"/>
    <p:sldId id="455" r:id="rId132"/>
    <p:sldId id="396" r:id="rId133"/>
    <p:sldId id="392" r:id="rId134"/>
    <p:sldId id="393" r:id="rId135"/>
    <p:sldId id="395" r:id="rId136"/>
    <p:sldId id="385" r:id="rId137"/>
    <p:sldId id="391" r:id="rId138"/>
    <p:sldId id="389" r:id="rId139"/>
    <p:sldId id="390" r:id="rId140"/>
    <p:sldId id="465" r:id="rId141"/>
    <p:sldId id="343" r:id="rId142"/>
    <p:sldId id="346" r:id="rId143"/>
    <p:sldId id="347" r:id="rId144"/>
    <p:sldId id="348" r:id="rId145"/>
    <p:sldId id="349" r:id="rId146"/>
    <p:sldId id="456" r:id="rId147"/>
    <p:sldId id="457" r:id="rId148"/>
    <p:sldId id="458" r:id="rId149"/>
    <p:sldId id="459" r:id="rId150"/>
    <p:sldId id="460" r:id="rId151"/>
    <p:sldId id="461" r:id="rId152"/>
    <p:sldId id="462" r:id="rId153"/>
    <p:sldId id="463" r:id="rId154"/>
    <p:sldId id="464" r:id="rId155"/>
    <p:sldId id="350" r:id="rId156"/>
    <p:sldId id="351" r:id="rId157"/>
    <p:sldId id="352" r:id="rId158"/>
    <p:sldId id="353" r:id="rId159"/>
    <p:sldId id="354" r:id="rId160"/>
    <p:sldId id="355" r:id="rId161"/>
    <p:sldId id="356" r:id="rId162"/>
    <p:sldId id="357" r:id="rId163"/>
    <p:sldId id="358" r:id="rId164"/>
    <p:sldId id="359" r:id="rId165"/>
    <p:sldId id="360" r:id="rId166"/>
    <p:sldId id="361" r:id="rId167"/>
    <p:sldId id="362" r:id="rId168"/>
    <p:sldId id="363" r:id="rId169"/>
    <p:sldId id="364" r:id="rId170"/>
    <p:sldId id="365" r:id="rId171"/>
    <p:sldId id="366" r:id="rId172"/>
    <p:sldId id="367" r:id="rId173"/>
    <p:sldId id="368" r:id="rId174"/>
    <p:sldId id="369" r:id="rId175"/>
    <p:sldId id="370" r:id="rId176"/>
    <p:sldId id="371" r:id="rId177"/>
    <p:sldId id="372" r:id="rId178"/>
    <p:sldId id="397" r:id="rId179"/>
    <p:sldId id="398" r:id="rId180"/>
    <p:sldId id="399" r:id="rId181"/>
    <p:sldId id="400" r:id="rId182"/>
    <p:sldId id="401" r:id="rId183"/>
    <p:sldId id="402" r:id="rId184"/>
    <p:sldId id="403" r:id="rId185"/>
    <p:sldId id="404" r:id="rId186"/>
    <p:sldId id="405" r:id="rId187"/>
    <p:sldId id="406" r:id="rId188"/>
    <p:sldId id="469" r:id="rId189"/>
    <p:sldId id="407" r:id="rId190"/>
    <p:sldId id="408" r:id="rId191"/>
    <p:sldId id="409" r:id="rId192"/>
    <p:sldId id="592" r:id="rId193"/>
    <p:sldId id="593" r:id="rId194"/>
    <p:sldId id="594" r:id="rId195"/>
    <p:sldId id="595" r:id="rId196"/>
    <p:sldId id="410" r:id="rId197"/>
    <p:sldId id="411" r:id="rId198"/>
    <p:sldId id="412" r:id="rId199"/>
    <p:sldId id="413" r:id="rId200"/>
    <p:sldId id="414" r:id="rId201"/>
    <p:sldId id="415" r:id="rId202"/>
    <p:sldId id="416" r:id="rId203"/>
    <p:sldId id="417" r:id="rId204"/>
    <p:sldId id="418" r:id="rId205"/>
    <p:sldId id="419" r:id="rId206"/>
    <p:sldId id="420" r:id="rId207"/>
    <p:sldId id="421" r:id="rId208"/>
    <p:sldId id="422" r:id="rId209"/>
    <p:sldId id="423" r:id="rId210"/>
    <p:sldId id="424" r:id="rId211"/>
    <p:sldId id="425" r:id="rId212"/>
    <p:sldId id="426" r:id="rId213"/>
    <p:sldId id="598" r:id="rId214"/>
    <p:sldId id="599" r:id="rId215"/>
    <p:sldId id="427" r:id="rId216"/>
    <p:sldId id="428" r:id="rId217"/>
    <p:sldId id="429" r:id="rId218"/>
    <p:sldId id="430" r:id="rId219"/>
    <p:sldId id="431" r:id="rId220"/>
    <p:sldId id="432" r:id="rId221"/>
    <p:sldId id="433" r:id="rId222"/>
    <p:sldId id="434" r:id="rId223"/>
    <p:sldId id="435" r:id="rId224"/>
    <p:sldId id="436" r:id="rId225"/>
    <p:sldId id="466" r:id="rId226"/>
    <p:sldId id="467" r:id="rId227"/>
    <p:sldId id="468" r:id="rId228"/>
    <p:sldId id="437" r:id="rId229"/>
    <p:sldId id="438" r:id="rId230"/>
    <p:sldId id="596" r:id="rId231"/>
    <p:sldId id="597" r:id="rId232"/>
    <p:sldId id="439" r:id="rId233"/>
    <p:sldId id="440" r:id="rId234"/>
    <p:sldId id="441" r:id="rId235"/>
    <p:sldId id="442" r:id="rId236"/>
    <p:sldId id="443" r:id="rId237"/>
    <p:sldId id="444" r:id="rId238"/>
    <p:sldId id="445" r:id="rId239"/>
    <p:sldId id="446" r:id="rId240"/>
    <p:sldId id="447" r:id="rId241"/>
    <p:sldId id="448" r:id="rId242"/>
    <p:sldId id="449" r:id="rId243"/>
    <p:sldId id="450" r:id="rId244"/>
    <p:sldId id="451" r:id="rId245"/>
    <p:sldId id="452" r:id="rId246"/>
    <p:sldId id="453" r:id="rId247"/>
    <p:sldId id="486" r:id="rId248"/>
    <p:sldId id="470" r:id="rId249"/>
    <p:sldId id="471" r:id="rId250"/>
    <p:sldId id="472" r:id="rId251"/>
    <p:sldId id="473" r:id="rId252"/>
    <p:sldId id="474" r:id="rId253"/>
    <p:sldId id="475" r:id="rId254"/>
    <p:sldId id="476" r:id="rId255"/>
    <p:sldId id="477" r:id="rId256"/>
    <p:sldId id="478" r:id="rId257"/>
    <p:sldId id="479" r:id="rId258"/>
    <p:sldId id="480" r:id="rId259"/>
    <p:sldId id="481" r:id="rId260"/>
    <p:sldId id="482" r:id="rId261"/>
    <p:sldId id="483" r:id="rId262"/>
    <p:sldId id="484" r:id="rId263"/>
    <p:sldId id="485" r:id="rId264"/>
    <p:sldId id="510" r:id="rId265"/>
    <p:sldId id="454" r:id="rId26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60"/>
  </p:normalViewPr>
  <p:slideViewPr>
    <p:cSldViewPr>
      <p:cViewPr varScale="1">
        <p:scale>
          <a:sx n="57" d="100"/>
          <a:sy n="57" d="100"/>
        </p:scale>
        <p:origin x="84"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F2D8F0-ACFD-462A-8DB0-6073D63072C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cs-CZ"/>
        </a:p>
      </dgm:t>
    </dgm:pt>
    <dgm:pt modelId="{19A46E88-EE51-48BC-B32D-1713A6C84631}">
      <dgm:prSet phldrT="[Text]" custT="1"/>
      <dgm:spPr/>
      <dgm:t>
        <a:bodyPr/>
        <a:lstStyle/>
        <a:p>
          <a:r>
            <a:rPr lang="cs-CZ" sz="1800" b="1" dirty="0"/>
            <a:t>Zahájení řízení (§ 101),  </a:t>
          </a:r>
        </a:p>
        <a:p>
          <a:r>
            <a:rPr lang="cs-CZ" sz="1800" b="1" dirty="0"/>
            <a:t>účinky - § 109 až 111</a:t>
          </a:r>
          <a:endParaRPr lang="cs-CZ" sz="1800" dirty="0"/>
        </a:p>
      </dgm:t>
    </dgm:pt>
    <dgm:pt modelId="{AD0BBC26-AEBB-4628-A08B-08F917DB0950}" type="parTrans" cxnId="{1F5E220A-74E0-439A-AB4D-F8A482A59E40}">
      <dgm:prSet/>
      <dgm:spPr/>
      <dgm:t>
        <a:bodyPr/>
        <a:lstStyle/>
        <a:p>
          <a:endParaRPr lang="cs-CZ"/>
        </a:p>
      </dgm:t>
    </dgm:pt>
    <dgm:pt modelId="{FABF29F7-73ED-480B-B053-BBA55BDA32DC}" type="sibTrans" cxnId="{1F5E220A-74E0-439A-AB4D-F8A482A59E40}">
      <dgm:prSet/>
      <dgm:spPr/>
      <dgm:t>
        <a:bodyPr/>
        <a:lstStyle/>
        <a:p>
          <a:endParaRPr lang="cs-CZ"/>
        </a:p>
      </dgm:t>
    </dgm:pt>
    <dgm:pt modelId="{92E4B6A9-F362-4D82-8691-E8A9874CB39A}">
      <dgm:prSet phldrT="[Text]" custT="1"/>
      <dgm:spPr/>
      <dgm:t>
        <a:bodyPr/>
        <a:lstStyle/>
        <a:p>
          <a:r>
            <a:rPr lang="cs-CZ" sz="1800" b="1" dirty="0"/>
            <a:t>Posuzování úplnosti </a:t>
          </a:r>
          <a:r>
            <a:rPr lang="cs-CZ" sz="1800" b="1" dirty="0" err="1"/>
            <a:t>ins.návrhu</a:t>
          </a:r>
          <a:r>
            <a:rPr lang="cs-CZ" sz="1800" b="1" dirty="0"/>
            <a:t> </a:t>
          </a:r>
        </a:p>
        <a:p>
          <a:r>
            <a:rPr lang="cs-CZ" sz="1800" b="1" dirty="0"/>
            <a:t>(§ 128 až 147)</a:t>
          </a:r>
          <a:endParaRPr lang="cs-CZ" sz="1800" dirty="0"/>
        </a:p>
      </dgm:t>
    </dgm:pt>
    <dgm:pt modelId="{C2B06C3E-7008-412B-9249-4FC19A761295}" type="parTrans" cxnId="{9817479B-8162-4BCF-982C-100D45665AFF}">
      <dgm:prSet/>
      <dgm:spPr/>
      <dgm:t>
        <a:bodyPr/>
        <a:lstStyle/>
        <a:p>
          <a:endParaRPr lang="cs-CZ"/>
        </a:p>
      </dgm:t>
    </dgm:pt>
    <dgm:pt modelId="{A2EFA18D-D1FB-4866-A9CD-9097CA007628}" type="sibTrans" cxnId="{9817479B-8162-4BCF-982C-100D45665AFF}">
      <dgm:prSet/>
      <dgm:spPr/>
      <dgm:t>
        <a:bodyPr/>
        <a:lstStyle/>
        <a:p>
          <a:endParaRPr lang="cs-CZ"/>
        </a:p>
      </dgm:t>
    </dgm:pt>
    <dgm:pt modelId="{DBE86F43-C4C3-400F-BB83-3297226E86D3}">
      <dgm:prSet phldrT="[Text]" custT="1"/>
      <dgm:spPr/>
      <dgm:t>
        <a:bodyPr/>
        <a:lstStyle/>
        <a:p>
          <a:r>
            <a:rPr lang="cs-CZ" sz="1800" dirty="0" err="1"/>
            <a:t>Rozh</a:t>
          </a:r>
          <a:r>
            <a:rPr lang="cs-CZ" sz="1800" dirty="0"/>
            <a:t>. o úpadku </a:t>
          </a:r>
        </a:p>
        <a:p>
          <a:r>
            <a:rPr lang="cs-CZ" sz="1800" dirty="0"/>
            <a:t>SPOJENÉ S  </a:t>
          </a:r>
        </a:p>
        <a:p>
          <a:r>
            <a:rPr lang="cs-CZ" sz="1800" dirty="0"/>
            <a:t>rozhodnutí o způsobu řešení úpadku</a:t>
          </a:r>
        </a:p>
        <a:p>
          <a:r>
            <a:rPr lang="cs-CZ" sz="1800" dirty="0"/>
            <a:t>(§ 136 + 148 a 149)</a:t>
          </a:r>
        </a:p>
      </dgm:t>
    </dgm:pt>
    <dgm:pt modelId="{7574DD78-56D4-489D-AD33-E9B714CCC0CF}" type="parTrans" cxnId="{FBE1082F-9EF7-46B1-ADE0-07793F97EA4A}">
      <dgm:prSet/>
      <dgm:spPr/>
      <dgm:t>
        <a:bodyPr/>
        <a:lstStyle/>
        <a:p>
          <a:endParaRPr lang="cs-CZ"/>
        </a:p>
      </dgm:t>
    </dgm:pt>
    <dgm:pt modelId="{7D1BE236-F731-4328-927F-B3D0530E64B5}" type="sibTrans" cxnId="{FBE1082F-9EF7-46B1-ADE0-07793F97EA4A}">
      <dgm:prSet/>
      <dgm:spPr/>
      <dgm:t>
        <a:bodyPr/>
        <a:lstStyle/>
        <a:p>
          <a:endParaRPr lang="cs-CZ"/>
        </a:p>
      </dgm:t>
    </dgm:pt>
    <dgm:pt modelId="{6EF2D078-D8E0-4100-BEFC-6F4FDB627283}" type="pres">
      <dgm:prSet presAssocID="{06F2D8F0-ACFD-462A-8DB0-6073D63072C6}" presName="linearFlow" presStyleCnt="0">
        <dgm:presLayoutVars>
          <dgm:resizeHandles val="exact"/>
        </dgm:presLayoutVars>
      </dgm:prSet>
      <dgm:spPr/>
    </dgm:pt>
    <dgm:pt modelId="{FF71447E-6929-4804-9FB0-A0C03A94BE70}" type="pres">
      <dgm:prSet presAssocID="{19A46E88-EE51-48BC-B32D-1713A6C84631}" presName="node" presStyleLbl="node1" presStyleIdx="0" presStyleCnt="3" custScaleX="155199" custScaleY="65866">
        <dgm:presLayoutVars>
          <dgm:bulletEnabled val="1"/>
        </dgm:presLayoutVars>
      </dgm:prSet>
      <dgm:spPr/>
    </dgm:pt>
    <dgm:pt modelId="{57B96E40-2BC0-4352-BC43-B73BAEB17C41}" type="pres">
      <dgm:prSet presAssocID="{FABF29F7-73ED-480B-B053-BBA55BDA32DC}" presName="sibTrans" presStyleLbl="sibTrans2D1" presStyleIdx="0" presStyleCnt="2"/>
      <dgm:spPr/>
    </dgm:pt>
    <dgm:pt modelId="{AD40F12E-51F9-467B-9B1D-66D5F15BDF04}" type="pres">
      <dgm:prSet presAssocID="{FABF29F7-73ED-480B-B053-BBA55BDA32DC}" presName="connectorText" presStyleLbl="sibTrans2D1" presStyleIdx="0" presStyleCnt="2"/>
      <dgm:spPr/>
    </dgm:pt>
    <dgm:pt modelId="{FD714A17-207F-4784-98B8-B4517E36DBAD}" type="pres">
      <dgm:prSet presAssocID="{92E4B6A9-F362-4D82-8691-E8A9874CB39A}" presName="node" presStyleLbl="node1" presStyleIdx="1" presStyleCnt="3" custScaleX="139144" custScaleY="64242">
        <dgm:presLayoutVars>
          <dgm:bulletEnabled val="1"/>
        </dgm:presLayoutVars>
      </dgm:prSet>
      <dgm:spPr/>
    </dgm:pt>
    <dgm:pt modelId="{DC574FFD-8E7C-41AB-A304-DDD9D171191F}" type="pres">
      <dgm:prSet presAssocID="{A2EFA18D-D1FB-4866-A9CD-9097CA007628}" presName="sibTrans" presStyleLbl="sibTrans2D1" presStyleIdx="1" presStyleCnt="2"/>
      <dgm:spPr/>
    </dgm:pt>
    <dgm:pt modelId="{4CDBE06D-A624-40A9-9B96-8B0A4B38A259}" type="pres">
      <dgm:prSet presAssocID="{A2EFA18D-D1FB-4866-A9CD-9097CA007628}" presName="connectorText" presStyleLbl="sibTrans2D1" presStyleIdx="1" presStyleCnt="2"/>
      <dgm:spPr/>
    </dgm:pt>
    <dgm:pt modelId="{A466DE02-8B0D-400B-B7CF-791A7370D6C9}" type="pres">
      <dgm:prSet presAssocID="{DBE86F43-C4C3-400F-BB83-3297226E86D3}" presName="node" presStyleLbl="node1" presStyleIdx="2" presStyleCnt="3" custScaleX="139144">
        <dgm:presLayoutVars>
          <dgm:bulletEnabled val="1"/>
        </dgm:presLayoutVars>
      </dgm:prSet>
      <dgm:spPr/>
    </dgm:pt>
  </dgm:ptLst>
  <dgm:cxnLst>
    <dgm:cxn modelId="{FBC28F7E-69F0-4DD8-8AA1-DB91963A8D9A}" type="presOf" srcId="{A2EFA18D-D1FB-4866-A9CD-9097CA007628}" destId="{4CDBE06D-A624-40A9-9B96-8B0A4B38A259}" srcOrd="1" destOrd="0" presId="urn:microsoft.com/office/officeart/2005/8/layout/process2"/>
    <dgm:cxn modelId="{CA8B2046-5329-4CF4-910E-067EF712B119}" type="presOf" srcId="{06F2D8F0-ACFD-462A-8DB0-6073D63072C6}" destId="{6EF2D078-D8E0-4100-BEFC-6F4FDB627283}" srcOrd="0" destOrd="0" presId="urn:microsoft.com/office/officeart/2005/8/layout/process2"/>
    <dgm:cxn modelId="{4E31C369-468E-4322-9667-DE1D3E5D32CA}" type="presOf" srcId="{19A46E88-EE51-48BC-B32D-1713A6C84631}" destId="{FF71447E-6929-4804-9FB0-A0C03A94BE70}" srcOrd="0" destOrd="0" presId="urn:microsoft.com/office/officeart/2005/8/layout/process2"/>
    <dgm:cxn modelId="{0175C275-7CF7-40EC-B20A-C097D4B56B86}" type="presOf" srcId="{92E4B6A9-F362-4D82-8691-E8A9874CB39A}" destId="{FD714A17-207F-4784-98B8-B4517E36DBAD}" srcOrd="0" destOrd="0" presId="urn:microsoft.com/office/officeart/2005/8/layout/process2"/>
    <dgm:cxn modelId="{059334AE-85E4-4790-AE00-348A2E1374B6}" type="presOf" srcId="{FABF29F7-73ED-480B-B053-BBA55BDA32DC}" destId="{AD40F12E-51F9-467B-9B1D-66D5F15BDF04}" srcOrd="1" destOrd="0" presId="urn:microsoft.com/office/officeart/2005/8/layout/process2"/>
    <dgm:cxn modelId="{FBE1082F-9EF7-46B1-ADE0-07793F97EA4A}" srcId="{06F2D8F0-ACFD-462A-8DB0-6073D63072C6}" destId="{DBE86F43-C4C3-400F-BB83-3297226E86D3}" srcOrd="2" destOrd="0" parTransId="{7574DD78-56D4-489D-AD33-E9B714CCC0CF}" sibTransId="{7D1BE236-F731-4328-927F-B3D0530E64B5}"/>
    <dgm:cxn modelId="{9817479B-8162-4BCF-982C-100D45665AFF}" srcId="{06F2D8F0-ACFD-462A-8DB0-6073D63072C6}" destId="{92E4B6A9-F362-4D82-8691-E8A9874CB39A}" srcOrd="1" destOrd="0" parTransId="{C2B06C3E-7008-412B-9249-4FC19A761295}" sibTransId="{A2EFA18D-D1FB-4866-A9CD-9097CA007628}"/>
    <dgm:cxn modelId="{401D620F-2DBE-41F4-89B9-051D60FCD0E7}" type="presOf" srcId="{DBE86F43-C4C3-400F-BB83-3297226E86D3}" destId="{A466DE02-8B0D-400B-B7CF-791A7370D6C9}" srcOrd="0" destOrd="0" presId="urn:microsoft.com/office/officeart/2005/8/layout/process2"/>
    <dgm:cxn modelId="{94FACA00-0EB3-4534-A078-D2EC889D9222}" type="presOf" srcId="{FABF29F7-73ED-480B-B053-BBA55BDA32DC}" destId="{57B96E40-2BC0-4352-BC43-B73BAEB17C41}" srcOrd="0" destOrd="0" presId="urn:microsoft.com/office/officeart/2005/8/layout/process2"/>
    <dgm:cxn modelId="{CA051D5D-70FA-416C-9D1F-B98979BBA417}" type="presOf" srcId="{A2EFA18D-D1FB-4866-A9CD-9097CA007628}" destId="{DC574FFD-8E7C-41AB-A304-DDD9D171191F}" srcOrd="0" destOrd="0" presId="urn:microsoft.com/office/officeart/2005/8/layout/process2"/>
    <dgm:cxn modelId="{1F5E220A-74E0-439A-AB4D-F8A482A59E40}" srcId="{06F2D8F0-ACFD-462A-8DB0-6073D63072C6}" destId="{19A46E88-EE51-48BC-B32D-1713A6C84631}" srcOrd="0" destOrd="0" parTransId="{AD0BBC26-AEBB-4628-A08B-08F917DB0950}" sibTransId="{FABF29F7-73ED-480B-B053-BBA55BDA32DC}"/>
    <dgm:cxn modelId="{01B3598C-F374-4B4C-9BF3-CD77726C6BD4}" type="presParOf" srcId="{6EF2D078-D8E0-4100-BEFC-6F4FDB627283}" destId="{FF71447E-6929-4804-9FB0-A0C03A94BE70}" srcOrd="0" destOrd="0" presId="urn:microsoft.com/office/officeart/2005/8/layout/process2"/>
    <dgm:cxn modelId="{CB89DBF7-D263-4A31-952E-7313A4BF10E4}" type="presParOf" srcId="{6EF2D078-D8E0-4100-BEFC-6F4FDB627283}" destId="{57B96E40-2BC0-4352-BC43-B73BAEB17C41}" srcOrd="1" destOrd="0" presId="urn:microsoft.com/office/officeart/2005/8/layout/process2"/>
    <dgm:cxn modelId="{CD8DB56D-5CD9-43DE-A281-63260AA52E88}" type="presParOf" srcId="{57B96E40-2BC0-4352-BC43-B73BAEB17C41}" destId="{AD40F12E-51F9-467B-9B1D-66D5F15BDF04}" srcOrd="0" destOrd="0" presId="urn:microsoft.com/office/officeart/2005/8/layout/process2"/>
    <dgm:cxn modelId="{3AB22F3E-D025-4408-BA81-4BBF5D228544}" type="presParOf" srcId="{6EF2D078-D8E0-4100-BEFC-6F4FDB627283}" destId="{FD714A17-207F-4784-98B8-B4517E36DBAD}" srcOrd="2" destOrd="0" presId="urn:microsoft.com/office/officeart/2005/8/layout/process2"/>
    <dgm:cxn modelId="{A994F8C0-D81D-4003-A28A-6A17FF5C5195}" type="presParOf" srcId="{6EF2D078-D8E0-4100-BEFC-6F4FDB627283}" destId="{DC574FFD-8E7C-41AB-A304-DDD9D171191F}" srcOrd="3" destOrd="0" presId="urn:microsoft.com/office/officeart/2005/8/layout/process2"/>
    <dgm:cxn modelId="{B7F575AE-659E-4B74-A8CB-B197B98F9BF4}" type="presParOf" srcId="{DC574FFD-8E7C-41AB-A304-DDD9D171191F}" destId="{4CDBE06D-A624-40A9-9B96-8B0A4B38A259}" srcOrd="0" destOrd="0" presId="urn:microsoft.com/office/officeart/2005/8/layout/process2"/>
    <dgm:cxn modelId="{4EE7E433-E09C-44A7-A98D-D0D0A12A3DC3}" type="presParOf" srcId="{6EF2D078-D8E0-4100-BEFC-6F4FDB627283}" destId="{A466DE02-8B0D-400B-B7CF-791A7370D6C9}"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3F7982-FAE5-4FB6-B911-6420B54C3163}" type="doc">
      <dgm:prSet loTypeId="urn:microsoft.com/office/officeart/2005/8/layout/process2" loCatId="process" qsTypeId="urn:microsoft.com/office/officeart/2005/8/quickstyle/simple1" qsCatId="simple" csTypeId="urn:microsoft.com/office/officeart/2005/8/colors/accent1_2" csCatId="accent1" phldr="1"/>
      <dgm:spPr/>
    </dgm:pt>
    <dgm:pt modelId="{C22F48A4-03D4-47FE-B533-ECE8A03003C2}">
      <dgm:prSet phldrT="[Text]" custT="1"/>
      <dgm:spPr/>
      <dgm:t>
        <a:bodyPr/>
        <a:lstStyle/>
        <a:p>
          <a:r>
            <a:rPr lang="cs-CZ" sz="2000" b="1" dirty="0"/>
            <a:t>Zahájení řízení (§ 101),  </a:t>
          </a:r>
        </a:p>
        <a:p>
          <a:r>
            <a:rPr lang="cs-CZ" sz="2000" b="1" dirty="0"/>
            <a:t>účinky - § 109 až 111</a:t>
          </a:r>
          <a:endParaRPr lang="cs-CZ" sz="2000" dirty="0"/>
        </a:p>
      </dgm:t>
    </dgm:pt>
    <dgm:pt modelId="{CBD28BF2-0D6B-4A69-8993-950319D1921F}" type="parTrans" cxnId="{678F9AFB-B97E-431C-907B-8105BDBC21AA}">
      <dgm:prSet/>
      <dgm:spPr/>
      <dgm:t>
        <a:bodyPr/>
        <a:lstStyle/>
        <a:p>
          <a:endParaRPr lang="cs-CZ"/>
        </a:p>
      </dgm:t>
    </dgm:pt>
    <dgm:pt modelId="{A567B113-F8C7-4A91-8AEA-B7FA733F6A2E}" type="sibTrans" cxnId="{678F9AFB-B97E-431C-907B-8105BDBC21AA}">
      <dgm:prSet/>
      <dgm:spPr/>
      <dgm:t>
        <a:bodyPr/>
        <a:lstStyle/>
        <a:p>
          <a:endParaRPr lang="cs-CZ"/>
        </a:p>
      </dgm:t>
    </dgm:pt>
    <dgm:pt modelId="{51E33E50-8845-4321-9AB0-158614B8BB38}">
      <dgm:prSet phldrT="[Text]" custT="1"/>
      <dgm:spPr/>
      <dgm:t>
        <a:bodyPr/>
        <a:lstStyle/>
        <a:p>
          <a:r>
            <a:rPr lang="cs-CZ" sz="2000" b="1" dirty="0"/>
            <a:t>Posuzování úplnosti </a:t>
          </a:r>
          <a:r>
            <a:rPr lang="cs-CZ" sz="2000" b="1" dirty="0" err="1"/>
            <a:t>ins.návrhu</a:t>
          </a:r>
          <a:r>
            <a:rPr lang="cs-CZ" sz="2000" b="1" dirty="0"/>
            <a:t> </a:t>
          </a:r>
        </a:p>
        <a:p>
          <a:r>
            <a:rPr lang="cs-CZ" sz="2000" b="1" dirty="0"/>
            <a:t>(§ 128 až 147)</a:t>
          </a:r>
          <a:endParaRPr lang="cs-CZ" sz="2000" dirty="0"/>
        </a:p>
      </dgm:t>
    </dgm:pt>
    <dgm:pt modelId="{ADC3905F-A3A6-4990-9DD7-8E697C880290}" type="parTrans" cxnId="{65D3CB47-4291-4DD3-AD4A-E7CBD12FEBA2}">
      <dgm:prSet/>
      <dgm:spPr/>
      <dgm:t>
        <a:bodyPr/>
        <a:lstStyle/>
        <a:p>
          <a:endParaRPr lang="cs-CZ"/>
        </a:p>
      </dgm:t>
    </dgm:pt>
    <dgm:pt modelId="{F571D036-320C-4AEB-8A49-530432FBCEDA}" type="sibTrans" cxnId="{65D3CB47-4291-4DD3-AD4A-E7CBD12FEBA2}">
      <dgm:prSet/>
      <dgm:spPr/>
      <dgm:t>
        <a:bodyPr/>
        <a:lstStyle/>
        <a:p>
          <a:endParaRPr lang="cs-CZ"/>
        </a:p>
      </dgm:t>
    </dgm:pt>
    <dgm:pt modelId="{F5F2F044-041E-4422-BFB3-ACC12B9D353A}">
      <dgm:prSet phldrT="[Text]" custT="1"/>
      <dgm:spPr/>
      <dgm:t>
        <a:bodyPr/>
        <a:lstStyle/>
        <a:p>
          <a:endParaRPr lang="cs-CZ" sz="2000" dirty="0"/>
        </a:p>
        <a:p>
          <a:r>
            <a:rPr lang="cs-CZ" sz="2000" dirty="0" err="1"/>
            <a:t>Rozh</a:t>
          </a:r>
          <a:r>
            <a:rPr lang="cs-CZ" sz="2000" dirty="0"/>
            <a:t>. o úpadku BEZ rozhodnutí o způsobu řešení úpadku</a:t>
          </a:r>
        </a:p>
        <a:p>
          <a:endParaRPr lang="cs-CZ" sz="2000" dirty="0"/>
        </a:p>
      </dgm:t>
    </dgm:pt>
    <dgm:pt modelId="{6A35313F-A0F4-43E1-8FC8-56F6A5A056EB}" type="parTrans" cxnId="{0B44D409-CA7E-4FFA-B3E1-846754F5D42C}">
      <dgm:prSet/>
      <dgm:spPr/>
      <dgm:t>
        <a:bodyPr/>
        <a:lstStyle/>
        <a:p>
          <a:endParaRPr lang="cs-CZ"/>
        </a:p>
      </dgm:t>
    </dgm:pt>
    <dgm:pt modelId="{FC6F773C-E5BB-4CE3-9029-7C8B4B3923FF}" type="sibTrans" cxnId="{0B44D409-CA7E-4FFA-B3E1-846754F5D42C}">
      <dgm:prSet/>
      <dgm:spPr/>
      <dgm:t>
        <a:bodyPr/>
        <a:lstStyle/>
        <a:p>
          <a:endParaRPr lang="cs-CZ"/>
        </a:p>
      </dgm:t>
    </dgm:pt>
    <dgm:pt modelId="{F5B8B47E-1C11-47C1-A4A9-B92DE20DE0BA}">
      <dgm:prSet custT="1"/>
      <dgm:spPr/>
      <dgm:t>
        <a:bodyPr/>
        <a:lstStyle/>
        <a:p>
          <a:r>
            <a:rPr lang="cs-CZ" sz="1600" dirty="0"/>
            <a:t>§ 149 – rozhodnutí o způsobu řešení úpadku před 1. SV</a:t>
          </a:r>
        </a:p>
        <a:p>
          <a:r>
            <a:rPr lang="cs-CZ" sz="1600" dirty="0"/>
            <a:t>SV (§ 150) – rozhodnutí o způsobu řešení úpadku</a:t>
          </a:r>
        </a:p>
      </dgm:t>
    </dgm:pt>
    <dgm:pt modelId="{3E76BAE1-15A8-4806-AAC6-496963FD47FF}" type="parTrans" cxnId="{E6E72366-29C4-4A1D-90B9-9089836F0D36}">
      <dgm:prSet/>
      <dgm:spPr/>
      <dgm:t>
        <a:bodyPr/>
        <a:lstStyle/>
        <a:p>
          <a:endParaRPr lang="cs-CZ"/>
        </a:p>
      </dgm:t>
    </dgm:pt>
    <dgm:pt modelId="{50C58C2C-EDD8-4B7D-9805-B3F0B0D37562}" type="sibTrans" cxnId="{E6E72366-29C4-4A1D-90B9-9089836F0D36}">
      <dgm:prSet/>
      <dgm:spPr/>
      <dgm:t>
        <a:bodyPr/>
        <a:lstStyle/>
        <a:p>
          <a:endParaRPr lang="cs-CZ"/>
        </a:p>
      </dgm:t>
    </dgm:pt>
    <dgm:pt modelId="{DB494B4C-29B6-4376-A13D-8F31EFE7B59A}" type="pres">
      <dgm:prSet presAssocID="{973F7982-FAE5-4FB6-B911-6420B54C3163}" presName="linearFlow" presStyleCnt="0">
        <dgm:presLayoutVars>
          <dgm:resizeHandles val="exact"/>
        </dgm:presLayoutVars>
      </dgm:prSet>
      <dgm:spPr/>
    </dgm:pt>
    <dgm:pt modelId="{670C3A5D-C640-44F8-9B9C-3D9DC1B82D4E}" type="pres">
      <dgm:prSet presAssocID="{C22F48A4-03D4-47FE-B533-ECE8A03003C2}" presName="node" presStyleLbl="node1" presStyleIdx="0" presStyleCnt="4" custScaleX="96642" custScaleY="80332" custLinFactNeighborX="-100" custLinFactNeighborY="24093">
        <dgm:presLayoutVars>
          <dgm:bulletEnabled val="1"/>
        </dgm:presLayoutVars>
      </dgm:prSet>
      <dgm:spPr/>
    </dgm:pt>
    <dgm:pt modelId="{123BB9DB-D7DF-4562-8357-78AADE880ED6}" type="pres">
      <dgm:prSet presAssocID="{A567B113-F8C7-4A91-8AEA-B7FA733F6A2E}" presName="sibTrans" presStyleLbl="sibTrans2D1" presStyleIdx="0" presStyleCnt="3"/>
      <dgm:spPr/>
    </dgm:pt>
    <dgm:pt modelId="{1E689CA8-FB05-448B-B5A6-3FCE184E681B}" type="pres">
      <dgm:prSet presAssocID="{A567B113-F8C7-4A91-8AEA-B7FA733F6A2E}" presName="connectorText" presStyleLbl="sibTrans2D1" presStyleIdx="0" presStyleCnt="3"/>
      <dgm:spPr/>
    </dgm:pt>
    <dgm:pt modelId="{07FDE877-AB2F-4A1D-A518-8D4DE0D27754}" type="pres">
      <dgm:prSet presAssocID="{51E33E50-8845-4321-9AB0-158614B8BB38}" presName="node" presStyleLbl="node1" presStyleIdx="1" presStyleCnt="4" custScaleX="96642" custScaleY="60037" custLinFactNeighborX="-100" custLinFactNeighborY="23976">
        <dgm:presLayoutVars>
          <dgm:bulletEnabled val="1"/>
        </dgm:presLayoutVars>
      </dgm:prSet>
      <dgm:spPr/>
    </dgm:pt>
    <dgm:pt modelId="{91FB6AE9-5F4E-4DA1-871A-77CC08CBBD73}" type="pres">
      <dgm:prSet presAssocID="{F571D036-320C-4AEB-8A49-530432FBCEDA}" presName="sibTrans" presStyleLbl="sibTrans2D1" presStyleIdx="1" presStyleCnt="3"/>
      <dgm:spPr/>
    </dgm:pt>
    <dgm:pt modelId="{38E5B7B1-7C1B-4566-A278-D0DADB24F25B}" type="pres">
      <dgm:prSet presAssocID="{F571D036-320C-4AEB-8A49-530432FBCEDA}" presName="connectorText" presStyleLbl="sibTrans2D1" presStyleIdx="1" presStyleCnt="3"/>
      <dgm:spPr/>
    </dgm:pt>
    <dgm:pt modelId="{9E0BC347-98FA-4B33-A34A-5FCA6E8542EC}" type="pres">
      <dgm:prSet presAssocID="{F5F2F044-041E-4422-BFB3-ACC12B9D353A}" presName="node" presStyleLbl="node1" presStyleIdx="2" presStyleCnt="4" custScaleX="96642" custScaleY="57343" custLinFactNeighborX="-100" custLinFactNeighborY="7220">
        <dgm:presLayoutVars>
          <dgm:bulletEnabled val="1"/>
        </dgm:presLayoutVars>
      </dgm:prSet>
      <dgm:spPr/>
    </dgm:pt>
    <dgm:pt modelId="{D4D140CA-EA20-4624-9B86-5B88D1CCAA6D}" type="pres">
      <dgm:prSet presAssocID="{FC6F773C-E5BB-4CE3-9029-7C8B4B3923FF}" presName="sibTrans" presStyleLbl="sibTrans2D1" presStyleIdx="2" presStyleCnt="3"/>
      <dgm:spPr/>
    </dgm:pt>
    <dgm:pt modelId="{0E938B4F-16FA-49D1-A7CC-EC9D5EF7B57A}" type="pres">
      <dgm:prSet presAssocID="{FC6F773C-E5BB-4CE3-9029-7C8B4B3923FF}" presName="connectorText" presStyleLbl="sibTrans2D1" presStyleIdx="2" presStyleCnt="3"/>
      <dgm:spPr/>
    </dgm:pt>
    <dgm:pt modelId="{1883A8C4-7D1F-450A-B742-98BE478613E4}" type="pres">
      <dgm:prSet presAssocID="{F5B8B47E-1C11-47C1-A4A9-B92DE20DE0BA}" presName="node" presStyleLbl="node1" presStyleIdx="3" presStyleCnt="4" custLinFactNeighborX="-144" custLinFactNeighborY="-8588">
        <dgm:presLayoutVars>
          <dgm:bulletEnabled val="1"/>
        </dgm:presLayoutVars>
      </dgm:prSet>
      <dgm:spPr/>
    </dgm:pt>
  </dgm:ptLst>
  <dgm:cxnLst>
    <dgm:cxn modelId="{65D3CB47-4291-4DD3-AD4A-E7CBD12FEBA2}" srcId="{973F7982-FAE5-4FB6-B911-6420B54C3163}" destId="{51E33E50-8845-4321-9AB0-158614B8BB38}" srcOrd="1" destOrd="0" parTransId="{ADC3905F-A3A6-4990-9DD7-8E697C880290}" sibTransId="{F571D036-320C-4AEB-8A49-530432FBCEDA}"/>
    <dgm:cxn modelId="{C721BAA2-2503-4347-B2CE-CFEF73D47E38}" type="presOf" srcId="{FC6F773C-E5BB-4CE3-9029-7C8B4B3923FF}" destId="{D4D140CA-EA20-4624-9B86-5B88D1CCAA6D}" srcOrd="0" destOrd="0" presId="urn:microsoft.com/office/officeart/2005/8/layout/process2"/>
    <dgm:cxn modelId="{8A0A213F-9589-421B-B1F8-002F57B5EB4C}" type="presOf" srcId="{A567B113-F8C7-4A91-8AEA-B7FA733F6A2E}" destId="{1E689CA8-FB05-448B-B5A6-3FCE184E681B}" srcOrd="1" destOrd="0" presId="urn:microsoft.com/office/officeart/2005/8/layout/process2"/>
    <dgm:cxn modelId="{4D0997A0-10C0-47AC-981F-93193C9AA9BF}" type="presOf" srcId="{F5B8B47E-1C11-47C1-A4A9-B92DE20DE0BA}" destId="{1883A8C4-7D1F-450A-B742-98BE478613E4}" srcOrd="0" destOrd="0" presId="urn:microsoft.com/office/officeart/2005/8/layout/process2"/>
    <dgm:cxn modelId="{BA9F90CB-2677-4CEA-B9D9-998570558CA9}" type="presOf" srcId="{A567B113-F8C7-4A91-8AEA-B7FA733F6A2E}" destId="{123BB9DB-D7DF-4562-8357-78AADE880ED6}" srcOrd="0" destOrd="0" presId="urn:microsoft.com/office/officeart/2005/8/layout/process2"/>
    <dgm:cxn modelId="{B430EEC0-1335-4399-AA10-FF52F1ED138E}" type="presOf" srcId="{FC6F773C-E5BB-4CE3-9029-7C8B4B3923FF}" destId="{0E938B4F-16FA-49D1-A7CC-EC9D5EF7B57A}" srcOrd="1" destOrd="0" presId="urn:microsoft.com/office/officeart/2005/8/layout/process2"/>
    <dgm:cxn modelId="{B4B9C2F5-FD8F-4B73-B1CD-994100898089}" type="presOf" srcId="{C22F48A4-03D4-47FE-B533-ECE8A03003C2}" destId="{670C3A5D-C640-44F8-9B9C-3D9DC1B82D4E}" srcOrd="0" destOrd="0" presId="urn:microsoft.com/office/officeart/2005/8/layout/process2"/>
    <dgm:cxn modelId="{B7B9EA5C-BD62-461E-8B4B-44171FBF5340}" type="presOf" srcId="{F571D036-320C-4AEB-8A49-530432FBCEDA}" destId="{91FB6AE9-5F4E-4DA1-871A-77CC08CBBD73}" srcOrd="0" destOrd="0" presId="urn:microsoft.com/office/officeart/2005/8/layout/process2"/>
    <dgm:cxn modelId="{E6E72366-29C4-4A1D-90B9-9089836F0D36}" srcId="{973F7982-FAE5-4FB6-B911-6420B54C3163}" destId="{F5B8B47E-1C11-47C1-A4A9-B92DE20DE0BA}" srcOrd="3" destOrd="0" parTransId="{3E76BAE1-15A8-4806-AAC6-496963FD47FF}" sibTransId="{50C58C2C-EDD8-4B7D-9805-B3F0B0D37562}"/>
    <dgm:cxn modelId="{0B44D409-CA7E-4FFA-B3E1-846754F5D42C}" srcId="{973F7982-FAE5-4FB6-B911-6420B54C3163}" destId="{F5F2F044-041E-4422-BFB3-ACC12B9D353A}" srcOrd="2" destOrd="0" parTransId="{6A35313F-A0F4-43E1-8FC8-56F6A5A056EB}" sibTransId="{FC6F773C-E5BB-4CE3-9029-7C8B4B3923FF}"/>
    <dgm:cxn modelId="{1E3BEDA2-96B5-4BE0-9147-88AD42E94B99}" type="presOf" srcId="{51E33E50-8845-4321-9AB0-158614B8BB38}" destId="{07FDE877-AB2F-4A1D-A518-8D4DE0D27754}" srcOrd="0" destOrd="0" presId="urn:microsoft.com/office/officeart/2005/8/layout/process2"/>
    <dgm:cxn modelId="{678F9AFB-B97E-431C-907B-8105BDBC21AA}" srcId="{973F7982-FAE5-4FB6-B911-6420B54C3163}" destId="{C22F48A4-03D4-47FE-B533-ECE8A03003C2}" srcOrd="0" destOrd="0" parTransId="{CBD28BF2-0D6B-4A69-8993-950319D1921F}" sibTransId="{A567B113-F8C7-4A91-8AEA-B7FA733F6A2E}"/>
    <dgm:cxn modelId="{F7FA4B57-94DA-4652-A71C-26557646B02C}" type="presOf" srcId="{973F7982-FAE5-4FB6-B911-6420B54C3163}" destId="{DB494B4C-29B6-4376-A13D-8F31EFE7B59A}" srcOrd="0" destOrd="0" presId="urn:microsoft.com/office/officeart/2005/8/layout/process2"/>
    <dgm:cxn modelId="{E2BC1C20-A986-4210-ABF2-C5384ECB7EAA}" type="presOf" srcId="{F5F2F044-041E-4422-BFB3-ACC12B9D353A}" destId="{9E0BC347-98FA-4B33-A34A-5FCA6E8542EC}" srcOrd="0" destOrd="0" presId="urn:microsoft.com/office/officeart/2005/8/layout/process2"/>
    <dgm:cxn modelId="{B460ACEB-26CC-4429-95D5-77807797EB94}" type="presOf" srcId="{F571D036-320C-4AEB-8A49-530432FBCEDA}" destId="{38E5B7B1-7C1B-4566-A278-D0DADB24F25B}" srcOrd="1" destOrd="0" presId="urn:microsoft.com/office/officeart/2005/8/layout/process2"/>
    <dgm:cxn modelId="{3F4DB2E4-0A7C-4887-B414-942DC998BBB6}" type="presParOf" srcId="{DB494B4C-29B6-4376-A13D-8F31EFE7B59A}" destId="{670C3A5D-C640-44F8-9B9C-3D9DC1B82D4E}" srcOrd="0" destOrd="0" presId="urn:microsoft.com/office/officeart/2005/8/layout/process2"/>
    <dgm:cxn modelId="{DF77A54F-5516-4AEA-975A-5150E4349084}" type="presParOf" srcId="{DB494B4C-29B6-4376-A13D-8F31EFE7B59A}" destId="{123BB9DB-D7DF-4562-8357-78AADE880ED6}" srcOrd="1" destOrd="0" presId="urn:microsoft.com/office/officeart/2005/8/layout/process2"/>
    <dgm:cxn modelId="{A01A764B-3B72-4E09-9C3C-BBCC18B6F9A2}" type="presParOf" srcId="{123BB9DB-D7DF-4562-8357-78AADE880ED6}" destId="{1E689CA8-FB05-448B-B5A6-3FCE184E681B}" srcOrd="0" destOrd="0" presId="urn:microsoft.com/office/officeart/2005/8/layout/process2"/>
    <dgm:cxn modelId="{BC2709D7-2B1F-453F-99A5-B82077DBE567}" type="presParOf" srcId="{DB494B4C-29B6-4376-A13D-8F31EFE7B59A}" destId="{07FDE877-AB2F-4A1D-A518-8D4DE0D27754}" srcOrd="2" destOrd="0" presId="urn:microsoft.com/office/officeart/2005/8/layout/process2"/>
    <dgm:cxn modelId="{919186C2-C5ED-4066-AE54-FB44CB1A838E}" type="presParOf" srcId="{DB494B4C-29B6-4376-A13D-8F31EFE7B59A}" destId="{91FB6AE9-5F4E-4DA1-871A-77CC08CBBD73}" srcOrd="3" destOrd="0" presId="urn:microsoft.com/office/officeart/2005/8/layout/process2"/>
    <dgm:cxn modelId="{D252D6A9-070F-4611-83BD-C328E4DBE0DB}" type="presParOf" srcId="{91FB6AE9-5F4E-4DA1-871A-77CC08CBBD73}" destId="{38E5B7B1-7C1B-4566-A278-D0DADB24F25B}" srcOrd="0" destOrd="0" presId="urn:microsoft.com/office/officeart/2005/8/layout/process2"/>
    <dgm:cxn modelId="{C69EAC74-8594-4A2A-9C8D-1D937CA21EAA}" type="presParOf" srcId="{DB494B4C-29B6-4376-A13D-8F31EFE7B59A}" destId="{9E0BC347-98FA-4B33-A34A-5FCA6E8542EC}" srcOrd="4" destOrd="0" presId="urn:microsoft.com/office/officeart/2005/8/layout/process2"/>
    <dgm:cxn modelId="{9C6D5D8B-0350-4F20-A5AB-FE864E962883}" type="presParOf" srcId="{DB494B4C-29B6-4376-A13D-8F31EFE7B59A}" destId="{D4D140CA-EA20-4624-9B86-5B88D1CCAA6D}" srcOrd="5" destOrd="0" presId="urn:microsoft.com/office/officeart/2005/8/layout/process2"/>
    <dgm:cxn modelId="{1E99452C-EF3D-417D-B2F6-CFED070585C6}" type="presParOf" srcId="{D4D140CA-EA20-4624-9B86-5B88D1CCAA6D}" destId="{0E938B4F-16FA-49D1-A7CC-EC9D5EF7B57A}" srcOrd="0" destOrd="0" presId="urn:microsoft.com/office/officeart/2005/8/layout/process2"/>
    <dgm:cxn modelId="{47CCAC8F-FFAD-465A-A632-19C0DB2975C8}" type="presParOf" srcId="{DB494B4C-29B6-4376-A13D-8F31EFE7B59A}" destId="{1883A8C4-7D1F-450A-B742-98BE478613E4}" srcOrd="6"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0E253C-0358-4C54-9071-5D38D0923DE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cs-CZ"/>
        </a:p>
      </dgm:t>
    </dgm:pt>
    <dgm:pt modelId="{5867AF0C-A0EB-4B8F-87B2-A8439CD560FC}">
      <dgm:prSet phldrT="[Text]"/>
      <dgm:spPr/>
      <dgm:t>
        <a:bodyPr/>
        <a:lstStyle/>
        <a:p>
          <a:r>
            <a:rPr lang="cs-CZ" dirty="0"/>
            <a:t>Návrh až úpadek</a:t>
          </a:r>
        </a:p>
      </dgm:t>
    </dgm:pt>
    <dgm:pt modelId="{C5451A32-B819-4FF8-B277-C9931292E8E7}" type="parTrans" cxnId="{782DBB5C-B9F2-4C55-8EF5-2B2F1E7E936F}">
      <dgm:prSet/>
      <dgm:spPr/>
      <dgm:t>
        <a:bodyPr/>
        <a:lstStyle/>
        <a:p>
          <a:endParaRPr lang="cs-CZ"/>
        </a:p>
      </dgm:t>
    </dgm:pt>
    <dgm:pt modelId="{1D726B40-E122-4A3B-9227-853285FE82A3}" type="sibTrans" cxnId="{782DBB5C-B9F2-4C55-8EF5-2B2F1E7E936F}">
      <dgm:prSet/>
      <dgm:spPr/>
      <dgm:t>
        <a:bodyPr/>
        <a:lstStyle/>
        <a:p>
          <a:endParaRPr lang="cs-CZ"/>
        </a:p>
      </dgm:t>
    </dgm:pt>
    <dgm:pt modelId="{EA8E04BF-0697-4B82-92D5-2A56644504EC}">
      <dgm:prSet phldrT="[Text]"/>
      <dgm:spPr/>
      <dgm:t>
        <a:bodyPr/>
        <a:lstStyle/>
        <a:p>
          <a:r>
            <a:rPr lang="cs-CZ" dirty="0"/>
            <a:t>Úpadek</a:t>
          </a:r>
        </a:p>
        <a:p>
          <a:r>
            <a:rPr lang="cs-CZ" dirty="0"/>
            <a:t>až</a:t>
          </a:r>
        </a:p>
        <a:p>
          <a:r>
            <a:rPr lang="cs-CZ" dirty="0" err="1"/>
            <a:t>rozh</a:t>
          </a:r>
          <a:r>
            <a:rPr lang="cs-CZ" dirty="0"/>
            <a:t>. o </a:t>
          </a:r>
          <a:r>
            <a:rPr lang="cs-CZ" dirty="0" err="1"/>
            <a:t>zp</a:t>
          </a:r>
          <a:r>
            <a:rPr lang="cs-CZ" dirty="0"/>
            <a:t>. Řešení úpadku </a:t>
          </a:r>
        </a:p>
      </dgm:t>
    </dgm:pt>
    <dgm:pt modelId="{08F2D1D0-54D6-484A-9BA7-C1502DDEBE78}" type="parTrans" cxnId="{89D0F062-19BE-4DD5-8B36-5EE185756D49}">
      <dgm:prSet/>
      <dgm:spPr/>
      <dgm:t>
        <a:bodyPr/>
        <a:lstStyle/>
        <a:p>
          <a:endParaRPr lang="cs-CZ"/>
        </a:p>
      </dgm:t>
    </dgm:pt>
    <dgm:pt modelId="{C329A0D5-1DAC-4D0C-9B24-42B550FAE146}" type="sibTrans" cxnId="{89D0F062-19BE-4DD5-8B36-5EE185756D49}">
      <dgm:prSet/>
      <dgm:spPr/>
      <dgm:t>
        <a:bodyPr/>
        <a:lstStyle/>
        <a:p>
          <a:endParaRPr lang="cs-CZ"/>
        </a:p>
      </dgm:t>
    </dgm:pt>
    <dgm:pt modelId="{9B5DC812-B67A-4259-800F-A4EC5D0A3715}">
      <dgm:prSet phldrT="[Text]"/>
      <dgm:spPr/>
      <dgm:t>
        <a:bodyPr/>
        <a:lstStyle/>
        <a:p>
          <a:r>
            <a:rPr lang="cs-CZ" dirty="0"/>
            <a:t>DLUŽNÍK</a:t>
          </a:r>
        </a:p>
      </dgm:t>
    </dgm:pt>
    <dgm:pt modelId="{759FD247-162B-4861-B24C-C1C22A17F101}" type="parTrans" cxnId="{B1AFAF44-C557-4318-A293-4AEDEDF71C0B}">
      <dgm:prSet/>
      <dgm:spPr/>
      <dgm:t>
        <a:bodyPr/>
        <a:lstStyle/>
        <a:p>
          <a:endParaRPr lang="cs-CZ"/>
        </a:p>
      </dgm:t>
    </dgm:pt>
    <dgm:pt modelId="{C3F31B6A-A9E6-4386-AA0D-B862917402BB}" type="sibTrans" cxnId="{B1AFAF44-C557-4318-A293-4AEDEDF71C0B}">
      <dgm:prSet/>
      <dgm:spPr/>
      <dgm:t>
        <a:bodyPr/>
        <a:lstStyle/>
        <a:p>
          <a:endParaRPr lang="cs-CZ"/>
        </a:p>
      </dgm:t>
    </dgm:pt>
    <dgm:pt modelId="{FACF028C-1C01-4D73-80AB-2DA5E9E8F9BA}">
      <dgm:prSet phldrT="[Text]"/>
      <dgm:spPr/>
      <dgm:t>
        <a:bodyPr/>
        <a:lstStyle/>
        <a:p>
          <a:r>
            <a:rPr lang="cs-CZ" dirty="0"/>
            <a:t>DLUŽNÍK</a:t>
          </a:r>
        </a:p>
      </dgm:t>
    </dgm:pt>
    <dgm:pt modelId="{B98D60C9-C9E9-464E-B20C-A370B8C9D38D}" type="parTrans" cxnId="{46AEC7D7-996C-41B9-B640-2AA13997A01C}">
      <dgm:prSet/>
      <dgm:spPr/>
      <dgm:t>
        <a:bodyPr/>
        <a:lstStyle/>
        <a:p>
          <a:endParaRPr lang="cs-CZ"/>
        </a:p>
      </dgm:t>
    </dgm:pt>
    <dgm:pt modelId="{259390B4-00AE-4E71-BD81-87D062EA5B6B}" type="sibTrans" cxnId="{46AEC7D7-996C-41B9-B640-2AA13997A01C}">
      <dgm:prSet/>
      <dgm:spPr/>
      <dgm:t>
        <a:bodyPr/>
        <a:lstStyle/>
        <a:p>
          <a:endParaRPr lang="cs-CZ"/>
        </a:p>
      </dgm:t>
    </dgm:pt>
    <dgm:pt modelId="{F0599C66-14CE-4EDA-AC7E-85304E9113EE}">
      <dgm:prSet phldrT="[Text]"/>
      <dgm:spPr/>
      <dgm:t>
        <a:bodyPr/>
        <a:lstStyle/>
        <a:p>
          <a:endParaRPr lang="cs-CZ" dirty="0"/>
        </a:p>
      </dgm:t>
    </dgm:pt>
    <dgm:pt modelId="{B85D1320-FF1A-4B40-B3E6-9BD9910CB7C4}" type="parTrans" cxnId="{92A24DE2-FBDD-4909-8AEF-D808B9C514F3}">
      <dgm:prSet/>
      <dgm:spPr/>
      <dgm:t>
        <a:bodyPr/>
        <a:lstStyle/>
        <a:p>
          <a:endParaRPr lang="cs-CZ"/>
        </a:p>
      </dgm:t>
    </dgm:pt>
    <dgm:pt modelId="{74C419F7-E346-4C42-96DA-EE06C05A40FF}" type="sibTrans" cxnId="{92A24DE2-FBDD-4909-8AEF-D808B9C514F3}">
      <dgm:prSet/>
      <dgm:spPr/>
      <dgm:t>
        <a:bodyPr/>
        <a:lstStyle/>
        <a:p>
          <a:endParaRPr lang="cs-CZ"/>
        </a:p>
      </dgm:t>
    </dgm:pt>
    <dgm:pt modelId="{F0D651F7-33E3-4D19-AA63-1FAC1C79B616}">
      <dgm:prSet phldrT="[Text]"/>
      <dgm:spPr/>
      <dgm:t>
        <a:bodyPr/>
        <a:lstStyle/>
        <a:p>
          <a:endParaRPr lang="cs-CZ"/>
        </a:p>
      </dgm:t>
    </dgm:pt>
    <dgm:pt modelId="{5BC627FB-B216-41F1-8AA1-3DEFF8AED581}" type="parTrans" cxnId="{142022CF-7677-45D0-AB03-32F5D3FBB684}">
      <dgm:prSet/>
      <dgm:spPr/>
      <dgm:t>
        <a:bodyPr/>
        <a:lstStyle/>
        <a:p>
          <a:endParaRPr lang="cs-CZ"/>
        </a:p>
      </dgm:t>
    </dgm:pt>
    <dgm:pt modelId="{CAD809EE-D74F-4F5A-9EDD-73A5B8036E0D}" type="sibTrans" cxnId="{142022CF-7677-45D0-AB03-32F5D3FBB684}">
      <dgm:prSet/>
      <dgm:spPr/>
      <dgm:t>
        <a:bodyPr/>
        <a:lstStyle/>
        <a:p>
          <a:endParaRPr lang="cs-CZ"/>
        </a:p>
      </dgm:t>
    </dgm:pt>
    <dgm:pt modelId="{677AE53C-9835-469A-A777-FAED41348A93}">
      <dgm:prSet phldrT="[Text]"/>
      <dgm:spPr/>
      <dgm:t>
        <a:bodyPr/>
        <a:lstStyle/>
        <a:p>
          <a:endParaRPr lang="cs-CZ" dirty="0"/>
        </a:p>
      </dgm:t>
    </dgm:pt>
    <dgm:pt modelId="{69D84AC1-C893-4D7B-B3A8-B726EB146F26}" type="parTrans" cxnId="{FFF5CA25-13B5-4251-A376-C5CC361DCA31}">
      <dgm:prSet/>
      <dgm:spPr/>
      <dgm:t>
        <a:bodyPr/>
        <a:lstStyle/>
        <a:p>
          <a:endParaRPr lang="cs-CZ"/>
        </a:p>
      </dgm:t>
    </dgm:pt>
    <dgm:pt modelId="{FF937A8D-7856-4F4A-A3A8-4AC025FE6731}" type="sibTrans" cxnId="{FFF5CA25-13B5-4251-A376-C5CC361DCA31}">
      <dgm:prSet/>
      <dgm:spPr/>
      <dgm:t>
        <a:bodyPr/>
        <a:lstStyle/>
        <a:p>
          <a:endParaRPr lang="cs-CZ"/>
        </a:p>
      </dgm:t>
    </dgm:pt>
    <dgm:pt modelId="{FBE86C3E-1B24-4A1F-A36E-9B616B259B58}" type="pres">
      <dgm:prSet presAssocID="{4E0E253C-0358-4C54-9071-5D38D0923DE4}" presName="Name0" presStyleCnt="0">
        <dgm:presLayoutVars>
          <dgm:dir/>
          <dgm:animLvl val="lvl"/>
          <dgm:resizeHandles/>
        </dgm:presLayoutVars>
      </dgm:prSet>
      <dgm:spPr/>
    </dgm:pt>
    <dgm:pt modelId="{7708A4D6-0D49-40FB-99FF-BEAFEE8E5F86}" type="pres">
      <dgm:prSet presAssocID="{5867AF0C-A0EB-4B8F-87B2-A8439CD560FC}" presName="linNode" presStyleCnt="0"/>
      <dgm:spPr/>
    </dgm:pt>
    <dgm:pt modelId="{8C993E86-1B2E-47AB-81AA-DD6F505B9B9E}" type="pres">
      <dgm:prSet presAssocID="{5867AF0C-A0EB-4B8F-87B2-A8439CD560FC}" presName="parentShp" presStyleLbl="node1" presStyleIdx="0" presStyleCnt="2">
        <dgm:presLayoutVars>
          <dgm:bulletEnabled val="1"/>
        </dgm:presLayoutVars>
      </dgm:prSet>
      <dgm:spPr/>
    </dgm:pt>
    <dgm:pt modelId="{1E8D814F-7C8D-4732-A6CA-C41478A9EEBE}" type="pres">
      <dgm:prSet presAssocID="{5867AF0C-A0EB-4B8F-87B2-A8439CD560FC}" presName="childShp" presStyleLbl="bgAccFollowNode1" presStyleIdx="0" presStyleCnt="2">
        <dgm:presLayoutVars>
          <dgm:bulletEnabled val="1"/>
        </dgm:presLayoutVars>
      </dgm:prSet>
      <dgm:spPr/>
    </dgm:pt>
    <dgm:pt modelId="{A2B31961-F71A-46E5-81A4-4463DDE492FE}" type="pres">
      <dgm:prSet presAssocID="{1D726B40-E122-4A3B-9227-853285FE82A3}" presName="spacing" presStyleCnt="0"/>
      <dgm:spPr/>
    </dgm:pt>
    <dgm:pt modelId="{463A4428-7DDC-47BE-B7B7-5DC2800B90B7}" type="pres">
      <dgm:prSet presAssocID="{EA8E04BF-0697-4B82-92D5-2A56644504EC}" presName="linNode" presStyleCnt="0"/>
      <dgm:spPr/>
    </dgm:pt>
    <dgm:pt modelId="{7F505174-CEB6-49C2-B649-C17C572E2BF3}" type="pres">
      <dgm:prSet presAssocID="{EA8E04BF-0697-4B82-92D5-2A56644504EC}" presName="parentShp" presStyleLbl="node1" presStyleIdx="1" presStyleCnt="2">
        <dgm:presLayoutVars>
          <dgm:bulletEnabled val="1"/>
        </dgm:presLayoutVars>
      </dgm:prSet>
      <dgm:spPr/>
    </dgm:pt>
    <dgm:pt modelId="{3550F688-7222-43C0-84C3-430445969C5A}" type="pres">
      <dgm:prSet presAssocID="{EA8E04BF-0697-4B82-92D5-2A56644504EC}" presName="childShp" presStyleLbl="bgAccFollowNode1" presStyleIdx="1" presStyleCnt="2">
        <dgm:presLayoutVars>
          <dgm:bulletEnabled val="1"/>
        </dgm:presLayoutVars>
      </dgm:prSet>
      <dgm:spPr/>
    </dgm:pt>
  </dgm:ptLst>
  <dgm:cxnLst>
    <dgm:cxn modelId="{7A0C7CE7-0E81-48F4-9C7F-A59F45D2AF16}" type="presOf" srcId="{4E0E253C-0358-4C54-9071-5D38D0923DE4}" destId="{FBE86C3E-1B24-4A1F-A36E-9B616B259B58}" srcOrd="0" destOrd="0" presId="urn:microsoft.com/office/officeart/2005/8/layout/vList6"/>
    <dgm:cxn modelId="{C9C1189F-6AFD-4CF9-8FCF-92C62902BCD8}" type="presOf" srcId="{5867AF0C-A0EB-4B8F-87B2-A8439CD560FC}" destId="{8C993E86-1B2E-47AB-81AA-DD6F505B9B9E}" srcOrd="0" destOrd="0" presId="urn:microsoft.com/office/officeart/2005/8/layout/vList6"/>
    <dgm:cxn modelId="{22AD2D1A-A20C-4310-A007-DD9C61D39C2C}" type="presOf" srcId="{F0D651F7-33E3-4D19-AA63-1FAC1C79B616}" destId="{3550F688-7222-43C0-84C3-430445969C5A}" srcOrd="0" destOrd="0" presId="urn:microsoft.com/office/officeart/2005/8/layout/vList6"/>
    <dgm:cxn modelId="{782DBB5C-B9F2-4C55-8EF5-2B2F1E7E936F}" srcId="{4E0E253C-0358-4C54-9071-5D38D0923DE4}" destId="{5867AF0C-A0EB-4B8F-87B2-A8439CD560FC}" srcOrd="0" destOrd="0" parTransId="{C5451A32-B819-4FF8-B277-C9931292E8E7}" sibTransId="{1D726B40-E122-4A3B-9227-853285FE82A3}"/>
    <dgm:cxn modelId="{84C4AC9E-F0F2-4279-8FAF-2FAC7BC680AE}" type="presOf" srcId="{EA8E04BF-0697-4B82-92D5-2A56644504EC}" destId="{7F505174-CEB6-49C2-B649-C17C572E2BF3}" srcOrd="0" destOrd="0" presId="urn:microsoft.com/office/officeart/2005/8/layout/vList6"/>
    <dgm:cxn modelId="{142022CF-7677-45D0-AB03-32F5D3FBB684}" srcId="{EA8E04BF-0697-4B82-92D5-2A56644504EC}" destId="{F0D651F7-33E3-4D19-AA63-1FAC1C79B616}" srcOrd="0" destOrd="0" parTransId="{5BC627FB-B216-41F1-8AA1-3DEFF8AED581}" sibTransId="{CAD809EE-D74F-4F5A-9EDD-73A5B8036E0D}"/>
    <dgm:cxn modelId="{BB1EE5B3-EF54-4E3A-8819-4097D3C3DEAE}" type="presOf" srcId="{9B5DC812-B67A-4259-800F-A4EC5D0A3715}" destId="{3550F688-7222-43C0-84C3-430445969C5A}" srcOrd="0" destOrd="2" presId="urn:microsoft.com/office/officeart/2005/8/layout/vList6"/>
    <dgm:cxn modelId="{92A24DE2-FBDD-4909-8AEF-D808B9C514F3}" srcId="{5867AF0C-A0EB-4B8F-87B2-A8439CD560FC}" destId="{F0599C66-14CE-4EDA-AC7E-85304E9113EE}" srcOrd="0" destOrd="0" parTransId="{B85D1320-FF1A-4B40-B3E6-9BD9910CB7C4}" sibTransId="{74C419F7-E346-4C42-96DA-EE06C05A40FF}"/>
    <dgm:cxn modelId="{DEE530D2-33B6-458D-AA1D-360E7B2A753C}" type="presOf" srcId="{677AE53C-9835-469A-A777-FAED41348A93}" destId="{3550F688-7222-43C0-84C3-430445969C5A}" srcOrd="0" destOrd="1" presId="urn:microsoft.com/office/officeart/2005/8/layout/vList6"/>
    <dgm:cxn modelId="{9E9FA24D-6931-437C-B8A6-A4848991529F}" type="presOf" srcId="{FACF028C-1C01-4D73-80AB-2DA5E9E8F9BA}" destId="{1E8D814F-7C8D-4732-A6CA-C41478A9EEBE}" srcOrd="0" destOrd="1" presId="urn:microsoft.com/office/officeart/2005/8/layout/vList6"/>
    <dgm:cxn modelId="{B1AFAF44-C557-4318-A293-4AEDEDF71C0B}" srcId="{EA8E04BF-0697-4B82-92D5-2A56644504EC}" destId="{9B5DC812-B67A-4259-800F-A4EC5D0A3715}" srcOrd="2" destOrd="0" parTransId="{759FD247-162B-4861-B24C-C1C22A17F101}" sibTransId="{C3F31B6A-A9E6-4386-AA0D-B862917402BB}"/>
    <dgm:cxn modelId="{FFF5CA25-13B5-4251-A376-C5CC361DCA31}" srcId="{EA8E04BF-0697-4B82-92D5-2A56644504EC}" destId="{677AE53C-9835-469A-A777-FAED41348A93}" srcOrd="1" destOrd="0" parTransId="{69D84AC1-C893-4D7B-B3A8-B726EB146F26}" sibTransId="{FF937A8D-7856-4F4A-A3A8-4AC025FE6731}"/>
    <dgm:cxn modelId="{A24E18CF-4734-4E20-A8FE-F3953FBC05C6}" type="presOf" srcId="{F0599C66-14CE-4EDA-AC7E-85304E9113EE}" destId="{1E8D814F-7C8D-4732-A6CA-C41478A9EEBE}" srcOrd="0" destOrd="0" presId="urn:microsoft.com/office/officeart/2005/8/layout/vList6"/>
    <dgm:cxn modelId="{46AEC7D7-996C-41B9-B640-2AA13997A01C}" srcId="{5867AF0C-A0EB-4B8F-87B2-A8439CD560FC}" destId="{FACF028C-1C01-4D73-80AB-2DA5E9E8F9BA}" srcOrd="1" destOrd="0" parTransId="{B98D60C9-C9E9-464E-B20C-A370B8C9D38D}" sibTransId="{259390B4-00AE-4E71-BD81-87D062EA5B6B}"/>
    <dgm:cxn modelId="{89D0F062-19BE-4DD5-8B36-5EE185756D49}" srcId="{4E0E253C-0358-4C54-9071-5D38D0923DE4}" destId="{EA8E04BF-0697-4B82-92D5-2A56644504EC}" srcOrd="1" destOrd="0" parTransId="{08F2D1D0-54D6-484A-9BA7-C1502DDEBE78}" sibTransId="{C329A0D5-1DAC-4D0C-9B24-42B550FAE146}"/>
    <dgm:cxn modelId="{1F52A967-A846-4FC8-9010-583CA52A05A7}" type="presParOf" srcId="{FBE86C3E-1B24-4A1F-A36E-9B616B259B58}" destId="{7708A4D6-0D49-40FB-99FF-BEAFEE8E5F86}" srcOrd="0" destOrd="0" presId="urn:microsoft.com/office/officeart/2005/8/layout/vList6"/>
    <dgm:cxn modelId="{E5788D2A-BF5E-4FC7-8F22-7C9FE58B4628}" type="presParOf" srcId="{7708A4D6-0D49-40FB-99FF-BEAFEE8E5F86}" destId="{8C993E86-1B2E-47AB-81AA-DD6F505B9B9E}" srcOrd="0" destOrd="0" presId="urn:microsoft.com/office/officeart/2005/8/layout/vList6"/>
    <dgm:cxn modelId="{EB3318A2-A7C7-48EA-83DB-6B25336C15D4}" type="presParOf" srcId="{7708A4D6-0D49-40FB-99FF-BEAFEE8E5F86}" destId="{1E8D814F-7C8D-4732-A6CA-C41478A9EEBE}" srcOrd="1" destOrd="0" presId="urn:microsoft.com/office/officeart/2005/8/layout/vList6"/>
    <dgm:cxn modelId="{5247FC79-469D-4D3B-A2E7-361FE9403A9D}" type="presParOf" srcId="{FBE86C3E-1B24-4A1F-A36E-9B616B259B58}" destId="{A2B31961-F71A-46E5-81A4-4463DDE492FE}" srcOrd="1" destOrd="0" presId="urn:microsoft.com/office/officeart/2005/8/layout/vList6"/>
    <dgm:cxn modelId="{9EC41042-9ADE-466A-996C-50D9B450F355}" type="presParOf" srcId="{FBE86C3E-1B24-4A1F-A36E-9B616B259B58}" destId="{463A4428-7DDC-47BE-B7B7-5DC2800B90B7}" srcOrd="2" destOrd="0" presId="urn:microsoft.com/office/officeart/2005/8/layout/vList6"/>
    <dgm:cxn modelId="{6B6F1A11-2A83-4D9A-934E-78D89C07C39D}" type="presParOf" srcId="{463A4428-7DDC-47BE-B7B7-5DC2800B90B7}" destId="{7F505174-CEB6-49C2-B649-C17C572E2BF3}" srcOrd="0" destOrd="0" presId="urn:microsoft.com/office/officeart/2005/8/layout/vList6"/>
    <dgm:cxn modelId="{9DA891EB-93FC-4690-B757-47DB012CCC3A}" type="presParOf" srcId="{463A4428-7DDC-47BE-B7B7-5DC2800B90B7}" destId="{3550F688-7222-43C0-84C3-430445969C5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57BB83-764B-471F-B3AA-3F60D785E96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cs-CZ"/>
        </a:p>
      </dgm:t>
    </dgm:pt>
    <dgm:pt modelId="{5EA01156-C416-4379-ABEE-8E1CDF62CF2D}">
      <dgm:prSet phldrT="[Text]"/>
      <dgm:spPr/>
      <dgm:t>
        <a:bodyPr/>
        <a:lstStyle/>
        <a:p>
          <a:r>
            <a:rPr lang="cs-CZ" dirty="0"/>
            <a:t>KONKURS</a:t>
          </a:r>
        </a:p>
      </dgm:t>
    </dgm:pt>
    <dgm:pt modelId="{75824A31-2325-467F-B06A-49D8FD2ED928}" type="parTrans" cxnId="{4DDB56D0-B8EE-4FA6-84FA-AB5990A97658}">
      <dgm:prSet/>
      <dgm:spPr/>
      <dgm:t>
        <a:bodyPr/>
        <a:lstStyle/>
        <a:p>
          <a:endParaRPr lang="cs-CZ"/>
        </a:p>
      </dgm:t>
    </dgm:pt>
    <dgm:pt modelId="{5C6E3D80-0FDF-4522-A425-C36F6FB35555}" type="sibTrans" cxnId="{4DDB56D0-B8EE-4FA6-84FA-AB5990A97658}">
      <dgm:prSet/>
      <dgm:spPr/>
      <dgm:t>
        <a:bodyPr/>
        <a:lstStyle/>
        <a:p>
          <a:endParaRPr lang="cs-CZ"/>
        </a:p>
      </dgm:t>
    </dgm:pt>
    <dgm:pt modelId="{4C1D75DD-8359-438B-B197-C581B1E364C4}">
      <dgm:prSet phldrT="[Text]" custT="1"/>
      <dgm:spPr/>
      <dgm:t>
        <a:bodyPr/>
        <a:lstStyle/>
        <a:p>
          <a:r>
            <a:rPr lang="cs-CZ" sz="2400" dirty="0" err="1"/>
            <a:t>nezaj</a:t>
          </a:r>
          <a:r>
            <a:rPr lang="cs-CZ" sz="2400" dirty="0"/>
            <a:t>. </a:t>
          </a:r>
          <a:r>
            <a:rPr lang="cs-CZ" sz="2400" dirty="0" err="1"/>
            <a:t>maj</a:t>
          </a:r>
          <a:r>
            <a:rPr lang="cs-CZ" sz="2400" dirty="0"/>
            <a:t>.</a:t>
          </a:r>
        </a:p>
        <a:p>
          <a:r>
            <a:rPr lang="cs-CZ" sz="2400" b="1" dirty="0">
              <a:solidFill>
                <a:srgbClr val="FF0000"/>
              </a:solidFill>
            </a:rPr>
            <a:t>IS</a:t>
          </a:r>
        </a:p>
      </dgm:t>
    </dgm:pt>
    <dgm:pt modelId="{F78E2768-2732-4C67-9648-2266386A902E}" type="parTrans" cxnId="{30C0B088-BE51-44BC-BE5E-658040FC5820}">
      <dgm:prSet/>
      <dgm:spPr/>
      <dgm:t>
        <a:bodyPr/>
        <a:lstStyle/>
        <a:p>
          <a:endParaRPr lang="cs-CZ"/>
        </a:p>
      </dgm:t>
    </dgm:pt>
    <dgm:pt modelId="{1E41C233-1797-4E25-9310-C1818D224AB7}" type="sibTrans" cxnId="{30C0B088-BE51-44BC-BE5E-658040FC5820}">
      <dgm:prSet/>
      <dgm:spPr/>
      <dgm:t>
        <a:bodyPr/>
        <a:lstStyle/>
        <a:p>
          <a:endParaRPr lang="cs-CZ"/>
        </a:p>
      </dgm:t>
    </dgm:pt>
    <dgm:pt modelId="{6AC4C6A1-BE71-482C-8135-067AB3BC8B40}">
      <dgm:prSet phldrT="[Text]" custT="1"/>
      <dgm:spPr/>
      <dgm:t>
        <a:bodyPr/>
        <a:lstStyle/>
        <a:p>
          <a:r>
            <a:rPr lang="cs-CZ" sz="2400" dirty="0" err="1"/>
            <a:t>Zaj.maj</a:t>
          </a:r>
          <a:r>
            <a:rPr lang="cs-CZ" sz="2400" dirty="0"/>
            <a:t>.</a:t>
          </a:r>
        </a:p>
        <a:p>
          <a:r>
            <a:rPr lang="cs-CZ" sz="2400" b="1" dirty="0">
              <a:solidFill>
                <a:srgbClr val="FF0000"/>
              </a:solidFill>
            </a:rPr>
            <a:t>IS</a:t>
          </a:r>
        </a:p>
      </dgm:t>
    </dgm:pt>
    <dgm:pt modelId="{DC58BCA1-F863-4512-AA3E-FC4EA18AC3AF}" type="parTrans" cxnId="{D808B14A-B448-4878-80D4-7DE10086398C}">
      <dgm:prSet/>
      <dgm:spPr/>
      <dgm:t>
        <a:bodyPr/>
        <a:lstStyle/>
        <a:p>
          <a:endParaRPr lang="cs-CZ"/>
        </a:p>
      </dgm:t>
    </dgm:pt>
    <dgm:pt modelId="{4C100004-DE0B-4B47-B781-502885FD51DA}" type="sibTrans" cxnId="{D808B14A-B448-4878-80D4-7DE10086398C}">
      <dgm:prSet/>
      <dgm:spPr/>
      <dgm:t>
        <a:bodyPr/>
        <a:lstStyle/>
        <a:p>
          <a:endParaRPr lang="cs-CZ"/>
        </a:p>
      </dgm:t>
    </dgm:pt>
    <dgm:pt modelId="{C5B57B19-2D38-433A-A0C3-27F8AB240594}">
      <dgm:prSet phldrT="[Text]"/>
      <dgm:spPr/>
      <dgm:t>
        <a:bodyPr/>
        <a:lstStyle/>
        <a:p>
          <a:r>
            <a:rPr lang="cs-CZ" dirty="0"/>
            <a:t>REOR.</a:t>
          </a:r>
        </a:p>
      </dgm:t>
    </dgm:pt>
    <dgm:pt modelId="{5ECC2AF3-DEB6-45C0-AC5E-6D28DB9B2F34}" type="parTrans" cxnId="{89E1A2B2-6767-4C02-8E79-9B241646F0A9}">
      <dgm:prSet/>
      <dgm:spPr/>
      <dgm:t>
        <a:bodyPr/>
        <a:lstStyle/>
        <a:p>
          <a:endParaRPr lang="cs-CZ"/>
        </a:p>
      </dgm:t>
    </dgm:pt>
    <dgm:pt modelId="{C161F417-DC6D-4E2B-A379-DF06F7BBF9C0}" type="sibTrans" cxnId="{89E1A2B2-6767-4C02-8E79-9B241646F0A9}">
      <dgm:prSet/>
      <dgm:spPr/>
      <dgm:t>
        <a:bodyPr/>
        <a:lstStyle/>
        <a:p>
          <a:endParaRPr lang="cs-CZ"/>
        </a:p>
      </dgm:t>
    </dgm:pt>
    <dgm:pt modelId="{3116ABF3-4816-415E-88F3-A612D131F202}">
      <dgm:prSet phldrT="[Text]" custT="1"/>
      <dgm:spPr/>
      <dgm:t>
        <a:bodyPr/>
        <a:lstStyle/>
        <a:p>
          <a:r>
            <a:rPr lang="cs-CZ" sz="2400" dirty="0" err="1"/>
            <a:t>Nezaj.maj</a:t>
          </a:r>
          <a:r>
            <a:rPr lang="cs-CZ" sz="2400" dirty="0"/>
            <a:t>.</a:t>
          </a:r>
        </a:p>
        <a:p>
          <a:r>
            <a:rPr lang="cs-CZ" sz="2400" b="1" dirty="0">
              <a:solidFill>
                <a:srgbClr val="FF0000"/>
              </a:solidFill>
            </a:rPr>
            <a:t>DL</a:t>
          </a:r>
        </a:p>
      </dgm:t>
    </dgm:pt>
    <dgm:pt modelId="{027ED255-9C72-4648-8C68-D90F6870FDC6}" type="parTrans" cxnId="{DA4C3AE5-D8EF-4CF6-8F2C-86E96556D5E3}">
      <dgm:prSet/>
      <dgm:spPr/>
      <dgm:t>
        <a:bodyPr/>
        <a:lstStyle/>
        <a:p>
          <a:endParaRPr lang="cs-CZ"/>
        </a:p>
      </dgm:t>
    </dgm:pt>
    <dgm:pt modelId="{C5EDD406-07CD-4AEE-BDA3-B93485DD3174}" type="sibTrans" cxnId="{DA4C3AE5-D8EF-4CF6-8F2C-86E96556D5E3}">
      <dgm:prSet/>
      <dgm:spPr/>
      <dgm:t>
        <a:bodyPr/>
        <a:lstStyle/>
        <a:p>
          <a:endParaRPr lang="cs-CZ"/>
        </a:p>
      </dgm:t>
    </dgm:pt>
    <dgm:pt modelId="{7019CAD1-FD05-4E85-8DFE-D9F9E8F39493}">
      <dgm:prSet phldrT="[Text]" custT="1"/>
      <dgm:spPr/>
      <dgm:t>
        <a:bodyPr/>
        <a:lstStyle/>
        <a:p>
          <a:r>
            <a:rPr lang="cs-CZ" sz="2400" dirty="0" err="1"/>
            <a:t>Zaj.maj</a:t>
          </a:r>
          <a:r>
            <a:rPr lang="cs-CZ" sz="2400" dirty="0"/>
            <a:t>.</a:t>
          </a:r>
        </a:p>
        <a:p>
          <a:r>
            <a:rPr lang="cs-CZ" sz="2400" b="1" dirty="0">
              <a:solidFill>
                <a:srgbClr val="FF0000"/>
              </a:solidFill>
            </a:rPr>
            <a:t>DL</a:t>
          </a:r>
        </a:p>
      </dgm:t>
    </dgm:pt>
    <dgm:pt modelId="{379D9977-1E35-4D58-87D1-B323B0835E9C}" type="parTrans" cxnId="{1E40DF8D-34CB-4C51-9CF2-67A9F309A99F}">
      <dgm:prSet/>
      <dgm:spPr/>
      <dgm:t>
        <a:bodyPr/>
        <a:lstStyle/>
        <a:p>
          <a:endParaRPr lang="cs-CZ"/>
        </a:p>
      </dgm:t>
    </dgm:pt>
    <dgm:pt modelId="{21C00CCE-9907-4B24-9A96-BAAD717077F3}" type="sibTrans" cxnId="{1E40DF8D-34CB-4C51-9CF2-67A9F309A99F}">
      <dgm:prSet/>
      <dgm:spPr/>
      <dgm:t>
        <a:bodyPr/>
        <a:lstStyle/>
        <a:p>
          <a:endParaRPr lang="cs-CZ"/>
        </a:p>
      </dgm:t>
    </dgm:pt>
    <dgm:pt modelId="{259E42EA-1B07-43B0-B992-CFDD07AF62BD}">
      <dgm:prSet phldrT="[Text]"/>
      <dgm:spPr/>
      <dgm:t>
        <a:bodyPr/>
        <a:lstStyle/>
        <a:p>
          <a:r>
            <a:rPr lang="cs-CZ" dirty="0"/>
            <a:t>ODDL. </a:t>
          </a:r>
        </a:p>
      </dgm:t>
    </dgm:pt>
    <dgm:pt modelId="{C0A6F509-7113-4712-B44F-09D6CB7B76C6}" type="parTrans" cxnId="{69EA97E8-B228-4BFB-A7D4-D3B5464560C4}">
      <dgm:prSet/>
      <dgm:spPr/>
      <dgm:t>
        <a:bodyPr/>
        <a:lstStyle/>
        <a:p>
          <a:endParaRPr lang="cs-CZ"/>
        </a:p>
      </dgm:t>
    </dgm:pt>
    <dgm:pt modelId="{4BA12B0C-49D5-4601-ADB4-21E7FD1E1E3C}" type="sibTrans" cxnId="{69EA97E8-B228-4BFB-A7D4-D3B5464560C4}">
      <dgm:prSet/>
      <dgm:spPr/>
      <dgm:t>
        <a:bodyPr/>
        <a:lstStyle/>
        <a:p>
          <a:endParaRPr lang="cs-CZ"/>
        </a:p>
      </dgm:t>
    </dgm:pt>
    <dgm:pt modelId="{7B8A82DA-7945-408C-84DE-17B6A0288C39}">
      <dgm:prSet phldrT="[Text]" custT="1"/>
      <dgm:spPr/>
      <dgm:t>
        <a:bodyPr/>
        <a:lstStyle/>
        <a:p>
          <a:endParaRPr lang="cs-CZ" sz="2000" dirty="0"/>
        </a:p>
        <a:p>
          <a:r>
            <a:rPr lang="cs-CZ" sz="2000" dirty="0" err="1"/>
            <a:t>Nezaj.maj</a:t>
          </a:r>
          <a:r>
            <a:rPr lang="cs-CZ" sz="2000" dirty="0"/>
            <a:t>.</a:t>
          </a:r>
        </a:p>
        <a:p>
          <a:r>
            <a:rPr lang="cs-CZ" sz="2000" dirty="0" err="1"/>
            <a:t>Zp.maj</a:t>
          </a:r>
          <a:r>
            <a:rPr lang="cs-CZ" sz="2000" dirty="0"/>
            <a:t>.</a:t>
          </a:r>
        </a:p>
        <a:p>
          <a:r>
            <a:rPr lang="cs-CZ" sz="2000" b="1" dirty="0">
              <a:solidFill>
                <a:srgbClr val="FF0000"/>
              </a:solidFill>
            </a:rPr>
            <a:t>IS</a:t>
          </a:r>
          <a:endParaRPr lang="cs-CZ" sz="2400" dirty="0"/>
        </a:p>
        <a:p>
          <a:endParaRPr lang="cs-CZ" sz="2400" dirty="0"/>
        </a:p>
      </dgm:t>
    </dgm:pt>
    <dgm:pt modelId="{4A487C07-C1D0-4B41-908C-5EA219D2A2E3}" type="parTrans" cxnId="{70D3FAE7-EC4B-40EF-AA3D-8F0E616AE280}">
      <dgm:prSet/>
      <dgm:spPr/>
      <dgm:t>
        <a:bodyPr/>
        <a:lstStyle/>
        <a:p>
          <a:endParaRPr lang="cs-CZ"/>
        </a:p>
      </dgm:t>
    </dgm:pt>
    <dgm:pt modelId="{0D66629C-F53B-4694-A38A-03CEC55A20DE}" type="sibTrans" cxnId="{70D3FAE7-EC4B-40EF-AA3D-8F0E616AE280}">
      <dgm:prSet/>
      <dgm:spPr/>
      <dgm:t>
        <a:bodyPr/>
        <a:lstStyle/>
        <a:p>
          <a:endParaRPr lang="cs-CZ"/>
        </a:p>
      </dgm:t>
    </dgm:pt>
    <dgm:pt modelId="{C7E06962-33D8-4E7E-8E5A-96889895B8CB}">
      <dgm:prSet phldrT="[Text]" custT="1"/>
      <dgm:spPr/>
      <dgm:t>
        <a:bodyPr/>
        <a:lstStyle/>
        <a:p>
          <a:endParaRPr lang="cs-CZ" sz="2400" dirty="0"/>
        </a:p>
        <a:p>
          <a:r>
            <a:rPr lang="cs-CZ" sz="2400" dirty="0" err="1"/>
            <a:t>Zaj.maj</a:t>
          </a:r>
          <a:r>
            <a:rPr lang="cs-CZ" sz="2400" dirty="0"/>
            <a:t>.</a:t>
          </a:r>
        </a:p>
        <a:p>
          <a:r>
            <a:rPr lang="cs-CZ" sz="2400" b="1" dirty="0">
              <a:solidFill>
                <a:srgbClr val="FF0000"/>
              </a:solidFill>
            </a:rPr>
            <a:t>IS</a:t>
          </a:r>
          <a:endParaRPr lang="cs-CZ" sz="2400" dirty="0"/>
        </a:p>
        <a:p>
          <a:endParaRPr lang="cs-CZ" sz="2400" dirty="0"/>
        </a:p>
      </dgm:t>
    </dgm:pt>
    <dgm:pt modelId="{6A1D8ED8-864F-4D74-8C9F-DBA8908B30D7}" type="parTrans" cxnId="{D07F62A7-41A2-4F54-AA74-CA3BAD8D76DC}">
      <dgm:prSet/>
      <dgm:spPr/>
      <dgm:t>
        <a:bodyPr/>
        <a:lstStyle/>
        <a:p>
          <a:endParaRPr lang="cs-CZ"/>
        </a:p>
      </dgm:t>
    </dgm:pt>
    <dgm:pt modelId="{E776D930-15ED-4928-94D9-FF11D9BF9E27}" type="sibTrans" cxnId="{D07F62A7-41A2-4F54-AA74-CA3BAD8D76DC}">
      <dgm:prSet/>
      <dgm:spPr/>
      <dgm:t>
        <a:bodyPr/>
        <a:lstStyle/>
        <a:p>
          <a:endParaRPr lang="cs-CZ"/>
        </a:p>
      </dgm:t>
    </dgm:pt>
    <dgm:pt modelId="{12D2A7C6-13F0-40B5-8FE7-F437DB7CCCBE}">
      <dgm:prSet phldrT="[Text]" custT="1"/>
      <dgm:spPr/>
      <dgm:t>
        <a:bodyPr/>
        <a:lstStyle/>
        <a:p>
          <a:endParaRPr lang="cs-CZ" sz="2000" dirty="0"/>
        </a:p>
        <a:p>
          <a:r>
            <a:rPr lang="cs-CZ" sz="2000" dirty="0" err="1"/>
            <a:t>Nezaj.maj</a:t>
          </a:r>
          <a:r>
            <a:rPr lang="cs-CZ" sz="2000" dirty="0"/>
            <a:t>.</a:t>
          </a:r>
        </a:p>
        <a:p>
          <a:r>
            <a:rPr lang="cs-CZ" sz="2000" dirty="0" err="1"/>
            <a:t>Spl.kal</a:t>
          </a:r>
          <a:r>
            <a:rPr lang="cs-CZ" sz="2000" dirty="0"/>
            <a:t>.</a:t>
          </a:r>
        </a:p>
        <a:p>
          <a:r>
            <a:rPr lang="cs-CZ" sz="2000" b="1" dirty="0">
              <a:solidFill>
                <a:srgbClr val="FF0000"/>
              </a:solidFill>
            </a:rPr>
            <a:t>DL</a:t>
          </a:r>
          <a:endParaRPr lang="cs-CZ" sz="2000" dirty="0"/>
        </a:p>
        <a:p>
          <a:endParaRPr lang="cs-CZ" sz="2500" dirty="0"/>
        </a:p>
      </dgm:t>
    </dgm:pt>
    <dgm:pt modelId="{BC73BEF9-A1ED-436B-BD7B-FFFCC3E51D7A}" type="parTrans" cxnId="{87AC5635-2AE6-420E-B2C6-010F5D19EE86}">
      <dgm:prSet/>
      <dgm:spPr/>
      <dgm:t>
        <a:bodyPr/>
        <a:lstStyle/>
        <a:p>
          <a:endParaRPr lang="cs-CZ"/>
        </a:p>
      </dgm:t>
    </dgm:pt>
    <dgm:pt modelId="{E842906F-5E48-4CD1-9E96-0632D9B3CEA2}" type="sibTrans" cxnId="{87AC5635-2AE6-420E-B2C6-010F5D19EE86}">
      <dgm:prSet/>
      <dgm:spPr/>
      <dgm:t>
        <a:bodyPr/>
        <a:lstStyle/>
        <a:p>
          <a:endParaRPr lang="cs-CZ"/>
        </a:p>
      </dgm:t>
    </dgm:pt>
    <dgm:pt modelId="{12F6B022-5BBA-4EC8-BDAE-2EBD261AB214}" type="pres">
      <dgm:prSet presAssocID="{7A57BB83-764B-471F-B3AA-3F60D785E96F}" presName="theList" presStyleCnt="0">
        <dgm:presLayoutVars>
          <dgm:dir/>
          <dgm:animLvl val="lvl"/>
          <dgm:resizeHandles val="exact"/>
        </dgm:presLayoutVars>
      </dgm:prSet>
      <dgm:spPr/>
    </dgm:pt>
    <dgm:pt modelId="{F7654DDD-028F-49C8-939D-38016DA96750}" type="pres">
      <dgm:prSet presAssocID="{5EA01156-C416-4379-ABEE-8E1CDF62CF2D}" presName="compNode" presStyleCnt="0"/>
      <dgm:spPr/>
    </dgm:pt>
    <dgm:pt modelId="{C9BC34E1-DA06-4077-B429-E1BCF73E3A6D}" type="pres">
      <dgm:prSet presAssocID="{5EA01156-C416-4379-ABEE-8E1CDF62CF2D}" presName="aNode" presStyleLbl="bgShp" presStyleIdx="0" presStyleCnt="3"/>
      <dgm:spPr/>
    </dgm:pt>
    <dgm:pt modelId="{6DEADFD0-43FD-4157-A8A7-1FD3560470EB}" type="pres">
      <dgm:prSet presAssocID="{5EA01156-C416-4379-ABEE-8E1CDF62CF2D}" presName="textNode" presStyleLbl="bgShp" presStyleIdx="0" presStyleCnt="3"/>
      <dgm:spPr/>
    </dgm:pt>
    <dgm:pt modelId="{0BBABA15-D838-41FE-85A8-2C3EBF5E8BF3}" type="pres">
      <dgm:prSet presAssocID="{5EA01156-C416-4379-ABEE-8E1CDF62CF2D}" presName="compChildNode" presStyleCnt="0"/>
      <dgm:spPr/>
    </dgm:pt>
    <dgm:pt modelId="{1E3B9686-BDA7-4218-8826-1BBF10B667C8}" type="pres">
      <dgm:prSet presAssocID="{5EA01156-C416-4379-ABEE-8E1CDF62CF2D}" presName="theInnerList" presStyleCnt="0"/>
      <dgm:spPr/>
    </dgm:pt>
    <dgm:pt modelId="{FDEE74D9-A311-4854-B5BB-25E27839F792}" type="pres">
      <dgm:prSet presAssocID="{4C1D75DD-8359-438B-B197-C581B1E364C4}" presName="childNode" presStyleLbl="node1" presStyleIdx="0" presStyleCnt="7">
        <dgm:presLayoutVars>
          <dgm:bulletEnabled val="1"/>
        </dgm:presLayoutVars>
      </dgm:prSet>
      <dgm:spPr/>
    </dgm:pt>
    <dgm:pt modelId="{54D59610-7F40-4F47-A3D1-928CC407557F}" type="pres">
      <dgm:prSet presAssocID="{4C1D75DD-8359-438B-B197-C581B1E364C4}" presName="aSpace2" presStyleCnt="0"/>
      <dgm:spPr/>
    </dgm:pt>
    <dgm:pt modelId="{53DF1429-8BEE-4CEB-8DD0-ABCDE2858087}" type="pres">
      <dgm:prSet presAssocID="{6AC4C6A1-BE71-482C-8135-067AB3BC8B40}" presName="childNode" presStyleLbl="node1" presStyleIdx="1" presStyleCnt="7">
        <dgm:presLayoutVars>
          <dgm:bulletEnabled val="1"/>
        </dgm:presLayoutVars>
      </dgm:prSet>
      <dgm:spPr/>
    </dgm:pt>
    <dgm:pt modelId="{34267DC7-CBC3-442C-BAE0-BB47DA4B28E7}" type="pres">
      <dgm:prSet presAssocID="{5EA01156-C416-4379-ABEE-8E1CDF62CF2D}" presName="aSpace" presStyleCnt="0"/>
      <dgm:spPr/>
    </dgm:pt>
    <dgm:pt modelId="{EAAC2FDC-4EB4-4949-AE63-F3F0E1990338}" type="pres">
      <dgm:prSet presAssocID="{C5B57B19-2D38-433A-A0C3-27F8AB240594}" presName="compNode" presStyleCnt="0"/>
      <dgm:spPr/>
    </dgm:pt>
    <dgm:pt modelId="{F922785A-FAE7-4A17-90C2-4B3882477E76}" type="pres">
      <dgm:prSet presAssocID="{C5B57B19-2D38-433A-A0C3-27F8AB240594}" presName="aNode" presStyleLbl="bgShp" presStyleIdx="1" presStyleCnt="3"/>
      <dgm:spPr/>
    </dgm:pt>
    <dgm:pt modelId="{E3B78C17-8DAD-4AD7-9723-34E852C88FF0}" type="pres">
      <dgm:prSet presAssocID="{C5B57B19-2D38-433A-A0C3-27F8AB240594}" presName="textNode" presStyleLbl="bgShp" presStyleIdx="1" presStyleCnt="3"/>
      <dgm:spPr/>
    </dgm:pt>
    <dgm:pt modelId="{03F0D6E5-BF6D-4236-8F60-AD7A3080DFEB}" type="pres">
      <dgm:prSet presAssocID="{C5B57B19-2D38-433A-A0C3-27F8AB240594}" presName="compChildNode" presStyleCnt="0"/>
      <dgm:spPr/>
    </dgm:pt>
    <dgm:pt modelId="{74451968-338B-426A-AB2A-9FD947EA511F}" type="pres">
      <dgm:prSet presAssocID="{C5B57B19-2D38-433A-A0C3-27F8AB240594}" presName="theInnerList" presStyleCnt="0"/>
      <dgm:spPr/>
    </dgm:pt>
    <dgm:pt modelId="{1D168E3F-7C89-4CA5-B135-CC0C3797B53D}" type="pres">
      <dgm:prSet presAssocID="{3116ABF3-4816-415E-88F3-A612D131F202}" presName="childNode" presStyleLbl="node1" presStyleIdx="2" presStyleCnt="7">
        <dgm:presLayoutVars>
          <dgm:bulletEnabled val="1"/>
        </dgm:presLayoutVars>
      </dgm:prSet>
      <dgm:spPr/>
    </dgm:pt>
    <dgm:pt modelId="{A927F16E-D344-4E6B-A014-7C98A22BF2E6}" type="pres">
      <dgm:prSet presAssocID="{3116ABF3-4816-415E-88F3-A612D131F202}" presName="aSpace2" presStyleCnt="0"/>
      <dgm:spPr/>
    </dgm:pt>
    <dgm:pt modelId="{9A2B6262-C2A9-48EB-82C9-64D3476B5767}" type="pres">
      <dgm:prSet presAssocID="{7019CAD1-FD05-4E85-8DFE-D9F9E8F39493}" presName="childNode" presStyleLbl="node1" presStyleIdx="3" presStyleCnt="7">
        <dgm:presLayoutVars>
          <dgm:bulletEnabled val="1"/>
        </dgm:presLayoutVars>
      </dgm:prSet>
      <dgm:spPr/>
    </dgm:pt>
    <dgm:pt modelId="{CE30B30E-8BAD-4821-A555-BF5272969554}" type="pres">
      <dgm:prSet presAssocID="{C5B57B19-2D38-433A-A0C3-27F8AB240594}" presName="aSpace" presStyleCnt="0"/>
      <dgm:spPr/>
    </dgm:pt>
    <dgm:pt modelId="{5178D9FA-A931-475A-BDEF-2DA5425CAACE}" type="pres">
      <dgm:prSet presAssocID="{259E42EA-1B07-43B0-B992-CFDD07AF62BD}" presName="compNode" presStyleCnt="0"/>
      <dgm:spPr/>
    </dgm:pt>
    <dgm:pt modelId="{36760059-AA1C-48E3-84AD-CBCB40209C1E}" type="pres">
      <dgm:prSet presAssocID="{259E42EA-1B07-43B0-B992-CFDD07AF62BD}" presName="aNode" presStyleLbl="bgShp" presStyleIdx="2" presStyleCnt="3"/>
      <dgm:spPr/>
    </dgm:pt>
    <dgm:pt modelId="{1229BCD3-9C16-45DE-A6E3-66CE07ED6C9F}" type="pres">
      <dgm:prSet presAssocID="{259E42EA-1B07-43B0-B992-CFDD07AF62BD}" presName="textNode" presStyleLbl="bgShp" presStyleIdx="2" presStyleCnt="3"/>
      <dgm:spPr/>
    </dgm:pt>
    <dgm:pt modelId="{D29B32BA-0A5B-4637-9AFD-766AE1357120}" type="pres">
      <dgm:prSet presAssocID="{259E42EA-1B07-43B0-B992-CFDD07AF62BD}" presName="compChildNode" presStyleCnt="0"/>
      <dgm:spPr/>
    </dgm:pt>
    <dgm:pt modelId="{E945A097-A958-4D12-A5CE-3E7B7C8561FC}" type="pres">
      <dgm:prSet presAssocID="{259E42EA-1B07-43B0-B992-CFDD07AF62BD}" presName="theInnerList" presStyleCnt="0"/>
      <dgm:spPr/>
    </dgm:pt>
    <dgm:pt modelId="{D304A1E7-32BE-4F18-9978-C063DB7B7DB7}" type="pres">
      <dgm:prSet presAssocID="{7B8A82DA-7945-408C-84DE-17B6A0288C39}" presName="childNode" presStyleLbl="node1" presStyleIdx="4" presStyleCnt="7" custScaleX="122270" custScaleY="105710">
        <dgm:presLayoutVars>
          <dgm:bulletEnabled val="1"/>
        </dgm:presLayoutVars>
      </dgm:prSet>
      <dgm:spPr/>
    </dgm:pt>
    <dgm:pt modelId="{84407AAC-7261-4BE5-9B50-CC8FF00395FF}" type="pres">
      <dgm:prSet presAssocID="{7B8A82DA-7945-408C-84DE-17B6A0288C39}" presName="aSpace2" presStyleCnt="0"/>
      <dgm:spPr/>
    </dgm:pt>
    <dgm:pt modelId="{E0AECB72-8464-43CF-BD41-B8B83965A7CE}" type="pres">
      <dgm:prSet presAssocID="{12D2A7C6-13F0-40B5-8FE7-F437DB7CCCBE}" presName="childNode" presStyleLbl="node1" presStyleIdx="5" presStyleCnt="7" custScaleX="123800">
        <dgm:presLayoutVars>
          <dgm:bulletEnabled val="1"/>
        </dgm:presLayoutVars>
      </dgm:prSet>
      <dgm:spPr/>
    </dgm:pt>
    <dgm:pt modelId="{188C7DB4-BA83-4C79-9C2D-9E5D580DD6C2}" type="pres">
      <dgm:prSet presAssocID="{12D2A7C6-13F0-40B5-8FE7-F437DB7CCCBE}" presName="aSpace2" presStyleCnt="0"/>
      <dgm:spPr/>
    </dgm:pt>
    <dgm:pt modelId="{F89D5B82-F8EE-4280-B03F-1BAC4F96BD95}" type="pres">
      <dgm:prSet presAssocID="{C7E06962-33D8-4E7E-8E5A-96889895B8CB}" presName="childNode" presStyleLbl="node1" presStyleIdx="6" presStyleCnt="7">
        <dgm:presLayoutVars>
          <dgm:bulletEnabled val="1"/>
        </dgm:presLayoutVars>
      </dgm:prSet>
      <dgm:spPr/>
    </dgm:pt>
  </dgm:ptLst>
  <dgm:cxnLst>
    <dgm:cxn modelId="{D808B14A-B448-4878-80D4-7DE10086398C}" srcId="{5EA01156-C416-4379-ABEE-8E1CDF62CF2D}" destId="{6AC4C6A1-BE71-482C-8135-067AB3BC8B40}" srcOrd="1" destOrd="0" parTransId="{DC58BCA1-F863-4512-AA3E-FC4EA18AC3AF}" sibTransId="{4C100004-DE0B-4B47-B781-502885FD51DA}"/>
    <dgm:cxn modelId="{89E1A2B2-6767-4C02-8E79-9B241646F0A9}" srcId="{7A57BB83-764B-471F-B3AA-3F60D785E96F}" destId="{C5B57B19-2D38-433A-A0C3-27F8AB240594}" srcOrd="1" destOrd="0" parTransId="{5ECC2AF3-DEB6-45C0-AC5E-6D28DB9B2F34}" sibTransId="{C161F417-DC6D-4E2B-A379-DF06F7BBF9C0}"/>
    <dgm:cxn modelId="{CCD1AA74-30E7-445A-8C2F-D08AEA39B458}" type="presOf" srcId="{3116ABF3-4816-415E-88F3-A612D131F202}" destId="{1D168E3F-7C89-4CA5-B135-CC0C3797B53D}" srcOrd="0" destOrd="0" presId="urn:microsoft.com/office/officeart/2005/8/layout/lProcess2"/>
    <dgm:cxn modelId="{70D3FAE7-EC4B-40EF-AA3D-8F0E616AE280}" srcId="{259E42EA-1B07-43B0-B992-CFDD07AF62BD}" destId="{7B8A82DA-7945-408C-84DE-17B6A0288C39}" srcOrd="0" destOrd="0" parTransId="{4A487C07-C1D0-4B41-908C-5EA219D2A2E3}" sibTransId="{0D66629C-F53B-4694-A38A-03CEC55A20DE}"/>
    <dgm:cxn modelId="{E38A874D-ABB0-449D-96BB-4762CA4FEAF3}" type="presOf" srcId="{12D2A7C6-13F0-40B5-8FE7-F437DB7CCCBE}" destId="{E0AECB72-8464-43CF-BD41-B8B83965A7CE}" srcOrd="0" destOrd="0" presId="urn:microsoft.com/office/officeart/2005/8/layout/lProcess2"/>
    <dgm:cxn modelId="{4DDB56D0-B8EE-4FA6-84FA-AB5990A97658}" srcId="{7A57BB83-764B-471F-B3AA-3F60D785E96F}" destId="{5EA01156-C416-4379-ABEE-8E1CDF62CF2D}" srcOrd="0" destOrd="0" parTransId="{75824A31-2325-467F-B06A-49D8FD2ED928}" sibTransId="{5C6E3D80-0FDF-4522-A425-C36F6FB35555}"/>
    <dgm:cxn modelId="{D9D5CE0D-8A5F-408D-AF90-CEFCCE8386BE}" type="presOf" srcId="{7A57BB83-764B-471F-B3AA-3F60D785E96F}" destId="{12F6B022-5BBA-4EC8-BDAE-2EBD261AB214}" srcOrd="0" destOrd="0" presId="urn:microsoft.com/office/officeart/2005/8/layout/lProcess2"/>
    <dgm:cxn modelId="{1E40DF8D-34CB-4C51-9CF2-67A9F309A99F}" srcId="{C5B57B19-2D38-433A-A0C3-27F8AB240594}" destId="{7019CAD1-FD05-4E85-8DFE-D9F9E8F39493}" srcOrd="1" destOrd="0" parTransId="{379D9977-1E35-4D58-87D1-B323B0835E9C}" sibTransId="{21C00CCE-9907-4B24-9A96-BAAD717077F3}"/>
    <dgm:cxn modelId="{87AC5635-2AE6-420E-B2C6-010F5D19EE86}" srcId="{259E42EA-1B07-43B0-B992-CFDD07AF62BD}" destId="{12D2A7C6-13F0-40B5-8FE7-F437DB7CCCBE}" srcOrd="1" destOrd="0" parTransId="{BC73BEF9-A1ED-436B-BD7B-FFFCC3E51D7A}" sibTransId="{E842906F-5E48-4CD1-9E96-0632D9B3CEA2}"/>
    <dgm:cxn modelId="{69EA97E8-B228-4BFB-A7D4-D3B5464560C4}" srcId="{7A57BB83-764B-471F-B3AA-3F60D785E96F}" destId="{259E42EA-1B07-43B0-B992-CFDD07AF62BD}" srcOrd="2" destOrd="0" parTransId="{C0A6F509-7113-4712-B44F-09D6CB7B76C6}" sibTransId="{4BA12B0C-49D5-4601-ADB4-21E7FD1E1E3C}"/>
    <dgm:cxn modelId="{1819ACB9-93B5-463A-B259-D947C068D1D7}" type="presOf" srcId="{C5B57B19-2D38-433A-A0C3-27F8AB240594}" destId="{F922785A-FAE7-4A17-90C2-4B3882477E76}" srcOrd="0" destOrd="0" presId="urn:microsoft.com/office/officeart/2005/8/layout/lProcess2"/>
    <dgm:cxn modelId="{AC20021A-362F-483F-BA47-3D46EB60636A}" type="presOf" srcId="{5EA01156-C416-4379-ABEE-8E1CDF62CF2D}" destId="{C9BC34E1-DA06-4077-B429-E1BCF73E3A6D}" srcOrd="0" destOrd="0" presId="urn:microsoft.com/office/officeart/2005/8/layout/lProcess2"/>
    <dgm:cxn modelId="{1927962C-2157-4992-87EB-7C1A34288AEB}" type="presOf" srcId="{259E42EA-1B07-43B0-B992-CFDD07AF62BD}" destId="{36760059-AA1C-48E3-84AD-CBCB40209C1E}" srcOrd="0" destOrd="0" presId="urn:microsoft.com/office/officeart/2005/8/layout/lProcess2"/>
    <dgm:cxn modelId="{892A0C30-B677-4EFA-AC02-E6212F6FBB93}" type="presOf" srcId="{4C1D75DD-8359-438B-B197-C581B1E364C4}" destId="{FDEE74D9-A311-4854-B5BB-25E27839F792}" srcOrd="0" destOrd="0" presId="urn:microsoft.com/office/officeart/2005/8/layout/lProcess2"/>
    <dgm:cxn modelId="{DA4C3AE5-D8EF-4CF6-8F2C-86E96556D5E3}" srcId="{C5B57B19-2D38-433A-A0C3-27F8AB240594}" destId="{3116ABF3-4816-415E-88F3-A612D131F202}" srcOrd="0" destOrd="0" parTransId="{027ED255-9C72-4648-8C68-D90F6870FDC6}" sibTransId="{C5EDD406-07CD-4AEE-BDA3-B93485DD3174}"/>
    <dgm:cxn modelId="{C2AE8015-66DA-4BC5-B685-3441E49B2F0D}" type="presOf" srcId="{C5B57B19-2D38-433A-A0C3-27F8AB240594}" destId="{E3B78C17-8DAD-4AD7-9723-34E852C88FF0}" srcOrd="1" destOrd="0" presId="urn:microsoft.com/office/officeart/2005/8/layout/lProcess2"/>
    <dgm:cxn modelId="{0C3C5849-91C5-4AE9-BBB4-B3966D1EED81}" type="presOf" srcId="{259E42EA-1B07-43B0-B992-CFDD07AF62BD}" destId="{1229BCD3-9C16-45DE-A6E3-66CE07ED6C9F}" srcOrd="1" destOrd="0" presId="urn:microsoft.com/office/officeart/2005/8/layout/lProcess2"/>
    <dgm:cxn modelId="{2AAF43F3-FB58-46B2-9A86-9848E68BBB07}" type="presOf" srcId="{7019CAD1-FD05-4E85-8DFE-D9F9E8F39493}" destId="{9A2B6262-C2A9-48EB-82C9-64D3476B5767}" srcOrd="0" destOrd="0" presId="urn:microsoft.com/office/officeart/2005/8/layout/lProcess2"/>
    <dgm:cxn modelId="{13A4D5A1-DFC9-4F55-B441-DC339BD1AE49}" type="presOf" srcId="{5EA01156-C416-4379-ABEE-8E1CDF62CF2D}" destId="{6DEADFD0-43FD-4157-A8A7-1FD3560470EB}" srcOrd="1" destOrd="0" presId="urn:microsoft.com/office/officeart/2005/8/layout/lProcess2"/>
    <dgm:cxn modelId="{37C7EE9F-C405-427A-AA49-ACBCEC2D3C6E}" type="presOf" srcId="{7B8A82DA-7945-408C-84DE-17B6A0288C39}" destId="{D304A1E7-32BE-4F18-9978-C063DB7B7DB7}" srcOrd="0" destOrd="0" presId="urn:microsoft.com/office/officeart/2005/8/layout/lProcess2"/>
    <dgm:cxn modelId="{972D2CCE-DA00-487F-BFE4-95D593ED9CD1}" type="presOf" srcId="{C7E06962-33D8-4E7E-8E5A-96889895B8CB}" destId="{F89D5B82-F8EE-4280-B03F-1BAC4F96BD95}" srcOrd="0" destOrd="0" presId="urn:microsoft.com/office/officeart/2005/8/layout/lProcess2"/>
    <dgm:cxn modelId="{30C0B088-BE51-44BC-BE5E-658040FC5820}" srcId="{5EA01156-C416-4379-ABEE-8E1CDF62CF2D}" destId="{4C1D75DD-8359-438B-B197-C581B1E364C4}" srcOrd="0" destOrd="0" parTransId="{F78E2768-2732-4C67-9648-2266386A902E}" sibTransId="{1E41C233-1797-4E25-9310-C1818D224AB7}"/>
    <dgm:cxn modelId="{8556AE9B-D0D7-4684-A8D0-E4A74127D5C9}" type="presOf" srcId="{6AC4C6A1-BE71-482C-8135-067AB3BC8B40}" destId="{53DF1429-8BEE-4CEB-8DD0-ABCDE2858087}" srcOrd="0" destOrd="0" presId="urn:microsoft.com/office/officeart/2005/8/layout/lProcess2"/>
    <dgm:cxn modelId="{D07F62A7-41A2-4F54-AA74-CA3BAD8D76DC}" srcId="{259E42EA-1B07-43B0-B992-CFDD07AF62BD}" destId="{C7E06962-33D8-4E7E-8E5A-96889895B8CB}" srcOrd="2" destOrd="0" parTransId="{6A1D8ED8-864F-4D74-8C9F-DBA8908B30D7}" sibTransId="{E776D930-15ED-4928-94D9-FF11D9BF9E27}"/>
    <dgm:cxn modelId="{B6139F46-A78A-42C5-9B0D-17EEAE4336FC}" type="presParOf" srcId="{12F6B022-5BBA-4EC8-BDAE-2EBD261AB214}" destId="{F7654DDD-028F-49C8-939D-38016DA96750}" srcOrd="0" destOrd="0" presId="urn:microsoft.com/office/officeart/2005/8/layout/lProcess2"/>
    <dgm:cxn modelId="{DD531F7E-5295-4579-916A-6FF6ECE2AEEC}" type="presParOf" srcId="{F7654DDD-028F-49C8-939D-38016DA96750}" destId="{C9BC34E1-DA06-4077-B429-E1BCF73E3A6D}" srcOrd="0" destOrd="0" presId="urn:microsoft.com/office/officeart/2005/8/layout/lProcess2"/>
    <dgm:cxn modelId="{17B6430F-B9C6-44F8-AE3E-CAC66D3451F4}" type="presParOf" srcId="{F7654DDD-028F-49C8-939D-38016DA96750}" destId="{6DEADFD0-43FD-4157-A8A7-1FD3560470EB}" srcOrd="1" destOrd="0" presId="urn:microsoft.com/office/officeart/2005/8/layout/lProcess2"/>
    <dgm:cxn modelId="{A60F0ACB-E3D1-40E9-860A-5ED5B4AF23BB}" type="presParOf" srcId="{F7654DDD-028F-49C8-939D-38016DA96750}" destId="{0BBABA15-D838-41FE-85A8-2C3EBF5E8BF3}" srcOrd="2" destOrd="0" presId="urn:microsoft.com/office/officeart/2005/8/layout/lProcess2"/>
    <dgm:cxn modelId="{81138229-3654-4F2B-91C3-AC4360C6C8B0}" type="presParOf" srcId="{0BBABA15-D838-41FE-85A8-2C3EBF5E8BF3}" destId="{1E3B9686-BDA7-4218-8826-1BBF10B667C8}" srcOrd="0" destOrd="0" presId="urn:microsoft.com/office/officeart/2005/8/layout/lProcess2"/>
    <dgm:cxn modelId="{B877CAEB-CF71-4946-A0F1-C324BA9E8349}" type="presParOf" srcId="{1E3B9686-BDA7-4218-8826-1BBF10B667C8}" destId="{FDEE74D9-A311-4854-B5BB-25E27839F792}" srcOrd="0" destOrd="0" presId="urn:microsoft.com/office/officeart/2005/8/layout/lProcess2"/>
    <dgm:cxn modelId="{8893E87C-701E-4968-928E-937CE60D660E}" type="presParOf" srcId="{1E3B9686-BDA7-4218-8826-1BBF10B667C8}" destId="{54D59610-7F40-4F47-A3D1-928CC407557F}" srcOrd="1" destOrd="0" presId="urn:microsoft.com/office/officeart/2005/8/layout/lProcess2"/>
    <dgm:cxn modelId="{1F7F3EB5-B375-4F6A-8AE6-EC04AB08800C}" type="presParOf" srcId="{1E3B9686-BDA7-4218-8826-1BBF10B667C8}" destId="{53DF1429-8BEE-4CEB-8DD0-ABCDE2858087}" srcOrd="2" destOrd="0" presId="urn:microsoft.com/office/officeart/2005/8/layout/lProcess2"/>
    <dgm:cxn modelId="{367BC7BB-824A-49BA-833F-CC73F69A4ECB}" type="presParOf" srcId="{12F6B022-5BBA-4EC8-BDAE-2EBD261AB214}" destId="{34267DC7-CBC3-442C-BAE0-BB47DA4B28E7}" srcOrd="1" destOrd="0" presId="urn:microsoft.com/office/officeart/2005/8/layout/lProcess2"/>
    <dgm:cxn modelId="{809FBEC6-356E-4D0A-8AD2-F1843E195F2F}" type="presParOf" srcId="{12F6B022-5BBA-4EC8-BDAE-2EBD261AB214}" destId="{EAAC2FDC-4EB4-4949-AE63-F3F0E1990338}" srcOrd="2" destOrd="0" presId="urn:microsoft.com/office/officeart/2005/8/layout/lProcess2"/>
    <dgm:cxn modelId="{D96C21AB-6299-43BF-A896-1E0041C8F859}" type="presParOf" srcId="{EAAC2FDC-4EB4-4949-AE63-F3F0E1990338}" destId="{F922785A-FAE7-4A17-90C2-4B3882477E76}" srcOrd="0" destOrd="0" presId="urn:microsoft.com/office/officeart/2005/8/layout/lProcess2"/>
    <dgm:cxn modelId="{B4F9CF01-37FC-40A0-903E-74C2618BD879}" type="presParOf" srcId="{EAAC2FDC-4EB4-4949-AE63-F3F0E1990338}" destId="{E3B78C17-8DAD-4AD7-9723-34E852C88FF0}" srcOrd="1" destOrd="0" presId="urn:microsoft.com/office/officeart/2005/8/layout/lProcess2"/>
    <dgm:cxn modelId="{C6DBAD9F-BC70-4ADA-9E3F-FB102B4CC410}" type="presParOf" srcId="{EAAC2FDC-4EB4-4949-AE63-F3F0E1990338}" destId="{03F0D6E5-BF6D-4236-8F60-AD7A3080DFEB}" srcOrd="2" destOrd="0" presId="urn:microsoft.com/office/officeart/2005/8/layout/lProcess2"/>
    <dgm:cxn modelId="{9F356116-170C-4264-8818-918B305D7B9A}" type="presParOf" srcId="{03F0D6E5-BF6D-4236-8F60-AD7A3080DFEB}" destId="{74451968-338B-426A-AB2A-9FD947EA511F}" srcOrd="0" destOrd="0" presId="urn:microsoft.com/office/officeart/2005/8/layout/lProcess2"/>
    <dgm:cxn modelId="{430A0AD7-6DD2-4E96-B8CE-0ECA07C2C00D}" type="presParOf" srcId="{74451968-338B-426A-AB2A-9FD947EA511F}" destId="{1D168E3F-7C89-4CA5-B135-CC0C3797B53D}" srcOrd="0" destOrd="0" presId="urn:microsoft.com/office/officeart/2005/8/layout/lProcess2"/>
    <dgm:cxn modelId="{7B5A8291-BD61-40FC-99C5-EFC96905984C}" type="presParOf" srcId="{74451968-338B-426A-AB2A-9FD947EA511F}" destId="{A927F16E-D344-4E6B-A014-7C98A22BF2E6}" srcOrd="1" destOrd="0" presId="urn:microsoft.com/office/officeart/2005/8/layout/lProcess2"/>
    <dgm:cxn modelId="{A0D6C109-2D7C-403E-92AB-2F95B756C2F6}" type="presParOf" srcId="{74451968-338B-426A-AB2A-9FD947EA511F}" destId="{9A2B6262-C2A9-48EB-82C9-64D3476B5767}" srcOrd="2" destOrd="0" presId="urn:microsoft.com/office/officeart/2005/8/layout/lProcess2"/>
    <dgm:cxn modelId="{9E889E25-70A0-4208-ACBF-548A1AE58320}" type="presParOf" srcId="{12F6B022-5BBA-4EC8-BDAE-2EBD261AB214}" destId="{CE30B30E-8BAD-4821-A555-BF5272969554}" srcOrd="3" destOrd="0" presId="urn:microsoft.com/office/officeart/2005/8/layout/lProcess2"/>
    <dgm:cxn modelId="{BCD98513-F7E6-4A1C-8DF3-F945095BE034}" type="presParOf" srcId="{12F6B022-5BBA-4EC8-BDAE-2EBD261AB214}" destId="{5178D9FA-A931-475A-BDEF-2DA5425CAACE}" srcOrd="4" destOrd="0" presId="urn:microsoft.com/office/officeart/2005/8/layout/lProcess2"/>
    <dgm:cxn modelId="{9A57A58E-4A48-4E06-BA24-85375373AC1F}" type="presParOf" srcId="{5178D9FA-A931-475A-BDEF-2DA5425CAACE}" destId="{36760059-AA1C-48E3-84AD-CBCB40209C1E}" srcOrd="0" destOrd="0" presId="urn:microsoft.com/office/officeart/2005/8/layout/lProcess2"/>
    <dgm:cxn modelId="{5F70C587-7411-4F86-BC2A-CE76E7A3CD62}" type="presParOf" srcId="{5178D9FA-A931-475A-BDEF-2DA5425CAACE}" destId="{1229BCD3-9C16-45DE-A6E3-66CE07ED6C9F}" srcOrd="1" destOrd="0" presId="urn:microsoft.com/office/officeart/2005/8/layout/lProcess2"/>
    <dgm:cxn modelId="{3B89CEE7-0B88-4A9F-AA70-1C176A32DE02}" type="presParOf" srcId="{5178D9FA-A931-475A-BDEF-2DA5425CAACE}" destId="{D29B32BA-0A5B-4637-9AFD-766AE1357120}" srcOrd="2" destOrd="0" presId="urn:microsoft.com/office/officeart/2005/8/layout/lProcess2"/>
    <dgm:cxn modelId="{C6405A37-38DB-4542-A3B7-E48DBA863EB5}" type="presParOf" srcId="{D29B32BA-0A5B-4637-9AFD-766AE1357120}" destId="{E945A097-A958-4D12-A5CE-3E7B7C8561FC}" srcOrd="0" destOrd="0" presId="urn:microsoft.com/office/officeart/2005/8/layout/lProcess2"/>
    <dgm:cxn modelId="{C4811F33-F13F-4DAA-94F3-65E814B23FD8}" type="presParOf" srcId="{E945A097-A958-4D12-A5CE-3E7B7C8561FC}" destId="{D304A1E7-32BE-4F18-9978-C063DB7B7DB7}" srcOrd="0" destOrd="0" presId="urn:microsoft.com/office/officeart/2005/8/layout/lProcess2"/>
    <dgm:cxn modelId="{1816014F-49C9-4AD2-8582-9B307C3A61EE}" type="presParOf" srcId="{E945A097-A958-4D12-A5CE-3E7B7C8561FC}" destId="{84407AAC-7261-4BE5-9B50-CC8FF00395FF}" srcOrd="1" destOrd="0" presId="urn:microsoft.com/office/officeart/2005/8/layout/lProcess2"/>
    <dgm:cxn modelId="{F75435F1-54CA-4E63-8E38-BA97BBC356B9}" type="presParOf" srcId="{E945A097-A958-4D12-A5CE-3E7B7C8561FC}" destId="{E0AECB72-8464-43CF-BD41-B8B83965A7CE}" srcOrd="2" destOrd="0" presId="urn:microsoft.com/office/officeart/2005/8/layout/lProcess2"/>
    <dgm:cxn modelId="{B65BFE87-DA36-4AFC-8804-0D34C77239FD}" type="presParOf" srcId="{E945A097-A958-4D12-A5CE-3E7B7C8561FC}" destId="{188C7DB4-BA83-4C79-9C2D-9E5D580DD6C2}" srcOrd="3" destOrd="0" presId="urn:microsoft.com/office/officeart/2005/8/layout/lProcess2"/>
    <dgm:cxn modelId="{A2EBDFFA-5C53-425F-B1D5-A8025E106148}" type="presParOf" srcId="{E945A097-A958-4D12-A5CE-3E7B7C8561FC}" destId="{F89D5B82-F8EE-4280-B03F-1BAC4F96BD95}" srcOrd="4"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E5AA12-D5DB-4AFB-98EA-0B72A886D11D}" type="doc">
      <dgm:prSet loTypeId="urn:microsoft.com/office/officeart/2005/8/layout/cycle7" loCatId="cycle" qsTypeId="urn:microsoft.com/office/officeart/2005/8/quickstyle/3d3" qsCatId="3D" csTypeId="urn:microsoft.com/office/officeart/2005/8/colors/accent1_2" csCatId="accent1" phldr="1"/>
      <dgm:spPr/>
      <dgm:t>
        <a:bodyPr/>
        <a:lstStyle/>
        <a:p>
          <a:endParaRPr lang="cs-CZ"/>
        </a:p>
      </dgm:t>
    </dgm:pt>
    <dgm:pt modelId="{24FE5D26-4F14-4739-BE43-F95E6F56D5A1}">
      <dgm:prSet phldrT="[Text]" custT="1"/>
      <dgm:spPr/>
      <dgm:t>
        <a:bodyPr/>
        <a:lstStyle/>
        <a:p>
          <a:r>
            <a:rPr lang="cs-CZ" sz="2400" b="1" dirty="0"/>
            <a:t>Dlužník v </a:t>
          </a:r>
          <a:r>
            <a:rPr lang="cs-CZ" sz="2400" b="1" dirty="0" err="1"/>
            <a:t>ins.řízení</a:t>
          </a:r>
          <a:r>
            <a:rPr lang="cs-CZ" sz="2400" b="1" dirty="0"/>
            <a:t>, který poskytl svůj majetek k zajištění úvěru p. XY</a:t>
          </a:r>
        </a:p>
        <a:p>
          <a:endParaRPr lang="cs-CZ" sz="2400" b="1" dirty="0"/>
        </a:p>
      </dgm:t>
    </dgm:pt>
    <dgm:pt modelId="{B7402553-9A38-4CE5-A0A3-59652B859EAD}" type="parTrans" cxnId="{63C29B87-BCD0-472A-830E-8778959DBBE1}">
      <dgm:prSet/>
      <dgm:spPr/>
      <dgm:t>
        <a:bodyPr/>
        <a:lstStyle/>
        <a:p>
          <a:endParaRPr lang="cs-CZ"/>
        </a:p>
      </dgm:t>
    </dgm:pt>
    <dgm:pt modelId="{57DBF158-1CCE-4DE2-A46C-CB63A2A22086}" type="sibTrans" cxnId="{63C29B87-BCD0-472A-830E-8778959DBBE1}">
      <dgm:prSet/>
      <dgm:spPr/>
      <dgm:t>
        <a:bodyPr/>
        <a:lstStyle/>
        <a:p>
          <a:endParaRPr lang="cs-CZ"/>
        </a:p>
      </dgm:t>
    </dgm:pt>
    <dgm:pt modelId="{213AC634-0BEF-47C1-80CE-7709D3E2B87C}">
      <dgm:prSet phldrT="[Text]" custT="1"/>
      <dgm:spPr/>
      <dgm:t>
        <a:bodyPr/>
        <a:lstStyle/>
        <a:p>
          <a:r>
            <a:rPr lang="cs-CZ" sz="2000" b="1" dirty="0"/>
            <a:t>Pan XY, jehož úvěr dlužník zajišťuje</a:t>
          </a:r>
        </a:p>
      </dgm:t>
    </dgm:pt>
    <dgm:pt modelId="{4F04804C-8BE8-440D-A740-14A33ECED407}" type="parTrans" cxnId="{4FC9530E-DECB-450D-B132-E5E17A6D6195}">
      <dgm:prSet/>
      <dgm:spPr/>
      <dgm:t>
        <a:bodyPr/>
        <a:lstStyle/>
        <a:p>
          <a:endParaRPr lang="cs-CZ"/>
        </a:p>
      </dgm:t>
    </dgm:pt>
    <dgm:pt modelId="{EC4AC570-EDB0-4C72-9273-3ABB91C7780E}" type="sibTrans" cxnId="{4FC9530E-DECB-450D-B132-E5E17A6D6195}">
      <dgm:prSet/>
      <dgm:spPr/>
      <dgm:t>
        <a:bodyPr/>
        <a:lstStyle/>
        <a:p>
          <a:endParaRPr lang="cs-CZ"/>
        </a:p>
      </dgm:t>
    </dgm:pt>
    <dgm:pt modelId="{F59468C7-F4ED-498C-AB26-AC3A08B16FB2}">
      <dgm:prSet phldrT="[Text]" custT="1"/>
      <dgm:spPr/>
      <dgm:t>
        <a:bodyPr/>
        <a:lstStyle/>
        <a:p>
          <a:r>
            <a:rPr lang="cs-CZ" sz="2000" b="1" dirty="0"/>
            <a:t>Věřitel, který poskytl úvěr p. XY </a:t>
          </a:r>
        </a:p>
      </dgm:t>
    </dgm:pt>
    <dgm:pt modelId="{79346007-1EC0-40B1-892F-A5385816B306}" type="parTrans" cxnId="{8BA4BBBB-6515-419D-BC1E-AA2081E1DFCA}">
      <dgm:prSet/>
      <dgm:spPr/>
      <dgm:t>
        <a:bodyPr/>
        <a:lstStyle/>
        <a:p>
          <a:endParaRPr lang="cs-CZ"/>
        </a:p>
      </dgm:t>
    </dgm:pt>
    <dgm:pt modelId="{6F6C8F28-0111-4DDC-BA37-71F046F6CBAA}" type="sibTrans" cxnId="{8BA4BBBB-6515-419D-BC1E-AA2081E1DFCA}">
      <dgm:prSet/>
      <dgm:spPr/>
      <dgm:t>
        <a:bodyPr/>
        <a:lstStyle/>
        <a:p>
          <a:endParaRPr lang="cs-CZ"/>
        </a:p>
      </dgm:t>
    </dgm:pt>
    <dgm:pt modelId="{291ACAA5-C756-45A4-995B-79D49E70C5E6}" type="pres">
      <dgm:prSet presAssocID="{B0E5AA12-D5DB-4AFB-98EA-0B72A886D11D}" presName="Name0" presStyleCnt="0">
        <dgm:presLayoutVars>
          <dgm:dir/>
          <dgm:resizeHandles val="exact"/>
        </dgm:presLayoutVars>
      </dgm:prSet>
      <dgm:spPr/>
    </dgm:pt>
    <dgm:pt modelId="{1365C05F-2D27-49A2-8557-A515D867C3AC}" type="pres">
      <dgm:prSet presAssocID="{24FE5D26-4F14-4739-BE43-F95E6F56D5A1}" presName="node" presStyleLbl="node1" presStyleIdx="0" presStyleCnt="3" custScaleX="288929">
        <dgm:presLayoutVars>
          <dgm:bulletEnabled val="1"/>
        </dgm:presLayoutVars>
      </dgm:prSet>
      <dgm:spPr/>
    </dgm:pt>
    <dgm:pt modelId="{ADC86949-F3ED-4B01-AF06-F8AC02560FA9}" type="pres">
      <dgm:prSet presAssocID="{57DBF158-1CCE-4DE2-A46C-CB63A2A22086}" presName="sibTrans" presStyleLbl="sibTrans2D1" presStyleIdx="0" presStyleCnt="3"/>
      <dgm:spPr/>
    </dgm:pt>
    <dgm:pt modelId="{26F10347-3A8F-4705-90DB-9AA63FF715ED}" type="pres">
      <dgm:prSet presAssocID="{57DBF158-1CCE-4DE2-A46C-CB63A2A22086}" presName="connectorText" presStyleLbl="sibTrans2D1" presStyleIdx="0" presStyleCnt="3"/>
      <dgm:spPr/>
    </dgm:pt>
    <dgm:pt modelId="{59089F89-1D50-41FC-928B-4E6120410EB0}" type="pres">
      <dgm:prSet presAssocID="{213AC634-0BEF-47C1-80CE-7709D3E2B87C}" presName="node" presStyleLbl="node1" presStyleIdx="1" presStyleCnt="3">
        <dgm:presLayoutVars>
          <dgm:bulletEnabled val="1"/>
        </dgm:presLayoutVars>
      </dgm:prSet>
      <dgm:spPr/>
    </dgm:pt>
    <dgm:pt modelId="{A405C25D-39C8-4CC4-BC25-D4F560305151}" type="pres">
      <dgm:prSet presAssocID="{EC4AC570-EDB0-4C72-9273-3ABB91C7780E}" presName="sibTrans" presStyleLbl="sibTrans2D1" presStyleIdx="1" presStyleCnt="3"/>
      <dgm:spPr/>
    </dgm:pt>
    <dgm:pt modelId="{060A9433-1943-4183-A2FF-5873470E374F}" type="pres">
      <dgm:prSet presAssocID="{EC4AC570-EDB0-4C72-9273-3ABB91C7780E}" presName="connectorText" presStyleLbl="sibTrans2D1" presStyleIdx="1" presStyleCnt="3"/>
      <dgm:spPr/>
    </dgm:pt>
    <dgm:pt modelId="{ABAD66BD-E07E-4E2D-B138-9338B7C5ADA2}" type="pres">
      <dgm:prSet presAssocID="{F59468C7-F4ED-498C-AB26-AC3A08B16FB2}" presName="node" presStyleLbl="node1" presStyleIdx="2" presStyleCnt="3">
        <dgm:presLayoutVars>
          <dgm:bulletEnabled val="1"/>
        </dgm:presLayoutVars>
      </dgm:prSet>
      <dgm:spPr/>
    </dgm:pt>
    <dgm:pt modelId="{A272F92A-1340-4425-9E0D-537702159CF0}" type="pres">
      <dgm:prSet presAssocID="{6F6C8F28-0111-4DDC-BA37-71F046F6CBAA}" presName="sibTrans" presStyleLbl="sibTrans2D1" presStyleIdx="2" presStyleCnt="3"/>
      <dgm:spPr/>
    </dgm:pt>
    <dgm:pt modelId="{455B1143-320A-450F-B7EF-2DA354B2602C}" type="pres">
      <dgm:prSet presAssocID="{6F6C8F28-0111-4DDC-BA37-71F046F6CBAA}" presName="connectorText" presStyleLbl="sibTrans2D1" presStyleIdx="2" presStyleCnt="3"/>
      <dgm:spPr/>
    </dgm:pt>
  </dgm:ptLst>
  <dgm:cxnLst>
    <dgm:cxn modelId="{CE85B63B-477B-4153-B13A-46EB5DF5915D}" type="presOf" srcId="{6F6C8F28-0111-4DDC-BA37-71F046F6CBAA}" destId="{A272F92A-1340-4425-9E0D-537702159CF0}" srcOrd="0" destOrd="0" presId="urn:microsoft.com/office/officeart/2005/8/layout/cycle7"/>
    <dgm:cxn modelId="{63C29B87-BCD0-472A-830E-8778959DBBE1}" srcId="{B0E5AA12-D5DB-4AFB-98EA-0B72A886D11D}" destId="{24FE5D26-4F14-4739-BE43-F95E6F56D5A1}" srcOrd="0" destOrd="0" parTransId="{B7402553-9A38-4CE5-A0A3-59652B859EAD}" sibTransId="{57DBF158-1CCE-4DE2-A46C-CB63A2A22086}"/>
    <dgm:cxn modelId="{29456F81-5B03-4380-B634-5DB02F63B987}" type="presOf" srcId="{B0E5AA12-D5DB-4AFB-98EA-0B72A886D11D}" destId="{291ACAA5-C756-45A4-995B-79D49E70C5E6}" srcOrd="0" destOrd="0" presId="urn:microsoft.com/office/officeart/2005/8/layout/cycle7"/>
    <dgm:cxn modelId="{3960E0F7-220A-4E12-93E1-7862171AFBAE}" type="presOf" srcId="{57DBF158-1CCE-4DE2-A46C-CB63A2A22086}" destId="{ADC86949-F3ED-4B01-AF06-F8AC02560FA9}" srcOrd="0" destOrd="0" presId="urn:microsoft.com/office/officeart/2005/8/layout/cycle7"/>
    <dgm:cxn modelId="{96C6F3AB-0C82-4D12-982C-DD4F6AB82371}" type="presOf" srcId="{EC4AC570-EDB0-4C72-9273-3ABB91C7780E}" destId="{A405C25D-39C8-4CC4-BC25-D4F560305151}" srcOrd="0" destOrd="0" presId="urn:microsoft.com/office/officeart/2005/8/layout/cycle7"/>
    <dgm:cxn modelId="{8BA4BBBB-6515-419D-BC1E-AA2081E1DFCA}" srcId="{B0E5AA12-D5DB-4AFB-98EA-0B72A886D11D}" destId="{F59468C7-F4ED-498C-AB26-AC3A08B16FB2}" srcOrd="2" destOrd="0" parTransId="{79346007-1EC0-40B1-892F-A5385816B306}" sibTransId="{6F6C8F28-0111-4DDC-BA37-71F046F6CBAA}"/>
    <dgm:cxn modelId="{B6DF2AAC-A83E-425B-93D4-48EA89F306CB}" type="presOf" srcId="{6F6C8F28-0111-4DDC-BA37-71F046F6CBAA}" destId="{455B1143-320A-450F-B7EF-2DA354B2602C}" srcOrd="1" destOrd="0" presId="urn:microsoft.com/office/officeart/2005/8/layout/cycle7"/>
    <dgm:cxn modelId="{8EEDCC0C-177B-428B-AD70-990D9D51ADDD}" type="presOf" srcId="{EC4AC570-EDB0-4C72-9273-3ABB91C7780E}" destId="{060A9433-1943-4183-A2FF-5873470E374F}" srcOrd="1" destOrd="0" presId="urn:microsoft.com/office/officeart/2005/8/layout/cycle7"/>
    <dgm:cxn modelId="{66EA8870-18E4-43C5-B80F-6930058492DF}" type="presOf" srcId="{213AC634-0BEF-47C1-80CE-7709D3E2B87C}" destId="{59089F89-1D50-41FC-928B-4E6120410EB0}" srcOrd="0" destOrd="0" presId="urn:microsoft.com/office/officeart/2005/8/layout/cycle7"/>
    <dgm:cxn modelId="{9FC28210-BD7D-46A8-B931-A892601D4E53}" type="presOf" srcId="{57DBF158-1CCE-4DE2-A46C-CB63A2A22086}" destId="{26F10347-3A8F-4705-90DB-9AA63FF715ED}" srcOrd="1" destOrd="0" presId="urn:microsoft.com/office/officeart/2005/8/layout/cycle7"/>
    <dgm:cxn modelId="{4FC9530E-DECB-450D-B132-E5E17A6D6195}" srcId="{B0E5AA12-D5DB-4AFB-98EA-0B72A886D11D}" destId="{213AC634-0BEF-47C1-80CE-7709D3E2B87C}" srcOrd="1" destOrd="0" parTransId="{4F04804C-8BE8-440D-A740-14A33ECED407}" sibTransId="{EC4AC570-EDB0-4C72-9273-3ABB91C7780E}"/>
    <dgm:cxn modelId="{F75135B3-A7B9-4EDA-82CC-D684B22DB516}" type="presOf" srcId="{24FE5D26-4F14-4739-BE43-F95E6F56D5A1}" destId="{1365C05F-2D27-49A2-8557-A515D867C3AC}" srcOrd="0" destOrd="0" presId="urn:microsoft.com/office/officeart/2005/8/layout/cycle7"/>
    <dgm:cxn modelId="{8311F0B8-E7DD-4756-9824-D84DDE80A80D}" type="presOf" srcId="{F59468C7-F4ED-498C-AB26-AC3A08B16FB2}" destId="{ABAD66BD-E07E-4E2D-B138-9338B7C5ADA2}" srcOrd="0" destOrd="0" presId="urn:microsoft.com/office/officeart/2005/8/layout/cycle7"/>
    <dgm:cxn modelId="{0B2CB947-35A5-4A6B-96E8-625B8C66A146}" type="presParOf" srcId="{291ACAA5-C756-45A4-995B-79D49E70C5E6}" destId="{1365C05F-2D27-49A2-8557-A515D867C3AC}" srcOrd="0" destOrd="0" presId="urn:microsoft.com/office/officeart/2005/8/layout/cycle7"/>
    <dgm:cxn modelId="{F17163DB-F80E-460C-8DBD-3F9985269D58}" type="presParOf" srcId="{291ACAA5-C756-45A4-995B-79D49E70C5E6}" destId="{ADC86949-F3ED-4B01-AF06-F8AC02560FA9}" srcOrd="1" destOrd="0" presId="urn:microsoft.com/office/officeart/2005/8/layout/cycle7"/>
    <dgm:cxn modelId="{F73288F7-0063-4850-86AE-84BA963907C6}" type="presParOf" srcId="{ADC86949-F3ED-4B01-AF06-F8AC02560FA9}" destId="{26F10347-3A8F-4705-90DB-9AA63FF715ED}" srcOrd="0" destOrd="0" presId="urn:microsoft.com/office/officeart/2005/8/layout/cycle7"/>
    <dgm:cxn modelId="{AA496781-C0D9-4F93-AE03-442F7ABA11E3}" type="presParOf" srcId="{291ACAA5-C756-45A4-995B-79D49E70C5E6}" destId="{59089F89-1D50-41FC-928B-4E6120410EB0}" srcOrd="2" destOrd="0" presId="urn:microsoft.com/office/officeart/2005/8/layout/cycle7"/>
    <dgm:cxn modelId="{8B2E9F58-5B28-4523-B2EE-0161FB4231FB}" type="presParOf" srcId="{291ACAA5-C756-45A4-995B-79D49E70C5E6}" destId="{A405C25D-39C8-4CC4-BC25-D4F560305151}" srcOrd="3" destOrd="0" presId="urn:microsoft.com/office/officeart/2005/8/layout/cycle7"/>
    <dgm:cxn modelId="{481FB00C-0605-4AA1-B436-11F158623273}" type="presParOf" srcId="{A405C25D-39C8-4CC4-BC25-D4F560305151}" destId="{060A9433-1943-4183-A2FF-5873470E374F}" srcOrd="0" destOrd="0" presId="urn:microsoft.com/office/officeart/2005/8/layout/cycle7"/>
    <dgm:cxn modelId="{B8B82282-361C-48C0-BE62-6D956747F300}" type="presParOf" srcId="{291ACAA5-C756-45A4-995B-79D49E70C5E6}" destId="{ABAD66BD-E07E-4E2D-B138-9338B7C5ADA2}" srcOrd="4" destOrd="0" presId="urn:microsoft.com/office/officeart/2005/8/layout/cycle7"/>
    <dgm:cxn modelId="{DBE11AD5-9862-4608-AA8F-BBC1F53B3556}" type="presParOf" srcId="{291ACAA5-C756-45A4-995B-79D49E70C5E6}" destId="{A272F92A-1340-4425-9E0D-537702159CF0}" srcOrd="5" destOrd="0" presId="urn:microsoft.com/office/officeart/2005/8/layout/cycle7"/>
    <dgm:cxn modelId="{18CD7EE9-FA30-4E31-8308-B3B218F3471E}" type="presParOf" srcId="{A272F92A-1340-4425-9E0D-537702159CF0}" destId="{455B1143-320A-450F-B7EF-2DA354B2602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1447E-6929-4804-9FB0-A0C03A94BE70}">
      <dsp:nvSpPr>
        <dsp:cNvPr id="0" name=""/>
        <dsp:cNvSpPr/>
      </dsp:nvSpPr>
      <dsp:spPr>
        <a:xfrm>
          <a:off x="0" y="1741"/>
          <a:ext cx="4176464" cy="10690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t>Zahájení řízení (§ 101),  </a:t>
          </a:r>
        </a:p>
        <a:p>
          <a:pPr marL="0" lvl="0" indent="0" algn="ctr" defTabSz="800100">
            <a:lnSpc>
              <a:spcPct val="90000"/>
            </a:lnSpc>
            <a:spcBef>
              <a:spcPct val="0"/>
            </a:spcBef>
            <a:spcAft>
              <a:spcPct val="35000"/>
            </a:spcAft>
            <a:buNone/>
          </a:pPr>
          <a:r>
            <a:rPr lang="cs-CZ" sz="1800" b="1" kern="1200" dirty="0"/>
            <a:t>účinky - § 109 až 111</a:t>
          </a:r>
          <a:endParaRPr lang="cs-CZ" sz="1800" kern="1200" dirty="0"/>
        </a:p>
      </dsp:txBody>
      <dsp:txXfrm>
        <a:off x="31312" y="33053"/>
        <a:ext cx="4113840" cy="1006445"/>
      </dsp:txXfrm>
    </dsp:sp>
    <dsp:sp modelId="{57B96E40-2BC0-4352-BC43-B73BAEB17C41}">
      <dsp:nvSpPr>
        <dsp:cNvPr id="0" name=""/>
        <dsp:cNvSpPr/>
      </dsp:nvSpPr>
      <dsp:spPr>
        <a:xfrm rot="5400000">
          <a:off x="1783901" y="1111388"/>
          <a:ext cx="608661" cy="730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cs-CZ" sz="3000" kern="1200"/>
        </a:p>
      </dsp:txBody>
      <dsp:txXfrm rot="-5400000">
        <a:off x="1869114" y="1172254"/>
        <a:ext cx="438236" cy="426063"/>
      </dsp:txXfrm>
    </dsp:sp>
    <dsp:sp modelId="{FD714A17-207F-4784-98B8-B4517E36DBAD}">
      <dsp:nvSpPr>
        <dsp:cNvPr id="0" name=""/>
        <dsp:cNvSpPr/>
      </dsp:nvSpPr>
      <dsp:spPr>
        <a:xfrm>
          <a:off x="216023" y="1882360"/>
          <a:ext cx="3744417" cy="10427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b="1" kern="1200" dirty="0"/>
            <a:t>Posuzování úplnosti </a:t>
          </a:r>
          <a:r>
            <a:rPr lang="cs-CZ" sz="1800" b="1" kern="1200" dirty="0" err="1"/>
            <a:t>ins.návrhu</a:t>
          </a:r>
          <a:r>
            <a:rPr lang="cs-CZ" sz="1800" b="1" kern="1200" dirty="0"/>
            <a:t> </a:t>
          </a:r>
        </a:p>
        <a:p>
          <a:pPr marL="0" lvl="0" indent="0" algn="ctr" defTabSz="800100">
            <a:lnSpc>
              <a:spcPct val="90000"/>
            </a:lnSpc>
            <a:spcBef>
              <a:spcPct val="0"/>
            </a:spcBef>
            <a:spcAft>
              <a:spcPct val="35000"/>
            </a:spcAft>
            <a:buNone/>
          </a:pPr>
          <a:r>
            <a:rPr lang="cs-CZ" sz="1800" b="1" kern="1200" dirty="0"/>
            <a:t>(§ 128 až 147)</a:t>
          </a:r>
          <a:endParaRPr lang="cs-CZ" sz="1800" kern="1200" dirty="0"/>
        </a:p>
      </dsp:txBody>
      <dsp:txXfrm>
        <a:off x="246563" y="1912900"/>
        <a:ext cx="3683337" cy="981630"/>
      </dsp:txXfrm>
    </dsp:sp>
    <dsp:sp modelId="{DC574FFD-8E7C-41AB-A304-DDD9D171191F}">
      <dsp:nvSpPr>
        <dsp:cNvPr id="0" name=""/>
        <dsp:cNvSpPr/>
      </dsp:nvSpPr>
      <dsp:spPr>
        <a:xfrm rot="5400000">
          <a:off x="1783901" y="2965648"/>
          <a:ext cx="608661" cy="730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cs-CZ" sz="3000" kern="1200"/>
        </a:p>
      </dsp:txBody>
      <dsp:txXfrm rot="-5400000">
        <a:off x="1869114" y="3026514"/>
        <a:ext cx="438236" cy="426063"/>
      </dsp:txXfrm>
    </dsp:sp>
    <dsp:sp modelId="{A466DE02-8B0D-400B-B7CF-791A7370D6C9}">
      <dsp:nvSpPr>
        <dsp:cNvPr id="0" name=""/>
        <dsp:cNvSpPr/>
      </dsp:nvSpPr>
      <dsp:spPr>
        <a:xfrm>
          <a:off x="216023" y="3736619"/>
          <a:ext cx="3744417" cy="16230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dirty="0" err="1"/>
            <a:t>Rozh</a:t>
          </a:r>
          <a:r>
            <a:rPr lang="cs-CZ" sz="1800" kern="1200" dirty="0"/>
            <a:t>. o úpadku </a:t>
          </a:r>
        </a:p>
        <a:p>
          <a:pPr marL="0" lvl="0" indent="0" algn="ctr" defTabSz="800100">
            <a:lnSpc>
              <a:spcPct val="90000"/>
            </a:lnSpc>
            <a:spcBef>
              <a:spcPct val="0"/>
            </a:spcBef>
            <a:spcAft>
              <a:spcPct val="35000"/>
            </a:spcAft>
            <a:buNone/>
          </a:pPr>
          <a:r>
            <a:rPr lang="cs-CZ" sz="1800" kern="1200" dirty="0"/>
            <a:t>SPOJENÉ S  </a:t>
          </a:r>
        </a:p>
        <a:p>
          <a:pPr marL="0" lvl="0" indent="0" algn="ctr" defTabSz="800100">
            <a:lnSpc>
              <a:spcPct val="90000"/>
            </a:lnSpc>
            <a:spcBef>
              <a:spcPct val="0"/>
            </a:spcBef>
            <a:spcAft>
              <a:spcPct val="35000"/>
            </a:spcAft>
            <a:buNone/>
          </a:pPr>
          <a:r>
            <a:rPr lang="cs-CZ" sz="1800" kern="1200" dirty="0"/>
            <a:t>rozhodnutí o způsobu řešení úpadku</a:t>
          </a:r>
        </a:p>
        <a:p>
          <a:pPr marL="0" lvl="0" indent="0" algn="ctr" defTabSz="800100">
            <a:lnSpc>
              <a:spcPct val="90000"/>
            </a:lnSpc>
            <a:spcBef>
              <a:spcPct val="0"/>
            </a:spcBef>
            <a:spcAft>
              <a:spcPct val="35000"/>
            </a:spcAft>
            <a:buNone/>
          </a:pPr>
          <a:r>
            <a:rPr lang="cs-CZ" sz="1800" kern="1200" dirty="0"/>
            <a:t>(§ 136 + 148 a 149)</a:t>
          </a:r>
        </a:p>
      </dsp:txBody>
      <dsp:txXfrm>
        <a:off x="263562" y="3784158"/>
        <a:ext cx="3649339" cy="15280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C3A5D-C640-44F8-9B9C-3D9DC1B82D4E}">
      <dsp:nvSpPr>
        <dsp:cNvPr id="0" name=""/>
        <dsp:cNvSpPr/>
      </dsp:nvSpPr>
      <dsp:spPr>
        <a:xfrm>
          <a:off x="0" y="154252"/>
          <a:ext cx="4316288" cy="9929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b="1" kern="1200" dirty="0"/>
            <a:t>Zahájení řízení (§ 101),  </a:t>
          </a:r>
        </a:p>
        <a:p>
          <a:pPr marL="0" lvl="0" indent="0" algn="ctr" defTabSz="889000">
            <a:lnSpc>
              <a:spcPct val="90000"/>
            </a:lnSpc>
            <a:spcBef>
              <a:spcPct val="0"/>
            </a:spcBef>
            <a:spcAft>
              <a:spcPct val="35000"/>
            </a:spcAft>
            <a:buNone/>
          </a:pPr>
          <a:r>
            <a:rPr lang="cs-CZ" sz="2000" b="1" kern="1200" dirty="0"/>
            <a:t>účinky - § 109 až 111</a:t>
          </a:r>
          <a:endParaRPr lang="cs-CZ" sz="2000" kern="1200" dirty="0"/>
        </a:p>
      </dsp:txBody>
      <dsp:txXfrm>
        <a:off x="29082" y="183334"/>
        <a:ext cx="4258124" cy="934773"/>
      </dsp:txXfrm>
    </dsp:sp>
    <dsp:sp modelId="{123BB9DB-D7DF-4562-8357-78AADE880ED6}">
      <dsp:nvSpPr>
        <dsp:cNvPr id="0" name=""/>
        <dsp:cNvSpPr/>
      </dsp:nvSpPr>
      <dsp:spPr>
        <a:xfrm rot="5400000">
          <a:off x="1926657" y="1177729"/>
          <a:ext cx="462973" cy="5562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cs-CZ" sz="2300" kern="1200"/>
        </a:p>
      </dsp:txBody>
      <dsp:txXfrm rot="-5400000">
        <a:off x="1991278" y="1224352"/>
        <a:ext cx="333731" cy="324081"/>
      </dsp:txXfrm>
    </dsp:sp>
    <dsp:sp modelId="{07FDE877-AB2F-4A1D-A518-8D4DE0D27754}">
      <dsp:nvSpPr>
        <dsp:cNvPr id="0" name=""/>
        <dsp:cNvSpPr/>
      </dsp:nvSpPr>
      <dsp:spPr>
        <a:xfrm>
          <a:off x="0" y="1764488"/>
          <a:ext cx="4316288" cy="742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b="1" kern="1200" dirty="0"/>
            <a:t>Posuzování úplnosti </a:t>
          </a:r>
          <a:r>
            <a:rPr lang="cs-CZ" sz="2000" b="1" kern="1200" dirty="0" err="1"/>
            <a:t>ins.návrhu</a:t>
          </a:r>
          <a:r>
            <a:rPr lang="cs-CZ" sz="2000" b="1" kern="1200" dirty="0"/>
            <a:t> </a:t>
          </a:r>
        </a:p>
        <a:p>
          <a:pPr marL="0" lvl="0" indent="0" algn="ctr" defTabSz="889000">
            <a:lnSpc>
              <a:spcPct val="90000"/>
            </a:lnSpc>
            <a:spcBef>
              <a:spcPct val="0"/>
            </a:spcBef>
            <a:spcAft>
              <a:spcPct val="35000"/>
            </a:spcAft>
            <a:buNone/>
          </a:pPr>
          <a:r>
            <a:rPr lang="cs-CZ" sz="2000" b="1" kern="1200" dirty="0"/>
            <a:t>(§ 128 až 147)</a:t>
          </a:r>
          <a:endParaRPr lang="cs-CZ" sz="2000" kern="1200" dirty="0"/>
        </a:p>
      </dsp:txBody>
      <dsp:txXfrm>
        <a:off x="21735" y="1786223"/>
        <a:ext cx="4272818" cy="698612"/>
      </dsp:txXfrm>
    </dsp:sp>
    <dsp:sp modelId="{91FB6AE9-5F4E-4DA1-871A-77CC08CBBD73}">
      <dsp:nvSpPr>
        <dsp:cNvPr id="0" name=""/>
        <dsp:cNvSpPr/>
      </dsp:nvSpPr>
      <dsp:spPr>
        <a:xfrm rot="5400000">
          <a:off x="1965219" y="2485694"/>
          <a:ext cx="385849" cy="5562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cs-CZ" sz="1900" kern="1200"/>
        </a:p>
      </dsp:txBody>
      <dsp:txXfrm rot="-5400000">
        <a:off x="1991279" y="2570879"/>
        <a:ext cx="333731" cy="270094"/>
      </dsp:txXfrm>
    </dsp:sp>
    <dsp:sp modelId="{9E0BC347-98FA-4B33-A34A-5FCA6E8542EC}">
      <dsp:nvSpPr>
        <dsp:cNvPr id="0" name=""/>
        <dsp:cNvSpPr/>
      </dsp:nvSpPr>
      <dsp:spPr>
        <a:xfrm>
          <a:off x="0" y="3021036"/>
          <a:ext cx="4316288" cy="7087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cs-CZ" sz="2000" kern="1200" dirty="0"/>
        </a:p>
        <a:p>
          <a:pPr marL="0" lvl="0" indent="0" algn="ctr" defTabSz="889000">
            <a:lnSpc>
              <a:spcPct val="90000"/>
            </a:lnSpc>
            <a:spcBef>
              <a:spcPct val="0"/>
            </a:spcBef>
            <a:spcAft>
              <a:spcPct val="35000"/>
            </a:spcAft>
            <a:buNone/>
          </a:pPr>
          <a:r>
            <a:rPr lang="cs-CZ" sz="2000" kern="1200" dirty="0" err="1"/>
            <a:t>Rozh</a:t>
          </a:r>
          <a:r>
            <a:rPr lang="cs-CZ" sz="2000" kern="1200" dirty="0"/>
            <a:t>. o úpadku BEZ rozhodnutí o způsobu řešení úpadku</a:t>
          </a:r>
        </a:p>
        <a:p>
          <a:pPr marL="0" lvl="0" indent="0" algn="ctr" defTabSz="889000">
            <a:lnSpc>
              <a:spcPct val="90000"/>
            </a:lnSpc>
            <a:spcBef>
              <a:spcPct val="0"/>
            </a:spcBef>
            <a:spcAft>
              <a:spcPct val="35000"/>
            </a:spcAft>
            <a:buNone/>
          </a:pPr>
          <a:endParaRPr lang="cs-CZ" sz="2000" kern="1200" dirty="0"/>
        </a:p>
      </dsp:txBody>
      <dsp:txXfrm>
        <a:off x="20760" y="3041796"/>
        <a:ext cx="4274768" cy="667263"/>
      </dsp:txXfrm>
    </dsp:sp>
    <dsp:sp modelId="{D4D140CA-EA20-4624-9B86-5B88D1CCAA6D}">
      <dsp:nvSpPr>
        <dsp:cNvPr id="0" name=""/>
        <dsp:cNvSpPr/>
      </dsp:nvSpPr>
      <dsp:spPr>
        <a:xfrm rot="5400000">
          <a:off x="1963022" y="3711872"/>
          <a:ext cx="390243" cy="5562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cs-CZ" sz="1900" kern="1200"/>
        </a:p>
      </dsp:txBody>
      <dsp:txXfrm rot="-5400000">
        <a:off x="1991279" y="3794860"/>
        <a:ext cx="333731" cy="273170"/>
      </dsp:txXfrm>
    </dsp:sp>
    <dsp:sp modelId="{1883A8C4-7D1F-450A-B742-98BE478613E4}">
      <dsp:nvSpPr>
        <dsp:cNvPr id="0" name=""/>
        <dsp:cNvSpPr/>
      </dsp:nvSpPr>
      <dsp:spPr>
        <a:xfrm>
          <a:off x="-74988" y="4250144"/>
          <a:ext cx="4466265" cy="1236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a:t>§ 149 – rozhodnutí o způsobu řešení úpadku před 1. SV</a:t>
          </a:r>
        </a:p>
        <a:p>
          <a:pPr marL="0" lvl="0" indent="0" algn="ctr" defTabSz="711200">
            <a:lnSpc>
              <a:spcPct val="90000"/>
            </a:lnSpc>
            <a:spcBef>
              <a:spcPct val="0"/>
            </a:spcBef>
            <a:spcAft>
              <a:spcPct val="35000"/>
            </a:spcAft>
            <a:buNone/>
          </a:pPr>
          <a:r>
            <a:rPr lang="cs-CZ" sz="1600" kern="1200" dirty="0"/>
            <a:t>SV (§ 150) – rozhodnutí o způsobu řešení úpadku</a:t>
          </a:r>
        </a:p>
      </dsp:txBody>
      <dsp:txXfrm>
        <a:off x="-38786" y="4286346"/>
        <a:ext cx="4393861" cy="11636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D814F-7C8D-4732-A6CA-C41478A9EEBE}">
      <dsp:nvSpPr>
        <dsp:cNvPr id="0" name=""/>
        <dsp:cNvSpPr/>
      </dsp:nvSpPr>
      <dsp:spPr>
        <a:xfrm>
          <a:off x="1300281" y="672"/>
          <a:ext cx="1950422" cy="262101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endParaRPr lang="cs-CZ" sz="2100" kern="1200" dirty="0"/>
        </a:p>
        <a:p>
          <a:pPr marL="228600" lvl="1" indent="-228600" algn="l" defTabSz="933450">
            <a:lnSpc>
              <a:spcPct val="90000"/>
            </a:lnSpc>
            <a:spcBef>
              <a:spcPct val="0"/>
            </a:spcBef>
            <a:spcAft>
              <a:spcPct val="15000"/>
            </a:spcAft>
            <a:buChar char="•"/>
          </a:pPr>
          <a:r>
            <a:rPr lang="cs-CZ" sz="2100" kern="1200" dirty="0"/>
            <a:t>DLUŽNÍK</a:t>
          </a:r>
        </a:p>
      </dsp:txBody>
      <dsp:txXfrm>
        <a:off x="1300281" y="328299"/>
        <a:ext cx="1219014" cy="1965760"/>
      </dsp:txXfrm>
    </dsp:sp>
    <dsp:sp modelId="{8C993E86-1B2E-47AB-81AA-DD6F505B9B9E}">
      <dsp:nvSpPr>
        <dsp:cNvPr id="0" name=""/>
        <dsp:cNvSpPr/>
      </dsp:nvSpPr>
      <dsp:spPr>
        <a:xfrm>
          <a:off x="0" y="672"/>
          <a:ext cx="1300281" cy="26210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Návrh až úpadek</a:t>
          </a:r>
        </a:p>
      </dsp:txBody>
      <dsp:txXfrm>
        <a:off x="63474" y="64146"/>
        <a:ext cx="1173333" cy="2494066"/>
      </dsp:txXfrm>
    </dsp:sp>
    <dsp:sp modelId="{3550F688-7222-43C0-84C3-430445969C5A}">
      <dsp:nvSpPr>
        <dsp:cNvPr id="0" name=""/>
        <dsp:cNvSpPr/>
      </dsp:nvSpPr>
      <dsp:spPr>
        <a:xfrm>
          <a:off x="1300281" y="2883788"/>
          <a:ext cx="1950422" cy="262101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endParaRPr lang="cs-CZ" sz="2100" kern="1200"/>
        </a:p>
        <a:p>
          <a:pPr marL="228600" lvl="1" indent="-228600" algn="l" defTabSz="933450">
            <a:lnSpc>
              <a:spcPct val="90000"/>
            </a:lnSpc>
            <a:spcBef>
              <a:spcPct val="0"/>
            </a:spcBef>
            <a:spcAft>
              <a:spcPct val="15000"/>
            </a:spcAft>
            <a:buChar char="•"/>
          </a:pPr>
          <a:endParaRPr lang="cs-CZ" sz="2100" kern="1200" dirty="0"/>
        </a:p>
        <a:p>
          <a:pPr marL="228600" lvl="1" indent="-228600" algn="l" defTabSz="933450">
            <a:lnSpc>
              <a:spcPct val="90000"/>
            </a:lnSpc>
            <a:spcBef>
              <a:spcPct val="0"/>
            </a:spcBef>
            <a:spcAft>
              <a:spcPct val="15000"/>
            </a:spcAft>
            <a:buChar char="•"/>
          </a:pPr>
          <a:r>
            <a:rPr lang="cs-CZ" sz="2100" kern="1200" dirty="0"/>
            <a:t>DLUŽNÍK</a:t>
          </a:r>
        </a:p>
      </dsp:txBody>
      <dsp:txXfrm>
        <a:off x="1300281" y="3211415"/>
        <a:ext cx="1219014" cy="1965760"/>
      </dsp:txXfrm>
    </dsp:sp>
    <dsp:sp modelId="{7F505174-CEB6-49C2-B649-C17C572E2BF3}">
      <dsp:nvSpPr>
        <dsp:cNvPr id="0" name=""/>
        <dsp:cNvSpPr/>
      </dsp:nvSpPr>
      <dsp:spPr>
        <a:xfrm>
          <a:off x="0" y="2883788"/>
          <a:ext cx="1300281" cy="26210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Úpadek</a:t>
          </a:r>
        </a:p>
        <a:p>
          <a:pPr marL="0" lvl="0" indent="0" algn="ctr" defTabSz="1066800">
            <a:lnSpc>
              <a:spcPct val="90000"/>
            </a:lnSpc>
            <a:spcBef>
              <a:spcPct val="0"/>
            </a:spcBef>
            <a:spcAft>
              <a:spcPct val="35000"/>
            </a:spcAft>
            <a:buNone/>
          </a:pPr>
          <a:r>
            <a:rPr lang="cs-CZ" sz="2400" kern="1200" dirty="0"/>
            <a:t>až</a:t>
          </a:r>
        </a:p>
        <a:p>
          <a:pPr marL="0" lvl="0" indent="0" algn="ctr" defTabSz="1066800">
            <a:lnSpc>
              <a:spcPct val="90000"/>
            </a:lnSpc>
            <a:spcBef>
              <a:spcPct val="0"/>
            </a:spcBef>
            <a:spcAft>
              <a:spcPct val="35000"/>
            </a:spcAft>
            <a:buNone/>
          </a:pPr>
          <a:r>
            <a:rPr lang="cs-CZ" sz="2400" kern="1200" dirty="0" err="1"/>
            <a:t>rozh</a:t>
          </a:r>
          <a:r>
            <a:rPr lang="cs-CZ" sz="2400" kern="1200" dirty="0"/>
            <a:t>. o </a:t>
          </a:r>
          <a:r>
            <a:rPr lang="cs-CZ" sz="2400" kern="1200" dirty="0" err="1"/>
            <a:t>zp</a:t>
          </a:r>
          <a:r>
            <a:rPr lang="cs-CZ" sz="2400" kern="1200" dirty="0"/>
            <a:t>. Řešení úpadku </a:t>
          </a:r>
        </a:p>
      </dsp:txBody>
      <dsp:txXfrm>
        <a:off x="63474" y="2947262"/>
        <a:ext cx="1173333" cy="2494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C34E1-DA06-4077-B429-E1BCF73E3A6D}">
      <dsp:nvSpPr>
        <dsp:cNvPr id="0" name=""/>
        <dsp:cNvSpPr/>
      </dsp:nvSpPr>
      <dsp:spPr>
        <a:xfrm>
          <a:off x="563" y="0"/>
          <a:ext cx="1465945" cy="55774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KONKURS</a:t>
          </a:r>
        </a:p>
      </dsp:txBody>
      <dsp:txXfrm>
        <a:off x="563" y="0"/>
        <a:ext cx="1465945" cy="1673244"/>
      </dsp:txXfrm>
    </dsp:sp>
    <dsp:sp modelId="{FDEE74D9-A311-4854-B5BB-25E27839F792}">
      <dsp:nvSpPr>
        <dsp:cNvPr id="0" name=""/>
        <dsp:cNvSpPr/>
      </dsp:nvSpPr>
      <dsp:spPr>
        <a:xfrm>
          <a:off x="147158" y="1674878"/>
          <a:ext cx="1172756" cy="168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cs-CZ" sz="2400" kern="1200" dirty="0" err="1"/>
            <a:t>nezaj</a:t>
          </a:r>
          <a:r>
            <a:rPr lang="cs-CZ" sz="2400" kern="1200" dirty="0"/>
            <a:t>. </a:t>
          </a:r>
          <a:r>
            <a:rPr lang="cs-CZ" sz="2400" kern="1200" dirty="0" err="1"/>
            <a:t>maj</a:t>
          </a:r>
          <a:r>
            <a:rPr lang="cs-CZ" sz="2400" kern="1200" dirty="0"/>
            <a:t>.</a:t>
          </a:r>
        </a:p>
        <a:p>
          <a:pPr marL="0" lvl="0" indent="0" algn="ctr" defTabSz="1066800">
            <a:lnSpc>
              <a:spcPct val="90000"/>
            </a:lnSpc>
            <a:spcBef>
              <a:spcPct val="0"/>
            </a:spcBef>
            <a:spcAft>
              <a:spcPct val="35000"/>
            </a:spcAft>
            <a:buNone/>
          </a:pPr>
          <a:r>
            <a:rPr lang="cs-CZ" sz="2400" b="1" kern="1200" dirty="0">
              <a:solidFill>
                <a:srgbClr val="FF0000"/>
              </a:solidFill>
            </a:rPr>
            <a:t>IS</a:t>
          </a:r>
        </a:p>
      </dsp:txBody>
      <dsp:txXfrm>
        <a:off x="181507" y="1709227"/>
        <a:ext cx="1104058" cy="1612989"/>
      </dsp:txXfrm>
    </dsp:sp>
    <dsp:sp modelId="{53DF1429-8BEE-4CEB-8DD0-ABCDE2858087}">
      <dsp:nvSpPr>
        <dsp:cNvPr id="0" name=""/>
        <dsp:cNvSpPr/>
      </dsp:nvSpPr>
      <dsp:spPr>
        <a:xfrm>
          <a:off x="147158" y="3615287"/>
          <a:ext cx="1172756" cy="168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cs-CZ" sz="2400" kern="1200" dirty="0" err="1"/>
            <a:t>Zaj.maj</a:t>
          </a:r>
          <a:r>
            <a:rPr lang="cs-CZ" sz="2400" kern="1200" dirty="0"/>
            <a:t>.</a:t>
          </a:r>
        </a:p>
        <a:p>
          <a:pPr marL="0" lvl="0" indent="0" algn="ctr" defTabSz="1066800">
            <a:lnSpc>
              <a:spcPct val="90000"/>
            </a:lnSpc>
            <a:spcBef>
              <a:spcPct val="0"/>
            </a:spcBef>
            <a:spcAft>
              <a:spcPct val="35000"/>
            </a:spcAft>
            <a:buNone/>
          </a:pPr>
          <a:r>
            <a:rPr lang="cs-CZ" sz="2400" b="1" kern="1200" dirty="0">
              <a:solidFill>
                <a:srgbClr val="FF0000"/>
              </a:solidFill>
            </a:rPr>
            <a:t>IS</a:t>
          </a:r>
        </a:p>
      </dsp:txBody>
      <dsp:txXfrm>
        <a:off x="181507" y="3649636"/>
        <a:ext cx="1104058" cy="1612989"/>
      </dsp:txXfrm>
    </dsp:sp>
    <dsp:sp modelId="{F922785A-FAE7-4A17-90C2-4B3882477E76}">
      <dsp:nvSpPr>
        <dsp:cNvPr id="0" name=""/>
        <dsp:cNvSpPr/>
      </dsp:nvSpPr>
      <dsp:spPr>
        <a:xfrm>
          <a:off x="1576455" y="0"/>
          <a:ext cx="1465945" cy="55774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REOR.</a:t>
          </a:r>
        </a:p>
      </dsp:txBody>
      <dsp:txXfrm>
        <a:off x="1576455" y="0"/>
        <a:ext cx="1465945" cy="1673244"/>
      </dsp:txXfrm>
    </dsp:sp>
    <dsp:sp modelId="{1D168E3F-7C89-4CA5-B135-CC0C3797B53D}">
      <dsp:nvSpPr>
        <dsp:cNvPr id="0" name=""/>
        <dsp:cNvSpPr/>
      </dsp:nvSpPr>
      <dsp:spPr>
        <a:xfrm>
          <a:off x="1723049" y="1674878"/>
          <a:ext cx="1172756" cy="168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cs-CZ" sz="2400" kern="1200" dirty="0" err="1"/>
            <a:t>Nezaj.maj</a:t>
          </a:r>
          <a:r>
            <a:rPr lang="cs-CZ" sz="2400" kern="1200" dirty="0"/>
            <a:t>.</a:t>
          </a:r>
        </a:p>
        <a:p>
          <a:pPr marL="0" lvl="0" indent="0" algn="ctr" defTabSz="1066800">
            <a:lnSpc>
              <a:spcPct val="90000"/>
            </a:lnSpc>
            <a:spcBef>
              <a:spcPct val="0"/>
            </a:spcBef>
            <a:spcAft>
              <a:spcPct val="35000"/>
            </a:spcAft>
            <a:buNone/>
          </a:pPr>
          <a:r>
            <a:rPr lang="cs-CZ" sz="2400" b="1" kern="1200" dirty="0">
              <a:solidFill>
                <a:srgbClr val="FF0000"/>
              </a:solidFill>
            </a:rPr>
            <a:t>DL</a:t>
          </a:r>
        </a:p>
      </dsp:txBody>
      <dsp:txXfrm>
        <a:off x="1757398" y="1709227"/>
        <a:ext cx="1104058" cy="1612989"/>
      </dsp:txXfrm>
    </dsp:sp>
    <dsp:sp modelId="{9A2B6262-C2A9-48EB-82C9-64D3476B5767}">
      <dsp:nvSpPr>
        <dsp:cNvPr id="0" name=""/>
        <dsp:cNvSpPr/>
      </dsp:nvSpPr>
      <dsp:spPr>
        <a:xfrm>
          <a:off x="1723049" y="3615287"/>
          <a:ext cx="1172756" cy="168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cs-CZ" sz="2400" kern="1200" dirty="0" err="1"/>
            <a:t>Zaj.maj</a:t>
          </a:r>
          <a:r>
            <a:rPr lang="cs-CZ" sz="2400" kern="1200" dirty="0"/>
            <a:t>.</a:t>
          </a:r>
        </a:p>
        <a:p>
          <a:pPr marL="0" lvl="0" indent="0" algn="ctr" defTabSz="1066800">
            <a:lnSpc>
              <a:spcPct val="90000"/>
            </a:lnSpc>
            <a:spcBef>
              <a:spcPct val="0"/>
            </a:spcBef>
            <a:spcAft>
              <a:spcPct val="35000"/>
            </a:spcAft>
            <a:buNone/>
          </a:pPr>
          <a:r>
            <a:rPr lang="cs-CZ" sz="2400" b="1" kern="1200" dirty="0">
              <a:solidFill>
                <a:srgbClr val="FF0000"/>
              </a:solidFill>
            </a:rPr>
            <a:t>DL</a:t>
          </a:r>
        </a:p>
      </dsp:txBody>
      <dsp:txXfrm>
        <a:off x="1757398" y="3649636"/>
        <a:ext cx="1104058" cy="1612989"/>
      </dsp:txXfrm>
    </dsp:sp>
    <dsp:sp modelId="{36760059-AA1C-48E3-84AD-CBCB40209C1E}">
      <dsp:nvSpPr>
        <dsp:cNvPr id="0" name=""/>
        <dsp:cNvSpPr/>
      </dsp:nvSpPr>
      <dsp:spPr>
        <a:xfrm>
          <a:off x="3152346" y="0"/>
          <a:ext cx="1465945" cy="55774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ODDL. </a:t>
          </a:r>
        </a:p>
      </dsp:txBody>
      <dsp:txXfrm>
        <a:off x="3152346" y="0"/>
        <a:ext cx="1465945" cy="1673244"/>
      </dsp:txXfrm>
    </dsp:sp>
    <dsp:sp modelId="{D304A1E7-32BE-4F18-9978-C063DB7B7DB7}">
      <dsp:nvSpPr>
        <dsp:cNvPr id="0" name=""/>
        <dsp:cNvSpPr/>
      </dsp:nvSpPr>
      <dsp:spPr>
        <a:xfrm>
          <a:off x="3168354" y="1675197"/>
          <a:ext cx="1433929" cy="11377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endParaRPr lang="cs-CZ" sz="2000" kern="1200" dirty="0"/>
        </a:p>
        <a:p>
          <a:pPr marL="0" lvl="0" indent="0" algn="ctr" defTabSz="889000">
            <a:lnSpc>
              <a:spcPct val="90000"/>
            </a:lnSpc>
            <a:spcBef>
              <a:spcPct val="0"/>
            </a:spcBef>
            <a:spcAft>
              <a:spcPct val="35000"/>
            </a:spcAft>
            <a:buNone/>
          </a:pPr>
          <a:r>
            <a:rPr lang="cs-CZ" sz="2000" kern="1200" dirty="0" err="1"/>
            <a:t>Nezaj.maj</a:t>
          </a:r>
          <a:r>
            <a:rPr lang="cs-CZ" sz="2000" kern="1200" dirty="0"/>
            <a:t>.</a:t>
          </a:r>
        </a:p>
        <a:p>
          <a:pPr marL="0" lvl="0" indent="0" algn="ctr" defTabSz="889000">
            <a:lnSpc>
              <a:spcPct val="90000"/>
            </a:lnSpc>
            <a:spcBef>
              <a:spcPct val="0"/>
            </a:spcBef>
            <a:spcAft>
              <a:spcPct val="35000"/>
            </a:spcAft>
            <a:buNone/>
          </a:pPr>
          <a:r>
            <a:rPr lang="cs-CZ" sz="2000" kern="1200" dirty="0" err="1"/>
            <a:t>Zp.maj</a:t>
          </a:r>
          <a:r>
            <a:rPr lang="cs-CZ" sz="2000" kern="1200" dirty="0"/>
            <a:t>.</a:t>
          </a:r>
        </a:p>
        <a:p>
          <a:pPr marL="0" lvl="0" indent="0" algn="ctr" defTabSz="889000">
            <a:lnSpc>
              <a:spcPct val="90000"/>
            </a:lnSpc>
            <a:spcBef>
              <a:spcPct val="0"/>
            </a:spcBef>
            <a:spcAft>
              <a:spcPct val="35000"/>
            </a:spcAft>
            <a:buNone/>
          </a:pPr>
          <a:r>
            <a:rPr lang="cs-CZ" sz="2000" b="1" kern="1200" dirty="0">
              <a:solidFill>
                <a:srgbClr val="FF0000"/>
              </a:solidFill>
            </a:rPr>
            <a:t>IS</a:t>
          </a:r>
          <a:endParaRPr lang="cs-CZ" sz="2400" kern="1200" dirty="0"/>
        </a:p>
        <a:p>
          <a:pPr marL="0" lvl="0" indent="0" algn="ctr" defTabSz="889000">
            <a:lnSpc>
              <a:spcPct val="90000"/>
            </a:lnSpc>
            <a:spcBef>
              <a:spcPct val="0"/>
            </a:spcBef>
            <a:spcAft>
              <a:spcPct val="35000"/>
            </a:spcAft>
            <a:buNone/>
          </a:pPr>
          <a:endParaRPr lang="cs-CZ" sz="2400" kern="1200" dirty="0"/>
        </a:p>
      </dsp:txBody>
      <dsp:txXfrm>
        <a:off x="3201677" y="1708520"/>
        <a:ext cx="1367283" cy="1071089"/>
      </dsp:txXfrm>
    </dsp:sp>
    <dsp:sp modelId="{E0AECB72-8464-43CF-BD41-B8B83965A7CE}">
      <dsp:nvSpPr>
        <dsp:cNvPr id="0" name=""/>
        <dsp:cNvSpPr/>
      </dsp:nvSpPr>
      <dsp:spPr>
        <a:xfrm>
          <a:off x="3159383" y="2978514"/>
          <a:ext cx="1451872" cy="10762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endParaRPr lang="cs-CZ" sz="2000" kern="1200" dirty="0"/>
        </a:p>
        <a:p>
          <a:pPr marL="0" lvl="0" indent="0" algn="ctr" defTabSz="889000">
            <a:lnSpc>
              <a:spcPct val="90000"/>
            </a:lnSpc>
            <a:spcBef>
              <a:spcPct val="0"/>
            </a:spcBef>
            <a:spcAft>
              <a:spcPct val="35000"/>
            </a:spcAft>
            <a:buNone/>
          </a:pPr>
          <a:r>
            <a:rPr lang="cs-CZ" sz="2000" kern="1200" dirty="0" err="1"/>
            <a:t>Nezaj.maj</a:t>
          </a:r>
          <a:r>
            <a:rPr lang="cs-CZ" sz="2000" kern="1200" dirty="0"/>
            <a:t>.</a:t>
          </a:r>
        </a:p>
        <a:p>
          <a:pPr marL="0" lvl="0" indent="0" algn="ctr" defTabSz="889000">
            <a:lnSpc>
              <a:spcPct val="90000"/>
            </a:lnSpc>
            <a:spcBef>
              <a:spcPct val="0"/>
            </a:spcBef>
            <a:spcAft>
              <a:spcPct val="35000"/>
            </a:spcAft>
            <a:buNone/>
          </a:pPr>
          <a:r>
            <a:rPr lang="cs-CZ" sz="2000" kern="1200" dirty="0" err="1"/>
            <a:t>Spl.kal</a:t>
          </a:r>
          <a:r>
            <a:rPr lang="cs-CZ" sz="2000" kern="1200" dirty="0"/>
            <a:t>.</a:t>
          </a:r>
        </a:p>
        <a:p>
          <a:pPr marL="0" lvl="0" indent="0" algn="ctr" defTabSz="889000">
            <a:lnSpc>
              <a:spcPct val="90000"/>
            </a:lnSpc>
            <a:spcBef>
              <a:spcPct val="0"/>
            </a:spcBef>
            <a:spcAft>
              <a:spcPct val="35000"/>
            </a:spcAft>
            <a:buNone/>
          </a:pPr>
          <a:r>
            <a:rPr lang="cs-CZ" sz="2000" b="1" kern="1200" dirty="0">
              <a:solidFill>
                <a:srgbClr val="FF0000"/>
              </a:solidFill>
            </a:rPr>
            <a:t>DL</a:t>
          </a:r>
          <a:endParaRPr lang="cs-CZ" sz="2000" kern="1200" dirty="0"/>
        </a:p>
        <a:p>
          <a:pPr marL="0" lvl="0" indent="0" algn="ctr" defTabSz="889000">
            <a:lnSpc>
              <a:spcPct val="90000"/>
            </a:lnSpc>
            <a:spcBef>
              <a:spcPct val="0"/>
            </a:spcBef>
            <a:spcAft>
              <a:spcPct val="35000"/>
            </a:spcAft>
            <a:buNone/>
          </a:pPr>
          <a:endParaRPr lang="cs-CZ" sz="2500" kern="1200" dirty="0"/>
        </a:p>
      </dsp:txBody>
      <dsp:txXfrm>
        <a:off x="3190906" y="3010037"/>
        <a:ext cx="1388826" cy="1013233"/>
      </dsp:txXfrm>
    </dsp:sp>
    <dsp:sp modelId="{F89D5B82-F8EE-4280-B03F-1BAC4F96BD95}">
      <dsp:nvSpPr>
        <dsp:cNvPr id="0" name=""/>
        <dsp:cNvSpPr/>
      </dsp:nvSpPr>
      <dsp:spPr>
        <a:xfrm>
          <a:off x="3298941" y="4220376"/>
          <a:ext cx="1172756" cy="10762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endParaRPr lang="cs-CZ" sz="2400" kern="1200" dirty="0"/>
        </a:p>
        <a:p>
          <a:pPr marL="0" lvl="0" indent="0" algn="ctr" defTabSz="1066800">
            <a:lnSpc>
              <a:spcPct val="90000"/>
            </a:lnSpc>
            <a:spcBef>
              <a:spcPct val="0"/>
            </a:spcBef>
            <a:spcAft>
              <a:spcPct val="35000"/>
            </a:spcAft>
            <a:buNone/>
          </a:pPr>
          <a:r>
            <a:rPr lang="cs-CZ" sz="2400" kern="1200" dirty="0" err="1"/>
            <a:t>Zaj.maj</a:t>
          </a:r>
          <a:r>
            <a:rPr lang="cs-CZ" sz="2400" kern="1200" dirty="0"/>
            <a:t>.</a:t>
          </a:r>
        </a:p>
        <a:p>
          <a:pPr marL="0" lvl="0" indent="0" algn="ctr" defTabSz="1066800">
            <a:lnSpc>
              <a:spcPct val="90000"/>
            </a:lnSpc>
            <a:spcBef>
              <a:spcPct val="0"/>
            </a:spcBef>
            <a:spcAft>
              <a:spcPct val="35000"/>
            </a:spcAft>
            <a:buNone/>
          </a:pPr>
          <a:r>
            <a:rPr lang="cs-CZ" sz="2400" b="1" kern="1200" dirty="0">
              <a:solidFill>
                <a:srgbClr val="FF0000"/>
              </a:solidFill>
            </a:rPr>
            <a:t>IS</a:t>
          </a:r>
          <a:endParaRPr lang="cs-CZ" sz="2400" kern="1200" dirty="0"/>
        </a:p>
        <a:p>
          <a:pPr marL="0" lvl="0" indent="0" algn="ctr" defTabSz="1066800">
            <a:lnSpc>
              <a:spcPct val="90000"/>
            </a:lnSpc>
            <a:spcBef>
              <a:spcPct val="0"/>
            </a:spcBef>
            <a:spcAft>
              <a:spcPct val="35000"/>
            </a:spcAft>
            <a:buNone/>
          </a:pPr>
          <a:endParaRPr lang="cs-CZ" sz="2400" kern="1200" dirty="0"/>
        </a:p>
      </dsp:txBody>
      <dsp:txXfrm>
        <a:off x="3330464" y="4251899"/>
        <a:ext cx="1109710" cy="10132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5C05F-2D27-49A2-8557-A515D867C3AC}">
      <dsp:nvSpPr>
        <dsp:cNvPr id="0" name=""/>
        <dsp:cNvSpPr/>
      </dsp:nvSpPr>
      <dsp:spPr>
        <a:xfrm>
          <a:off x="730425" y="1529"/>
          <a:ext cx="6768749" cy="117135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b="1" kern="1200" dirty="0"/>
            <a:t>Dlužník v </a:t>
          </a:r>
          <a:r>
            <a:rPr lang="cs-CZ" sz="2400" b="1" kern="1200" dirty="0" err="1"/>
            <a:t>ins.řízení</a:t>
          </a:r>
          <a:r>
            <a:rPr lang="cs-CZ" sz="2400" b="1" kern="1200" dirty="0"/>
            <a:t>, který poskytl svůj majetek k zajištění úvěru p. XY</a:t>
          </a:r>
        </a:p>
        <a:p>
          <a:pPr marL="0" lvl="0" indent="0" algn="ctr" defTabSz="1066800">
            <a:lnSpc>
              <a:spcPct val="90000"/>
            </a:lnSpc>
            <a:spcBef>
              <a:spcPct val="0"/>
            </a:spcBef>
            <a:spcAft>
              <a:spcPct val="35000"/>
            </a:spcAft>
            <a:buNone/>
          </a:pPr>
          <a:endParaRPr lang="cs-CZ" sz="2400" b="1" kern="1200" dirty="0"/>
        </a:p>
      </dsp:txBody>
      <dsp:txXfrm>
        <a:off x="764733" y="35837"/>
        <a:ext cx="6700133" cy="1102735"/>
      </dsp:txXfrm>
    </dsp:sp>
    <dsp:sp modelId="{ADC86949-F3ED-4B01-AF06-F8AC02560FA9}">
      <dsp:nvSpPr>
        <dsp:cNvPr id="0" name=""/>
        <dsp:cNvSpPr/>
      </dsp:nvSpPr>
      <dsp:spPr>
        <a:xfrm rot="3600000">
          <a:off x="4471375" y="2057994"/>
          <a:ext cx="1221869" cy="409973"/>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cs-CZ" sz="1700" kern="1200"/>
        </a:p>
      </dsp:txBody>
      <dsp:txXfrm>
        <a:off x="4594367" y="2139989"/>
        <a:ext cx="975885" cy="245983"/>
      </dsp:txXfrm>
    </dsp:sp>
    <dsp:sp modelId="{59089F89-1D50-41FC-928B-4E6120410EB0}">
      <dsp:nvSpPr>
        <dsp:cNvPr id="0" name=""/>
        <dsp:cNvSpPr/>
      </dsp:nvSpPr>
      <dsp:spPr>
        <a:xfrm>
          <a:off x="4878468" y="3353082"/>
          <a:ext cx="2342703" cy="117135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b="1" kern="1200" dirty="0"/>
            <a:t>Pan XY, jehož úvěr dlužník zajišťuje</a:t>
          </a:r>
        </a:p>
      </dsp:txBody>
      <dsp:txXfrm>
        <a:off x="4912776" y="3387390"/>
        <a:ext cx="2274087" cy="1102735"/>
      </dsp:txXfrm>
    </dsp:sp>
    <dsp:sp modelId="{A405C25D-39C8-4CC4-BC25-D4F560305151}">
      <dsp:nvSpPr>
        <dsp:cNvPr id="0" name=""/>
        <dsp:cNvSpPr/>
      </dsp:nvSpPr>
      <dsp:spPr>
        <a:xfrm rot="10800000">
          <a:off x="3503865" y="3733771"/>
          <a:ext cx="1221869" cy="409973"/>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cs-CZ" sz="1700" kern="1200"/>
        </a:p>
      </dsp:txBody>
      <dsp:txXfrm rot="10800000">
        <a:off x="3626857" y="3815766"/>
        <a:ext cx="975885" cy="245983"/>
      </dsp:txXfrm>
    </dsp:sp>
    <dsp:sp modelId="{ABAD66BD-E07E-4E2D-B138-9338B7C5ADA2}">
      <dsp:nvSpPr>
        <dsp:cNvPr id="0" name=""/>
        <dsp:cNvSpPr/>
      </dsp:nvSpPr>
      <dsp:spPr>
        <a:xfrm>
          <a:off x="1008428" y="3353082"/>
          <a:ext cx="2342703" cy="117135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b="1" kern="1200" dirty="0"/>
            <a:t>Věřitel, který poskytl úvěr p. XY </a:t>
          </a:r>
        </a:p>
      </dsp:txBody>
      <dsp:txXfrm>
        <a:off x="1042736" y="3387390"/>
        <a:ext cx="2274087" cy="1102735"/>
      </dsp:txXfrm>
    </dsp:sp>
    <dsp:sp modelId="{A272F92A-1340-4425-9E0D-537702159CF0}">
      <dsp:nvSpPr>
        <dsp:cNvPr id="0" name=""/>
        <dsp:cNvSpPr/>
      </dsp:nvSpPr>
      <dsp:spPr>
        <a:xfrm rot="18000000">
          <a:off x="2536355" y="2057994"/>
          <a:ext cx="1221869" cy="409973"/>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cs-CZ" sz="1700" kern="1200"/>
        </a:p>
      </dsp:txBody>
      <dsp:txXfrm>
        <a:off x="2659347" y="2139989"/>
        <a:ext cx="975885" cy="24598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BEAF9-4A89-482E-A3AE-E824EC46D3D7}" type="datetimeFigureOut">
              <a:rPr lang="cs-CZ" smtClean="0"/>
              <a:pPr/>
              <a:t>12.01.2017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6ABD5-28E6-4556-9838-4DB0BCEB4B1E}" type="slidenum">
              <a:rPr lang="cs-CZ" smtClean="0"/>
              <a:pPr/>
              <a:t>‹#›</a:t>
            </a:fld>
            <a:endParaRPr lang="cs-CZ"/>
          </a:p>
        </p:txBody>
      </p:sp>
    </p:spTree>
    <p:extLst>
      <p:ext uri="{BB962C8B-B14F-4D97-AF65-F5344CB8AC3E}">
        <p14:creationId xmlns:p14="http://schemas.microsoft.com/office/powerpoint/2010/main" val="254556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Rot="1" noChangeAspect="1" noTextEdit="1"/>
          </p:cNvSpPr>
          <p:nvPr>
            <p:ph type="sldImg"/>
          </p:nvPr>
        </p:nvSpPr>
        <p:spPr bwMode="auto">
          <a:noFill/>
          <a:ln>
            <a:solidFill>
              <a:srgbClr val="000000"/>
            </a:solidFill>
            <a:miter lim="800000"/>
            <a:headEnd/>
            <a:tailEnd/>
          </a:ln>
        </p:spPr>
      </p:sp>
      <p:sp>
        <p:nvSpPr>
          <p:cNvPr id="583683"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47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dirty="0"/>
          </a:p>
        </p:txBody>
      </p:sp>
      <p:sp>
        <p:nvSpPr>
          <p:cNvPr id="68612"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29D1A5-FB0A-48F1-9694-E75BBA0C9437}" type="slidenum">
              <a:rPr lang="cs-CZ" smtClean="0"/>
              <a:pPr fontAlgn="base">
                <a:spcBef>
                  <a:spcPct val="0"/>
                </a:spcBef>
                <a:spcAft>
                  <a:spcPct val="0"/>
                </a:spcAft>
                <a:defRPr/>
              </a:pPr>
              <a:t>110</a:t>
            </a:fld>
            <a:endParaRPr lang="cs-CZ" dirty="0"/>
          </a:p>
        </p:txBody>
      </p:sp>
      <p:sp>
        <p:nvSpPr>
          <p:cNvPr id="68613"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57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dirty="0"/>
          </a:p>
        </p:txBody>
      </p:sp>
      <p:sp>
        <p:nvSpPr>
          <p:cNvPr id="69636"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6A18AF-84AD-4D57-804B-88D8EE65DE59}" type="slidenum">
              <a:rPr lang="cs-CZ" smtClean="0"/>
              <a:pPr fontAlgn="base">
                <a:spcBef>
                  <a:spcPct val="0"/>
                </a:spcBef>
                <a:spcAft>
                  <a:spcPct val="0"/>
                </a:spcAft>
                <a:defRPr/>
              </a:pPr>
              <a:t>111</a:t>
            </a:fld>
            <a:endParaRPr lang="cs-CZ" dirty="0"/>
          </a:p>
        </p:txBody>
      </p:sp>
      <p:sp>
        <p:nvSpPr>
          <p:cNvPr id="69637"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68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70660"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02F436-7893-439D-8B74-76B5281BD574}" type="slidenum">
              <a:rPr lang="cs-CZ" smtClean="0"/>
              <a:pPr fontAlgn="base">
                <a:spcBef>
                  <a:spcPct val="0"/>
                </a:spcBef>
                <a:spcAft>
                  <a:spcPct val="0"/>
                </a:spcAft>
                <a:defRPr/>
              </a:pPr>
              <a:t>112</a:t>
            </a:fld>
            <a:endParaRPr lang="cs-CZ"/>
          </a:p>
        </p:txBody>
      </p:sp>
      <p:sp>
        <p:nvSpPr>
          <p:cNvPr id="70661"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7168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2869EC-44B0-4891-9BF7-E2BF10E36370}" type="slidenum">
              <a:rPr lang="cs-CZ" smtClean="0"/>
              <a:pPr fontAlgn="base">
                <a:spcBef>
                  <a:spcPct val="0"/>
                </a:spcBef>
                <a:spcAft>
                  <a:spcPct val="0"/>
                </a:spcAft>
                <a:defRPr/>
              </a:pPr>
              <a:t>113</a:t>
            </a:fld>
            <a:endParaRPr lang="cs-CZ"/>
          </a:p>
        </p:txBody>
      </p:sp>
      <p:sp>
        <p:nvSpPr>
          <p:cNvPr id="71685"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88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72708"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8AEE56-82B7-45BC-93E8-456B71367F76}" type="slidenum">
              <a:rPr lang="cs-CZ" smtClean="0"/>
              <a:pPr fontAlgn="base">
                <a:spcBef>
                  <a:spcPct val="0"/>
                </a:spcBef>
                <a:spcAft>
                  <a:spcPct val="0"/>
                </a:spcAft>
                <a:defRPr/>
              </a:pPr>
              <a:t>114</a:t>
            </a:fld>
            <a:endParaRPr lang="cs-CZ"/>
          </a:p>
        </p:txBody>
      </p:sp>
      <p:sp>
        <p:nvSpPr>
          <p:cNvPr id="72709"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187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a:p>
        </p:txBody>
      </p:sp>
      <p:sp>
        <p:nvSpPr>
          <p:cNvPr id="1187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9564D3-9421-4C47-8EC4-E9AF16E8CF85}" type="slidenum">
              <a:rPr lang="cs-CZ"/>
              <a:pPr fontAlgn="base">
                <a:spcBef>
                  <a:spcPct val="0"/>
                </a:spcBef>
                <a:spcAft>
                  <a:spcPct val="0"/>
                </a:spcAft>
              </a:pPr>
              <a:t>178</a:t>
            </a:fld>
            <a:endParaRPr lang="cs-CZ"/>
          </a:p>
        </p:txBody>
      </p:sp>
      <p:sp>
        <p:nvSpPr>
          <p:cNvPr id="118789" name="Zástupný symbol pro zápatí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pt-BR"/>
              <a:t>Ústav práva a právní vědy © 2014</a:t>
            </a:r>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198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a:p>
        </p:txBody>
      </p:sp>
      <p:sp>
        <p:nvSpPr>
          <p:cNvPr id="11981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1D3413-459E-40EA-A165-D1E71245B2DE}" type="slidenum">
              <a:rPr lang="cs-CZ"/>
              <a:pPr fontAlgn="base">
                <a:spcBef>
                  <a:spcPct val="0"/>
                </a:spcBef>
                <a:spcAft>
                  <a:spcPct val="0"/>
                </a:spcAft>
              </a:pPr>
              <a:t>179</a:t>
            </a:fld>
            <a:endParaRPr lang="cs-CZ"/>
          </a:p>
        </p:txBody>
      </p:sp>
      <p:sp>
        <p:nvSpPr>
          <p:cNvPr id="119813" name="Zástupný symbol pro zápatí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pt-BR"/>
              <a:t>Ústav práva a právní vědy © 2014</a:t>
            </a:r>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208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a:p>
        </p:txBody>
      </p:sp>
      <p:sp>
        <p:nvSpPr>
          <p:cNvPr id="1208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764E5A-E3E9-4803-82BE-4859EE0AA301}" type="slidenum">
              <a:rPr lang="cs-CZ"/>
              <a:pPr fontAlgn="base">
                <a:spcBef>
                  <a:spcPct val="0"/>
                </a:spcBef>
                <a:spcAft>
                  <a:spcPct val="0"/>
                </a:spcAft>
              </a:pPr>
              <a:t>180</a:t>
            </a:fld>
            <a:endParaRPr lang="cs-CZ"/>
          </a:p>
        </p:txBody>
      </p:sp>
      <p:sp>
        <p:nvSpPr>
          <p:cNvPr id="120837" name="Zástupný symbol pro zápatí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pt-BR"/>
              <a:t>Ústav práva a právní vědy © 2014</a:t>
            </a:r>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218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a:p>
        </p:txBody>
      </p:sp>
      <p:sp>
        <p:nvSpPr>
          <p:cNvPr id="1218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064909-B629-4349-B1C3-BA4D28664F17}" type="slidenum">
              <a:rPr lang="cs-CZ"/>
              <a:pPr fontAlgn="base">
                <a:spcBef>
                  <a:spcPct val="0"/>
                </a:spcBef>
                <a:spcAft>
                  <a:spcPct val="0"/>
                </a:spcAft>
              </a:pPr>
              <a:t>198</a:t>
            </a:fld>
            <a:endParaRPr lang="cs-CZ"/>
          </a:p>
        </p:txBody>
      </p:sp>
      <p:sp>
        <p:nvSpPr>
          <p:cNvPr id="121861" name="Zástupný symbol pro zápatí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pt-BR"/>
              <a:t>Ústav práva a právní vědy © 2014</a:t>
            </a:r>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228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a:p>
        </p:txBody>
      </p:sp>
      <p:sp>
        <p:nvSpPr>
          <p:cNvPr id="1228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6B2C29-2D70-40ED-A396-1F58ACAB56C9}" type="slidenum">
              <a:rPr lang="cs-CZ"/>
              <a:pPr fontAlgn="base">
                <a:spcBef>
                  <a:spcPct val="0"/>
                </a:spcBef>
                <a:spcAft>
                  <a:spcPct val="0"/>
                </a:spcAft>
              </a:pPr>
              <a:t>229</a:t>
            </a:fld>
            <a:endParaRPr lang="cs-CZ"/>
          </a:p>
        </p:txBody>
      </p:sp>
      <p:sp>
        <p:nvSpPr>
          <p:cNvPr id="122885" name="Zástupný symbol pro zápatí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pt-BR"/>
              <a:t>Ústav práva a právní vědy © 2014</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06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64516"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578100-5673-4F47-8FC3-8D41D8C92A90}" type="slidenum">
              <a:rPr lang="cs-CZ" smtClean="0"/>
              <a:pPr fontAlgn="base">
                <a:spcBef>
                  <a:spcPct val="0"/>
                </a:spcBef>
                <a:spcAft>
                  <a:spcPct val="0"/>
                </a:spcAft>
                <a:defRPr/>
              </a:pPr>
              <a:t>2</a:t>
            </a:fld>
            <a:endParaRPr lang="cs-CZ"/>
          </a:p>
        </p:txBody>
      </p:sp>
      <p:sp>
        <p:nvSpPr>
          <p:cNvPr id="64517"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16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65540"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575F08-63D6-48F1-B257-33E1BB0EF864}" type="slidenum">
              <a:rPr lang="cs-CZ" smtClean="0"/>
              <a:pPr fontAlgn="base">
                <a:spcBef>
                  <a:spcPct val="0"/>
                </a:spcBef>
                <a:spcAft>
                  <a:spcPct val="0"/>
                </a:spcAft>
                <a:defRPr/>
              </a:pPr>
              <a:t>3</a:t>
            </a:fld>
            <a:endParaRPr lang="cs-CZ"/>
          </a:p>
        </p:txBody>
      </p:sp>
      <p:sp>
        <p:nvSpPr>
          <p:cNvPr id="65541"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27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665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372912-0FA9-43E8-9E91-609B05E3EDE1}" type="slidenum">
              <a:rPr lang="cs-CZ" smtClean="0"/>
              <a:pPr fontAlgn="base">
                <a:spcBef>
                  <a:spcPct val="0"/>
                </a:spcBef>
                <a:spcAft>
                  <a:spcPct val="0"/>
                </a:spcAft>
                <a:defRPr/>
              </a:pPr>
              <a:t>4</a:t>
            </a:fld>
            <a:endParaRPr lang="cs-CZ"/>
          </a:p>
        </p:txBody>
      </p:sp>
      <p:sp>
        <p:nvSpPr>
          <p:cNvPr id="66565"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37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67588"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6C596B-0D6F-4588-86FD-CAA8786D277D}" type="slidenum">
              <a:rPr lang="cs-CZ" smtClean="0"/>
              <a:pPr fontAlgn="base">
                <a:spcBef>
                  <a:spcPct val="0"/>
                </a:spcBef>
                <a:spcAft>
                  <a:spcPct val="0"/>
                </a:spcAft>
                <a:defRPr/>
              </a:pPr>
              <a:t>7</a:t>
            </a:fld>
            <a:endParaRPr lang="cs-CZ"/>
          </a:p>
        </p:txBody>
      </p:sp>
      <p:sp>
        <p:nvSpPr>
          <p:cNvPr id="67589" name="Zástupný symbol pro zápatí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pt-BR"/>
              <a:t>Ústav práva a právní vědy © 2014</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TextEdit="1"/>
          </p:cNvSpPr>
          <p:nvPr>
            <p:ph type="sldImg"/>
          </p:nvPr>
        </p:nvSpPr>
        <p:spPr bwMode="auto">
          <a:noFill/>
          <a:ln>
            <a:solidFill>
              <a:srgbClr val="000000"/>
            </a:solidFill>
            <a:miter lim="800000"/>
            <a:headEnd/>
            <a:tailEnd/>
          </a:ln>
        </p:spPr>
      </p:sp>
      <p:sp>
        <p:nvSpPr>
          <p:cNvPr id="588803"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Rot="1" noChangeAspect="1" noTextEdit="1"/>
          </p:cNvSpPr>
          <p:nvPr>
            <p:ph type="sldImg"/>
          </p:nvPr>
        </p:nvSpPr>
        <p:spPr bwMode="auto">
          <a:noFill/>
          <a:ln>
            <a:solidFill>
              <a:srgbClr val="000000"/>
            </a:solidFill>
            <a:miter lim="800000"/>
            <a:headEnd/>
            <a:tailEnd/>
          </a:ln>
        </p:spPr>
      </p:sp>
      <p:sp>
        <p:nvSpPr>
          <p:cNvPr id="589827"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Rot="1" noChangeAspect="1" noTextEdit="1"/>
          </p:cNvSpPr>
          <p:nvPr>
            <p:ph type="sldImg"/>
          </p:nvPr>
        </p:nvSpPr>
        <p:spPr bwMode="auto">
          <a:noFill/>
          <a:ln>
            <a:solidFill>
              <a:srgbClr val="000000"/>
            </a:solidFill>
            <a:miter lim="800000"/>
            <a:headEnd/>
            <a:tailEnd/>
          </a:ln>
        </p:spPr>
      </p:sp>
      <p:sp>
        <p:nvSpPr>
          <p:cNvPr id="590851"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Rot="1" noChangeAspect="1" noTextEdit="1"/>
          </p:cNvSpPr>
          <p:nvPr>
            <p:ph type="sldImg"/>
          </p:nvPr>
        </p:nvSpPr>
        <p:spPr bwMode="auto">
          <a:noFill/>
          <a:ln>
            <a:solidFill>
              <a:srgbClr val="000000"/>
            </a:solidFill>
            <a:miter lim="800000"/>
            <a:headEnd/>
            <a:tailEnd/>
          </a:ln>
        </p:spPr>
      </p:sp>
      <p:sp>
        <p:nvSpPr>
          <p:cNvPr id="591875"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7EE9E4BF-033D-4498-892A-B6D015B2F362}"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2BD1EB-FD1B-4DDF-B30A-086C2773B00D}"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3C29D5-F2D2-421B-A23F-EF15C66EA4E1}"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D1BDB73-2100-4D56-8224-6ACC47C9BB8D}" type="datetime1">
              <a:rPr lang="cs-CZ" smtClean="0"/>
              <a:pPr/>
              <a:t>12.01.2017</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
        <p:nvSpPr>
          <p:cNvPr id="7" name="Zástupný symbol pro číslo snímku 6"/>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860D572-AEEE-4039-9FBB-6072A578DFE8}" type="datetime1">
              <a:rPr lang="cs-CZ" smtClean="0"/>
              <a:pPr/>
              <a:t>12.01.2017</a:t>
            </a:fld>
            <a:endParaRPr lang="cs-CZ"/>
          </a:p>
        </p:txBody>
      </p:sp>
      <p:sp>
        <p:nvSpPr>
          <p:cNvPr id="8" name="Zástupný symbol pro zápatí 7"/>
          <p:cNvSpPr>
            <a:spLocks noGrp="1"/>
          </p:cNvSpPr>
          <p:nvPr>
            <p:ph type="ftr" sz="quarter" idx="11"/>
          </p:nvPr>
        </p:nvSpPr>
        <p:spPr/>
        <p:txBody>
          <a:bodyPr/>
          <a:lstStyle/>
          <a:p>
            <a:r>
              <a:rPr lang="cs-CZ"/>
              <a:t>Jan Kozák, KS Brno</a:t>
            </a:r>
          </a:p>
        </p:txBody>
      </p:sp>
      <p:sp>
        <p:nvSpPr>
          <p:cNvPr id="9" name="Zástupný symbol pro číslo snímku 8"/>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672BF740-F523-488F-8854-F9D4E6725F05}" type="datetime1">
              <a:rPr lang="cs-CZ" smtClean="0"/>
              <a:pPr/>
              <a:t>12.01.2017</a:t>
            </a:fld>
            <a:endParaRPr lang="cs-CZ"/>
          </a:p>
        </p:txBody>
      </p:sp>
      <p:sp>
        <p:nvSpPr>
          <p:cNvPr id="4" name="Zástupný symbol pro zápatí 3"/>
          <p:cNvSpPr>
            <a:spLocks noGrp="1"/>
          </p:cNvSpPr>
          <p:nvPr>
            <p:ph type="ftr" sz="quarter" idx="11"/>
          </p:nvPr>
        </p:nvSpPr>
        <p:spPr/>
        <p:txBody>
          <a:bodyPr/>
          <a:lstStyle/>
          <a:p>
            <a:r>
              <a:rPr lang="cs-CZ"/>
              <a:t>Jan Kozák, KS Brno</a:t>
            </a:r>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659F74E-DE25-4F26-B433-2416014F4AAC}" type="datetime1">
              <a:rPr lang="cs-CZ" smtClean="0"/>
              <a:pPr/>
              <a:t>12.01.2017</a:t>
            </a:fld>
            <a:endParaRPr lang="cs-CZ"/>
          </a:p>
        </p:txBody>
      </p:sp>
      <p:sp>
        <p:nvSpPr>
          <p:cNvPr id="3" name="Zástupný symbol pro zápatí 2"/>
          <p:cNvSpPr>
            <a:spLocks noGrp="1"/>
          </p:cNvSpPr>
          <p:nvPr>
            <p:ph type="ftr" sz="quarter" idx="11"/>
          </p:nvPr>
        </p:nvSpPr>
        <p:spPr/>
        <p:txBody>
          <a:bodyPr/>
          <a:lstStyle/>
          <a:p>
            <a:r>
              <a:rPr lang="cs-CZ"/>
              <a:t>Jan Kozák, KS Brno</a:t>
            </a:r>
          </a:p>
        </p:txBody>
      </p:sp>
      <p:sp>
        <p:nvSpPr>
          <p:cNvPr id="4" name="Zástupný symbol pro číslo snímku 3"/>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9869C94-B228-4F0C-8611-CF2B29D119B1}" type="datetime1">
              <a:rPr lang="cs-CZ" smtClean="0"/>
              <a:pPr/>
              <a:t>12.01.2017</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
        <p:nvSpPr>
          <p:cNvPr id="7" name="Zástupný symbol pro číslo snímku 6"/>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9729C81-14A0-4F9D-B582-0B7A7AD66EBC}" type="datetime1">
              <a:rPr lang="cs-CZ" smtClean="0"/>
              <a:pPr/>
              <a:t>12.01.2017</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
        <p:nvSpPr>
          <p:cNvPr id="7" name="Zástupný symbol pro číslo snímku 6"/>
          <p:cNvSpPr>
            <a:spLocks noGrp="1"/>
          </p:cNvSpPr>
          <p:nvPr>
            <p:ph type="sldNum" sz="quarter" idx="12"/>
          </p:nvPr>
        </p:nvSpPr>
        <p:spPr/>
        <p:txBody>
          <a:bodyPr/>
          <a:lstStyle/>
          <a:p>
            <a:fld id="{3A77E114-E26C-406E-96F9-BC3A20B241F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97000"/>
              </a:srgbClr>
            </a:gs>
            <a:gs pos="39999">
              <a:srgbClr val="85C2FF"/>
            </a:gs>
            <a:gs pos="70000">
              <a:srgbClr val="C4D6EB"/>
            </a:gs>
            <a:gs pos="100000">
              <a:srgbClr val="FFEBFA"/>
            </a:gs>
          </a:gsLst>
          <a:lin ang="30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DC9E0-8747-4099-9862-FA3CD8522BB4}" type="datetime1">
              <a:rPr lang="cs-CZ" smtClean="0"/>
              <a:pPr/>
              <a:t>12.01.2017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Jan Kozák, KS Brno</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7E114-E26C-406E-96F9-BC3A20B241F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file:///E:\PR&#193;VN&#205;%20P&#344;EDPISY%202014\ASPI'&amp;link='182\2006%20Sb."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file:///G:\PR&#193;VN&#205;%20P&#344;EDPISY%202014\ASPI'&amp;link='182\2006%20Sb."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hyperlink" Target="file:///H:\INSOLVEN&#268;N&#205;%20Z&#193;KON\VELK&#193;%20NOVELA%20IZ%20-%20&#344;&#205;JEN%202012\ASPI'&amp;link='182\2006%20Sb."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hyperlink" Target="file:///H:\INSOLVEN&#268;N&#205;%20Z&#193;KON\VELK&#193;%20NOVELA%20IZ%20-%20&#344;&#205;JEN%202012\ASPI'&amp;link='182\2006%20Sb."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file:///G:\PR&#193;VN&#205;%20P&#344;EDPISY%202014\ASPI'&amp;link='182\2006%20Sb."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file:///G:\PR&#193;VN&#205;%20P&#344;EDPISY%202014\ASPI'&amp;link='182\2006%20S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H:\PR&#193;VN&#205;%20P&#344;EDPISY%202014\http'&amp;link='aspi.aspi.cz\registry.php%3f156'&amp;ucin-k-dni='30.12.9999"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hyperlink" Target="http://salvia2.gurkol.net/katsrchreader.php?soubor=8051116&amp;imgname=2211&amp;co=&#167;%20389#vyskyt5" TargetMode="External"/><Relationship Id="rId2" Type="http://schemas.openxmlformats.org/officeDocument/2006/relationships/hyperlink" Target="http://salvia2.gurkol.net/katsrchreader.php?soubor=8051116&amp;imgname=2211&amp;co=&#167;%20389#vyskyt4" TargetMode="External"/><Relationship Id="rId1" Type="http://schemas.openxmlformats.org/officeDocument/2006/relationships/slideLayout" Target="../slideLayouts/slideLayout2.xml"/><Relationship Id="rId5" Type="http://schemas.openxmlformats.org/officeDocument/2006/relationships/hyperlink" Target="http://salvia2.gurkol.net/katsrchreader.php?soubor=8051116&amp;imgname=2211&amp;co=&#167;%20389#vyskyt7" TargetMode="External"/><Relationship Id="rId4" Type="http://schemas.openxmlformats.org/officeDocument/2006/relationships/hyperlink" Target="http://salvia2.gurkol.net/katsrchreader.php?soubor=8051116&amp;imgname=2211&amp;co=&#167;%20389#vyskyt6" TargetMode="Externa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www.slv.cz/VSOL1VSOL918/2015" TargetMode="External"/><Relationship Id="rId2" Type="http://schemas.openxmlformats.org/officeDocument/2006/relationships/hyperlink" Target="http://salvia2.gurkol.net/katsrchreader.php?soubor=10002699&amp;imgname=6&amp;co=&#167;%20389#vyskyt7"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le:///H:\PR&#193;VN&#205;%20P&#344;EDPISY%202014\ASPI'&amp;link='182\2006%20Sb.#71'&amp;ucin-k-dni='30.12.9999" TargetMode="Externa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file:///H:\PR&#193;VN&#205;%20P&#344;EDPISY%202014\ASPI'&amp;link='182\2006%20Sb.#80'&amp;ucin-k-dni='30.12.9999" TargetMode="External"/><Relationship Id="rId2" Type="http://schemas.openxmlformats.org/officeDocument/2006/relationships/hyperlink" Target="file:///H:\PR&#193;VN&#205;%20P&#344;EDPISY%202014\ASPI'&amp;link='182\2006%20Sb.#74'&amp;ucin-k-dni='30.12.9999" TargetMode="Externa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2" Type="http://schemas.openxmlformats.org/officeDocument/2006/relationships/hyperlink" Target="http://salvia2.gurkol.net/katsrchreader.php?soubor=8017110&amp;imgname=127&amp;co=&#167;%2041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alvia2.gurkol.net/katsrchreader.php?soubor=2057870&amp;imgname=1&amp;co=%A7%2074"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2" Type="http://schemas.openxmlformats.org/officeDocument/2006/relationships/hyperlink" Target="http://salvia2.gurkol.net/katsrchreader.php?soubor=8028486&amp;imgname=31&amp;co=&#167;%20415"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hyperlink" Target="http://salvia2.gurkol.net/katsrchreader.php?soubor=8028486&amp;imgname=31&amp;co=&#167;%20415" TargetMode="Externa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alvia2.gurkol.net/katsrchreader.php?soubor=8039887&amp;imgname=260&amp;co=%A7%2074" TargetMode="External"/><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alvia2.gurkol.net/katsrchreader.php?soubor=8042437&amp;imgname=221&amp;co=&#167;%2080" TargetMode="External"/><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file:///H:\PR&#193;VN&#205;%20P&#344;EDPISY%202014\ASPI'&amp;link='182\2006%20S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file:///H:\PR&#193;VN&#205;%20P&#344;EDPISY%202014\ASPI'&amp;link='182\2006%20Sb."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beck-online.cz/bo/document-view.seam?documentId=onrf6mrqga3f6mjygi" TargetMode="External"/><Relationship Id="rId2" Type="http://schemas.openxmlformats.org/officeDocument/2006/relationships/hyperlink" Target="https://www.beck-online.cz/bo/document-view.seam?documentId=onrf6mrqga3f6mjygixhazrygi"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alvia2.gurkol.net/katsrchreader.php?soubor=8047234&amp;imgname=171&amp;co=&#167;%2082"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g.ihned.cz/attachment.php/400/58718400/o593z6uS7cCEIQAwDygf8LvVPkpGMKh4/150302_20_02.jpg" TargetMode="Externa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2.xml.rels><?xml version="1.0" encoding="UTF-8" standalone="yes"?>
<Relationships xmlns="http://schemas.openxmlformats.org/package/2006/relationships"><Relationship Id="rId2" Type="http://schemas.openxmlformats.org/officeDocument/2006/relationships/hyperlink" Target="file:///H:\INSOLVEN&#268;N&#205;%20Z&#193;KON\P&#345;edpisy-insolvence\IZ\ASPI'&amp;link='182\2006%20Sb."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file:///H:\INSOLVEN&#268;N&#205;%20Z&#193;KON\VELK&#193;%20NOVELA%20IZ%20-%20&#344;&#205;JEN%202012\ASPI'&amp;link='182\2006%20Sb."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g.ihned.cz/attachment.php/180/58725180/seCHBRMit2zT0FQA8m6cDfkIdKry4Ngq/042-17-dlazdice.png" TargetMode="Externa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alvia2.gurkol.net/katsrchreader.php?soubor=8038637&amp;imgname=9&amp;co=%A7%20293"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alvia2.gurkol.net/katsrchreader.php?soubor=8075238&amp;imgname=216&amp;co=&#167;%20289"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file:///H:\PR&#193;VN&#205;%20P&#344;EDPISY%202014\ASPI'&amp;link='182\2006%20Sb.#104'&amp;ucin-k-dni='30.12.9999"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file:///H:\PR&#193;VN&#205;%20P&#344;EDPISY%202014\ASPI'&amp;link='182\2006%20Sb.#132'&amp;ucin-k-dni='30.12.9999"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file:///H:\PR&#193;VN&#205;%20P&#344;EDPISY%202014\ASPI'&amp;link='182\2006%20Sb.#143'&amp;ucin-k-dni='30.12.9999" TargetMode="External"/><Relationship Id="rId2" Type="http://schemas.openxmlformats.org/officeDocument/2006/relationships/hyperlink" Target="file:///H:\PR&#193;VN&#205;%20P&#344;EDPISY%202014\ASPI'&amp;link='182\2006%20Sb.#147'&amp;ucin-k-dni='30.12.9999"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file:///H:\PR&#193;VN&#205;%20P&#344;EDPISY%202014\ASPI'&amp;link='182\2006%20Sb.#100'&amp;ucin-k-dni='30.12.9999" TargetMode="External"/><Relationship Id="rId2" Type="http://schemas.openxmlformats.org/officeDocument/2006/relationships/hyperlink" Target="file:///H:\PR&#193;VN&#205;%20P&#344;EDPISY%202014\ASPI'&amp;link='182\2006%20Sb.#147'&amp;ucin-k-dni='30.12.9999"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file:///H:\PR&#193;VN&#205;%20P&#344;EDPISY%202014\ASPI'&amp;link='182\2006%20Sb.#87'&amp;ucin-k-dni='30.12.999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G:\PR&#193;VN&#205;%20P&#344;EDPISY%202014\ASPI'&amp;link='182\2006%20Sb#97'&amp;ucin-k-dni='30.12.9999"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file:///H:\PR&#193;VN&#205;%20P&#344;EDPISY%202014\ASPI'&amp;link='182\2006%20Sb.#109'&amp;ucin-k-dni='30.12.9999"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file:///H:\PR&#193;VN&#205;%20P&#344;EDPISY%202014\ASPI'&amp;link='182\2006%20Sb.#110'&amp;ucin-k-dni='30.12.9999"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file:///H:\PR&#193;VN&#205;%20P&#344;EDPISY%202014\ASPI'&amp;link='182\2006%20Sb.#109'&amp;ucin-k-dni='30.12.9999"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57200" y="457200"/>
            <a:ext cx="8686800" cy="955675"/>
          </a:xfrm>
        </p:spPr>
        <p:txBody>
          <a:bodyPr/>
          <a:lstStyle/>
          <a:p>
            <a:pPr eaLnBrk="1" hangingPunct="1"/>
            <a:endParaRPr lang="cs-CZ" sz="2800" b="1" dirty="0"/>
          </a:p>
        </p:txBody>
      </p:sp>
      <p:sp>
        <p:nvSpPr>
          <p:cNvPr id="6147" name="Rectangle 3"/>
          <p:cNvSpPr>
            <a:spLocks noGrp="1" noChangeArrowheads="1"/>
          </p:cNvSpPr>
          <p:nvPr>
            <p:ph type="body" idx="4294967295"/>
          </p:nvPr>
        </p:nvSpPr>
        <p:spPr>
          <a:xfrm>
            <a:off x="457200" y="1412875"/>
            <a:ext cx="8686800" cy="4667250"/>
          </a:xfrm>
        </p:spPr>
        <p:txBody>
          <a:bodyPr>
            <a:normAutofit lnSpcReduction="10000"/>
          </a:bodyPr>
          <a:lstStyle/>
          <a:p>
            <a:pPr marL="533400" indent="-533400" algn="ctr" eaLnBrk="1" hangingPunct="1">
              <a:buFont typeface="Wingdings" pitchFamily="2" charset="2"/>
              <a:buNone/>
            </a:pPr>
            <a:r>
              <a:rPr lang="cs-CZ" sz="4300" b="1" dirty="0">
                <a:solidFill>
                  <a:srgbClr val="002060"/>
                </a:solidFill>
              </a:rPr>
              <a:t>PRÁVNÍ ÚPRAVA</a:t>
            </a:r>
          </a:p>
          <a:p>
            <a:pPr marL="533400" indent="-533400" algn="ctr" eaLnBrk="1" hangingPunct="1">
              <a:buFont typeface="Wingdings" pitchFamily="2" charset="2"/>
              <a:buNone/>
            </a:pPr>
            <a:r>
              <a:rPr lang="cs-CZ" sz="4300" b="1" dirty="0">
                <a:solidFill>
                  <a:srgbClr val="002060"/>
                </a:solidFill>
              </a:rPr>
              <a:t>ÚPADKOVÉHO PRÁVA V ČR</a:t>
            </a:r>
            <a:endParaRPr lang="cs-CZ" sz="4800" b="1" dirty="0">
              <a:solidFill>
                <a:srgbClr val="002060"/>
              </a:solidFill>
            </a:endParaRPr>
          </a:p>
          <a:p>
            <a:pPr marL="533400" indent="-533400" algn="ctr" eaLnBrk="1" hangingPunct="1">
              <a:buFont typeface="Wingdings" pitchFamily="2" charset="2"/>
              <a:buNone/>
            </a:pPr>
            <a:endParaRPr lang="cs-CZ" sz="2000" dirty="0"/>
          </a:p>
          <a:p>
            <a:pPr marL="533400" indent="-533400" algn="ctr" eaLnBrk="1" hangingPunct="1">
              <a:buFont typeface="Wingdings" pitchFamily="2" charset="2"/>
              <a:buNone/>
            </a:pPr>
            <a:r>
              <a:rPr lang="cs-CZ" sz="2400" dirty="0">
                <a:solidFill>
                  <a:srgbClr val="002060"/>
                </a:solidFill>
              </a:rPr>
              <a:t>Mgr. Jan Kozák</a:t>
            </a:r>
          </a:p>
          <a:p>
            <a:pPr marL="533400" indent="-533400" algn="ctr" eaLnBrk="1" hangingPunct="1">
              <a:buFont typeface="Wingdings" pitchFamily="2" charset="2"/>
              <a:buNone/>
            </a:pPr>
            <a:r>
              <a:rPr lang="cs-CZ" sz="2400" dirty="0">
                <a:solidFill>
                  <a:srgbClr val="002060"/>
                </a:solidFill>
              </a:rPr>
              <a:t>Brno</a:t>
            </a:r>
          </a:p>
          <a:p>
            <a:pPr marL="533400" indent="-533400" algn="ctr" eaLnBrk="1" hangingPunct="1">
              <a:buFont typeface="Wingdings" pitchFamily="2" charset="2"/>
              <a:buNone/>
            </a:pPr>
            <a:endParaRPr lang="cs-CZ" sz="2400" dirty="0"/>
          </a:p>
          <a:p>
            <a:pPr algn="ctr">
              <a:buFont typeface="Arial" charset="0"/>
              <a:buNone/>
              <a:defRPr/>
            </a:pPr>
            <a:r>
              <a:rPr lang="cs-CZ" sz="2000" b="1" i="1" dirty="0">
                <a:solidFill>
                  <a:srgbClr val="0070C0"/>
                </a:solidFill>
                <a:cs typeface="Aharoni" panose="02010803020104030203" pitchFamily="2" charset="-79"/>
              </a:rPr>
              <a:t>„Ponořte se do Oceánu Mých slov, </a:t>
            </a:r>
          </a:p>
          <a:p>
            <a:pPr algn="ctr">
              <a:buFont typeface="Arial" charset="0"/>
              <a:buNone/>
              <a:defRPr/>
            </a:pPr>
            <a:r>
              <a:rPr lang="cs-CZ" sz="2000" b="1" i="1" dirty="0">
                <a:solidFill>
                  <a:srgbClr val="0070C0"/>
                </a:solidFill>
                <a:cs typeface="Aharoni" panose="02010803020104030203" pitchFamily="2" charset="-79"/>
              </a:rPr>
              <a:t>ať můžete proniknout k jeho tajemstvím </a:t>
            </a:r>
          </a:p>
          <a:p>
            <a:pPr algn="ctr">
              <a:buFont typeface="Arial" charset="0"/>
              <a:buNone/>
              <a:defRPr/>
            </a:pPr>
            <a:r>
              <a:rPr lang="cs-CZ" sz="2000" b="1" i="1" dirty="0">
                <a:solidFill>
                  <a:srgbClr val="0070C0"/>
                </a:solidFill>
                <a:cs typeface="Aharoni" panose="02010803020104030203" pitchFamily="2" charset="-79"/>
              </a:rPr>
              <a:t>a objevíte všechny perly moudrosti, ukrývající se v jeho hlubinách. „</a:t>
            </a:r>
          </a:p>
          <a:p>
            <a:pPr algn="ctr">
              <a:buFont typeface="Arial" charset="0"/>
              <a:buNone/>
              <a:defRPr/>
            </a:pPr>
            <a:r>
              <a:rPr lang="cs-CZ" sz="2000" dirty="0">
                <a:solidFill>
                  <a:srgbClr val="0070C0"/>
                </a:solidFill>
                <a:cs typeface="Aharoni" panose="02010803020104030203" pitchFamily="2" charset="-79"/>
              </a:rPr>
              <a:t>(</a:t>
            </a:r>
            <a:r>
              <a:rPr lang="cs-CZ" sz="2000" dirty="0" err="1">
                <a:solidFill>
                  <a:srgbClr val="0070C0"/>
                </a:solidFill>
                <a:cs typeface="Aharoni" panose="02010803020104030203" pitchFamily="2" charset="-79"/>
              </a:rPr>
              <a:t>Bahá</a:t>
            </a:r>
            <a:r>
              <a:rPr lang="cs-CZ" sz="2000" dirty="0">
                <a:solidFill>
                  <a:srgbClr val="0070C0"/>
                </a:solidFill>
                <a:cs typeface="Aharoni" panose="02010803020104030203" pitchFamily="2" charset="-79"/>
              </a:rPr>
              <a:t>´u´</a:t>
            </a:r>
            <a:r>
              <a:rPr lang="cs-CZ" sz="2000" dirty="0" err="1">
                <a:solidFill>
                  <a:srgbClr val="0070C0"/>
                </a:solidFill>
                <a:cs typeface="Aharoni" panose="02010803020104030203" pitchFamily="2" charset="-79"/>
              </a:rPr>
              <a:t>lláh</a:t>
            </a:r>
            <a:r>
              <a:rPr lang="cs-CZ" sz="2000" dirty="0">
                <a:solidFill>
                  <a:srgbClr val="0070C0"/>
                </a:solidFill>
                <a:cs typeface="Aharoni" panose="02010803020104030203" pitchFamily="2" charset="-79"/>
              </a:rPr>
              <a:t>)</a:t>
            </a:r>
          </a:p>
          <a:p>
            <a:pPr marL="533400" indent="-533400" algn="ctr" eaLnBrk="1" hangingPunct="1">
              <a:buFont typeface="Wingdings" pitchFamily="2" charset="2"/>
              <a:buNone/>
            </a:pPr>
            <a:endParaRPr lang="cs-CZ" sz="2400" dirty="0"/>
          </a:p>
          <a:p>
            <a:pPr marL="533400" indent="-533400" algn="ctr" eaLnBrk="1" hangingPunct="1">
              <a:buFont typeface="Wingdings" pitchFamily="2" charset="2"/>
              <a:buNone/>
            </a:pPr>
            <a:endParaRPr lang="cs-CZ" sz="2400" dirty="0"/>
          </a:p>
          <a:p>
            <a:pPr marL="533400" indent="-533400" algn="ctr" eaLnBrk="1" hangingPunct="1">
              <a:buFont typeface="Wingdings" pitchFamily="2" charset="2"/>
              <a:buNone/>
            </a:pPr>
            <a:endParaRPr lang="cs-CZ" sz="2400" dirty="0">
              <a:latin typeface="Arial" pitchFamily="34" charset="0"/>
            </a:endParaRPr>
          </a:p>
          <a:p>
            <a:pPr marL="533400" indent="-533400" algn="ctr" eaLnBrk="1" hangingPunct="1">
              <a:buFont typeface="Wingdings" pitchFamily="2" charset="2"/>
              <a:buNone/>
            </a:pPr>
            <a:endParaRPr lang="cs-CZ" sz="2000" dirty="0">
              <a:latin typeface="Arial" pitchFamily="34" charset="0"/>
            </a:endParaRPr>
          </a:p>
          <a:p>
            <a:pPr marL="533400" indent="-533400" algn="ctr" eaLnBrk="1" hangingPunct="1">
              <a:buFont typeface="Wingdings" pitchFamily="2" charset="2"/>
              <a:buNone/>
            </a:pPr>
            <a:endParaRPr lang="cs-CZ" sz="2000" dirty="0"/>
          </a:p>
        </p:txBody>
      </p:sp>
      <p:sp>
        <p:nvSpPr>
          <p:cNvPr id="4" name="Zástupný symbol pro datum 3"/>
          <p:cNvSpPr>
            <a:spLocks noGrp="1"/>
          </p:cNvSpPr>
          <p:nvPr>
            <p:ph type="dt" sz="quarter" idx="10"/>
          </p:nvPr>
        </p:nvSpPr>
        <p:spPr>
          <a:xfrm>
            <a:off x="457200" y="6356350"/>
            <a:ext cx="1378496" cy="365125"/>
          </a:xfrm>
        </p:spPr>
        <p:txBody>
          <a:bodyPr/>
          <a:lstStyle/>
          <a:p>
            <a:pPr>
              <a:defRPr/>
            </a:pPr>
            <a:fld id="{64949CEB-4142-4D27-A0CC-F9289A7EB72E}" type="datetime1">
              <a:rPr lang="cs-CZ" smtClean="0">
                <a:solidFill>
                  <a:schemeClr val="tx1"/>
                </a:solidFill>
              </a:rPr>
              <a:pPr>
                <a:defRPr/>
              </a:pPr>
              <a:t>12.01.2017</a:t>
            </a:fld>
            <a:endParaRPr lang="cs-CZ" dirty="0">
              <a:solidFill>
                <a:schemeClr val="tx1"/>
              </a:solidFill>
            </a:endParaRPr>
          </a:p>
        </p:txBody>
      </p:sp>
      <p:sp>
        <p:nvSpPr>
          <p:cNvPr id="6" name="Zástupný symbol pro zápatí 5"/>
          <p:cNvSpPr>
            <a:spLocks noGrp="1"/>
          </p:cNvSpPr>
          <p:nvPr>
            <p:ph type="ftr" sz="quarter" idx="11"/>
          </p:nvPr>
        </p:nvSpPr>
        <p:spPr>
          <a:xfrm>
            <a:off x="3347864" y="6309320"/>
            <a:ext cx="3096344" cy="365125"/>
          </a:xfrm>
        </p:spPr>
        <p:txBody>
          <a:bodyPr/>
          <a:lstStyle/>
          <a:p>
            <a:pPr>
              <a:defRPr/>
            </a:pPr>
            <a:r>
              <a:rPr lang="cs-CZ" dirty="0"/>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a:t>
            </a:fld>
            <a:endParaRPr lang="cs-CZ"/>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t>§ 97 odst. 2 a 3 IZ – znění od 19.9.2016</a:t>
            </a:r>
            <a:endParaRPr lang="cs-CZ" sz="2800" dirty="0"/>
          </a:p>
        </p:txBody>
      </p:sp>
      <p:sp>
        <p:nvSpPr>
          <p:cNvPr id="3" name="Zástupný symbol pro obsah 2"/>
          <p:cNvSpPr>
            <a:spLocks noGrp="1"/>
          </p:cNvSpPr>
          <p:nvPr>
            <p:ph idx="1"/>
          </p:nvPr>
        </p:nvSpPr>
        <p:spPr>
          <a:xfrm>
            <a:off x="179512" y="1124744"/>
            <a:ext cx="8712968" cy="5256584"/>
          </a:xfrm>
        </p:spPr>
        <p:txBody>
          <a:bodyPr>
            <a:normAutofit lnSpcReduction="10000"/>
          </a:bodyPr>
          <a:lstStyle/>
          <a:p>
            <a:pPr marL="0" indent="0" algn="ctr">
              <a:buNone/>
            </a:pPr>
            <a:endParaRPr lang="cs-CZ" sz="1800" dirty="0"/>
          </a:p>
          <a:p>
            <a:pPr marL="0" indent="0" algn="ctr">
              <a:buNone/>
            </a:pPr>
            <a:endParaRPr lang="cs-CZ" sz="1800" dirty="0"/>
          </a:p>
          <a:p>
            <a:pPr marL="0" indent="0" algn="ctr">
              <a:buNone/>
            </a:pPr>
            <a:r>
              <a:rPr lang="cs-CZ" sz="2400" dirty="0"/>
              <a:t>(2) Insolvenční návrh musí být v listinné podobě opatřen úředně ověřeným podpisem osoby, která jej podala , </a:t>
            </a:r>
            <a:r>
              <a:rPr lang="cs-CZ" sz="2400" strike="sngStrike" dirty="0">
                <a:solidFill>
                  <a:srgbClr val="FF0000"/>
                </a:solidFill>
              </a:rPr>
              <a:t>nebo v elektronické podobě jejím uznávaným elektronickým podpisem, nebo zaslán prostřednictvím její datové schránky</a:t>
            </a:r>
            <a:r>
              <a:rPr lang="cs-CZ" sz="2400" dirty="0"/>
              <a:t>; jinak se k němu nepřihlíží.</a:t>
            </a:r>
          </a:p>
          <a:p>
            <a:pPr marL="0" indent="0" algn="ctr">
              <a:buNone/>
            </a:pPr>
            <a:endParaRPr lang="cs-CZ" sz="2400" dirty="0"/>
          </a:p>
          <a:p>
            <a:pPr marL="0" indent="0" algn="ctr">
              <a:buNone/>
            </a:pPr>
            <a:r>
              <a:rPr lang="cs-CZ" sz="2400" dirty="0"/>
              <a:t>(3) Je-li insolvenční návrh podepsán způsobem uvedeným v odstavci 2 pouze zástupcem insolvenčního navrhovatele na základě procesní plné moci, je podmínka uvedená v odstavci 2 splněna jen tehdy, je-li úředně ověřeným podpisem </a:t>
            </a:r>
            <a:r>
              <a:rPr lang="cs-CZ" sz="2400" strike="sngStrike" dirty="0">
                <a:solidFill>
                  <a:srgbClr val="FF0000"/>
                </a:solidFill>
              </a:rPr>
              <a:t>nebo uznávaným elektronickým podpisem insolvenčního navrhovatele </a:t>
            </a:r>
            <a:r>
              <a:rPr lang="cs-CZ" sz="2400" dirty="0"/>
              <a:t>opatřena k insolvenčnímu návrhu připojená procesní plná moc. To platí obdobně, jedná-li za insolvenčního navrhovatele, jímž je právnická osoba, jeho zaměstnanec (člen), který tím byl pověřen statutárním orgánem.</a:t>
            </a:r>
          </a:p>
          <a:p>
            <a:pPr marL="0" indent="0" algn="ctr">
              <a:buNone/>
            </a:pPr>
            <a:endParaRPr lang="cs-CZ" sz="1800" dirty="0"/>
          </a:p>
        </p:txBody>
      </p:sp>
    </p:spTree>
    <p:extLst>
      <p:ext uri="{BB962C8B-B14F-4D97-AF65-F5344CB8AC3E}">
        <p14:creationId xmlns:p14="http://schemas.microsoft.com/office/powerpoint/2010/main" val="26247503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Nadpis 1"/>
          <p:cNvSpPr>
            <a:spLocks noGrp="1"/>
          </p:cNvSpPr>
          <p:nvPr>
            <p:ph type="title"/>
          </p:nvPr>
        </p:nvSpPr>
        <p:spPr>
          <a:xfrm>
            <a:off x="457200" y="274638"/>
            <a:ext cx="8229600" cy="850900"/>
          </a:xfrm>
        </p:spPr>
        <p:txBody>
          <a:bodyPr/>
          <a:lstStyle/>
          <a:p>
            <a:r>
              <a:rPr lang="cs-CZ" sz="2400"/>
              <a:t>§ 202 náhrada nákladů řízení I.</a:t>
            </a:r>
          </a:p>
        </p:txBody>
      </p:sp>
      <p:sp>
        <p:nvSpPr>
          <p:cNvPr id="165891" name="Zástupný symbol pro obsah 2"/>
          <p:cNvSpPr>
            <a:spLocks noGrp="1"/>
          </p:cNvSpPr>
          <p:nvPr>
            <p:ph idx="1"/>
          </p:nvPr>
        </p:nvSpPr>
        <p:spPr>
          <a:xfrm>
            <a:off x="457200" y="1268413"/>
            <a:ext cx="8229600" cy="5589587"/>
          </a:xfrm>
        </p:spPr>
        <p:txBody>
          <a:bodyPr/>
          <a:lstStyle/>
          <a:p>
            <a:pPr algn="ctr">
              <a:buFontTx/>
              <a:buNone/>
            </a:pPr>
            <a:r>
              <a:rPr lang="cs-CZ" sz="1800" b="1" dirty="0"/>
              <a:t>(1) Ve sporu o pravost, výši nebo pořadí přihlášených pohledávek nemá žádný z účastníků právo na náhradu nákladů řízení proti insolvenčnímu správci. Náhrada nákladů řízení přiznaná v tomto sporu vůči dlužníku se pokládá za přihlášenou podle tohoto zákona a uspokojí se v insolvenčním řízení ve stejném pořadí jako pohledávka, o kterou se vedl spor. Náklady, které v tomto sporu vznikly insolvenčnímu správci, se hradí z majetkové podstaty; do ní náleží i náhrada nákladů řízení přiznaná insolvenčnímu správci.</a:t>
            </a:r>
          </a:p>
          <a:p>
            <a:pPr>
              <a:buFontTx/>
              <a:buNone/>
            </a:pPr>
            <a:r>
              <a:rPr lang="cs-CZ" sz="1800" b="1" dirty="0"/>
              <a:t> </a:t>
            </a:r>
          </a:p>
          <a:p>
            <a:pPr algn="ctr">
              <a:buFontTx/>
              <a:buNone/>
            </a:pPr>
            <a:r>
              <a:rPr lang="cs-CZ" sz="1800" b="1" dirty="0"/>
              <a:t>(2) Náklady řízení, které vznikly zaviněním insolvenčního správce nebo náhodou, která se mu přihodila, nese on sám a ostatním účastníkům je povinen je nahradit.</a:t>
            </a:r>
          </a:p>
          <a:p>
            <a:pPr algn="ctr">
              <a:buFontTx/>
              <a:buNone/>
            </a:pPr>
            <a:r>
              <a:rPr lang="cs-CZ" sz="1800" b="1" dirty="0"/>
              <a:t> </a:t>
            </a:r>
          </a:p>
          <a:p>
            <a:pPr algn="ctr">
              <a:buFontTx/>
              <a:buNone/>
            </a:pPr>
            <a:r>
              <a:rPr lang="cs-CZ" sz="1800" b="1" dirty="0">
                <a:solidFill>
                  <a:srgbClr val="FF0000"/>
                </a:solidFill>
              </a:rPr>
              <a:t>(3) Přihlášený věřitel, který popřel pohledávku, je povinen složit do 15 dnů po skončení přezkumného jednání o popřené pohledávce u insolvenčního soudu jistotu na náklady řízení incidenčního sporu ve výši 10 000 Kč. Nebylo-li v době konání přezkumného jednání o popřené pohledávce ještě rozhodnuto o způsobu řešení úpadku, neskončí tato lhůta dříve než uplynutím 10 dnů od rozhodnutí o způsobu řešení úpadku.</a:t>
            </a:r>
          </a:p>
          <a:p>
            <a:pPr algn="ctr">
              <a:buFontTx/>
              <a:buNone/>
            </a:pPr>
            <a:endParaRPr lang="cs-CZ" sz="1800"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2800" b="1" dirty="0">
                <a:solidFill>
                  <a:srgbClr val="7030A0"/>
                </a:solidFill>
              </a:rPr>
              <a:t>POHLEDÁVKY ZA PODSTATOU A POHLEDÁVKA POSTAVENÉ JIM NA ROVEŇ</a:t>
            </a:r>
          </a:p>
        </p:txBody>
      </p:sp>
      <p:sp>
        <p:nvSpPr>
          <p:cNvPr id="8" name="Podnadpis 7"/>
          <p:cNvSpPr>
            <a:spLocks noGrp="1"/>
          </p:cNvSpPr>
          <p:nvPr>
            <p:ph type="subTitle" idx="1"/>
          </p:nvPr>
        </p:nvSpPr>
        <p:spPr/>
        <p:txBody>
          <a:bodyPr/>
          <a:lstStyle/>
          <a:p>
            <a:endParaRPr lang="cs-CZ"/>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101</a:t>
            </a:fld>
            <a:endParaRPr lang="cs-CZ"/>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0"/>
            <a:ext cx="8229600" cy="404813"/>
          </a:xfrm>
        </p:spPr>
        <p:txBody>
          <a:bodyPr/>
          <a:lstStyle/>
          <a:p>
            <a:pPr eaLnBrk="1" hangingPunct="1"/>
            <a:r>
              <a:rPr lang="cs-CZ" sz="2000"/>
              <a:t>§ </a:t>
            </a:r>
            <a:r>
              <a:rPr lang="cs-CZ" sz="2000" b="1"/>
              <a:t>168 pohledávky za majetkovou podstatou I.</a:t>
            </a:r>
          </a:p>
        </p:txBody>
      </p:sp>
      <p:sp>
        <p:nvSpPr>
          <p:cNvPr id="143363" name="Rectangle 3"/>
          <p:cNvSpPr>
            <a:spLocks noGrp="1" noChangeArrowheads="1"/>
          </p:cNvSpPr>
          <p:nvPr>
            <p:ph type="body" idx="1"/>
          </p:nvPr>
        </p:nvSpPr>
        <p:spPr>
          <a:xfrm>
            <a:off x="179388" y="642938"/>
            <a:ext cx="8785225" cy="6386512"/>
          </a:xfrm>
        </p:spPr>
        <p:txBody>
          <a:bodyPr/>
          <a:lstStyle/>
          <a:p>
            <a:pPr algn="just" eaLnBrk="1" hangingPunct="1">
              <a:lnSpc>
                <a:spcPct val="80000"/>
              </a:lnSpc>
              <a:buFontTx/>
              <a:buNone/>
            </a:pPr>
            <a:r>
              <a:rPr lang="cs-CZ" sz="2400"/>
              <a:t>(1) Pohledávkami za majetkovou podstatou, pokud vznikly po zahájení insolvenčního řízení nebo po vyhlášení moratoria, jsou</a:t>
            </a:r>
          </a:p>
          <a:p>
            <a:pPr algn="just" eaLnBrk="1" hangingPunct="1">
              <a:lnSpc>
                <a:spcPct val="80000"/>
              </a:lnSpc>
              <a:buFontTx/>
              <a:buNone/>
            </a:pPr>
            <a:r>
              <a:rPr lang="cs-CZ" sz="2400"/>
              <a:t> a) náhrada hotových výdajů a odměna předběžného správce,; to neplatí, byl-li předběžný správce, ustanoven insolvenčním správcem,</a:t>
            </a:r>
          </a:p>
          <a:p>
            <a:pPr algn="just" eaLnBrk="1" hangingPunct="1">
              <a:lnSpc>
                <a:spcPct val="80000"/>
              </a:lnSpc>
              <a:buFontTx/>
              <a:buNone/>
            </a:pPr>
            <a:r>
              <a:rPr lang="cs-CZ" sz="2400"/>
              <a:t>b) Náhrada nutných výdajů a odměna likvidátora dlužníka jmenovaného soudem a správce podniku dlužníka za součinnost poskytnutou předběžnému správci nebo insolvenčnímu správci</a:t>
            </a:r>
          </a:p>
          <a:p>
            <a:pPr algn="just" eaLnBrk="1" hangingPunct="1">
              <a:lnSpc>
                <a:spcPct val="80000"/>
              </a:lnSpc>
              <a:buFontTx/>
              <a:buNone/>
            </a:pPr>
            <a:r>
              <a:rPr lang="cs-CZ" sz="2400"/>
              <a:t> c) náhrada nutných výdajů a odměna členů a náhradníků věřitelského výboru,</a:t>
            </a:r>
          </a:p>
          <a:p>
            <a:pPr algn="just" eaLnBrk="1" hangingPunct="1">
              <a:lnSpc>
                <a:spcPct val="80000"/>
              </a:lnSpc>
              <a:buFontTx/>
              <a:buNone/>
            </a:pPr>
            <a:r>
              <a:rPr lang="cs-CZ" sz="2400"/>
              <a:t> d) náhrada zálohy na náklady insolvenčního řízení, jestliže ji v souladu s rozhodnutím insolvenčního soudu zaplatila jiná osoba než dlužník,</a:t>
            </a:r>
          </a:p>
          <a:p>
            <a:pPr algn="just" eaLnBrk="1" hangingPunct="1">
              <a:lnSpc>
                <a:spcPct val="80000"/>
              </a:lnSpc>
              <a:buFontTx/>
              <a:buNone/>
            </a:pPr>
            <a:r>
              <a:rPr lang="cs-CZ" sz="2400"/>
              <a:t> e) pohledávky věřitelů vzniklé za trvání moratoria ze smluv podle § 122 odst. 2.,</a:t>
            </a:r>
          </a:p>
          <a:p>
            <a:pPr algn="just" eaLnBrk="1" hangingPunct="1">
              <a:lnSpc>
                <a:spcPct val="80000"/>
              </a:lnSpc>
              <a:buFontTx/>
              <a:buNone/>
            </a:pPr>
            <a:r>
              <a:rPr lang="cs-CZ" sz="2400"/>
              <a:t>f) pohledávky věřitelů z úvěrového financování.</a:t>
            </a:r>
          </a:p>
          <a:p>
            <a:pPr eaLnBrk="1" hangingPunct="1">
              <a:lnSpc>
                <a:spcPct val="80000"/>
              </a:lnSpc>
              <a:buFontTx/>
              <a:buNone/>
            </a:pPr>
            <a:endParaRPr lang="cs-CZ" sz="2000"/>
          </a:p>
          <a:p>
            <a:pPr eaLnBrk="1" hangingPunct="1">
              <a:lnSpc>
                <a:spcPct val="80000"/>
              </a:lnSpc>
              <a:buFontTx/>
              <a:buNone/>
            </a:pPr>
            <a:r>
              <a:rPr lang="cs-CZ" sz="2000"/>
              <a:t>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0"/>
            <a:ext cx="8229600" cy="404813"/>
          </a:xfrm>
        </p:spPr>
        <p:txBody>
          <a:bodyPr/>
          <a:lstStyle/>
          <a:p>
            <a:pPr eaLnBrk="1" hangingPunct="1"/>
            <a:r>
              <a:rPr lang="cs-CZ" sz="2000"/>
              <a:t>§ 168 pohledávky za majetkovou podstatou II.</a:t>
            </a:r>
          </a:p>
        </p:txBody>
      </p:sp>
      <p:sp>
        <p:nvSpPr>
          <p:cNvPr id="144387" name="Rectangle 3"/>
          <p:cNvSpPr>
            <a:spLocks noGrp="1" noChangeArrowheads="1"/>
          </p:cNvSpPr>
          <p:nvPr>
            <p:ph type="body" idx="1"/>
          </p:nvPr>
        </p:nvSpPr>
        <p:spPr>
          <a:xfrm>
            <a:off x="179388" y="620713"/>
            <a:ext cx="8785225" cy="5951537"/>
          </a:xfrm>
        </p:spPr>
        <p:txBody>
          <a:bodyPr/>
          <a:lstStyle/>
          <a:p>
            <a:pPr>
              <a:buFontTx/>
              <a:buNone/>
            </a:pPr>
            <a:r>
              <a:rPr lang="cs-CZ" sz="1900" b="1"/>
              <a:t>(2) Pohledávkami za majetkovou podstatou, pokud vznikly po rozhodnutí o úpadku, jsou </a:t>
            </a:r>
          </a:p>
          <a:p>
            <a:pPr lvl="1">
              <a:buFontTx/>
              <a:buNone/>
            </a:pPr>
            <a:r>
              <a:rPr lang="cs-CZ" sz="1900" b="1"/>
              <a:t>a) hotové výdaje a odměna insolvenčního správce, </a:t>
            </a:r>
          </a:p>
          <a:p>
            <a:pPr lvl="1">
              <a:buFontTx/>
              <a:buNone/>
            </a:pPr>
            <a:r>
              <a:rPr lang="cs-CZ" sz="1900" b="1"/>
              <a:t>b) náklady spojené s udržováním a správou majetkové podstaty dlužníka, </a:t>
            </a:r>
          </a:p>
          <a:p>
            <a:pPr lvl="1">
              <a:buFontTx/>
              <a:buNone/>
            </a:pPr>
            <a:r>
              <a:rPr lang="cs-CZ" sz="1900" b="1"/>
              <a:t>c) náhrada nutných výdajů a odměna likvidátora, osoby v postavení obdobném postavení likvidátora a odpovědného zástupce za činnost prováděnou po rozhodnutí o úpadku, </a:t>
            </a:r>
          </a:p>
          <a:p>
            <a:pPr lvl="1">
              <a:buFontTx/>
              <a:buNone/>
            </a:pPr>
            <a:r>
              <a:rPr lang="cs-CZ" sz="1900" b="1"/>
              <a:t>d) náhrada hotových výdajů a odměna znalce ustanoveného insolvenčním soudem za účelem ocenění majetkové podstaty, </a:t>
            </a:r>
          </a:p>
          <a:p>
            <a:pPr lvl="1">
              <a:buFontTx/>
              <a:buNone/>
            </a:pPr>
            <a:r>
              <a:rPr lang="cs-CZ" sz="1900" b="1"/>
              <a:t>e) daně, poplatky a jiná obdobná peněžitá plnění, pojistné na sociální zabezpečení a příspěvek na státní politiku zaměstnanosti, pojistné na veřejné zdravotní pojištění a pojistné na důchodové spoření, pohledávky vzniklé opravou výše daně u pohledávek za dlužníkem v insolvenčním řízení podle zákona upravujícího daň z přidané hodnoty, </a:t>
            </a:r>
          </a:p>
          <a:p>
            <a:pPr lvl="1">
              <a:buFontTx/>
              <a:buNone/>
            </a:pPr>
            <a:r>
              <a:rPr lang="cs-CZ" sz="1900" b="1"/>
              <a:t>f) pohledávky věřitelů ze smluv uzavřených osobou s dispozičními oprávněními, s výjimkou smluv uzavřených dlužníkem po schválení oddlužení,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Nadpis 1"/>
          <p:cNvSpPr>
            <a:spLocks noGrp="1"/>
          </p:cNvSpPr>
          <p:nvPr>
            <p:ph type="title"/>
          </p:nvPr>
        </p:nvSpPr>
        <p:spPr>
          <a:xfrm>
            <a:off x="457200" y="0"/>
            <a:ext cx="8229600" cy="620713"/>
          </a:xfrm>
        </p:spPr>
        <p:txBody>
          <a:bodyPr/>
          <a:lstStyle/>
          <a:p>
            <a:r>
              <a:rPr lang="cs-CZ" sz="2400"/>
              <a:t>§ 168 pohledávky za majetkovou podstatou III.</a:t>
            </a:r>
          </a:p>
        </p:txBody>
      </p:sp>
      <p:sp>
        <p:nvSpPr>
          <p:cNvPr id="145411" name="Zástupný symbol pro obsah 2"/>
          <p:cNvSpPr>
            <a:spLocks noGrp="1"/>
          </p:cNvSpPr>
          <p:nvPr>
            <p:ph idx="1"/>
          </p:nvPr>
        </p:nvSpPr>
        <p:spPr>
          <a:xfrm>
            <a:off x="395288" y="836613"/>
            <a:ext cx="8497887" cy="5761037"/>
          </a:xfrm>
        </p:spPr>
        <p:txBody>
          <a:bodyPr/>
          <a:lstStyle/>
          <a:p>
            <a:pPr lvl="1">
              <a:buFontTx/>
              <a:buNone/>
            </a:pPr>
            <a:r>
              <a:rPr lang="cs-CZ" sz="1800" b="1"/>
              <a:t>g) pohledávky věřitelů ze smluv, které se podle tohoto zákona považují za smlouvy, jejichž splnění osoba s dispozičními oprávněními neodmítla, jestliže se týkají plnění poskytnutého věřiteli dlužníku po zahájení insolvenčního řízení; to neplatí pro pohledávky, které se týkají plnění poskytnutého věřiteli za trvání oddlužení,</a:t>
            </a:r>
          </a:p>
          <a:p>
            <a:pPr lvl="1">
              <a:buFontTx/>
              <a:buNone/>
            </a:pPr>
            <a:r>
              <a:rPr lang="cs-CZ" sz="1800" b="1"/>
              <a:t>h) pohledávky věřitelů odpovídající právu na vrácení plnění ze smluv, které se podle tohoto zákona považují za smlouvy, jejichž splnění osoba s dispozičními oprávněními odmítla, jestliže se týkají plnění poskytnutého věřiteli dlužníku v době od zahájení insolvenčního řízení do dne, kdy podle tohoto zákona nastaly účinky odmítnutí; to neplatí pro pohledávky, které se týkají plnění poskytnutého věřiteli za trvání oddlužení,</a:t>
            </a:r>
          </a:p>
          <a:p>
            <a:pPr lvl="1">
              <a:buFontTx/>
              <a:buNone/>
            </a:pPr>
            <a:r>
              <a:rPr lang="cs-CZ" sz="1800" b="1"/>
              <a:t>i) úroky podle § 171 odst. 4,</a:t>
            </a:r>
          </a:p>
          <a:p>
            <a:pPr lvl="1">
              <a:buFontTx/>
              <a:buNone/>
            </a:pPr>
            <a:r>
              <a:rPr lang="cs-CZ" sz="1800" b="1"/>
              <a:t>j) náhrada hotových výdajů osob, které poskytly insolvenčnímu správci součinnost, </a:t>
            </a:r>
          </a:p>
          <a:p>
            <a:pPr>
              <a:buFontTx/>
              <a:buNone/>
            </a:pPr>
            <a:r>
              <a:rPr lang="cs-CZ" sz="1800" b="1"/>
              <a:t>k) další pohledávky, o nichž tak stanoví tento zákon. </a:t>
            </a:r>
          </a:p>
          <a:p>
            <a:pPr eaLnBrk="1" hangingPunct="1">
              <a:lnSpc>
                <a:spcPct val="80000"/>
              </a:lnSpc>
              <a:buFontTx/>
              <a:buNone/>
            </a:pPr>
            <a:endParaRPr lang="cs-CZ" sz="1800" b="1"/>
          </a:p>
          <a:p>
            <a:pPr eaLnBrk="1" hangingPunct="1">
              <a:lnSpc>
                <a:spcPct val="80000"/>
              </a:lnSpc>
              <a:buFontTx/>
              <a:buNone/>
            </a:pPr>
            <a:r>
              <a:rPr lang="cs-CZ" sz="1800" b="1"/>
              <a:t> (3) Není-li dále stanoveno jinak, pohledávky za majetkovou podstatou se uspokojují v plné výši kdykoli po rozhodnutí o úpadku.</a:t>
            </a:r>
          </a:p>
          <a:p>
            <a:pPr>
              <a:buFontTx/>
              <a:buNone/>
            </a:pPr>
            <a:endParaRPr lang="cs-CZ" sz="2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0"/>
            <a:ext cx="8229600" cy="908050"/>
          </a:xfrm>
        </p:spPr>
        <p:txBody>
          <a:bodyPr/>
          <a:lstStyle/>
          <a:p>
            <a:pPr eaLnBrk="1" hangingPunct="1"/>
            <a:r>
              <a:rPr lang="cs-CZ" sz="2400"/>
              <a:t>§ 169 pohledávky postavené na roveň pohledávkám za majetkovou podstatou</a:t>
            </a:r>
          </a:p>
        </p:txBody>
      </p:sp>
      <p:sp>
        <p:nvSpPr>
          <p:cNvPr id="146435" name="Rectangle 3"/>
          <p:cNvSpPr>
            <a:spLocks noGrp="1" noChangeArrowheads="1"/>
          </p:cNvSpPr>
          <p:nvPr>
            <p:ph type="body" idx="1"/>
          </p:nvPr>
        </p:nvSpPr>
        <p:spPr>
          <a:xfrm>
            <a:off x="457200" y="765175"/>
            <a:ext cx="8229600" cy="6092825"/>
          </a:xfrm>
        </p:spPr>
        <p:txBody>
          <a:bodyPr/>
          <a:lstStyle/>
          <a:p>
            <a:pPr eaLnBrk="1" hangingPunct="1">
              <a:lnSpc>
                <a:spcPct val="80000"/>
              </a:lnSpc>
              <a:buFontTx/>
              <a:buNone/>
            </a:pPr>
            <a:r>
              <a:rPr lang="cs-CZ" sz="1800"/>
              <a:t>(1) Pohledávkami postavenými na roveň pohledávkám za majetkovou podstatou jsou</a:t>
            </a:r>
          </a:p>
          <a:p>
            <a:pPr eaLnBrk="1" hangingPunct="1">
              <a:lnSpc>
                <a:spcPct val="80000"/>
              </a:lnSpc>
              <a:buFontTx/>
              <a:buNone/>
            </a:pPr>
            <a:r>
              <a:rPr lang="cs-CZ" sz="1800"/>
              <a:t> a) pracovněprávní pohledávky dlužníkových zaměstnanců, </a:t>
            </a:r>
            <a:r>
              <a:rPr lang="cs-CZ" sz="1800" u="sng">
                <a:solidFill>
                  <a:srgbClr val="7030A0"/>
                </a:solidFill>
              </a:rPr>
              <a:t>(které vznikly v posledních 3 letech před rozhodnutím o úpadku nebo po něm,)</a:t>
            </a:r>
            <a:r>
              <a:rPr lang="cs-CZ" sz="1800"/>
              <a:t> pokud zákon ohledně některých z nich nestanoví jinak,</a:t>
            </a:r>
          </a:p>
          <a:p>
            <a:pPr eaLnBrk="1" hangingPunct="1">
              <a:lnSpc>
                <a:spcPct val="80000"/>
              </a:lnSpc>
              <a:buFontTx/>
              <a:buNone/>
            </a:pPr>
            <a:r>
              <a:rPr lang="cs-CZ" sz="1800"/>
              <a:t> b) pohledávky věřitelů na náhradu škody způsobené na zdraví,</a:t>
            </a:r>
          </a:p>
          <a:p>
            <a:pPr eaLnBrk="1" hangingPunct="1">
              <a:lnSpc>
                <a:spcPct val="80000"/>
              </a:lnSpc>
              <a:buFontTx/>
              <a:buNone/>
            </a:pPr>
            <a:r>
              <a:rPr lang="cs-CZ" sz="1800"/>
              <a:t> c) pohledávky státu - úřadů práce za náhradu mzdy vyplacené zaměstnancům a za prostředky odvedené podle zvláštních právních předpisů,</a:t>
            </a:r>
          </a:p>
          <a:p>
            <a:pPr eaLnBrk="1" hangingPunct="1">
              <a:lnSpc>
                <a:spcPct val="80000"/>
              </a:lnSpc>
              <a:buFontTx/>
              <a:buNone/>
            </a:pPr>
            <a:r>
              <a:rPr lang="cs-CZ" sz="1800"/>
              <a:t> d) pohledávky účastníků z penzijního připojištění se státním příspěvkem,</a:t>
            </a:r>
          </a:p>
          <a:p>
            <a:pPr eaLnBrk="1" hangingPunct="1">
              <a:lnSpc>
                <a:spcPct val="80000"/>
              </a:lnSpc>
              <a:buFontTx/>
              <a:buNone/>
            </a:pPr>
            <a:r>
              <a:rPr lang="cs-CZ" sz="1800"/>
              <a:t> e) pohledávky věřitelů na výživném ze zákona,</a:t>
            </a:r>
          </a:p>
          <a:p>
            <a:pPr eaLnBrk="1" hangingPunct="1">
              <a:lnSpc>
                <a:spcPct val="80000"/>
              </a:lnSpc>
              <a:buFontTx/>
              <a:buNone/>
            </a:pPr>
            <a:r>
              <a:rPr lang="cs-CZ" sz="1800"/>
              <a:t> f) náhrada nákladů, které třetí osoby vynaložily na zhodnocení majetkové podstaty, mají-li z toho důvodu proti dlužníku pohledávku z bezdůvodného obohacení,</a:t>
            </a:r>
          </a:p>
          <a:p>
            <a:pPr eaLnBrk="1" hangingPunct="1">
              <a:lnSpc>
                <a:spcPct val="80000"/>
              </a:lnSpc>
              <a:buFontTx/>
              <a:buNone/>
            </a:pPr>
            <a:r>
              <a:rPr lang="cs-CZ" sz="1800"/>
              <a:t> g) pohledávky věřitelů vzniklé za trvání moratoria vyhlášeného před zahájením insolvenčního řízení ze smluv podle § 122 odst. 2, bylo-li insolvenční řízení zahájeno ve lhůtě 1 roku od zániku moratoria,</a:t>
            </a:r>
          </a:p>
          <a:p>
            <a:pPr eaLnBrk="1" hangingPunct="1">
              <a:lnSpc>
                <a:spcPct val="80000"/>
              </a:lnSpc>
              <a:buFontTx/>
              <a:buNone/>
            </a:pPr>
            <a:r>
              <a:rPr lang="cs-CZ" sz="1800"/>
              <a:t> h) další pohledávky, o kterých tak stanoví tento zákon.</a:t>
            </a:r>
          </a:p>
          <a:p>
            <a:pPr eaLnBrk="1" hangingPunct="1">
              <a:lnSpc>
                <a:spcPct val="80000"/>
              </a:lnSpc>
              <a:buFontTx/>
              <a:buNone/>
            </a:pPr>
            <a:r>
              <a:rPr lang="cs-CZ" sz="1800"/>
              <a:t> </a:t>
            </a:r>
          </a:p>
          <a:p>
            <a:pPr eaLnBrk="1" hangingPunct="1">
              <a:lnSpc>
                <a:spcPct val="80000"/>
              </a:lnSpc>
              <a:buFontTx/>
              <a:buNone/>
            </a:pPr>
            <a:r>
              <a:rPr lang="cs-CZ" sz="1800"/>
              <a:t>	(2) Není-li dále stanoveno jinak, pohledávky postavené na roveň pohledávkám za majetkovou podstatou se uspokojují v plné výši kdykoli po rozhodnutí o úpadku.</a:t>
            </a:r>
          </a:p>
          <a:p>
            <a:pPr eaLnBrk="1" hangingPunct="1">
              <a:lnSpc>
                <a:spcPct val="80000"/>
              </a:lnSpc>
              <a:buFontTx/>
              <a:buNone/>
            </a:pPr>
            <a:r>
              <a:rPr lang="cs-CZ" sz="1800"/>
              <a:t> </a:t>
            </a:r>
          </a:p>
          <a:p>
            <a:pPr eaLnBrk="1" hangingPunct="1">
              <a:lnSpc>
                <a:spcPct val="80000"/>
              </a:lnSpc>
              <a:buFontTx/>
              <a:buNone/>
            </a:pPr>
            <a:r>
              <a:rPr lang="cs-CZ" sz="1800"/>
              <a:t>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57200" y="0"/>
            <a:ext cx="8229600" cy="620713"/>
          </a:xfrm>
        </p:spPr>
        <p:txBody>
          <a:bodyPr>
            <a:normAutofit/>
          </a:bodyPr>
          <a:lstStyle/>
          <a:p>
            <a:pPr eaLnBrk="1" hangingPunct="1"/>
            <a:r>
              <a:rPr lang="cs-CZ" sz="2000" b="1" dirty="0"/>
              <a:t>§ 203 uplatnění pohledávky za majetkovou podstatou</a:t>
            </a:r>
          </a:p>
        </p:txBody>
      </p:sp>
      <p:sp>
        <p:nvSpPr>
          <p:cNvPr id="153603" name="Rectangle 3"/>
          <p:cNvSpPr>
            <a:spLocks noGrp="1" noChangeArrowheads="1"/>
          </p:cNvSpPr>
          <p:nvPr>
            <p:ph type="body" idx="1"/>
          </p:nvPr>
        </p:nvSpPr>
        <p:spPr>
          <a:xfrm>
            <a:off x="251520" y="476250"/>
            <a:ext cx="8712968" cy="6381750"/>
          </a:xfrm>
        </p:spPr>
        <p:txBody>
          <a:bodyPr>
            <a:noAutofit/>
          </a:bodyPr>
          <a:lstStyle/>
          <a:p>
            <a:pPr algn="ctr" eaLnBrk="1" hangingPunct="1">
              <a:lnSpc>
                <a:spcPct val="80000"/>
              </a:lnSpc>
              <a:buFontTx/>
              <a:buNone/>
              <a:defRPr/>
            </a:pPr>
            <a:endParaRPr lang="cs-CZ" sz="1800" b="1" dirty="0"/>
          </a:p>
          <a:p>
            <a:pPr algn="ctr" eaLnBrk="1" hangingPunct="1">
              <a:lnSpc>
                <a:spcPct val="80000"/>
              </a:lnSpc>
              <a:buFontTx/>
              <a:buNone/>
              <a:defRPr/>
            </a:pPr>
            <a:r>
              <a:rPr lang="cs-CZ" sz="1800" b="1" dirty="0"/>
              <a:t>(1) Není-li dále stanoveno jinak, pohledávky za majetkovou podstatou a pohledávky jim postavené na roveň se uplatňují písemně vůči osobě s dispozičními oprávněními. O uplatnění takové pohledávky věřitel současně vždy vyrozumí insolvenčního správce; náležitosti tohoto vyrozumění stanoví prováděcí právní předpis.</a:t>
            </a:r>
          </a:p>
          <a:p>
            <a:pPr algn="ctr" eaLnBrk="1" hangingPunct="1">
              <a:lnSpc>
                <a:spcPct val="80000"/>
              </a:lnSpc>
              <a:buFontTx/>
              <a:buNone/>
              <a:defRPr/>
            </a:pPr>
            <a:r>
              <a:rPr lang="cs-CZ" sz="1800" b="1" dirty="0"/>
              <a:t> (2) Neuplatní-li dlužníkův zaměstnanec pracovněprávní pohledávku uvedenou v § 169 odst. 1 písm. a) v jiné výši, pokládá se jeho pohledávka za uplatněnou ve výši vyplývající z účetnictví dlužníka nebo z evidence vedené podle zvláštního právního předpisu 13) .</a:t>
            </a:r>
          </a:p>
          <a:p>
            <a:pPr algn="ctr" eaLnBrk="1" hangingPunct="1">
              <a:lnSpc>
                <a:spcPct val="80000"/>
              </a:lnSpc>
              <a:buFontTx/>
              <a:buNone/>
              <a:defRPr/>
            </a:pPr>
            <a:r>
              <a:rPr lang="cs-CZ" sz="1800" b="1" dirty="0"/>
              <a:t> (3) </a:t>
            </a:r>
            <a:r>
              <a:rPr lang="cs-CZ" sz="1800" b="1" strike="sngStrike" dirty="0" err="1"/>
              <a:t>Insolvenční</a:t>
            </a:r>
            <a:r>
              <a:rPr lang="cs-CZ" sz="1800" b="1" strike="sngStrike" dirty="0"/>
              <a:t> správce </a:t>
            </a:r>
            <a:r>
              <a:rPr lang="cs-CZ" sz="1800" b="1" dirty="0"/>
              <a:t>Osoba s dispozičními oprávněními uspokojí pohledávky podle odstavce 1 z majetkové podstaty.</a:t>
            </a:r>
          </a:p>
          <a:p>
            <a:pPr algn="ctr" eaLnBrk="1" hangingPunct="1">
              <a:lnSpc>
                <a:spcPct val="80000"/>
              </a:lnSpc>
              <a:buFontTx/>
              <a:buNone/>
              <a:defRPr/>
            </a:pPr>
            <a:r>
              <a:rPr lang="cs-CZ" sz="1800" b="1" dirty="0"/>
              <a:t> (4) Neuspokojí-li </a:t>
            </a:r>
            <a:r>
              <a:rPr lang="cs-CZ" sz="1800" b="1" dirty="0" err="1"/>
              <a:t>i</a:t>
            </a:r>
            <a:r>
              <a:rPr lang="cs-CZ" sz="1800" b="1" strike="sngStrike" dirty="0" err="1"/>
              <a:t>nsolvenční</a:t>
            </a:r>
            <a:r>
              <a:rPr lang="cs-CZ" sz="1800" b="1" strike="sngStrike" dirty="0"/>
              <a:t> správce o</a:t>
            </a:r>
            <a:r>
              <a:rPr lang="cs-CZ" sz="1800" b="1" dirty="0"/>
              <a:t>soba s dispozičními oprávněními pohledávky podle odstavce 1 v plné výši a včas, může se věřitel domáhat jejich splnění žalobou podanou proti insolvenčnímu správci; nejde o incidenční spor. Náklady, které v tomto sporu vznikly insolvenčnímu správci, se hradí z majetkové podstaty, pokud nevznikly zaviněním správce nebo náhodou, která se mu přihodila.</a:t>
            </a:r>
          </a:p>
          <a:p>
            <a:pPr algn="ctr" eaLnBrk="1" hangingPunct="1">
              <a:lnSpc>
                <a:spcPct val="80000"/>
              </a:lnSpc>
              <a:buFontTx/>
              <a:buNone/>
              <a:defRPr/>
            </a:pPr>
            <a:r>
              <a:rPr lang="cs-CZ" sz="1800" b="1" dirty="0"/>
              <a:t> (5) Po právní moci rozhodnutí o žalobě podle odstavce 4 určí lhůtu k uspokojení přisouzené pohledávky a jejího příslušenství svým rozhodnutím </a:t>
            </a:r>
            <a:r>
              <a:rPr lang="cs-CZ" sz="1800" b="1" dirty="0" err="1"/>
              <a:t>insolvenční</a:t>
            </a:r>
            <a:r>
              <a:rPr lang="cs-CZ" sz="1800" b="1" dirty="0"/>
              <a:t> soud; současně rozhodne, která část majetkové podstaty může být použita k uspokojení. Učiní tak jen na návrh oprávněné osoby nebo </a:t>
            </a:r>
            <a:r>
              <a:rPr lang="cs-CZ" sz="1800" b="1" strike="sngStrike" dirty="0" err="1"/>
              <a:t>Insolvenční</a:t>
            </a:r>
            <a:r>
              <a:rPr lang="cs-CZ" sz="1800" b="1" strike="sngStrike" dirty="0"/>
              <a:t> správce  </a:t>
            </a:r>
            <a:r>
              <a:rPr lang="cs-CZ" sz="1800" b="1" dirty="0"/>
              <a:t>osoba s dispozičními oprávněními , kterým se rozhodnutí, proti němuž není odvolání přípustné, doručuje, a to zvlášť.</a:t>
            </a:r>
          </a:p>
          <a:p>
            <a:pPr algn="ctr" eaLnBrk="1" hangingPunct="1">
              <a:lnSpc>
                <a:spcPct val="80000"/>
              </a:lnSpc>
              <a:buFontTx/>
              <a:buNone/>
              <a:defRPr/>
            </a:pPr>
            <a:r>
              <a:rPr lang="cs-CZ" sz="2000" b="1" dirty="0"/>
              <a:t>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Nadpis 1"/>
          <p:cNvSpPr>
            <a:spLocks noGrp="1"/>
          </p:cNvSpPr>
          <p:nvPr>
            <p:ph type="title"/>
          </p:nvPr>
        </p:nvSpPr>
        <p:spPr>
          <a:xfrm>
            <a:off x="457200" y="274638"/>
            <a:ext cx="8229600" cy="561975"/>
          </a:xfrm>
        </p:spPr>
        <p:txBody>
          <a:bodyPr/>
          <a:lstStyle/>
          <a:p>
            <a:r>
              <a:rPr lang="cs-CZ" sz="2400" b="1" dirty="0"/>
              <a:t>§ 203a žaloba na pořadí pohledávky za podstatou</a:t>
            </a:r>
          </a:p>
        </p:txBody>
      </p:sp>
      <p:sp>
        <p:nvSpPr>
          <p:cNvPr id="177155" name="Zástupný symbol pro obsah 2"/>
          <p:cNvSpPr>
            <a:spLocks noGrp="1"/>
          </p:cNvSpPr>
          <p:nvPr>
            <p:ph idx="1"/>
          </p:nvPr>
        </p:nvSpPr>
        <p:spPr>
          <a:xfrm>
            <a:off x="0" y="1125538"/>
            <a:ext cx="9144000" cy="5732462"/>
          </a:xfrm>
        </p:spPr>
        <p:txBody>
          <a:bodyPr/>
          <a:lstStyle/>
          <a:p>
            <a:pPr algn="ctr">
              <a:buFontTx/>
              <a:buNone/>
            </a:pPr>
            <a:r>
              <a:rPr lang="cs-CZ" sz="1800" b="1" dirty="0"/>
              <a:t>(1) V pochybnostech o tom, zda pohledávka uplatněná věřitelem podle § 203 je pohledávkou za majetkovou podstatou nebo pohledávkou postavenou jí na roveň anebo pohledávkou, která se v insolvenčním řízení neuspokojuje (§ 170), uloží insolvenční soud i bez návrhu věřiteli, který ji uplatnil, aby do 30 dnů podal u insolvenčního soudu žalobu na určení pořadí uplatněné pohledávky; na návrh insolvenčního správce tak učiní vždy. Žaloba musí být vždy podána proti insolvenčnímu správci. Nedojde-li žaloba o určení pořadí pohledávky uplatněné jako pohledávka za majetkovou podstatou nebo jako pohledávka postavená na roveň pohledávce za majetkovou podstatou ve stanovené lhůtě insolvenčnímu soudu nebo není-li žalobě vyhověno, považuje se podání, jímž věřitel takovou pohledávku uplatnil, za přihlášku pohledávky a uspokojení pohledávky jako pohledávky za majetkovou podstatou nebo pohledávky postavené jí na roveň je v insolvenčním řízení vyloučeno. Nedojde-li žaloba o určení pořadí pohledávky, která se v insolvenčním řízení neuspokojuje, ve stanovené lhůtě insolvenčnímu soudu nebo není-li žalobě vyhověno, je uspokojení takové pohledávky v insolvenčním řízení vyloučeno.</a:t>
            </a:r>
          </a:p>
          <a:p>
            <a:pPr algn="ctr">
              <a:buFontTx/>
              <a:buNone/>
            </a:pPr>
            <a:r>
              <a:rPr lang="cs-CZ" sz="1800" b="1" dirty="0"/>
              <a:t>(2) Řízení o žalobě podle odstavce 1 je incidenčním sporem podle § 159 odst. 1 písm. a); ustanovení o popření pořadí přihlášené pohledávky platí obdobně.</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200" b="1" dirty="0"/>
            </a:br>
            <a:r>
              <a:rPr lang="cs-CZ" sz="2200" b="1" dirty="0"/>
              <a:t>Usnesení Vrchního soudu v Praze č.j. 2 VSPH 178/2010-B-113 </a:t>
            </a:r>
            <a:br>
              <a:rPr lang="cs-CZ" sz="2200" b="1" dirty="0"/>
            </a:br>
            <a:r>
              <a:rPr lang="cs-CZ" sz="2200" b="1" dirty="0"/>
              <a:t>ze dne 30.6.2010 </a:t>
            </a:r>
            <a:br>
              <a:rPr lang="cs-CZ" sz="2200" b="1" dirty="0"/>
            </a:br>
            <a:r>
              <a:rPr lang="cs-CZ" sz="2200" b="1" dirty="0"/>
              <a:t>ve věci KSUL 46 INS 1285/2008</a:t>
            </a:r>
            <a:br>
              <a:rPr lang="cs-CZ" sz="2200" dirty="0"/>
            </a:br>
            <a:endParaRPr lang="cs-CZ" dirty="0"/>
          </a:p>
        </p:txBody>
      </p:sp>
      <p:sp>
        <p:nvSpPr>
          <p:cNvPr id="3" name="Zástupný symbol pro obsah 2"/>
          <p:cNvSpPr>
            <a:spLocks noGrp="1"/>
          </p:cNvSpPr>
          <p:nvPr>
            <p:ph idx="1"/>
          </p:nvPr>
        </p:nvSpPr>
        <p:spPr>
          <a:xfrm>
            <a:off x="179512" y="1268760"/>
            <a:ext cx="8784976" cy="4857403"/>
          </a:xfrm>
        </p:spPr>
        <p:txBody>
          <a:bodyPr>
            <a:normAutofit/>
          </a:bodyPr>
          <a:lstStyle/>
          <a:p>
            <a:pPr marL="0" indent="0" algn="ctr">
              <a:buNone/>
            </a:pPr>
            <a:endParaRPr lang="cs-CZ" sz="2000" b="1" dirty="0"/>
          </a:p>
          <a:p>
            <a:pPr marL="0" indent="0" algn="ctr">
              <a:buNone/>
            </a:pPr>
            <a:r>
              <a:rPr lang="cs-CZ" sz="2000" b="1" dirty="0"/>
              <a:t>K námitce, kterou odvolatel zpochybňoval výši pohledávek za podstatou uváděných správcem v doplnění konečné zprávy, soud uvedl, že podkladem pro přezkoumání pohledávek uplatňovaných v insolvenčním řízení je především účetnictví dlužníka. Protože odvolatel má pracovněprávní pohledávku, která se neuplatňuje přihláškou, ale přímo u správce pořadem práva, jako by sám správce byl dlužníkem, nezbývá mu </a:t>
            </a:r>
            <a:r>
              <a:rPr lang="cs-CZ" sz="2000" b="1" dirty="0">
                <a:solidFill>
                  <a:srgbClr val="FF0000"/>
                </a:solidFill>
              </a:rPr>
              <a:t>za situace, kdy správce neakceptuje požadovanou výši uplatňované pohledávky, neboť neodpovídá údajům vyplývajícím z účetnictví dlužníka, domáhat se jejího splnění žalobou </a:t>
            </a:r>
            <a:r>
              <a:rPr lang="cs-CZ" sz="2000" b="1" dirty="0"/>
              <a:t>podanou proti správci mimo insolvenční řízení, neboť podle </a:t>
            </a:r>
            <a:r>
              <a:rPr lang="cs-CZ" sz="2000" b="1" dirty="0" err="1"/>
              <a:t>ust</a:t>
            </a:r>
            <a:r>
              <a:rPr lang="cs-CZ" sz="2000" b="1" dirty="0"/>
              <a:t>. § 203 odst. 4 insolvenčního </a:t>
            </a:r>
            <a:r>
              <a:rPr lang="cs-CZ" sz="2000" b="1" dirty="0">
                <a:solidFill>
                  <a:srgbClr val="FF0000"/>
                </a:solidFill>
              </a:rPr>
              <a:t>zákona nejde o incidenční spor</a:t>
            </a:r>
            <a:r>
              <a:rPr lang="cs-CZ" sz="2000" b="1" dirty="0"/>
              <a:t>. Takový </a:t>
            </a:r>
            <a:r>
              <a:rPr lang="cs-CZ" sz="2000" b="1" dirty="0">
                <a:solidFill>
                  <a:srgbClr val="FF0000"/>
                </a:solidFill>
              </a:rPr>
              <a:t>postup však odvolatel zřejmě včas nezvolil </a:t>
            </a:r>
            <a:r>
              <a:rPr lang="cs-CZ" sz="2000" b="1" dirty="0"/>
              <a:t>(nedoložil požadované odstupné ani žádnou listinou, ani rozhodnutím soudu). V dané situaci bude </a:t>
            </a:r>
            <a:r>
              <a:rPr lang="cs-CZ" sz="2000" b="1" dirty="0">
                <a:solidFill>
                  <a:srgbClr val="FF0000"/>
                </a:solidFill>
              </a:rPr>
              <a:t>proto insolvenční soud rozhodovat o případném uspokojení pohledávky odvolatele dle </a:t>
            </a:r>
            <a:r>
              <a:rPr lang="cs-CZ" sz="2000" b="1" dirty="0" err="1">
                <a:solidFill>
                  <a:srgbClr val="FF0000"/>
                </a:solidFill>
              </a:rPr>
              <a:t>ust</a:t>
            </a:r>
            <a:r>
              <a:rPr lang="cs-CZ" sz="2000" b="1" dirty="0">
                <a:solidFill>
                  <a:srgbClr val="FF0000"/>
                </a:solidFill>
              </a:rPr>
              <a:t>. § 297 odst. 2 insolvenčního zákona ve výši uvedené správcem.</a:t>
            </a:r>
          </a:p>
          <a:p>
            <a:pPr marL="0" indent="0"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108</a:t>
            </a:fld>
            <a:endParaRPr lang="cs-CZ"/>
          </a:p>
        </p:txBody>
      </p:sp>
    </p:spTree>
    <p:extLst>
      <p:ext uri="{BB962C8B-B14F-4D97-AF65-F5344CB8AC3E}">
        <p14:creationId xmlns:p14="http://schemas.microsoft.com/office/powerpoint/2010/main" val="37475328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endParaRPr lang="cs-CZ" altLang="cs-CZ" dirty="0"/>
          </a:p>
        </p:txBody>
      </p:sp>
      <p:sp>
        <p:nvSpPr>
          <p:cNvPr id="9219" name="Zástupný symbol pro obsah 2"/>
          <p:cNvSpPr>
            <a:spLocks noGrp="1"/>
          </p:cNvSpPr>
          <p:nvPr>
            <p:ph idx="1"/>
          </p:nvPr>
        </p:nvSpPr>
        <p:spPr>
          <a:xfrm>
            <a:off x="457200" y="1600200"/>
            <a:ext cx="8229600" cy="2981325"/>
          </a:xfrm>
        </p:spPr>
        <p:txBody>
          <a:bodyPr/>
          <a:lstStyle/>
          <a:p>
            <a:pPr eaLnBrk="1" hangingPunct="1">
              <a:buFont typeface="Arial" pitchFamily="34" charset="0"/>
              <a:buNone/>
            </a:pPr>
            <a:endParaRPr lang="cs-CZ" altLang="cs-CZ" dirty="0"/>
          </a:p>
          <a:p>
            <a:pPr eaLnBrk="1" hangingPunct="1">
              <a:buFont typeface="Arial" pitchFamily="34" charset="0"/>
              <a:buNone/>
            </a:pPr>
            <a:endParaRPr lang="cs-CZ" altLang="cs-CZ" dirty="0"/>
          </a:p>
          <a:p>
            <a:pPr algn="ctr" eaLnBrk="1" hangingPunct="1">
              <a:buFont typeface="Arial" pitchFamily="34" charset="0"/>
              <a:buNone/>
            </a:pPr>
            <a:r>
              <a:rPr lang="cs-CZ" altLang="cs-CZ" b="1" dirty="0"/>
              <a:t>REVIZNÍ NOVELA IZ</a:t>
            </a:r>
          </a:p>
          <a:p>
            <a:pPr algn="ctr" eaLnBrk="1" hangingPunct="1">
              <a:buFont typeface="Arial" pitchFamily="34" charset="0"/>
              <a:buNone/>
            </a:pPr>
            <a:r>
              <a:rPr lang="cs-CZ" altLang="cs-CZ" b="1" dirty="0"/>
              <a:t>K 1.1.2014</a:t>
            </a:r>
          </a:p>
        </p:txBody>
      </p:sp>
      <p:sp>
        <p:nvSpPr>
          <p:cNvPr id="6" name="Zástupný symbol pro datum 5"/>
          <p:cNvSpPr>
            <a:spLocks noGrp="1"/>
          </p:cNvSpPr>
          <p:nvPr>
            <p:ph type="dt" sz="half" idx="10"/>
          </p:nvPr>
        </p:nvSpPr>
        <p:spPr/>
        <p:txBody>
          <a:bodyPr/>
          <a:lstStyle/>
          <a:p>
            <a:fld id="{DA243F94-FF6E-4E74-9CFB-9B7D1FE55886}" type="datetime1">
              <a:rPr lang="cs-CZ" smtClean="0"/>
              <a:pPr/>
              <a:t>12.01.2017</a:t>
            </a:fld>
            <a:endParaRPr lang="cs-CZ" dirty="0"/>
          </a:p>
        </p:txBody>
      </p:sp>
      <p:sp>
        <p:nvSpPr>
          <p:cNvPr id="7" name="Zástupný symbol pro zápatí 6"/>
          <p:cNvSpPr>
            <a:spLocks noGrp="1"/>
          </p:cNvSpPr>
          <p:nvPr>
            <p:ph type="ftr" sz="quarter" idx="11"/>
          </p:nvPr>
        </p:nvSpPr>
        <p:spPr/>
        <p:txBody>
          <a:bodyPr/>
          <a:lstStyle/>
          <a:p>
            <a:r>
              <a:rPr lang="cs-CZ" dirty="0"/>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109</a:t>
            </a:fld>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5192" y="0"/>
            <a:ext cx="8229600" cy="562074"/>
          </a:xfrm>
        </p:spPr>
        <p:txBody>
          <a:bodyPr>
            <a:noAutofit/>
          </a:bodyPr>
          <a:lstStyle/>
          <a:p>
            <a:r>
              <a:rPr lang="cs-CZ" sz="2400" b="1" dirty="0"/>
              <a:t>Výklad nového znění § 97 odst. 2 a 3 IZ</a:t>
            </a:r>
          </a:p>
        </p:txBody>
      </p:sp>
      <p:sp>
        <p:nvSpPr>
          <p:cNvPr id="3" name="Zástupný symbol pro obsah 2"/>
          <p:cNvSpPr>
            <a:spLocks noGrp="1"/>
          </p:cNvSpPr>
          <p:nvPr>
            <p:ph idx="1"/>
          </p:nvPr>
        </p:nvSpPr>
        <p:spPr>
          <a:xfrm>
            <a:off x="107504" y="836712"/>
            <a:ext cx="8784976" cy="5616624"/>
          </a:xfrm>
        </p:spPr>
        <p:txBody>
          <a:bodyPr>
            <a:normAutofit fontScale="62500" lnSpcReduction="20000"/>
          </a:bodyPr>
          <a:lstStyle/>
          <a:p>
            <a:pPr marL="0" indent="0" algn="ctr">
              <a:buNone/>
            </a:pPr>
            <a:r>
              <a:rPr lang="cs-CZ" dirty="0"/>
              <a:t>S ohledem na novelizovanou úpravu o.s.ř. a § 7 insolvenčního zákona výše uvedená změna dle mého názoru </a:t>
            </a:r>
          </a:p>
          <a:p>
            <a:pPr marL="0" indent="0" algn="ctr">
              <a:buNone/>
            </a:pPr>
            <a:r>
              <a:rPr lang="cs-CZ" dirty="0"/>
              <a:t>neznamená, že bychom neměli k insolvenčním návrhům v jiné než listinné podobě s úředně ověřeným podpisem přihlížet.</a:t>
            </a:r>
          </a:p>
          <a:p>
            <a:pPr marL="0" indent="0">
              <a:buNone/>
            </a:pPr>
            <a:r>
              <a:rPr lang="cs-CZ" dirty="0"/>
              <a:t> </a:t>
            </a:r>
          </a:p>
          <a:p>
            <a:pPr marL="0" indent="0" algn="ctr">
              <a:buNone/>
            </a:pPr>
            <a:r>
              <a:rPr lang="cs-CZ" b="1" dirty="0"/>
              <a:t>Podle novelizovaného § 42 odst. 3 o.s.ř. včetně poznámky pod čarou platí, že</a:t>
            </a:r>
            <a:endParaRPr lang="cs-CZ" dirty="0"/>
          </a:p>
          <a:p>
            <a:pPr marL="0" indent="0" algn="ctr">
              <a:buNone/>
            </a:pPr>
            <a:r>
              <a:rPr lang="cs-CZ" dirty="0"/>
              <a:t> </a:t>
            </a:r>
          </a:p>
          <a:p>
            <a:pPr marL="0" indent="0" algn="ctr">
              <a:buNone/>
            </a:pPr>
            <a:r>
              <a:rPr lang="cs-CZ" dirty="0"/>
              <a:t>(3) V případě podání v elektronické podobě podepsaného způsobem, se kterým zvláštní právní předpis spojuje účinky vlastnoručního podpisu 103), se nevyžaduje doplnění podání předložením jeho originálu podle odstavce 2.</a:t>
            </a:r>
          </a:p>
          <a:p>
            <a:pPr marL="0" indent="0" algn="ctr">
              <a:buNone/>
            </a:pPr>
            <a:r>
              <a:rPr lang="cs-CZ" dirty="0"/>
              <a:t>___________________________________________________________________</a:t>
            </a:r>
          </a:p>
          <a:p>
            <a:pPr marL="0" indent="0" algn="ctr">
              <a:buNone/>
            </a:pPr>
            <a:r>
              <a:rPr lang="cs-CZ" dirty="0"/>
              <a:t>103) § 18 odst. 2 zákona č. 300/2008 Sb., o elektronických úkonech a autorizované konverzi dokumentů. (podání z datové schránky)</a:t>
            </a:r>
          </a:p>
          <a:p>
            <a:pPr marL="0" indent="0" algn="ctr">
              <a:buNone/>
            </a:pPr>
            <a:r>
              <a:rPr lang="cs-CZ" dirty="0"/>
              <a:t>§ 6 odst. 1 zákona č. 297/2016 Sb., o službách vytvářejících důvěru pro elektronické transakce. (podání opatřené uznávaným elektronickým podpisem)</a:t>
            </a:r>
          </a:p>
          <a:p>
            <a:pPr marL="0" indent="0" algn="ctr">
              <a:buNone/>
            </a:pPr>
            <a:r>
              <a:rPr lang="cs-CZ" dirty="0"/>
              <a:t>  </a:t>
            </a:r>
          </a:p>
          <a:p>
            <a:pPr marL="0" indent="0" algn="ctr">
              <a:buNone/>
            </a:pPr>
            <a:r>
              <a:rPr lang="cs-CZ" dirty="0"/>
              <a:t>Ke stejnému závěru dospěla včerejší porada místopředsedů insolvenčních úseků na </a:t>
            </a:r>
            <a:r>
              <a:rPr lang="cs-CZ" dirty="0" err="1"/>
              <a:t>MSp</a:t>
            </a:r>
            <a:r>
              <a:rPr lang="cs-CZ" dirty="0"/>
              <a:t> s tím, že ministerstvo zašle soudům své výkladové stanovisko.</a:t>
            </a:r>
          </a:p>
          <a:p>
            <a:pPr marL="0" indent="0">
              <a:buNone/>
            </a:pPr>
            <a:endParaRPr lang="cs-CZ" sz="2400" dirty="0"/>
          </a:p>
        </p:txBody>
      </p:sp>
    </p:spTree>
    <p:extLst>
      <p:ext uri="{BB962C8B-B14F-4D97-AF65-F5344CB8AC3E}">
        <p14:creationId xmlns:p14="http://schemas.microsoft.com/office/powerpoint/2010/main" val="368455019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5"/>
          <p:cNvSpPr>
            <a:spLocks noGrp="1"/>
          </p:cNvSpPr>
          <p:nvPr>
            <p:ph type="title"/>
          </p:nvPr>
        </p:nvSpPr>
        <p:spPr/>
        <p:txBody>
          <a:bodyPr/>
          <a:lstStyle/>
          <a:p>
            <a:pPr eaLnBrk="1" hangingPunct="1"/>
            <a:endParaRPr lang="cs-CZ" altLang="cs-CZ" dirty="0"/>
          </a:p>
        </p:txBody>
      </p:sp>
      <p:sp>
        <p:nvSpPr>
          <p:cNvPr id="10243" name="Zástupný symbol pro obsah 6"/>
          <p:cNvSpPr>
            <a:spLocks noGrp="1"/>
          </p:cNvSpPr>
          <p:nvPr>
            <p:ph idx="1"/>
          </p:nvPr>
        </p:nvSpPr>
        <p:spPr/>
        <p:txBody>
          <a:bodyPr/>
          <a:lstStyle/>
          <a:p>
            <a:pPr algn="ctr" eaLnBrk="1" hangingPunct="1">
              <a:buFont typeface="Arial" pitchFamily="34" charset="0"/>
              <a:buNone/>
            </a:pPr>
            <a:r>
              <a:rPr lang="cs-CZ" altLang="cs-CZ" sz="2400" dirty="0">
                <a:latin typeface="Times New Roman" pitchFamily="18" charset="0"/>
                <a:cs typeface="Times New Roman" pitchFamily="18" charset="0"/>
              </a:rPr>
              <a:t>Čl. II zák. č. 294/2013 </a:t>
            </a:r>
          </a:p>
          <a:p>
            <a:pPr algn="ctr" eaLnBrk="1" hangingPunct="1">
              <a:buFont typeface="Arial" pitchFamily="34" charset="0"/>
              <a:buNone/>
            </a:pPr>
            <a:endParaRPr lang="cs-CZ" altLang="cs-CZ" sz="2400" b="1" dirty="0">
              <a:latin typeface="Times New Roman" pitchFamily="18" charset="0"/>
              <a:cs typeface="Times New Roman" pitchFamily="18" charset="0"/>
            </a:endParaRPr>
          </a:p>
          <a:p>
            <a:pPr algn="ctr" eaLnBrk="1" hangingPunct="1">
              <a:buFont typeface="Arial" pitchFamily="34" charset="0"/>
              <a:buNone/>
            </a:pPr>
            <a:r>
              <a:rPr lang="cs-CZ" altLang="cs-CZ" sz="2400" b="1" dirty="0">
                <a:latin typeface="Times New Roman" pitchFamily="18" charset="0"/>
                <a:cs typeface="Times New Roman" pitchFamily="18" charset="0"/>
              </a:rPr>
              <a:t>Přechodné ustanovení </a:t>
            </a:r>
            <a:endParaRPr lang="cs-CZ" altLang="cs-CZ" sz="2400" dirty="0">
              <a:latin typeface="Times New Roman" pitchFamily="18" charset="0"/>
              <a:cs typeface="Times New Roman" pitchFamily="18" charset="0"/>
            </a:endParaRPr>
          </a:p>
          <a:p>
            <a:pPr algn="ctr" eaLnBrk="1" hangingPunct="1">
              <a:buFont typeface="Arial" pitchFamily="34" charset="0"/>
              <a:buNone/>
            </a:pPr>
            <a:r>
              <a:rPr lang="cs-CZ" altLang="cs-CZ" sz="2400" b="1" dirty="0">
                <a:latin typeface="Times New Roman" pitchFamily="18" charset="0"/>
                <a:cs typeface="Times New Roman" pitchFamily="18" charset="0"/>
              </a:rPr>
              <a:t> </a:t>
            </a:r>
            <a:endParaRPr lang="cs-CZ" altLang="cs-CZ" sz="2400" dirty="0">
              <a:latin typeface="Times New Roman" pitchFamily="18" charset="0"/>
              <a:cs typeface="Times New Roman" pitchFamily="18" charset="0"/>
            </a:endParaRPr>
          </a:p>
          <a:p>
            <a:pPr algn="ctr" eaLnBrk="1" hangingPunct="1">
              <a:buFont typeface="Arial" pitchFamily="34" charset="0"/>
              <a:buNone/>
            </a:pPr>
            <a:r>
              <a:rPr lang="cs-CZ" altLang="cs-CZ" sz="2400" dirty="0">
                <a:latin typeface="Times New Roman" pitchFamily="18" charset="0"/>
                <a:cs typeface="Times New Roman" pitchFamily="18" charset="0"/>
              </a:rPr>
              <a:t>	Zákon č. 182/2006 Sb. ve znění účinném ode dne nabytí účinnosti tohoto zákona platí i pro insolvenční řízení zahájená přede dnem nabytí účinnosti tohoto zákona, právní účinky úkonů, které v insolvenčním řízení nastaly přede dnem nabytí účinnosti tohoto zákona, zůstávají zachovány. </a:t>
            </a:r>
          </a:p>
        </p:txBody>
      </p:sp>
      <p:sp>
        <p:nvSpPr>
          <p:cNvPr id="6" name="Zástupný symbol pro datum 5"/>
          <p:cNvSpPr>
            <a:spLocks noGrp="1"/>
          </p:cNvSpPr>
          <p:nvPr>
            <p:ph type="dt" sz="half" idx="10"/>
          </p:nvPr>
        </p:nvSpPr>
        <p:spPr/>
        <p:txBody>
          <a:bodyPr/>
          <a:lstStyle/>
          <a:p>
            <a:fld id="{4E2939B2-EE99-4DE4-B564-025E87247A25}" type="datetime1">
              <a:rPr lang="cs-CZ" smtClean="0"/>
              <a:pPr/>
              <a:t>12.01.2017</a:t>
            </a:fld>
            <a:endParaRPr lang="cs-CZ" dirty="0"/>
          </a:p>
        </p:txBody>
      </p:sp>
      <p:sp>
        <p:nvSpPr>
          <p:cNvPr id="7" name="Zástupný symbol pro zápatí 6"/>
          <p:cNvSpPr>
            <a:spLocks noGrp="1"/>
          </p:cNvSpPr>
          <p:nvPr>
            <p:ph type="ftr" sz="quarter" idx="11"/>
          </p:nvPr>
        </p:nvSpPr>
        <p:spPr/>
        <p:txBody>
          <a:bodyPr/>
          <a:lstStyle/>
          <a:p>
            <a:r>
              <a:rPr lang="cs-CZ" dirty="0"/>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110</a:t>
            </a:fld>
            <a:endParaRPr lang="cs-CZ"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5"/>
          <p:cNvSpPr>
            <a:spLocks noGrp="1"/>
          </p:cNvSpPr>
          <p:nvPr>
            <p:ph type="title"/>
          </p:nvPr>
        </p:nvSpPr>
        <p:spPr/>
        <p:txBody>
          <a:bodyPr/>
          <a:lstStyle/>
          <a:p>
            <a:pPr eaLnBrk="1" hangingPunct="1"/>
            <a:r>
              <a:rPr lang="cs-CZ" altLang="cs-CZ" sz="3200" b="1" dirty="0"/>
              <a:t>Základní oblasti  změn  insolvenčního práva </a:t>
            </a:r>
            <a:br>
              <a:rPr lang="cs-CZ" altLang="cs-CZ" sz="3200" b="1" dirty="0"/>
            </a:br>
            <a:r>
              <a:rPr lang="cs-CZ" altLang="cs-CZ" sz="3200" b="1" dirty="0"/>
              <a:t>podle revizní novely </a:t>
            </a:r>
            <a:endParaRPr lang="cs-CZ" altLang="cs-CZ" sz="3200" dirty="0"/>
          </a:p>
        </p:txBody>
      </p:sp>
      <p:sp>
        <p:nvSpPr>
          <p:cNvPr id="11267" name="Zástupný symbol pro obsah 6"/>
          <p:cNvSpPr>
            <a:spLocks noGrp="1"/>
          </p:cNvSpPr>
          <p:nvPr>
            <p:ph idx="1"/>
          </p:nvPr>
        </p:nvSpPr>
        <p:spPr>
          <a:xfrm>
            <a:off x="179388" y="1600200"/>
            <a:ext cx="8785225" cy="4525963"/>
          </a:xfrm>
        </p:spPr>
        <p:txBody>
          <a:bodyPr/>
          <a:lstStyle/>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1/ Zpřesnění vazby na procesní předpisy a přesun některých ustanovení o podmínkách řízení do insolvenčního zákona.</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2/ Přehodnocení účinků rozhodnutí o úpadku. 	</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3/  Vyloučení možnosti zamítnout insolvenční návrh pro nedostatek majetku.</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4/ Změny způsobu určování insolvenčních správců.</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5/ Zjednodušení úpravy věřitelských orgánů.</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6/ Jednoznačné potvrzení dominance insolvenčního řízení při střetu s řízením exekučním.</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7/ Změny ve způsobu uplatňování nároků v insolvenčním řízení pro některé skupiny věřitelů.</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8/ Změny v oddlužení (přípustnost, společné oddlužení manželů, role správce),</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9/ Změny v reorganizaci (přípustnost) </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10/ Změny ve způsobu odměňování insolvenčních správců.</a:t>
            </a:r>
          </a:p>
          <a:p>
            <a:pPr marL="273050" indent="-273050" eaLnBrk="1" hangingPunct="1">
              <a:spcBef>
                <a:spcPct val="0"/>
              </a:spcBef>
              <a:buFont typeface="Arial" pitchFamily="34" charset="0"/>
              <a:buNone/>
            </a:pPr>
            <a:r>
              <a:rPr lang="cs-CZ" altLang="cs-CZ" sz="2000" b="1" dirty="0">
                <a:latin typeface="Times New Roman" pitchFamily="18" charset="0"/>
                <a:cs typeface="Times New Roman" pitchFamily="18" charset="0"/>
              </a:rPr>
              <a:t>11/ Harmonizační změny.</a:t>
            </a:r>
            <a:endParaRPr lang="cs-CZ" altLang="cs-CZ" sz="2000" dirty="0">
              <a:latin typeface="Times New Roman" pitchFamily="18" charset="0"/>
              <a:cs typeface="Times New Roman" pitchFamily="18" charset="0"/>
            </a:endParaRPr>
          </a:p>
        </p:txBody>
      </p:sp>
      <p:sp>
        <p:nvSpPr>
          <p:cNvPr id="6" name="Zástupný symbol pro datum 5"/>
          <p:cNvSpPr>
            <a:spLocks noGrp="1"/>
          </p:cNvSpPr>
          <p:nvPr>
            <p:ph type="dt" sz="half" idx="10"/>
          </p:nvPr>
        </p:nvSpPr>
        <p:spPr/>
        <p:txBody>
          <a:bodyPr/>
          <a:lstStyle/>
          <a:p>
            <a:fld id="{3FB4CF49-E75E-4B08-928C-7D41361B62A3}" type="datetime1">
              <a:rPr lang="cs-CZ" smtClean="0"/>
              <a:pPr/>
              <a:t>12.01.2017</a:t>
            </a:fld>
            <a:endParaRPr lang="cs-CZ" dirty="0"/>
          </a:p>
        </p:txBody>
      </p:sp>
      <p:sp>
        <p:nvSpPr>
          <p:cNvPr id="7" name="Zástupný symbol pro zápatí 6"/>
          <p:cNvSpPr>
            <a:spLocks noGrp="1"/>
          </p:cNvSpPr>
          <p:nvPr>
            <p:ph type="ftr" sz="quarter" idx="11"/>
          </p:nvPr>
        </p:nvSpPr>
        <p:spPr/>
        <p:txBody>
          <a:bodyPr/>
          <a:lstStyle/>
          <a:p>
            <a:r>
              <a:rPr lang="cs-CZ" dirty="0"/>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111</a:t>
            </a:fld>
            <a:endParaRPr lang="cs-CZ"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5"/>
          <p:cNvSpPr>
            <a:spLocks noGrp="1"/>
          </p:cNvSpPr>
          <p:nvPr>
            <p:ph type="title"/>
          </p:nvPr>
        </p:nvSpPr>
        <p:spPr/>
        <p:txBody>
          <a:bodyPr/>
          <a:lstStyle/>
          <a:p>
            <a:pPr eaLnBrk="1" hangingPunct="1"/>
            <a:r>
              <a:rPr lang="cs-CZ" altLang="cs-CZ" sz="2800" b="1" dirty="0">
                <a:latin typeface="Times New Roman" pitchFamily="18" charset="0"/>
                <a:cs typeface="Times New Roman" pitchFamily="18" charset="0"/>
              </a:rPr>
              <a:t>Přechodná ustanovení </a:t>
            </a:r>
            <a:br>
              <a:rPr lang="cs-CZ" altLang="cs-CZ" sz="2800" b="1" dirty="0">
                <a:latin typeface="Times New Roman" pitchFamily="18" charset="0"/>
                <a:cs typeface="Times New Roman" pitchFamily="18" charset="0"/>
              </a:rPr>
            </a:br>
            <a:r>
              <a:rPr lang="cs-CZ" altLang="cs-CZ" sz="2800" b="1" dirty="0">
                <a:latin typeface="Times New Roman" pitchFamily="18" charset="0"/>
                <a:cs typeface="Times New Roman" pitchFamily="18" charset="0"/>
              </a:rPr>
              <a:t>(Pojetí nepravé zpětné účinnosti) </a:t>
            </a:r>
            <a:endParaRPr lang="cs-CZ" altLang="cs-CZ" sz="2800" dirty="0">
              <a:latin typeface="Times New Roman" pitchFamily="18" charset="0"/>
              <a:cs typeface="Times New Roman" pitchFamily="18" charset="0"/>
            </a:endParaRPr>
          </a:p>
        </p:txBody>
      </p:sp>
      <p:sp>
        <p:nvSpPr>
          <p:cNvPr id="12291" name="Zástupný symbol pro obsah 6"/>
          <p:cNvSpPr>
            <a:spLocks noGrp="1"/>
          </p:cNvSpPr>
          <p:nvPr>
            <p:ph idx="1"/>
          </p:nvPr>
        </p:nvSpPr>
        <p:spPr/>
        <p:txBody>
          <a:bodyPr>
            <a:normAutofit lnSpcReduction="10000"/>
          </a:bodyPr>
          <a:lstStyle/>
          <a:p>
            <a:pPr algn="ctr" eaLnBrk="1" hangingPunct="1">
              <a:buFont typeface="Arial" pitchFamily="34" charset="0"/>
              <a:buNone/>
            </a:pPr>
            <a:r>
              <a:rPr lang="cs-CZ" altLang="cs-CZ" sz="2100" b="1" dirty="0">
                <a:latin typeface="Times New Roman" pitchFamily="18" charset="0"/>
                <a:cs typeface="Times New Roman" pitchFamily="18" charset="0"/>
              </a:rPr>
              <a:t>Podle ustálené judikatury Ústavního soudu (srov. nález jeho pléna ze dne 4. února 1997, </a:t>
            </a:r>
            <a:r>
              <a:rPr lang="cs-CZ" altLang="cs-CZ" sz="2100" b="1" dirty="0" err="1">
                <a:latin typeface="Times New Roman" pitchFamily="18" charset="0"/>
                <a:cs typeface="Times New Roman" pitchFamily="18" charset="0"/>
              </a:rPr>
              <a:t>sp</a:t>
            </a:r>
            <a:r>
              <a:rPr lang="cs-CZ" altLang="cs-CZ" sz="2100" b="1" dirty="0">
                <a:latin typeface="Times New Roman" pitchFamily="18" charset="0"/>
                <a:cs typeface="Times New Roman" pitchFamily="18" charset="0"/>
              </a:rPr>
              <a:t>. zn. </a:t>
            </a:r>
            <a:r>
              <a:rPr lang="cs-CZ" altLang="cs-CZ" sz="2100" b="1" dirty="0" err="1">
                <a:latin typeface="Times New Roman" pitchFamily="18" charset="0"/>
                <a:cs typeface="Times New Roman" pitchFamily="18" charset="0"/>
              </a:rPr>
              <a:t>Pl</a:t>
            </a:r>
            <a:r>
              <a:rPr lang="cs-CZ" altLang="cs-CZ" sz="2100" b="1" dirty="0">
                <a:latin typeface="Times New Roman" pitchFamily="18" charset="0"/>
                <a:cs typeface="Times New Roman" pitchFamily="18" charset="0"/>
              </a:rPr>
              <a:t>. ÚS 21/96, uveřejněný pod č. 63/1997 Sb.), z níž vychází i Nejvyšší soud (srov. např. důvody rozsudku Nejvyššího soudu uveřejněného pod číslem 35/2006 Sbírky soudních rozhodnutí a stanovisek), v případech časového střetu staré a nové právní normy platí obecně nepravá retroaktivita (nepravá zpětná účinnost). To znamená, že </a:t>
            </a:r>
            <a:r>
              <a:rPr lang="cs-CZ" altLang="cs-CZ" sz="2100" b="1" dirty="0">
                <a:solidFill>
                  <a:srgbClr val="C00000"/>
                </a:solidFill>
                <a:latin typeface="Times New Roman" pitchFamily="18" charset="0"/>
                <a:cs typeface="Times New Roman" pitchFamily="18" charset="0"/>
              </a:rPr>
              <a:t>od účinnosti nové právní normy se i právní vztahy vzniklé podle zrušené právní normy řídí právní normou novou</a:t>
            </a:r>
            <a:r>
              <a:rPr lang="cs-CZ" altLang="cs-CZ" sz="2100" b="1" dirty="0">
                <a:latin typeface="Times New Roman" pitchFamily="18" charset="0"/>
                <a:cs typeface="Times New Roman" pitchFamily="18" charset="0"/>
              </a:rPr>
              <a:t>. Vznik právních vztahů existujících před nabytím účinnosti nové právní normy, právní nároky, které z těchto vztahů vznikly, jakož i vykonané právní úkony se řídí zrušenou právní normou (důsledkem opačné interpretace střetu právních norem by byla pravá retroaktivita). Aplikuje se tu princip ochrany minulých právních skutečností, zejména právních konání.		</a:t>
            </a:r>
            <a:endParaRPr lang="cs-CZ" altLang="cs-CZ" sz="2100" dirty="0">
              <a:latin typeface="Times New Roman" pitchFamily="18" charset="0"/>
              <a:cs typeface="Times New Roman" pitchFamily="18" charset="0"/>
            </a:endParaRPr>
          </a:p>
        </p:txBody>
      </p:sp>
      <p:sp>
        <p:nvSpPr>
          <p:cNvPr id="6" name="Zástupný symbol pro datum 5"/>
          <p:cNvSpPr>
            <a:spLocks noGrp="1"/>
          </p:cNvSpPr>
          <p:nvPr>
            <p:ph type="dt" sz="half" idx="10"/>
          </p:nvPr>
        </p:nvSpPr>
        <p:spPr/>
        <p:txBody>
          <a:bodyPr/>
          <a:lstStyle/>
          <a:p>
            <a:fld id="{1539D3AD-E4B7-4310-83C5-83E5D6EDD625}" type="datetime1">
              <a:rPr lang="cs-CZ" smtClean="0"/>
              <a:pPr/>
              <a:t>12.01.2017</a:t>
            </a:fld>
            <a:endParaRPr lang="cs-CZ"/>
          </a:p>
        </p:txBody>
      </p:sp>
      <p:sp>
        <p:nvSpPr>
          <p:cNvPr id="7" name="Zástupný symbol pro zápatí 6"/>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112</a:t>
            </a:fld>
            <a:endParaRPr lang="cs-CZ"/>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5"/>
          <p:cNvSpPr>
            <a:spLocks noGrp="1"/>
          </p:cNvSpPr>
          <p:nvPr>
            <p:ph type="title"/>
          </p:nvPr>
        </p:nvSpPr>
        <p:spPr/>
        <p:txBody>
          <a:bodyPr/>
          <a:lstStyle/>
          <a:p>
            <a:pPr eaLnBrk="1" hangingPunct="1"/>
            <a:r>
              <a:rPr lang="cs-CZ" altLang="cs-CZ" sz="2800" b="1">
                <a:latin typeface="Times New Roman" pitchFamily="18" charset="0"/>
                <a:cs typeface="Times New Roman" pitchFamily="18" charset="0"/>
              </a:rPr>
              <a:t>Pojetí RETROAKTIVITY v právních normách </a:t>
            </a:r>
            <a:br>
              <a:rPr lang="cs-CZ" altLang="cs-CZ" sz="2800" b="1">
                <a:latin typeface="Times New Roman" pitchFamily="18" charset="0"/>
                <a:cs typeface="Times New Roman" pitchFamily="18" charset="0"/>
              </a:rPr>
            </a:br>
            <a:r>
              <a:rPr lang="cs-CZ" altLang="cs-CZ" sz="2800" b="1">
                <a:latin typeface="Times New Roman" pitchFamily="18" charset="0"/>
                <a:cs typeface="Times New Roman" pitchFamily="18" charset="0"/>
              </a:rPr>
              <a:t>účinných od 1. 1. 2014 </a:t>
            </a:r>
            <a:endParaRPr lang="cs-CZ" altLang="cs-CZ" sz="2800">
              <a:latin typeface="Times New Roman" pitchFamily="18" charset="0"/>
              <a:cs typeface="Times New Roman" pitchFamily="18" charset="0"/>
            </a:endParaRPr>
          </a:p>
        </p:txBody>
      </p:sp>
      <p:sp>
        <p:nvSpPr>
          <p:cNvPr id="7" name="Zástupný symbol pro obsah 6"/>
          <p:cNvSpPr>
            <a:spLocks noGrp="1"/>
          </p:cNvSpPr>
          <p:nvPr>
            <p:ph idx="1"/>
          </p:nvPr>
        </p:nvSpPr>
        <p:spPr>
          <a:xfrm>
            <a:off x="457200" y="1484313"/>
            <a:ext cx="8229600" cy="4752975"/>
          </a:xfrm>
        </p:spPr>
        <p:txBody>
          <a:bodyPr rtlCol="0">
            <a:normAutofit fontScale="85000" lnSpcReduction="10000"/>
          </a:bodyPr>
          <a:lstStyle/>
          <a:p>
            <a:pPr marL="274320" indent="-274320" algn="ctr" eaLnBrk="1" fontAlgn="auto" hangingPunct="1">
              <a:lnSpc>
                <a:spcPct val="90000"/>
              </a:lnSpc>
              <a:spcAft>
                <a:spcPts val="0"/>
              </a:spcAft>
              <a:buFont typeface="Arial" pitchFamily="34" charset="0"/>
              <a:buNone/>
              <a:defRPr/>
            </a:pPr>
            <a:r>
              <a:rPr lang="cs-CZ" sz="1800" b="1" dirty="0">
                <a:latin typeface="Times New Roman" pitchFamily="18" charset="0"/>
                <a:cs typeface="Times New Roman" pitchFamily="18" charset="0"/>
              </a:rPr>
              <a:t>REVIZNÍ NOVELA IZ </a:t>
            </a:r>
            <a:r>
              <a:rPr lang="cs-CZ" sz="1800" b="1" dirty="0">
                <a:solidFill>
                  <a:srgbClr val="C00000"/>
                </a:solidFill>
                <a:latin typeface="Times New Roman" pitchFamily="18" charset="0"/>
                <a:cs typeface="Times New Roman" pitchFamily="18" charset="0"/>
              </a:rPr>
              <a:t>(zákon č. 294/2013 Sb.)</a:t>
            </a:r>
            <a:r>
              <a:rPr lang="cs-CZ" sz="1800" b="1" dirty="0">
                <a:latin typeface="Times New Roman" pitchFamily="18" charset="0"/>
                <a:cs typeface="Times New Roman" pitchFamily="18" charset="0"/>
              </a:rPr>
              <a:t>: MÁ JEDNODUCHOU NEPRAVOU ZPĚTNOU ÚČINNOST </a:t>
            </a:r>
            <a:r>
              <a:rPr lang="cs-CZ" sz="1800" b="1" dirty="0">
                <a:solidFill>
                  <a:srgbClr val="C00000"/>
                </a:solidFill>
                <a:latin typeface="Times New Roman" pitchFamily="18" charset="0"/>
                <a:cs typeface="Times New Roman" pitchFamily="18" charset="0"/>
              </a:rPr>
              <a:t>(článek II části první)</a:t>
            </a:r>
            <a:r>
              <a:rPr lang="cs-CZ" sz="1800" b="1" dirty="0">
                <a:latin typeface="Times New Roman" pitchFamily="18" charset="0"/>
                <a:cs typeface="Times New Roman" pitchFamily="18" charset="0"/>
              </a:rPr>
              <a:t>.</a:t>
            </a:r>
          </a:p>
          <a:p>
            <a:pPr marL="0" indent="282575" algn="ctr" eaLnBrk="1" fontAlgn="auto" hangingPunct="1">
              <a:lnSpc>
                <a:spcPct val="150000"/>
              </a:lnSpc>
              <a:spcAft>
                <a:spcPts val="0"/>
              </a:spcAft>
              <a:buFont typeface="Arial" pitchFamily="34" charset="0"/>
              <a:buNone/>
              <a:defRPr/>
            </a:pPr>
            <a:r>
              <a:rPr lang="cs-CZ" sz="1800" b="1" dirty="0">
                <a:latin typeface="Times New Roman" pitchFamily="18" charset="0"/>
                <a:cs typeface="Times New Roman" pitchFamily="18" charset="0"/>
              </a:rPr>
              <a:t>NOVELA OSŘ </a:t>
            </a:r>
            <a:r>
              <a:rPr lang="cs-CZ" sz="1800" b="1" dirty="0">
                <a:solidFill>
                  <a:srgbClr val="C00000"/>
                </a:solidFill>
                <a:latin typeface="Times New Roman" pitchFamily="18" charset="0"/>
                <a:cs typeface="Times New Roman" pitchFamily="18" charset="0"/>
              </a:rPr>
              <a:t>(zákon č. 293/2013 Sb.)</a:t>
            </a:r>
            <a:r>
              <a:rPr lang="cs-CZ" sz="1800" b="1" dirty="0">
                <a:latin typeface="Times New Roman" pitchFamily="18" charset="0"/>
                <a:cs typeface="Times New Roman" pitchFamily="18" charset="0"/>
              </a:rPr>
              <a:t>: Až na výjimky NEMÁ ŽÁDNOU ZPĚTNOU ÚČINNOST </a:t>
            </a:r>
            <a:r>
              <a:rPr lang="cs-CZ" sz="1800" b="1" dirty="0">
                <a:solidFill>
                  <a:srgbClr val="C00000"/>
                </a:solidFill>
                <a:latin typeface="Times New Roman" pitchFamily="18" charset="0"/>
                <a:cs typeface="Times New Roman" pitchFamily="18" charset="0"/>
              </a:rPr>
              <a:t>(článek II části první)</a:t>
            </a:r>
            <a:r>
              <a:rPr lang="cs-CZ" sz="1800" b="1" dirty="0">
                <a:latin typeface="Times New Roman" pitchFamily="18" charset="0"/>
                <a:cs typeface="Times New Roman" pitchFamily="18" charset="0"/>
              </a:rPr>
              <a:t>.</a:t>
            </a:r>
          </a:p>
          <a:p>
            <a:pPr marL="0" indent="282575" algn="ctr" eaLnBrk="1" fontAlgn="auto" hangingPunct="1">
              <a:lnSpc>
                <a:spcPct val="150000"/>
              </a:lnSpc>
              <a:spcAft>
                <a:spcPts val="0"/>
              </a:spcAft>
              <a:buFont typeface="Arial" pitchFamily="34" charset="0"/>
              <a:buNone/>
              <a:defRPr/>
            </a:pPr>
            <a:r>
              <a:rPr lang="cs-CZ" sz="1800" b="1" dirty="0">
                <a:latin typeface="Times New Roman" pitchFamily="18" charset="0"/>
                <a:cs typeface="Times New Roman" pitchFamily="18" charset="0"/>
              </a:rPr>
              <a:t>	ZÁKON O ZVLÁŠTNÍCH ŘÍZENÍCH SOUDNÍCH </a:t>
            </a:r>
            <a:r>
              <a:rPr lang="cs-CZ" sz="1800" b="1" dirty="0">
                <a:solidFill>
                  <a:srgbClr val="C00000"/>
                </a:solidFill>
                <a:latin typeface="Times New Roman" pitchFamily="18" charset="0"/>
                <a:cs typeface="Times New Roman" pitchFamily="18" charset="0"/>
              </a:rPr>
              <a:t>(zákon č. 292/2013 Sb.)</a:t>
            </a:r>
            <a:r>
              <a:rPr lang="cs-CZ" sz="1800" b="1" dirty="0">
                <a:latin typeface="Times New Roman" pitchFamily="18" charset="0"/>
                <a:cs typeface="Times New Roman" pitchFamily="18" charset="0"/>
              </a:rPr>
              <a:t>: NEMÁ ŽÁDNOU ZPĚTNOU ÚČINNOST.</a:t>
            </a:r>
          </a:p>
          <a:p>
            <a:pPr marL="0" indent="282575" algn="ctr" eaLnBrk="1" fontAlgn="auto" hangingPunct="1">
              <a:lnSpc>
                <a:spcPct val="150000"/>
              </a:lnSpc>
              <a:spcAft>
                <a:spcPts val="0"/>
              </a:spcAft>
              <a:buFont typeface="Arial" pitchFamily="34" charset="0"/>
              <a:buNone/>
              <a:defRPr/>
            </a:pPr>
            <a:r>
              <a:rPr lang="cs-CZ" sz="1800" b="1" dirty="0">
                <a:latin typeface="Times New Roman" pitchFamily="18" charset="0"/>
                <a:cs typeface="Times New Roman" pitchFamily="18" charset="0"/>
              </a:rPr>
              <a:t>	ZÁKON O VEŘEJNÝCH REJSTŘÍCÍCH PRÁVNICKÝCH A FYZICKÝCH OSOB           </a:t>
            </a:r>
            <a:r>
              <a:rPr lang="cs-CZ" sz="1800" b="1" dirty="0">
                <a:solidFill>
                  <a:srgbClr val="C00000"/>
                </a:solidFill>
                <a:latin typeface="Times New Roman" pitchFamily="18" charset="0"/>
                <a:cs typeface="Times New Roman" pitchFamily="18" charset="0"/>
              </a:rPr>
              <a:t>(zákon č. 304/2013 Sb.)</a:t>
            </a:r>
            <a:r>
              <a:rPr lang="cs-CZ" sz="1800" b="1" dirty="0">
                <a:latin typeface="Times New Roman" pitchFamily="18" charset="0"/>
                <a:cs typeface="Times New Roman" pitchFamily="18" charset="0"/>
              </a:rPr>
              <a:t>: NEMÁ ŽÁDNOU ZPĚTNOU ÚČINNOST VE VZTAHU K DŘÍVE ZAHÁJENÝM REJSTŘÍKOVÝM ŘÍZENÍM.</a:t>
            </a:r>
          </a:p>
          <a:p>
            <a:pPr marL="0" indent="282575" algn="ctr" eaLnBrk="1" fontAlgn="auto" hangingPunct="1">
              <a:lnSpc>
                <a:spcPct val="150000"/>
              </a:lnSpc>
              <a:spcAft>
                <a:spcPts val="0"/>
              </a:spcAft>
              <a:buFont typeface="Arial" pitchFamily="34" charset="0"/>
              <a:buNone/>
              <a:defRPr/>
            </a:pPr>
            <a:r>
              <a:rPr lang="cs-CZ" sz="1800" b="1" dirty="0">
                <a:latin typeface="Times New Roman" pitchFamily="18" charset="0"/>
                <a:cs typeface="Times New Roman" pitchFamily="18" charset="0"/>
              </a:rPr>
              <a:t>	ZÁKON O OBCHODNÍCH KORPORACÍCH </a:t>
            </a:r>
            <a:r>
              <a:rPr lang="cs-CZ" sz="1800" b="1" dirty="0">
                <a:solidFill>
                  <a:srgbClr val="C00000"/>
                </a:solidFill>
                <a:latin typeface="Times New Roman" pitchFamily="18" charset="0"/>
                <a:cs typeface="Times New Roman" pitchFamily="18" charset="0"/>
              </a:rPr>
              <a:t>(zákon č. 90/2012 Sb.)</a:t>
            </a:r>
            <a:r>
              <a:rPr lang="cs-CZ" sz="1800" b="1" dirty="0">
                <a:latin typeface="Times New Roman" pitchFamily="18" charset="0"/>
                <a:cs typeface="Times New Roman" pitchFamily="18" charset="0"/>
              </a:rPr>
              <a:t>: MÁ NĚKTERÁ PRAVIDLA  O NEPRAVÉ ZPĚTNÉ ÚČINNOSTI; JINAK NEPŮSOBÍ ZPĚTNĚ </a:t>
            </a:r>
            <a:r>
              <a:rPr lang="cs-CZ" sz="1800" b="1" dirty="0">
                <a:solidFill>
                  <a:srgbClr val="C00000"/>
                </a:solidFill>
                <a:latin typeface="Times New Roman" pitchFamily="18" charset="0"/>
                <a:cs typeface="Times New Roman" pitchFamily="18" charset="0"/>
              </a:rPr>
              <a:t>(§ 775 a </a:t>
            </a:r>
            <a:r>
              <a:rPr lang="cs-CZ" sz="1800" b="1" dirty="0" err="1">
                <a:solidFill>
                  <a:srgbClr val="C00000"/>
                </a:solidFill>
                <a:latin typeface="Times New Roman" pitchFamily="18" charset="0"/>
                <a:cs typeface="Times New Roman" pitchFamily="18" charset="0"/>
              </a:rPr>
              <a:t>násl</a:t>
            </a:r>
            <a:r>
              <a:rPr lang="cs-CZ" sz="1800" b="1" dirty="0">
                <a:solidFill>
                  <a:srgbClr val="C00000"/>
                </a:solidFill>
                <a:latin typeface="Times New Roman" pitchFamily="18" charset="0"/>
                <a:cs typeface="Times New Roman" pitchFamily="18" charset="0"/>
              </a:rPr>
              <a:t>. ZOK)</a:t>
            </a:r>
          </a:p>
          <a:p>
            <a:pPr marL="0" indent="282575" algn="ctr" eaLnBrk="1" fontAlgn="auto" hangingPunct="1">
              <a:lnSpc>
                <a:spcPct val="150000"/>
              </a:lnSpc>
              <a:spcAft>
                <a:spcPts val="0"/>
              </a:spcAft>
              <a:buFont typeface="Arial" pitchFamily="34" charset="0"/>
              <a:buNone/>
              <a:defRPr/>
            </a:pPr>
            <a:r>
              <a:rPr lang="cs-CZ" sz="1800" b="1" dirty="0">
                <a:latin typeface="Times New Roman" pitchFamily="18" charset="0"/>
                <a:cs typeface="Times New Roman" pitchFamily="18" charset="0"/>
              </a:rPr>
              <a:t>	(NOVÝ) OBČANSKÝ ZÁKONÍK </a:t>
            </a:r>
            <a:r>
              <a:rPr lang="cs-CZ" sz="1800" b="1" dirty="0">
                <a:solidFill>
                  <a:srgbClr val="C00000"/>
                </a:solidFill>
                <a:latin typeface="Times New Roman" pitchFamily="18" charset="0"/>
                <a:cs typeface="Times New Roman" pitchFamily="18" charset="0"/>
              </a:rPr>
              <a:t>(zákon č. 89/2012 Sb.)</a:t>
            </a:r>
            <a:r>
              <a:rPr lang="cs-CZ" sz="1800" b="1" dirty="0">
                <a:latin typeface="Times New Roman" pitchFamily="18" charset="0"/>
                <a:cs typeface="Times New Roman" pitchFamily="18" charset="0"/>
              </a:rPr>
              <a:t>: MÁ PODROBNÁ PRAVIDLA  O NEPRAVÉ ZPĚTNÉ ÚČINNOSTI </a:t>
            </a:r>
            <a:r>
              <a:rPr lang="cs-CZ" sz="1800" b="1" dirty="0">
                <a:solidFill>
                  <a:srgbClr val="C00000"/>
                </a:solidFill>
                <a:latin typeface="Times New Roman" pitchFamily="18" charset="0"/>
                <a:cs typeface="Times New Roman" pitchFamily="18" charset="0"/>
              </a:rPr>
              <a:t>(§  3028 a </a:t>
            </a:r>
            <a:r>
              <a:rPr lang="cs-CZ" sz="1800" b="1" dirty="0" err="1">
                <a:solidFill>
                  <a:srgbClr val="C00000"/>
                </a:solidFill>
                <a:latin typeface="Times New Roman" pitchFamily="18" charset="0"/>
                <a:cs typeface="Times New Roman" pitchFamily="18" charset="0"/>
              </a:rPr>
              <a:t>násl</a:t>
            </a:r>
            <a:r>
              <a:rPr lang="cs-CZ" sz="1800" b="1" dirty="0">
                <a:solidFill>
                  <a:srgbClr val="C00000"/>
                </a:solidFill>
                <a:latin typeface="Times New Roman" pitchFamily="18" charset="0"/>
                <a:cs typeface="Times New Roman" pitchFamily="18" charset="0"/>
              </a:rPr>
              <a:t>.)</a:t>
            </a:r>
          </a:p>
          <a:p>
            <a:pPr eaLnBrk="1" fontAlgn="auto" hangingPunct="1">
              <a:spcAft>
                <a:spcPts val="0"/>
              </a:spcAft>
              <a:buFont typeface="Arial" pitchFamily="34" charset="0"/>
              <a:buNone/>
              <a:defRPr/>
            </a:pPr>
            <a:endParaRPr lang="cs-CZ" sz="1800" dirty="0"/>
          </a:p>
        </p:txBody>
      </p:sp>
      <p:sp>
        <p:nvSpPr>
          <p:cNvPr id="6" name="Zástupný symbol pro datum 5"/>
          <p:cNvSpPr>
            <a:spLocks noGrp="1"/>
          </p:cNvSpPr>
          <p:nvPr>
            <p:ph type="dt" sz="half" idx="10"/>
          </p:nvPr>
        </p:nvSpPr>
        <p:spPr/>
        <p:txBody>
          <a:bodyPr/>
          <a:lstStyle/>
          <a:p>
            <a:fld id="{15670A89-CE83-499F-9758-F74DFC2B9209}" type="datetime1">
              <a:rPr lang="cs-CZ" smtClean="0"/>
              <a:pPr/>
              <a:t>12.01.2017</a:t>
            </a:fld>
            <a:endParaRPr lang="cs-CZ"/>
          </a:p>
        </p:txBody>
      </p:sp>
      <p:sp>
        <p:nvSpPr>
          <p:cNvPr id="8" name="Zástupný symbol pro zápatí 7"/>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113</a:t>
            </a:fld>
            <a:endParaRPr lang="cs-CZ"/>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5"/>
          <p:cNvSpPr>
            <a:spLocks noGrp="1"/>
          </p:cNvSpPr>
          <p:nvPr>
            <p:ph type="title"/>
          </p:nvPr>
        </p:nvSpPr>
        <p:spPr/>
        <p:txBody>
          <a:bodyPr/>
          <a:lstStyle/>
          <a:p>
            <a:pPr eaLnBrk="1" hangingPunct="1"/>
            <a:r>
              <a:rPr lang="cs-CZ" altLang="cs-CZ" sz="2800" b="1">
                <a:latin typeface="Times New Roman" pitchFamily="18" charset="0"/>
                <a:cs typeface="Times New Roman" pitchFamily="18" charset="0"/>
              </a:rPr>
              <a:t>Přechodná ustanovení. Nepravá zpětná účinnost a revizní novela. Interpretace.</a:t>
            </a:r>
            <a:endParaRPr lang="cs-CZ" altLang="cs-CZ" sz="2800">
              <a:latin typeface="Times New Roman" pitchFamily="18" charset="0"/>
              <a:cs typeface="Times New Roman" pitchFamily="18" charset="0"/>
            </a:endParaRPr>
          </a:p>
        </p:txBody>
      </p:sp>
      <p:sp>
        <p:nvSpPr>
          <p:cNvPr id="14339" name="Zástupný symbol pro obsah 6"/>
          <p:cNvSpPr>
            <a:spLocks noGrp="1"/>
          </p:cNvSpPr>
          <p:nvPr>
            <p:ph idx="1"/>
          </p:nvPr>
        </p:nvSpPr>
        <p:spPr/>
        <p:txBody>
          <a:bodyPr/>
          <a:lstStyle/>
          <a:p>
            <a:pPr algn="ctr" eaLnBrk="1" hangingPunct="1">
              <a:buFont typeface="Arial" pitchFamily="34" charset="0"/>
              <a:buNone/>
            </a:pPr>
            <a:r>
              <a:rPr lang="cs-CZ" altLang="cs-CZ" sz="2800" b="1"/>
              <a:t>Náležitosti procesního úkonu učiněného</a:t>
            </a:r>
            <a:r>
              <a:rPr lang="cs-CZ" altLang="cs-CZ" sz="2800" b="1">
                <a:solidFill>
                  <a:srgbClr val="C00000"/>
                </a:solidFill>
              </a:rPr>
              <a:t> </a:t>
            </a:r>
            <a:r>
              <a:rPr lang="cs-CZ" altLang="cs-CZ" sz="2800" b="1"/>
              <a:t>před 1. 1. 2014 a jeho účinky se posuzují podle úpravy v době, kdy byl  učiněn. Jestliže u takového procesního úkonu již od 1. 1. není vyžadována některá náležitost, soud k ní pro účely  rozhodnutí o procesním úkonu již od 1. 1. 2014 nepřihlíží  (příklad: ocenění znalcem v seznamu majetku u návrhu na povolení oddlužení).</a:t>
            </a:r>
            <a:endParaRPr lang="cs-CZ" altLang="cs-CZ" sz="2800"/>
          </a:p>
        </p:txBody>
      </p:sp>
      <p:sp>
        <p:nvSpPr>
          <p:cNvPr id="6" name="Zástupný symbol pro datum 5"/>
          <p:cNvSpPr>
            <a:spLocks noGrp="1"/>
          </p:cNvSpPr>
          <p:nvPr>
            <p:ph type="dt" sz="half" idx="10"/>
          </p:nvPr>
        </p:nvSpPr>
        <p:spPr/>
        <p:txBody>
          <a:bodyPr/>
          <a:lstStyle/>
          <a:p>
            <a:fld id="{4A6034A9-9636-4063-9F40-8C4971FFEA07}" type="datetime1">
              <a:rPr lang="cs-CZ" smtClean="0"/>
              <a:pPr/>
              <a:t>12.01.2017</a:t>
            </a:fld>
            <a:endParaRPr lang="cs-CZ"/>
          </a:p>
        </p:txBody>
      </p:sp>
      <p:sp>
        <p:nvSpPr>
          <p:cNvPr id="7" name="Zástupný symbol pro zápatí 6"/>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114</a:t>
            </a:fld>
            <a:endParaRPr lang="cs-CZ"/>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78098"/>
          </a:xfrm>
        </p:spPr>
        <p:txBody>
          <a:bodyPr>
            <a:normAutofit/>
          </a:bodyPr>
          <a:lstStyle/>
          <a:p>
            <a:r>
              <a:rPr lang="cs-CZ" sz="2800" b="1" dirty="0">
                <a:effectLst>
                  <a:outerShdw blurRad="38100" dist="38100" dir="2700000" algn="tl">
                    <a:srgbClr val="000000">
                      <a:alpha val="43137"/>
                    </a:srgbClr>
                  </a:outerShdw>
                </a:effectLst>
              </a:rPr>
              <a:t>Aplikace  občanského soudního řádu</a:t>
            </a:r>
            <a:endParaRPr lang="cs-CZ" sz="28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179512" y="908720"/>
            <a:ext cx="8784976" cy="5760640"/>
          </a:xfrm>
        </p:spPr>
        <p:txBody>
          <a:bodyPr>
            <a:normAutofit fontScale="55000" lnSpcReduction="20000"/>
          </a:bodyPr>
          <a:lstStyle/>
          <a:p>
            <a:pPr marL="274320" indent="-274320" algn="ctr">
              <a:lnSpc>
                <a:spcPct val="80000"/>
              </a:lnSpc>
              <a:buNone/>
              <a:defRPr/>
            </a:pPr>
            <a:endParaRPr lang="cs-CZ" sz="2400" b="1" dirty="0">
              <a:solidFill>
                <a:srgbClr val="C00000"/>
              </a:solidFill>
            </a:endParaRPr>
          </a:p>
          <a:p>
            <a:pPr marL="274320" indent="-274320" algn="ctr">
              <a:lnSpc>
                <a:spcPct val="80000"/>
              </a:lnSpc>
              <a:buNone/>
              <a:defRPr/>
            </a:pPr>
            <a:r>
              <a:rPr lang="cs-CZ" sz="3500" b="1" u="sng" dirty="0">
                <a:effectLst>
                  <a:outerShdw blurRad="38100" dist="38100" dir="2700000" algn="tl">
                    <a:srgbClr val="000000">
                      <a:alpha val="43137"/>
                    </a:srgbClr>
                  </a:outerShdw>
                </a:effectLst>
              </a:rPr>
              <a:t>§ 7 odst. 1 IZ (do 31. 12. 2013): </a:t>
            </a:r>
          </a:p>
          <a:p>
            <a:pPr marL="274320" indent="-274320" algn="ctr">
              <a:lnSpc>
                <a:spcPct val="150000"/>
              </a:lnSpc>
              <a:buNone/>
              <a:defRPr/>
            </a:pPr>
            <a:r>
              <a:rPr lang="cs-CZ" sz="3500" b="1" dirty="0"/>
              <a:t>		Pro insolvenční řízení a pro incidenční spory se použijí přiměřeně ustanovení občanského soudního řádu, nestanoví-li tento zákon jinak nebo není-li takový postup v rozporu se zásadami, na kterých spočívá insolvenční řízení.</a:t>
            </a:r>
          </a:p>
          <a:p>
            <a:pPr marL="274320" indent="-274320" algn="ctr">
              <a:lnSpc>
                <a:spcPct val="150000"/>
              </a:lnSpc>
              <a:buNone/>
              <a:defRPr/>
            </a:pPr>
            <a:r>
              <a:rPr lang="cs-CZ" sz="3500" b="1" dirty="0"/>
              <a:t>----------------------------------------------------------------------</a:t>
            </a:r>
          </a:p>
          <a:p>
            <a:pPr marL="274320" indent="-274320" algn="ctr">
              <a:lnSpc>
                <a:spcPct val="150000"/>
              </a:lnSpc>
              <a:buNone/>
              <a:defRPr/>
            </a:pPr>
            <a:r>
              <a:rPr lang="cs-CZ" sz="3500" b="1" dirty="0"/>
              <a:t>		</a:t>
            </a:r>
            <a:r>
              <a:rPr lang="cs-CZ" sz="3500" b="1" u="sng" dirty="0">
                <a:effectLst>
                  <a:outerShdw blurRad="38100" dist="38100" dir="2700000" algn="tl">
                    <a:srgbClr val="000000">
                      <a:alpha val="43137"/>
                    </a:srgbClr>
                  </a:outerShdw>
                </a:effectLst>
              </a:rPr>
              <a:t>§ 7 IZ (od 1. 1. 2014):</a:t>
            </a:r>
          </a:p>
          <a:p>
            <a:pPr marL="274320" indent="-274320" algn="ctr">
              <a:lnSpc>
                <a:spcPct val="150000"/>
              </a:lnSpc>
              <a:buNone/>
              <a:defRPr/>
            </a:pPr>
            <a:r>
              <a:rPr lang="cs-CZ" sz="3500" b="1" dirty="0">
                <a:solidFill>
                  <a:srgbClr val="C00000"/>
                </a:solidFill>
              </a:rPr>
              <a:t>		</a:t>
            </a:r>
            <a:r>
              <a:rPr lang="cs-CZ" sz="3500" b="1" dirty="0">
                <a:effectLst>
                  <a:outerShdw blurRad="38100" dist="38100" dir="2700000" algn="tl">
                    <a:srgbClr val="000000">
                      <a:alpha val="43137"/>
                    </a:srgbClr>
                  </a:outerShdw>
                </a:effectLst>
              </a:rPr>
              <a:t>Použití občanského soudního řádu a zákona o zvláštních řízeních soudních</a:t>
            </a:r>
          </a:p>
          <a:p>
            <a:pPr marL="274320" indent="-274320" algn="ctr">
              <a:lnSpc>
                <a:spcPct val="150000"/>
              </a:lnSpc>
              <a:buNone/>
              <a:defRPr/>
            </a:pPr>
            <a:r>
              <a:rPr lang="cs-CZ" sz="3500" b="1" dirty="0"/>
              <a:t>		Nestanoví-li tento zákon jinak nebo není-li takový postup v rozporu se zásadami, na kterých spočívá insolvenční řízení, použijí se pro insolvenční řízení a pro incidenční spory přiměřeně ustanovení občanského soudního řádu4)týkající se sporného řízení, a není-li to možné, ustanovení zákona o zvláštních řízeních soudních; </a:t>
            </a:r>
            <a:r>
              <a:rPr lang="cs-CZ" sz="3500" b="1" dirty="0">
                <a:solidFill>
                  <a:srgbClr val="C00000"/>
                </a:solidFill>
              </a:rPr>
              <a:t>ustanovení týkající se výkonu rozhodnutí nebo exekuce se však použijí přiměřeně jen tehdy, jestliže na ně tento zákon odkazuje.</a:t>
            </a:r>
            <a:endParaRPr lang="cs-CZ" sz="3500" b="1" dirty="0"/>
          </a:p>
          <a:p>
            <a:pPr>
              <a:buNone/>
            </a:pPr>
            <a:endParaRPr lang="cs-CZ" sz="2400" dirty="0"/>
          </a:p>
        </p:txBody>
      </p:sp>
      <p:sp>
        <p:nvSpPr>
          <p:cNvPr id="4" name="Zástupný symbol pro datum 3"/>
          <p:cNvSpPr>
            <a:spLocks noGrp="1"/>
          </p:cNvSpPr>
          <p:nvPr>
            <p:ph type="dt" sz="half" idx="10"/>
          </p:nvPr>
        </p:nvSpPr>
        <p:spPr/>
        <p:txBody>
          <a:bodyPr/>
          <a:lstStyle/>
          <a:p>
            <a:fld id="{8768FA09-6EB2-449C-A524-305EFD065F24}"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115</a:t>
            </a:fld>
            <a:endParaRPr lang="cs-CZ"/>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ffectLst>
                  <a:outerShdw blurRad="38100" dist="38100" dir="2700000" algn="tl">
                    <a:srgbClr val="000000">
                      <a:alpha val="43137"/>
                    </a:srgbClr>
                  </a:outerShdw>
                </a:effectLst>
              </a:rPr>
              <a:t>z judikatury k otázce přiměřené aplikace  občanského </a:t>
            </a:r>
            <a:br>
              <a:rPr lang="cs-CZ" sz="2800" b="1" dirty="0">
                <a:effectLst>
                  <a:outerShdw blurRad="38100" dist="38100" dir="2700000" algn="tl">
                    <a:srgbClr val="000000">
                      <a:alpha val="43137"/>
                    </a:srgbClr>
                  </a:outerShdw>
                </a:effectLst>
              </a:rPr>
            </a:br>
            <a:r>
              <a:rPr lang="cs-CZ" sz="2800" b="1" dirty="0">
                <a:effectLst>
                  <a:outerShdw blurRad="38100" dist="38100" dir="2700000" algn="tl">
                    <a:srgbClr val="000000">
                      <a:alpha val="43137"/>
                    </a:srgbClr>
                  </a:outerShdw>
                </a:effectLst>
              </a:rPr>
              <a:t>soudního řádu</a:t>
            </a:r>
            <a:endParaRPr lang="cs-CZ" sz="28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600200"/>
            <a:ext cx="8229600" cy="4997152"/>
          </a:xfrm>
        </p:spPr>
        <p:txBody>
          <a:bodyPr>
            <a:normAutofit fontScale="92500" lnSpcReduction="10000"/>
          </a:bodyPr>
          <a:lstStyle/>
          <a:p>
            <a:pPr marL="274320" indent="-274320" algn="ctr">
              <a:lnSpc>
                <a:spcPct val="150000"/>
              </a:lnSpc>
              <a:buNone/>
              <a:defRPr/>
            </a:pPr>
            <a:r>
              <a:rPr lang="cs-CZ" sz="2000" b="1" dirty="0"/>
              <a:t>I.   Jestliže tak stanoví insolvenční zákon, náleží do majetkové podstaty dlužníka i majetek, který nelze postihnout výkonem rozhodnutí nebo exekucí. Byty nebo nebytové prostory a domy s byty nebo nebytovými prostory vyloučené z výkonu rozhodnutí nebo exekuce podle § 322 odst. 5 o. s. </a:t>
            </a:r>
            <a:r>
              <a:rPr lang="cs-CZ" sz="2000" b="1" dirty="0" err="1"/>
              <a:t>ř</a:t>
            </a:r>
            <a:r>
              <a:rPr lang="cs-CZ" sz="2000" b="1" dirty="0"/>
              <a:t>. náleží do majetkové podstaty dlužníka (§ 206 insolvenčního zákona). </a:t>
            </a:r>
          </a:p>
          <a:p>
            <a:pPr marL="274320" indent="-274320" algn="ctr">
              <a:lnSpc>
                <a:spcPct val="150000"/>
              </a:lnSpc>
              <a:buNone/>
              <a:defRPr/>
            </a:pPr>
            <a:r>
              <a:rPr lang="cs-CZ" sz="2000" b="1" dirty="0"/>
              <a:t>		II. </a:t>
            </a:r>
            <a:r>
              <a:rPr lang="cs-CZ" sz="2000" b="1" dirty="0">
                <a:solidFill>
                  <a:srgbClr val="FF0000"/>
                </a:solidFill>
              </a:rPr>
              <a:t>Jestliže exekuční právo dovoluje postih určitého majetku výkonem rozhodnutí nebo exekucí jen za určitých podmínek, není takový majetek vyloučen z majetkové podstaty dlužníka ve smyslu § 207 odst. 1  IZ</a:t>
            </a:r>
            <a:r>
              <a:rPr lang="cs-CZ" sz="2000" b="1" dirty="0"/>
              <a:t>. </a:t>
            </a:r>
          </a:p>
          <a:p>
            <a:pPr marL="274320" indent="-274320" algn="ctr">
              <a:lnSpc>
                <a:spcPct val="150000"/>
              </a:lnSpc>
              <a:buNone/>
              <a:defRPr/>
            </a:pPr>
            <a:r>
              <a:rPr lang="cs-CZ" sz="2000" b="1" dirty="0"/>
              <a:t>		</a:t>
            </a:r>
            <a:r>
              <a:rPr lang="cs-CZ" sz="2000" b="1" u="sng" dirty="0"/>
              <a:t>III.   Ustanovení exekučního práva jsou (přiměřeně) uplatnitelná v insolvenčním řízení, jen pokud na ně insolvenční zákon odkáže.</a:t>
            </a:r>
          </a:p>
          <a:p>
            <a:pPr marL="274320" indent="-274320" algn="just">
              <a:lnSpc>
                <a:spcPct val="80000"/>
              </a:lnSpc>
              <a:buNone/>
              <a:defRPr/>
            </a:pPr>
            <a:r>
              <a:rPr lang="cs-CZ" sz="2000" b="1" dirty="0">
                <a:solidFill>
                  <a:srgbClr val="C00000"/>
                </a:solidFill>
              </a:rPr>
              <a:t>		</a:t>
            </a:r>
            <a:r>
              <a:rPr lang="cs-CZ" sz="2000" b="1" dirty="0"/>
              <a:t>							</a:t>
            </a:r>
          </a:p>
          <a:p>
            <a:pPr marL="274320" indent="-274320" algn="just">
              <a:lnSpc>
                <a:spcPct val="80000"/>
              </a:lnSpc>
              <a:buNone/>
              <a:defRPr/>
            </a:pPr>
            <a:r>
              <a:rPr lang="cs-CZ" sz="2000" b="1" dirty="0">
                <a:solidFill>
                  <a:srgbClr val="C00000"/>
                </a:solidFill>
              </a:rPr>
              <a:t>		</a:t>
            </a:r>
            <a:r>
              <a:rPr lang="en-US" sz="2000" b="1" dirty="0">
                <a:solidFill>
                  <a:srgbClr val="C00000"/>
                </a:solidFill>
              </a:rPr>
              <a:t> </a:t>
            </a:r>
            <a:r>
              <a:rPr lang="en-US" sz="2000" b="1" dirty="0"/>
              <a:t>[ </a:t>
            </a:r>
            <a:r>
              <a:rPr lang="cs-CZ" sz="2000" b="1" i="1" dirty="0"/>
              <a:t>R 97/2013 (Usnesení NS z 27. 06. 2013, sen. zn. 29 NSČR 50/2011)</a:t>
            </a:r>
            <a:r>
              <a:rPr lang="en-US" sz="2000" b="1" i="1" dirty="0"/>
              <a:t> ]</a:t>
            </a:r>
            <a:endParaRPr lang="cs-CZ" sz="2000" b="1" i="1" dirty="0"/>
          </a:p>
          <a:p>
            <a:pPr marL="274320" indent="-274320" algn="just">
              <a:lnSpc>
                <a:spcPct val="80000"/>
              </a:lnSpc>
              <a:buNone/>
              <a:defRPr/>
            </a:pPr>
            <a:endParaRPr lang="cs-CZ" sz="2000" b="1" dirty="0">
              <a:solidFill>
                <a:srgbClr val="C00000"/>
              </a:solidFill>
            </a:endParaRPr>
          </a:p>
          <a:p>
            <a:pPr marL="274320" indent="-274320" algn="just">
              <a:lnSpc>
                <a:spcPct val="80000"/>
              </a:lnSpc>
              <a:buNone/>
              <a:defRPr/>
            </a:pPr>
            <a:endParaRPr lang="cs-CZ" sz="2000" b="1" dirty="0"/>
          </a:p>
          <a:p>
            <a:pPr>
              <a:buNone/>
            </a:pPr>
            <a:endParaRPr lang="cs-CZ" sz="2000" dirty="0"/>
          </a:p>
        </p:txBody>
      </p:sp>
      <p:sp>
        <p:nvSpPr>
          <p:cNvPr id="4" name="Zástupný symbol pro datum 3"/>
          <p:cNvSpPr>
            <a:spLocks noGrp="1"/>
          </p:cNvSpPr>
          <p:nvPr>
            <p:ph type="dt" sz="half" idx="10"/>
          </p:nvPr>
        </p:nvSpPr>
        <p:spPr/>
        <p:txBody>
          <a:bodyPr/>
          <a:lstStyle/>
          <a:p>
            <a:fld id="{3B83049D-07EC-41B4-97EC-C7FF53C536B0}"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116</a:t>
            </a:fld>
            <a:endParaRPr lang="cs-CZ"/>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ffectLst>
                  <a:outerShdw blurRad="38100" dist="38100" dir="2700000" algn="tl">
                    <a:srgbClr val="000000">
                      <a:alpha val="43137"/>
                    </a:srgbClr>
                  </a:outerShdw>
                </a:effectLst>
              </a:rPr>
              <a:t>Vyloučená aplikace občanského soudního řádu </a:t>
            </a:r>
            <a:r>
              <a:rPr lang="en-US" sz="2800" b="1" dirty="0">
                <a:effectLst>
                  <a:outerShdw blurRad="38100" dist="38100" dir="2700000" algn="tl">
                    <a:srgbClr val="000000">
                      <a:alpha val="43137"/>
                    </a:srgbClr>
                  </a:outerShdw>
                </a:effectLst>
              </a:rPr>
              <a:t> </a:t>
            </a:r>
            <a:br>
              <a:rPr lang="en-US" sz="2800" b="1" dirty="0">
                <a:effectLst>
                  <a:outerShdw blurRad="38100" dist="38100" dir="2700000" algn="tl">
                    <a:srgbClr val="000000">
                      <a:alpha val="43137"/>
                    </a:srgbClr>
                  </a:outerShdw>
                </a:effectLst>
              </a:rPr>
            </a:br>
            <a:r>
              <a:rPr lang="en-US" sz="2800" b="1" dirty="0" err="1">
                <a:effectLst>
                  <a:outerShdw blurRad="38100" dist="38100" dir="2700000" algn="tl">
                    <a:srgbClr val="000000">
                      <a:alpha val="43137"/>
                    </a:srgbClr>
                  </a:outerShdw>
                </a:effectLst>
              </a:rPr>
              <a:t>dle</a:t>
            </a:r>
            <a:r>
              <a:rPr lang="en-US" sz="2800" b="1" dirty="0">
                <a:effectLst>
                  <a:outerShdw blurRad="38100" dist="38100" dir="2700000" algn="tl">
                    <a:srgbClr val="000000">
                      <a:alpha val="43137"/>
                    </a:srgbClr>
                  </a:outerShdw>
                </a:effectLst>
              </a:rPr>
              <a:t> </a:t>
            </a:r>
            <a:r>
              <a:rPr lang="cs-CZ" sz="2800" b="1" dirty="0">
                <a:effectLst>
                  <a:outerShdw blurRad="38100" dist="38100" dir="2700000" algn="tl">
                    <a:srgbClr val="000000">
                      <a:alpha val="43137"/>
                    </a:srgbClr>
                  </a:outerShdw>
                </a:effectLst>
              </a:rPr>
              <a:t>aktuální</a:t>
            </a:r>
            <a:r>
              <a:rPr lang="en-US" sz="2800" b="1" dirty="0">
                <a:effectLst>
                  <a:outerShdw blurRad="38100" dist="38100" dir="2700000" algn="tl">
                    <a:srgbClr val="000000">
                      <a:alpha val="43137"/>
                    </a:srgbClr>
                  </a:outerShdw>
                </a:effectLst>
              </a:rPr>
              <a:t>ho</a:t>
            </a:r>
            <a:r>
              <a:rPr lang="cs-CZ" sz="2800" b="1" dirty="0">
                <a:effectLst>
                  <a:outerShdw blurRad="38100" dist="38100" dir="2700000" algn="tl">
                    <a:srgbClr val="000000">
                      <a:alpha val="43137"/>
                    </a:srgbClr>
                  </a:outerShdw>
                </a:effectLst>
              </a:rPr>
              <a:t> stav</a:t>
            </a:r>
            <a:r>
              <a:rPr lang="en-US" sz="2800" b="1" dirty="0">
                <a:effectLst>
                  <a:outerShdw blurRad="38100" dist="38100" dir="2700000" algn="tl">
                    <a:srgbClr val="000000">
                      <a:alpha val="43137"/>
                    </a:srgbClr>
                  </a:outerShdw>
                </a:effectLst>
              </a:rPr>
              <a:t>u </a:t>
            </a:r>
            <a:endParaRPr lang="cs-CZ" sz="28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179512" y="1600200"/>
            <a:ext cx="8784976" cy="5069160"/>
          </a:xfrm>
        </p:spPr>
        <p:txBody>
          <a:bodyPr>
            <a:normAutofit lnSpcReduction="10000"/>
          </a:bodyPr>
          <a:lstStyle/>
          <a:p>
            <a:pPr marL="731520" indent="-457200" algn="ctr">
              <a:lnSpc>
                <a:spcPct val="110000"/>
              </a:lnSpc>
              <a:spcBef>
                <a:spcPts val="0"/>
              </a:spcBef>
              <a:buFont typeface="+mj-lt"/>
              <a:buAutoNum type="arabicPeriod"/>
              <a:defRPr/>
            </a:pPr>
            <a:endParaRPr lang="cs-CZ" sz="2000" b="1" dirty="0"/>
          </a:p>
          <a:p>
            <a:pPr marL="731520" indent="-457200" algn="ctr">
              <a:lnSpc>
                <a:spcPct val="110000"/>
              </a:lnSpc>
              <a:spcBef>
                <a:spcPts val="0"/>
              </a:spcBef>
              <a:buFont typeface="+mj-lt"/>
              <a:buAutoNum type="arabicPeriod"/>
              <a:defRPr/>
            </a:pPr>
            <a:r>
              <a:rPr lang="cs-CZ" sz="2000" b="1" dirty="0"/>
              <a:t>§ 7 IZ </a:t>
            </a:r>
          </a:p>
          <a:p>
            <a:pPr marL="731520" indent="-457200" algn="ctr">
              <a:lnSpc>
                <a:spcPct val="110000"/>
              </a:lnSpc>
              <a:spcBef>
                <a:spcPts val="0"/>
              </a:spcBef>
              <a:buNone/>
              <a:defRPr/>
            </a:pPr>
            <a:r>
              <a:rPr lang="cs-CZ" sz="2000" b="1" dirty="0"/>
              <a:t>vylučuje ustanovení týkající se vý</a:t>
            </a:r>
            <a:r>
              <a:rPr lang="cs-CZ" sz="2100" b="1" dirty="0"/>
              <a:t>konu rozhodnutí nebo exekuce</a:t>
            </a:r>
          </a:p>
          <a:p>
            <a:pPr marL="274320" indent="0" algn="ctr">
              <a:lnSpc>
                <a:spcPct val="110000"/>
              </a:lnSpc>
              <a:spcBef>
                <a:spcPts val="0"/>
              </a:spcBef>
              <a:buNone/>
              <a:defRPr/>
            </a:pPr>
            <a:r>
              <a:rPr lang="cs-CZ" sz="2100" b="1" dirty="0"/>
              <a:t>                                                                                    </a:t>
            </a:r>
          </a:p>
          <a:p>
            <a:pPr marL="731520" indent="-457200" algn="ctr">
              <a:lnSpc>
                <a:spcPct val="110000"/>
              </a:lnSpc>
              <a:spcBef>
                <a:spcPts val="0"/>
              </a:spcBef>
              <a:buNone/>
              <a:defRPr/>
            </a:pPr>
            <a:r>
              <a:rPr lang="cs-CZ" sz="2100" b="1" dirty="0"/>
              <a:t>2. § 50 odst. 1 , </a:t>
            </a:r>
          </a:p>
          <a:p>
            <a:pPr marL="731520" indent="-457200" algn="ctr">
              <a:lnSpc>
                <a:spcPct val="110000"/>
              </a:lnSpc>
              <a:spcBef>
                <a:spcPts val="0"/>
              </a:spcBef>
              <a:buNone/>
              <a:defRPr/>
            </a:pPr>
            <a:r>
              <a:rPr lang="cs-CZ" sz="2100" b="1" dirty="0"/>
              <a:t>§ 117, § 128 odst. 1, § 200 odst. 2, § 346 odst. 1., a </a:t>
            </a:r>
          </a:p>
          <a:p>
            <a:pPr marL="731520" indent="-457200" algn="ctr">
              <a:lnSpc>
                <a:spcPct val="110000"/>
              </a:lnSpc>
              <a:spcBef>
                <a:spcPts val="0"/>
              </a:spcBef>
              <a:buNone/>
              <a:defRPr/>
            </a:pPr>
            <a:r>
              <a:rPr lang="cs-CZ" sz="2100" b="1" dirty="0"/>
              <a:t>§ 401 odst. 1 IZ</a:t>
            </a:r>
          </a:p>
          <a:p>
            <a:pPr marL="274320" indent="0" algn="ctr">
              <a:lnSpc>
                <a:spcPct val="110000"/>
              </a:lnSpc>
              <a:spcBef>
                <a:spcPts val="0"/>
              </a:spcBef>
              <a:buNone/>
              <a:defRPr/>
            </a:pPr>
            <a:r>
              <a:rPr lang="cs-CZ" sz="2100" b="1" dirty="0"/>
              <a:t>vylučují aplikaci § 43 o.s.</a:t>
            </a:r>
            <a:r>
              <a:rPr lang="cs-CZ" sz="2100" b="1" dirty="0" err="1"/>
              <a:t>ř</a:t>
            </a:r>
            <a:r>
              <a:rPr lang="cs-CZ" sz="2100" b="1" dirty="0"/>
              <a:t>.</a:t>
            </a:r>
          </a:p>
          <a:p>
            <a:pPr marL="274320" indent="0" algn="ctr">
              <a:lnSpc>
                <a:spcPct val="110000"/>
              </a:lnSpc>
              <a:spcBef>
                <a:spcPts val="0"/>
              </a:spcBef>
              <a:buNone/>
              <a:defRPr/>
            </a:pPr>
            <a:r>
              <a:rPr lang="cs-CZ" sz="2100" b="1" dirty="0"/>
              <a:t> </a:t>
            </a:r>
          </a:p>
          <a:p>
            <a:pPr marL="731520" indent="-457200" algn="ctr">
              <a:lnSpc>
                <a:spcPct val="110000"/>
              </a:lnSpc>
              <a:spcBef>
                <a:spcPts val="0"/>
              </a:spcBef>
              <a:buNone/>
              <a:defRPr/>
            </a:pPr>
            <a:r>
              <a:rPr lang="cs-CZ" sz="2100" b="1" dirty="0"/>
              <a:t>3. § 90 IZ  </a:t>
            </a:r>
          </a:p>
          <a:p>
            <a:pPr marL="731520" indent="-457200" algn="ctr">
              <a:lnSpc>
                <a:spcPct val="110000"/>
              </a:lnSpc>
              <a:spcBef>
                <a:spcPts val="0"/>
              </a:spcBef>
              <a:buNone/>
              <a:defRPr/>
            </a:pPr>
            <a:r>
              <a:rPr lang="cs-CZ" sz="2100" b="1" dirty="0"/>
              <a:t>vylučuje odklad vykonatelnost i a odklad právní moci</a:t>
            </a:r>
          </a:p>
          <a:p>
            <a:pPr marL="274320" indent="0" algn="ctr">
              <a:lnSpc>
                <a:spcPct val="110000"/>
              </a:lnSpc>
              <a:spcBef>
                <a:spcPts val="0"/>
              </a:spcBef>
              <a:buNone/>
              <a:defRPr/>
            </a:pPr>
            <a:endParaRPr lang="cs-CZ" sz="2100" b="1" dirty="0"/>
          </a:p>
          <a:p>
            <a:pPr marL="731520" indent="-457200" algn="ctr">
              <a:lnSpc>
                <a:spcPct val="110000"/>
              </a:lnSpc>
              <a:spcBef>
                <a:spcPts val="0"/>
              </a:spcBef>
              <a:buNone/>
              <a:defRPr/>
            </a:pPr>
            <a:r>
              <a:rPr lang="cs-CZ" sz="2100" b="1" dirty="0"/>
              <a:t>4. § 96 odst. 2 IZ </a:t>
            </a:r>
          </a:p>
          <a:p>
            <a:pPr marL="731520" indent="-457200" algn="ctr">
              <a:lnSpc>
                <a:spcPct val="110000"/>
              </a:lnSpc>
              <a:spcBef>
                <a:spcPts val="0"/>
              </a:spcBef>
              <a:buNone/>
              <a:defRPr/>
            </a:pPr>
            <a:r>
              <a:rPr lang="cs-CZ" sz="2100" b="1" dirty="0"/>
              <a:t>vylučuje aplikaci § 235 odst. 2 u žaloby pro zmatečnost</a:t>
            </a:r>
            <a:br>
              <a:rPr lang="cs-CZ" sz="2100" b="1" dirty="0"/>
            </a:br>
            <a:r>
              <a:rPr lang="cs-CZ" sz="2100" b="1" dirty="0"/>
              <a:t> </a:t>
            </a:r>
          </a:p>
          <a:p>
            <a:pPr algn="ctr">
              <a:buNone/>
            </a:pPr>
            <a:endParaRPr lang="cs-CZ" sz="1800" dirty="0"/>
          </a:p>
        </p:txBody>
      </p:sp>
      <p:sp>
        <p:nvSpPr>
          <p:cNvPr id="4" name="Zástupný symbol pro datum 3"/>
          <p:cNvSpPr>
            <a:spLocks noGrp="1"/>
          </p:cNvSpPr>
          <p:nvPr>
            <p:ph type="dt" sz="half" idx="10"/>
          </p:nvPr>
        </p:nvSpPr>
        <p:spPr/>
        <p:txBody>
          <a:bodyPr/>
          <a:lstStyle/>
          <a:p>
            <a:fld id="{4A10B4F0-3A68-4E99-9B39-BED15013F7AD}"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117</a:t>
            </a:fld>
            <a:endParaRPr lang="cs-CZ"/>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ffectLst>
                  <a:outerShdw blurRad="38100" dist="38100" dir="2700000" algn="tl">
                    <a:srgbClr val="000000">
                      <a:alpha val="43137"/>
                    </a:srgbClr>
                  </a:outerShdw>
                </a:effectLst>
              </a:rPr>
              <a:t>Přiměřená aplikace  občanského soudního řádu</a:t>
            </a:r>
          </a:p>
        </p:txBody>
      </p:sp>
      <p:sp>
        <p:nvSpPr>
          <p:cNvPr id="3" name="Zástupný symbol pro obsah 2"/>
          <p:cNvSpPr>
            <a:spLocks noGrp="1"/>
          </p:cNvSpPr>
          <p:nvPr>
            <p:ph idx="1"/>
          </p:nvPr>
        </p:nvSpPr>
        <p:spPr/>
        <p:txBody>
          <a:bodyPr>
            <a:normAutofit/>
          </a:bodyPr>
          <a:lstStyle/>
          <a:p>
            <a:pPr>
              <a:buNone/>
            </a:pPr>
            <a:endParaRPr lang="cs-CZ" sz="2000" dirty="0"/>
          </a:p>
          <a:p>
            <a:pPr marL="274320" indent="-274320" algn="ctr">
              <a:lnSpc>
                <a:spcPct val="150000"/>
              </a:lnSpc>
              <a:spcBef>
                <a:spcPct val="0"/>
              </a:spcBef>
              <a:buNone/>
              <a:defRPr/>
            </a:pPr>
            <a:r>
              <a:rPr lang="cs-CZ" sz="2000" b="1" dirty="0"/>
              <a:t>V insolvenčních řízeních zahájených před 1. lednem 2014 a v incidenčních sporech vyvolaných insolvenčním řízením které bylo zahájeno před 1. lednem 2014 se pravidlo přiměřené aplikace občanského soudního řádu váže k občanskému soudnímu řádu </a:t>
            </a:r>
            <a:r>
              <a:rPr lang="cs-CZ" sz="2000" b="1" u="sng" dirty="0"/>
              <a:t>v aktuálním znění.  </a:t>
            </a:r>
          </a:p>
          <a:p>
            <a:pPr marL="274320" indent="-274320" algn="ctr">
              <a:lnSpc>
                <a:spcPct val="150000"/>
              </a:lnSpc>
              <a:spcBef>
                <a:spcPct val="0"/>
              </a:spcBef>
              <a:buNone/>
              <a:defRPr/>
            </a:pPr>
            <a:endParaRPr lang="cs-CZ" sz="2000" b="1" dirty="0"/>
          </a:p>
          <a:p>
            <a:pPr marL="274320" indent="-274320" algn="ctr">
              <a:lnSpc>
                <a:spcPct val="150000"/>
              </a:lnSpc>
              <a:spcBef>
                <a:spcPct val="0"/>
              </a:spcBef>
              <a:buNone/>
              <a:defRPr/>
            </a:pPr>
            <a:r>
              <a:rPr lang="cs-CZ" sz="2000" b="1" dirty="0"/>
              <a:t>		</a:t>
            </a:r>
            <a:endParaRPr lang="cs-CZ" sz="2000" dirty="0"/>
          </a:p>
        </p:txBody>
      </p:sp>
      <p:sp>
        <p:nvSpPr>
          <p:cNvPr id="4" name="Zástupný symbol pro datum 3"/>
          <p:cNvSpPr>
            <a:spLocks noGrp="1"/>
          </p:cNvSpPr>
          <p:nvPr>
            <p:ph type="dt" sz="half" idx="10"/>
          </p:nvPr>
        </p:nvSpPr>
        <p:spPr/>
        <p:txBody>
          <a:bodyPr/>
          <a:lstStyle/>
          <a:p>
            <a:fld id="{1FA4DC56-995E-4B47-82E6-4A53D054A17F}"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118</a:t>
            </a:fld>
            <a:endParaRPr lang="cs-CZ"/>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3600" b="1" dirty="0">
                <a:solidFill>
                  <a:srgbClr val="FF0000"/>
                </a:solidFill>
              </a:rPr>
              <a:t>INSOLVENČNÍ SPRÁVCE </a:t>
            </a:r>
          </a:p>
        </p:txBody>
      </p:sp>
      <p:sp>
        <p:nvSpPr>
          <p:cNvPr id="8" name="Podnadpis 7"/>
          <p:cNvSpPr>
            <a:spLocks noGrp="1"/>
          </p:cNvSpPr>
          <p:nvPr>
            <p:ph type="subTitle" idx="1"/>
          </p:nvPr>
        </p:nvSpPr>
        <p:spPr/>
        <p:txBody>
          <a:bodyPr/>
          <a:lstStyle/>
          <a:p>
            <a:endParaRPr lang="cs-CZ" dirty="0"/>
          </a:p>
        </p:txBody>
      </p:sp>
      <p:sp>
        <p:nvSpPr>
          <p:cNvPr id="4" name="Zástupný symbol pro datum 3"/>
          <p:cNvSpPr>
            <a:spLocks noGrp="1"/>
          </p:cNvSpPr>
          <p:nvPr>
            <p:ph type="dt" sz="half" idx="10"/>
          </p:nvPr>
        </p:nvSpPr>
        <p:spPr/>
        <p:txBody>
          <a:bodyPr/>
          <a:lstStyle/>
          <a:p>
            <a:fld id="{E38696C0-A628-4CEA-8833-B03F41CA978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119</a:t>
            </a:fld>
            <a:endParaRPr lang="cs-CZ"/>
          </a:p>
        </p:txBody>
      </p:sp>
    </p:spTree>
    <p:extLst>
      <p:ext uri="{BB962C8B-B14F-4D97-AF65-F5344CB8AC3E}">
        <p14:creationId xmlns:p14="http://schemas.microsoft.com/office/powerpoint/2010/main" val="55838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457200" y="1"/>
            <a:ext cx="8229600" cy="620688"/>
          </a:xfrm>
        </p:spPr>
        <p:txBody>
          <a:bodyPr>
            <a:normAutofit fontScale="90000"/>
          </a:bodyPr>
          <a:lstStyle/>
          <a:p>
            <a:r>
              <a:rPr lang="cs-CZ" sz="2800" b="1" dirty="0"/>
              <a:t>Právní normy podzákonné</a:t>
            </a:r>
            <a:br>
              <a:rPr lang="cs-CZ" sz="2800" b="1" dirty="0"/>
            </a:br>
            <a:endParaRPr lang="cs-CZ" sz="2800" b="1" dirty="0"/>
          </a:p>
        </p:txBody>
      </p:sp>
      <p:sp>
        <p:nvSpPr>
          <p:cNvPr id="47107" name="Rectangle 3"/>
          <p:cNvSpPr>
            <a:spLocks noGrp="1" noChangeArrowheads="1"/>
          </p:cNvSpPr>
          <p:nvPr>
            <p:ph type="body" idx="4294967295"/>
          </p:nvPr>
        </p:nvSpPr>
        <p:spPr>
          <a:xfrm>
            <a:off x="0" y="620688"/>
            <a:ext cx="8964613" cy="5737250"/>
          </a:xfrm>
        </p:spPr>
        <p:txBody>
          <a:bodyPr>
            <a:normAutofit fontScale="77500" lnSpcReduction="20000"/>
          </a:bodyPr>
          <a:lstStyle/>
          <a:p>
            <a:pPr algn="ctr">
              <a:lnSpc>
                <a:spcPct val="90000"/>
              </a:lnSpc>
              <a:buNone/>
            </a:pPr>
            <a:r>
              <a:rPr lang="cs-CZ" sz="2200" b="1" dirty="0"/>
              <a:t>Prováděcí právní předpisy (částka 100 Sbírky 2007):</a:t>
            </a:r>
          </a:p>
          <a:p>
            <a:pPr algn="just">
              <a:lnSpc>
                <a:spcPct val="90000"/>
              </a:lnSpc>
              <a:buNone/>
            </a:pPr>
            <a:r>
              <a:rPr lang="cs-CZ" sz="2200" dirty="0"/>
              <a:t>1) </a:t>
            </a:r>
            <a:r>
              <a:rPr lang="cs-CZ" sz="2200" dirty="0" err="1"/>
              <a:t>vyhl</a:t>
            </a:r>
            <a:r>
              <a:rPr lang="cs-CZ" sz="2200" dirty="0"/>
              <a:t>. č. 311, o jednacím řádu pro insolvenční řízení a kterou se provádějí některá ustanovení insolvenčního zákona  </a:t>
            </a:r>
          </a:p>
          <a:p>
            <a:pPr algn="just" eaLnBrk="1" hangingPunct="1">
              <a:lnSpc>
                <a:spcPct val="90000"/>
              </a:lnSpc>
              <a:buFont typeface="Arial" pitchFamily="34" charset="0"/>
              <a:buNone/>
            </a:pPr>
            <a:r>
              <a:rPr lang="cs-CZ" sz="2200" dirty="0"/>
              <a:t>2) </a:t>
            </a:r>
            <a:r>
              <a:rPr lang="cs-CZ" sz="2200" dirty="0" err="1"/>
              <a:t>vyhl</a:t>
            </a:r>
            <a:r>
              <a:rPr lang="cs-CZ" sz="2200" dirty="0"/>
              <a:t>. č. 312, o obsahu a dalších náležitostech zkoušek insolvenčních správců</a:t>
            </a:r>
          </a:p>
          <a:p>
            <a:pPr algn="just" eaLnBrk="1" hangingPunct="1">
              <a:lnSpc>
                <a:spcPct val="90000"/>
              </a:lnSpc>
              <a:buFont typeface="Arial" pitchFamily="34" charset="0"/>
              <a:buNone/>
            </a:pPr>
            <a:r>
              <a:rPr lang="cs-CZ" sz="2200" dirty="0"/>
              <a:t>3)  </a:t>
            </a:r>
            <a:r>
              <a:rPr lang="cs-CZ" sz="2200" dirty="0" err="1"/>
              <a:t>vyhl</a:t>
            </a:r>
            <a:r>
              <a:rPr lang="cs-CZ" sz="2200" dirty="0"/>
              <a:t>. č. 313, o odměně  insolvenčního správce, o náhradách jeho hotových výdajů, o odměně členů a náhradníků věřitelského výboru a o náhradách jejich nutných výdajů</a:t>
            </a:r>
          </a:p>
          <a:p>
            <a:pPr algn="just" eaLnBrk="1" hangingPunct="1">
              <a:lnSpc>
                <a:spcPct val="90000"/>
              </a:lnSpc>
              <a:buFont typeface="Arial" pitchFamily="34" charset="0"/>
              <a:buNone/>
            </a:pPr>
            <a:r>
              <a:rPr lang="cs-CZ" sz="2200" dirty="0"/>
              <a:t>4) </a:t>
            </a:r>
            <a:r>
              <a:rPr lang="cs-CZ" sz="2200" dirty="0" err="1"/>
              <a:t>vyhl</a:t>
            </a:r>
            <a:r>
              <a:rPr lang="cs-CZ" sz="2200" dirty="0"/>
              <a:t>. č. 314, o minimálním limitu pojistného plnění a minimálních standardech pojistných smluv insolvenčních správců</a:t>
            </a:r>
          </a:p>
          <a:p>
            <a:pPr marL="457200" indent="-457200" algn="just" eaLnBrk="1" hangingPunct="1">
              <a:lnSpc>
                <a:spcPct val="90000"/>
              </a:lnSpc>
              <a:buFont typeface="Arial" pitchFamily="34" charset="0"/>
              <a:buAutoNum type="arabicParenR" startAt="5"/>
            </a:pPr>
            <a:r>
              <a:rPr lang="cs-CZ" sz="2200" dirty="0" err="1"/>
              <a:t>vyhl</a:t>
            </a:r>
            <a:r>
              <a:rPr lang="cs-CZ" sz="2200" dirty="0"/>
              <a:t>. č. 315, kterou se mění vyhláška č. 37/1992 sb., o jednacím řádu pro okresní a krajské soudy </a:t>
            </a:r>
          </a:p>
          <a:p>
            <a:pPr marL="457200" indent="-457200" algn="just" eaLnBrk="1" hangingPunct="1">
              <a:lnSpc>
                <a:spcPct val="90000"/>
              </a:lnSpc>
              <a:buNone/>
            </a:pPr>
            <a:r>
              <a:rPr lang="cs-CZ" sz="2200" dirty="0"/>
              <a:t>---------------------------------------------------------</a:t>
            </a:r>
          </a:p>
          <a:p>
            <a:pPr marL="457200" indent="-457200" algn="ctr">
              <a:lnSpc>
                <a:spcPct val="90000"/>
              </a:lnSpc>
              <a:buNone/>
            </a:pPr>
            <a:endParaRPr lang="cs-CZ" sz="2200" dirty="0"/>
          </a:p>
          <a:p>
            <a:pPr marL="457200" indent="-457200" algn="ctr">
              <a:lnSpc>
                <a:spcPct val="90000"/>
              </a:lnSpc>
              <a:buNone/>
            </a:pPr>
            <a:r>
              <a:rPr lang="cs-CZ" sz="2200" dirty="0" err="1"/>
              <a:t>vyhl</a:t>
            </a:r>
            <a:r>
              <a:rPr lang="cs-CZ" sz="2200" dirty="0"/>
              <a:t>. 355/2013 Sb., o úředních hodinách provozovny, o označování sídla </a:t>
            </a:r>
          </a:p>
          <a:p>
            <a:pPr marL="457200" indent="-457200" algn="ctr">
              <a:lnSpc>
                <a:spcPct val="90000"/>
              </a:lnSpc>
              <a:buNone/>
            </a:pPr>
            <a:r>
              <a:rPr lang="cs-CZ" sz="2200" dirty="0"/>
              <a:t>provozovny a o činnostech, které je insolvenční správce povinen</a:t>
            </a:r>
          </a:p>
          <a:p>
            <a:pPr marL="457200" indent="-457200" algn="ctr">
              <a:lnSpc>
                <a:spcPct val="90000"/>
              </a:lnSpc>
              <a:buNone/>
            </a:pPr>
            <a:r>
              <a:rPr lang="cs-CZ" sz="2200" dirty="0"/>
              <a:t>zajišťovat v provozovně </a:t>
            </a:r>
          </a:p>
          <a:p>
            <a:pPr algn="ctr">
              <a:buNone/>
            </a:pPr>
            <a:r>
              <a:rPr lang="cs-CZ" sz="2200" dirty="0"/>
              <a:t>  </a:t>
            </a:r>
            <a:r>
              <a:rPr lang="cs-CZ" sz="2200" dirty="0" err="1"/>
              <a:t>vyhl</a:t>
            </a:r>
            <a:r>
              <a:rPr lang="cs-CZ" sz="2200" dirty="0"/>
              <a:t>. č. 101/2015 Sb. </a:t>
            </a:r>
          </a:p>
          <a:p>
            <a:pPr algn="ctr">
              <a:buNone/>
            </a:pPr>
            <a:r>
              <a:rPr lang="cs-CZ" sz="2200" i="1" u="sng" dirty="0"/>
              <a:t>(vyhlášena 30.4.2015)</a:t>
            </a:r>
            <a:endParaRPr lang="cs-CZ" sz="2200" dirty="0"/>
          </a:p>
          <a:p>
            <a:pPr algn="ctr">
              <a:buNone/>
            </a:pPr>
            <a:r>
              <a:rPr lang="cs-CZ" sz="2200" dirty="0"/>
              <a:t>Čl. II </a:t>
            </a:r>
          </a:p>
          <a:p>
            <a:pPr algn="ctr">
              <a:buNone/>
            </a:pPr>
            <a:r>
              <a:rPr lang="cs-CZ" sz="2200" b="1" dirty="0"/>
              <a:t>Účinnost</a:t>
            </a:r>
            <a:endParaRPr lang="cs-CZ" sz="2200" dirty="0"/>
          </a:p>
          <a:p>
            <a:pPr algn="ctr">
              <a:buNone/>
            </a:pPr>
            <a:r>
              <a:rPr lang="cs-CZ" sz="2200" dirty="0"/>
              <a:t>Tato vyhláška nabývá účinnosti prvním dnem čtvrtého kalendářního měsíce následujícího po dni jejího vyhlášení. </a:t>
            </a:r>
          </a:p>
          <a:p>
            <a:pPr algn="ctr">
              <a:buNone/>
            </a:pPr>
            <a:r>
              <a:rPr lang="cs-CZ" sz="2200" i="1" u="sng" dirty="0"/>
              <a:t>(účinnost 1.8.2015)</a:t>
            </a:r>
            <a:r>
              <a:rPr lang="cs-CZ" altLang="cs-CZ" sz="2200" dirty="0"/>
              <a:t> </a:t>
            </a:r>
          </a:p>
          <a:p>
            <a:pPr algn="ctr">
              <a:buNone/>
            </a:pPr>
            <a:r>
              <a:rPr lang="cs-CZ" altLang="cs-CZ" sz="2200" dirty="0"/>
              <a:t>Nález US ze dne 9.2.2016 </a:t>
            </a:r>
            <a:r>
              <a:rPr lang="cs-CZ" altLang="cs-CZ" sz="2200" dirty="0" err="1"/>
              <a:t>sp</a:t>
            </a:r>
            <a:r>
              <a:rPr lang="cs-CZ" altLang="cs-CZ" sz="2200" dirty="0"/>
              <a:t>. zn. </a:t>
            </a:r>
            <a:r>
              <a:rPr lang="cs-CZ" altLang="cs-CZ" sz="2200" dirty="0" err="1"/>
              <a:t>Pl</a:t>
            </a:r>
            <a:r>
              <a:rPr lang="cs-CZ" altLang="cs-CZ" sz="2200" dirty="0"/>
              <a:t>. US 17/15 – zrušení § 3 odst. 2 věta druhá a z § 4 odst. 2  </a:t>
            </a:r>
            <a:r>
              <a:rPr lang="cs-CZ" altLang="cs-CZ" sz="2200" dirty="0" err="1"/>
              <a:t>vyhl</a:t>
            </a:r>
            <a:r>
              <a:rPr lang="cs-CZ" altLang="cs-CZ" sz="2200" dirty="0"/>
              <a:t>. č. 355/2013 Sb.  Slov „svou nepřetržitou fyzickou přítomností“  </a:t>
            </a:r>
          </a:p>
          <a:p>
            <a:pPr algn="ctr">
              <a:buNone/>
            </a:pPr>
            <a:endParaRPr lang="cs-CZ" sz="3000" i="1" u="sng" dirty="0"/>
          </a:p>
          <a:p>
            <a:pPr algn="ctr">
              <a:buNone/>
            </a:pPr>
            <a:endParaRPr lang="cs-CZ" sz="3000" dirty="0"/>
          </a:p>
          <a:p>
            <a:pPr marL="457200" indent="-457200" algn="just" eaLnBrk="1" hangingPunct="1">
              <a:lnSpc>
                <a:spcPct val="90000"/>
              </a:lnSpc>
              <a:buNone/>
            </a:pPr>
            <a:endParaRPr lang="cs-CZ" sz="2200" dirty="0"/>
          </a:p>
          <a:p>
            <a:pPr algn="just" eaLnBrk="1" hangingPunct="1">
              <a:lnSpc>
                <a:spcPct val="90000"/>
              </a:lnSpc>
              <a:buFont typeface="Wingdings" pitchFamily="2" charset="2"/>
              <a:buNone/>
            </a:pPr>
            <a:endParaRPr lang="cs-CZ" sz="1800" dirty="0"/>
          </a:p>
          <a:p>
            <a:pPr algn="just" eaLnBrk="1" hangingPunct="1">
              <a:lnSpc>
                <a:spcPct val="90000"/>
              </a:lnSpc>
              <a:buFont typeface="Wingdings" pitchFamily="2" charset="2"/>
              <a:buNone/>
            </a:pPr>
            <a:endParaRPr lang="cs-CZ" sz="1800" dirty="0"/>
          </a:p>
          <a:p>
            <a:pPr algn="just" eaLnBrk="1" hangingPunct="1">
              <a:lnSpc>
                <a:spcPct val="90000"/>
              </a:lnSpc>
              <a:buFont typeface="Wingdings" pitchFamily="2" charset="2"/>
              <a:buNone/>
            </a:pPr>
            <a:endParaRPr lang="cs-CZ" sz="1800" dirty="0"/>
          </a:p>
          <a:p>
            <a:pPr algn="just" eaLnBrk="1" hangingPunct="1">
              <a:lnSpc>
                <a:spcPct val="90000"/>
              </a:lnSpc>
              <a:buFont typeface="Wingdings" pitchFamily="2" charset="2"/>
              <a:buNone/>
            </a:pPr>
            <a:endParaRPr lang="cs-CZ" sz="2400" dirty="0"/>
          </a:p>
          <a:p>
            <a:pPr algn="just" eaLnBrk="1" hangingPunct="1">
              <a:lnSpc>
                <a:spcPct val="90000"/>
              </a:lnSpc>
              <a:buFont typeface="Wingdings" pitchFamily="2" charset="2"/>
              <a:buNone/>
            </a:pPr>
            <a:endParaRPr lang="cs-CZ" sz="2400" dirty="0"/>
          </a:p>
          <a:p>
            <a:pPr eaLnBrk="1" hangingPunct="1">
              <a:lnSpc>
                <a:spcPct val="90000"/>
              </a:lnSpc>
              <a:buFont typeface="Wingdings" pitchFamily="2" charset="2"/>
              <a:buNone/>
            </a:pPr>
            <a:endParaRPr lang="cs-CZ" sz="2400" dirty="0"/>
          </a:p>
          <a:p>
            <a:pPr eaLnBrk="1" hangingPunct="1">
              <a:lnSpc>
                <a:spcPct val="90000"/>
              </a:lnSpc>
              <a:buFont typeface="Wingdings" pitchFamily="2" charset="2"/>
              <a:buNone/>
            </a:pPr>
            <a:endParaRPr lang="cs-CZ" sz="2400" dirty="0"/>
          </a:p>
          <a:p>
            <a:pPr eaLnBrk="1" hangingPunct="1">
              <a:lnSpc>
                <a:spcPct val="90000"/>
              </a:lnSpc>
              <a:buFont typeface="Wingdings" pitchFamily="2" charset="2"/>
              <a:buNone/>
            </a:pPr>
            <a:endParaRPr lang="cs-CZ" sz="2400" dirty="0"/>
          </a:p>
          <a:p>
            <a:pPr eaLnBrk="1" hangingPunct="1">
              <a:lnSpc>
                <a:spcPct val="90000"/>
              </a:lnSpc>
              <a:buFont typeface="Wingdings" pitchFamily="2" charset="2"/>
              <a:buNone/>
            </a:pPr>
            <a:endParaRPr lang="cs-CZ" dirty="0"/>
          </a:p>
        </p:txBody>
      </p:sp>
      <p:sp>
        <p:nvSpPr>
          <p:cNvPr id="4" name="Zástupný symbol pro datum 3"/>
          <p:cNvSpPr>
            <a:spLocks noGrp="1"/>
          </p:cNvSpPr>
          <p:nvPr>
            <p:ph type="dt" sz="quarter" idx="10"/>
          </p:nvPr>
        </p:nvSpPr>
        <p:spPr/>
        <p:txBody>
          <a:bodyPr/>
          <a:lstStyle/>
          <a:p>
            <a:pPr>
              <a:defRPr/>
            </a:pPr>
            <a:fld id="{5390CAA8-C6CD-4ED4-8CDA-ED47AEDBF0F8}" type="datetime1">
              <a:rPr lang="cs-CZ"/>
              <a:pPr>
                <a:defRPr/>
              </a:pPr>
              <a:t>12.01.2017</a:t>
            </a:fld>
            <a:endParaRPr lang="cs-CZ"/>
          </a:p>
        </p:txBody>
      </p:sp>
      <p:sp>
        <p:nvSpPr>
          <p:cNvPr id="5" name="Zástupný symbol pro číslo snímku 4"/>
          <p:cNvSpPr>
            <a:spLocks noGrp="1"/>
          </p:cNvSpPr>
          <p:nvPr>
            <p:ph type="sldNum" sz="quarter" idx="12"/>
          </p:nvPr>
        </p:nvSpPr>
        <p:spPr/>
        <p:txBody>
          <a:bodyPr/>
          <a:lstStyle/>
          <a:p>
            <a:pPr>
              <a:defRPr/>
            </a:pPr>
            <a:fld id="{0E682D0E-2C72-4DFD-9BD4-5485BA625B8B}" type="slidenum">
              <a:rPr lang="cs-CZ" smtClean="0"/>
              <a:pPr>
                <a:defRPr/>
              </a:pPr>
              <a:t>12</a:t>
            </a:fld>
            <a:endParaRPr lang="cs-CZ"/>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3600" b="1" dirty="0"/>
              <a:t>Podjatost správce</a:t>
            </a:r>
            <a:br>
              <a:rPr lang="cs-CZ" sz="3600" b="1" dirty="0"/>
            </a:br>
            <a:endParaRPr lang="cs-CZ" sz="3600" b="1" dirty="0"/>
          </a:p>
        </p:txBody>
      </p:sp>
      <p:sp>
        <p:nvSpPr>
          <p:cNvPr id="8" name="Podnadpis 7"/>
          <p:cNvSpPr>
            <a:spLocks noGrp="1"/>
          </p:cNvSpPr>
          <p:nvPr>
            <p:ph type="subTitle" idx="1"/>
          </p:nvPr>
        </p:nvSpPr>
        <p:spPr/>
        <p:txBody>
          <a:bodyPr/>
          <a:lstStyle/>
          <a:p>
            <a:endParaRPr lang="cs-CZ"/>
          </a:p>
        </p:txBody>
      </p:sp>
      <p:sp>
        <p:nvSpPr>
          <p:cNvPr id="4" name="Zástupný symbol pro datum 3"/>
          <p:cNvSpPr>
            <a:spLocks noGrp="1"/>
          </p:cNvSpPr>
          <p:nvPr>
            <p:ph type="dt" sz="half" idx="10"/>
          </p:nvPr>
        </p:nvSpPr>
        <p:spPr/>
        <p:txBody>
          <a:bodyPr/>
          <a:lstStyle/>
          <a:p>
            <a:fld id="{ECD8F933-290A-401C-8E1E-7C229496A78C}"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120</a:t>
            </a:fld>
            <a:endParaRPr lang="cs-CZ"/>
          </a:p>
        </p:txBody>
      </p:sp>
    </p:spTree>
    <p:extLst>
      <p:ext uri="{BB962C8B-B14F-4D97-AF65-F5344CB8AC3E}">
        <p14:creationId xmlns:p14="http://schemas.microsoft.com/office/powerpoint/2010/main" val="10409707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Podjatost správce (1.)</a:t>
            </a:r>
          </a:p>
        </p:txBody>
      </p:sp>
      <p:sp>
        <p:nvSpPr>
          <p:cNvPr id="3" name="Zástupný symbol pro obsah 2"/>
          <p:cNvSpPr>
            <a:spLocks noGrp="1"/>
          </p:cNvSpPr>
          <p:nvPr>
            <p:ph idx="1"/>
          </p:nvPr>
        </p:nvSpPr>
        <p:spPr>
          <a:xfrm>
            <a:off x="467544" y="1196752"/>
            <a:ext cx="8229600" cy="5184576"/>
          </a:xfrm>
        </p:spPr>
        <p:txBody>
          <a:bodyPr>
            <a:noAutofit/>
          </a:bodyPr>
          <a:lstStyle/>
          <a:p>
            <a:pPr marL="0" indent="0" algn="ctr">
              <a:buNone/>
            </a:pPr>
            <a:endParaRPr lang="cs-CZ" sz="2000" dirty="0"/>
          </a:p>
          <a:p>
            <a:pPr marL="0" indent="0" algn="ctr">
              <a:buNone/>
            </a:pPr>
            <a:r>
              <a:rPr lang="cs-CZ" sz="2000" dirty="0"/>
              <a:t>§ 24</a:t>
            </a:r>
          </a:p>
          <a:p>
            <a:pPr marL="0" indent="0" algn="ctr">
              <a:buNone/>
            </a:pPr>
            <a:r>
              <a:rPr lang="cs-CZ" sz="2000" dirty="0"/>
              <a:t>(1) Insolvenční správce je z insolvenčního řízení vyloučen, jestliže se zřetelem na jeho poměr k věci nebo k osobám účastníků je tu důvod pochybovat o jeho nepodjatosti; to neplatí v případě uvedeném v </a:t>
            </a:r>
            <a:r>
              <a:rPr lang="cs-CZ" sz="2000" dirty="0">
                <a:hlinkClick r:id="rId2" action="ppaction://hlinkfile"/>
              </a:rPr>
              <a:t>§ 34</a:t>
            </a:r>
            <a:r>
              <a:rPr lang="cs-CZ" sz="2000" dirty="0"/>
              <a:t>. Jakmile se ustanovený insolvenční správce dozví, že jsou zde důvody pro jeho vyloučení, je povinen oznámit to neprodleně insolvenčnímu soudu. </a:t>
            </a:r>
          </a:p>
          <a:p>
            <a:pPr marL="0" indent="0" algn="ctr">
              <a:buNone/>
            </a:pPr>
            <a:r>
              <a:rPr lang="cs-CZ" sz="2000" dirty="0"/>
              <a:t> </a:t>
            </a:r>
          </a:p>
          <a:p>
            <a:pPr marL="0" indent="0" algn="ctr">
              <a:buNone/>
            </a:pPr>
            <a:r>
              <a:rPr lang="cs-CZ" sz="2000" dirty="0"/>
              <a:t>	(2) Veřejná obchodní společnost, která je ustanovena insolvenčním správcem, oznámí insolvenčnímu soudu neprodleně, kdo z jejích společníků, prostřednictvím kterých vykonává činnost insolvenčního správce</a:t>
            </a:r>
            <a:r>
              <a:rPr lang="cs-CZ" sz="2000" baseline="30000" dirty="0"/>
              <a:t>60)</a:t>
            </a:r>
            <a:r>
              <a:rPr lang="cs-CZ" sz="2000" dirty="0"/>
              <a:t>, bude jejím jménem funkci insolvenčního správce vykonávat; </a:t>
            </a:r>
            <a:r>
              <a:rPr lang="cs-CZ" sz="2000" dirty="0">
                <a:hlinkClick r:id="rId2" action="ppaction://hlinkfile"/>
              </a:rPr>
              <a:t>odstavec 1</a:t>
            </a:r>
            <a:r>
              <a:rPr lang="cs-CZ" sz="2000" dirty="0"/>
              <a:t> platí pro tohoto společníka obdobně. </a:t>
            </a:r>
          </a:p>
          <a:p>
            <a:pPr marL="0" indent="0" algn="ctr">
              <a:buNone/>
            </a:pPr>
            <a:endParaRPr lang="cs-CZ" sz="2000" dirty="0"/>
          </a:p>
        </p:txBody>
      </p:sp>
      <p:sp>
        <p:nvSpPr>
          <p:cNvPr id="4" name="Zástupný symbol pro datum 3"/>
          <p:cNvSpPr>
            <a:spLocks noGrp="1"/>
          </p:cNvSpPr>
          <p:nvPr>
            <p:ph type="dt" sz="half" idx="10"/>
          </p:nvPr>
        </p:nvSpPr>
        <p:spPr/>
        <p:txBody>
          <a:bodyPr/>
          <a:lstStyle/>
          <a:p>
            <a:fld id="{E7A6AFC1-65E5-42FD-AE2F-0BA433871F80}"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121</a:t>
            </a:fld>
            <a:endParaRPr lang="cs-CZ"/>
          </a:p>
        </p:txBody>
      </p:sp>
    </p:spTree>
    <p:extLst>
      <p:ext uri="{BB962C8B-B14F-4D97-AF65-F5344CB8AC3E}">
        <p14:creationId xmlns:p14="http://schemas.microsoft.com/office/powerpoint/2010/main" val="86728997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Podjatost správce (2.)</a:t>
            </a:r>
            <a:endParaRPr lang="cs-CZ" sz="2800" dirty="0"/>
          </a:p>
        </p:txBody>
      </p:sp>
      <p:sp>
        <p:nvSpPr>
          <p:cNvPr id="3" name="Zástupný symbol pro obsah 2"/>
          <p:cNvSpPr>
            <a:spLocks noGrp="1"/>
          </p:cNvSpPr>
          <p:nvPr>
            <p:ph idx="1"/>
          </p:nvPr>
        </p:nvSpPr>
        <p:spPr/>
        <p:txBody>
          <a:bodyPr>
            <a:normAutofit lnSpcReduction="10000"/>
          </a:bodyPr>
          <a:lstStyle/>
          <a:p>
            <a:pPr marL="0" indent="0" algn="ctr">
              <a:buNone/>
            </a:pPr>
            <a:endParaRPr lang="cs-CZ" sz="2000" dirty="0"/>
          </a:p>
          <a:p>
            <a:pPr marL="0" indent="0" algn="ctr">
              <a:buNone/>
            </a:pPr>
            <a:r>
              <a:rPr lang="cs-CZ" sz="2000" dirty="0"/>
              <a:t>§ 34</a:t>
            </a:r>
          </a:p>
          <a:p>
            <a:pPr marL="0" indent="0" algn="ctr">
              <a:buNone/>
            </a:pPr>
            <a:r>
              <a:rPr lang="cs-CZ" sz="2000" dirty="0"/>
              <a:t>(1) Je-li insolvenční správce vyloučen z některých úkonů pro svůj poměr jen k některému z dlužníkových věřitelů nebo jen k některému ze zástupců dlužníkových věřitelů a není-li se zřetelem k charakteru pohledávky dlužníkova věřitele a jeho postavení v insolvenčním řízení důvod pochybovat, že tento vztah ovlivní celkový způsob výkonu práv a povinností insolvenčního správce, může insolvenční soud ustanovit pro tyto úkony odděleného insolvenčního správce. </a:t>
            </a:r>
          </a:p>
          <a:p>
            <a:pPr marL="0" indent="0" algn="ctr">
              <a:buNone/>
            </a:pPr>
            <a:r>
              <a:rPr lang="cs-CZ" sz="2000" dirty="0"/>
              <a:t> </a:t>
            </a:r>
          </a:p>
          <a:p>
            <a:pPr marL="0" indent="0" algn="ctr">
              <a:buNone/>
            </a:pPr>
            <a:r>
              <a:rPr lang="cs-CZ" sz="2000" dirty="0"/>
              <a:t>	(2) Je-li insolvenční správce vyloučen z některých úkonů proto, že mohou odporovat společnému zájmu věřitelů v insolvenčním řízení, ve kterém byl rovněž ustanoven insolvenčním správcem, ustanoví insolvenční soud pro tyto úkony odděleného insolvenčního správce vždy. </a:t>
            </a:r>
          </a:p>
          <a:p>
            <a:pPr marL="0" indent="0" algn="ctr">
              <a:buNone/>
            </a:pPr>
            <a:endParaRPr lang="cs-CZ" sz="2000" dirty="0"/>
          </a:p>
        </p:txBody>
      </p:sp>
      <p:sp>
        <p:nvSpPr>
          <p:cNvPr id="4" name="Zástupný symbol pro datum 3"/>
          <p:cNvSpPr>
            <a:spLocks noGrp="1"/>
          </p:cNvSpPr>
          <p:nvPr>
            <p:ph type="dt" sz="half" idx="10"/>
          </p:nvPr>
        </p:nvSpPr>
        <p:spPr/>
        <p:txBody>
          <a:bodyPr/>
          <a:lstStyle/>
          <a:p>
            <a:fld id="{07E3275E-7E77-4891-9327-D4782182848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122</a:t>
            </a:fld>
            <a:endParaRPr lang="cs-CZ"/>
          </a:p>
        </p:txBody>
      </p:sp>
    </p:spTree>
    <p:extLst>
      <p:ext uri="{BB962C8B-B14F-4D97-AF65-F5344CB8AC3E}">
        <p14:creationId xmlns:p14="http://schemas.microsoft.com/office/powerpoint/2010/main" val="12638666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864096"/>
          </a:xfrm>
        </p:spPr>
        <p:txBody>
          <a:bodyPr>
            <a:noAutofit/>
          </a:bodyPr>
          <a:lstStyle/>
          <a:p>
            <a:br>
              <a:rPr lang="cs-CZ" sz="2400" b="1" dirty="0"/>
            </a:br>
            <a:br>
              <a:rPr lang="cs-CZ" sz="2400" b="1" dirty="0"/>
            </a:br>
            <a:r>
              <a:rPr lang="cs-CZ" sz="2400" b="1" dirty="0"/>
              <a:t>Podjatost správce (3.)</a:t>
            </a:r>
            <a:br>
              <a:rPr lang="cs-CZ" sz="2400" b="1" dirty="0"/>
            </a:br>
            <a:r>
              <a:rPr lang="cs-CZ" sz="2400" b="1" dirty="0"/>
              <a:t>KS Ostrava, KSOS 36 INS 9408/2014-B-10 ze dne 24.9.2014 (I.) </a:t>
            </a:r>
            <a:br>
              <a:rPr lang="cs-CZ" sz="2400" b="1" dirty="0"/>
            </a:br>
            <a:br>
              <a:rPr lang="cs-CZ" sz="2400" b="1" dirty="0"/>
            </a:br>
            <a:endParaRPr lang="cs-CZ" sz="2400" dirty="0"/>
          </a:p>
        </p:txBody>
      </p:sp>
      <p:sp>
        <p:nvSpPr>
          <p:cNvPr id="3" name="Zástupný symbol pro obsah 2"/>
          <p:cNvSpPr>
            <a:spLocks noGrp="1"/>
          </p:cNvSpPr>
          <p:nvPr>
            <p:ph idx="1"/>
          </p:nvPr>
        </p:nvSpPr>
        <p:spPr>
          <a:xfrm>
            <a:off x="107504" y="1556792"/>
            <a:ext cx="8928992" cy="4896544"/>
          </a:xfrm>
        </p:spPr>
        <p:txBody>
          <a:bodyPr>
            <a:noAutofit/>
          </a:bodyPr>
          <a:lstStyle/>
          <a:p>
            <a:pPr marL="0" indent="0" algn="ctr">
              <a:buNone/>
            </a:pPr>
            <a:r>
              <a:rPr lang="cs-CZ" sz="1400" u="sng" dirty="0"/>
              <a:t>Z odůvodnění: </a:t>
            </a:r>
          </a:p>
          <a:p>
            <a:pPr marL="0" indent="0" algn="ctr">
              <a:buNone/>
            </a:pPr>
            <a:r>
              <a:rPr lang="cs-CZ" sz="1400" u="sng" dirty="0"/>
              <a:t>…</a:t>
            </a:r>
          </a:p>
          <a:p>
            <a:pPr marL="0" indent="0" algn="ctr">
              <a:buNone/>
            </a:pPr>
            <a:r>
              <a:rPr lang="cs-CZ" sz="1600" dirty="0"/>
              <a:t>Insolvenční soud z výpisu obchodního rejstříku ŽIŽLAVSKÝ, advokátní kancelář s.r.o. a  AS ZIZLAVSKY v.o.s. zjistil :</a:t>
            </a:r>
          </a:p>
          <a:p>
            <a:pPr marL="0" indent="0" algn="ctr">
              <a:buNone/>
            </a:pPr>
            <a:r>
              <a:rPr lang="cs-CZ" sz="1600" dirty="0"/>
              <a:t>- ke dni vydání tohoto rozhodnutí je společníkem i statutárním orgánem v obou</a:t>
            </a:r>
          </a:p>
          <a:p>
            <a:pPr marL="0" indent="0" algn="ctr">
              <a:buNone/>
            </a:pPr>
            <a:r>
              <a:rPr lang="cs-CZ" sz="1600" dirty="0"/>
              <a:t>společnostech JUDr. Michal Žižlavský</a:t>
            </a:r>
          </a:p>
          <a:p>
            <a:pPr marL="0" indent="0" algn="ctr">
              <a:buNone/>
            </a:pPr>
            <a:r>
              <a:rPr lang="cs-CZ" sz="1600" dirty="0"/>
              <a:t>- Mgr. Adam Sigmund je společníkem AS ZIZLAVSKY v.o.s.</a:t>
            </a:r>
          </a:p>
          <a:p>
            <a:pPr marL="0" indent="0" algn="ctr">
              <a:buNone/>
            </a:pPr>
            <a:r>
              <a:rPr lang="cs-CZ" sz="1600" dirty="0"/>
              <a:t>- ŽIŽLAVSKÝ, advokátní kancelář s.r.o. je společníkem a statutárním orgánem v AS</a:t>
            </a:r>
          </a:p>
          <a:p>
            <a:pPr marL="0" indent="0" algn="ctr">
              <a:buNone/>
            </a:pPr>
            <a:r>
              <a:rPr lang="cs-CZ" sz="1600" dirty="0"/>
              <a:t>ZIZLAVSKY v.o.s.</a:t>
            </a:r>
          </a:p>
          <a:p>
            <a:pPr marL="0" indent="0" algn="ctr">
              <a:buNone/>
            </a:pPr>
            <a:r>
              <a:rPr lang="cs-CZ" sz="1600" dirty="0"/>
              <a:t>- Mgr. Hana </a:t>
            </a:r>
            <a:r>
              <a:rPr lang="cs-CZ" sz="1600" dirty="0" err="1"/>
              <a:t>Himmatová</a:t>
            </a:r>
            <a:r>
              <a:rPr lang="cs-CZ" sz="1600" dirty="0"/>
              <a:t> a JUDr. Michal Žižlavský jako statutární zástupci</a:t>
            </a:r>
          </a:p>
          <a:p>
            <a:pPr marL="0" indent="0" algn="ctr">
              <a:buNone/>
            </a:pPr>
            <a:r>
              <a:rPr lang="cs-CZ" sz="1600" dirty="0"/>
              <a:t>ŽIŽLAVSKÝ, advokátní kancelář s.r.o. jsou v současně oprávněni k výkonu činnosti</a:t>
            </a:r>
          </a:p>
          <a:p>
            <a:pPr marL="0" indent="0" algn="ctr">
              <a:buNone/>
            </a:pPr>
            <a:r>
              <a:rPr lang="cs-CZ" sz="1600" dirty="0"/>
              <a:t>statutárního orgánu AS ZIZLAVSKY v.o.s. prostřednictvím ŽIŽLAVSKÝ, advokátní</a:t>
            </a:r>
          </a:p>
          <a:p>
            <a:pPr marL="0" indent="0" algn="ctr">
              <a:buNone/>
            </a:pPr>
            <a:r>
              <a:rPr lang="cs-CZ" sz="1600" dirty="0"/>
              <a:t>kancelář s.r.o.</a:t>
            </a:r>
          </a:p>
          <a:p>
            <a:pPr marL="0" indent="0" algn="ctr">
              <a:buNone/>
            </a:pPr>
            <a:r>
              <a:rPr lang="cs-CZ" sz="1600" dirty="0"/>
              <a:t>- statutárním zástupcem AS ZIZLAVSKY v.o.s. je Mgr. Adam Sigmund</a:t>
            </a:r>
          </a:p>
          <a:p>
            <a:pPr marL="0" indent="0" algn="ctr">
              <a:buNone/>
            </a:pPr>
            <a:r>
              <a:rPr lang="cs-CZ" sz="1600" dirty="0"/>
              <a:t>- Ze seznamu advokátů, vedeného Českou advokátní komorou vyplývá, že Mgr. Adam</a:t>
            </a:r>
          </a:p>
          <a:p>
            <a:pPr marL="0" indent="0" algn="ctr">
              <a:buNone/>
            </a:pPr>
            <a:r>
              <a:rPr lang="cs-CZ" sz="1600" dirty="0"/>
              <a:t>Sigmund jako advokát trvale spolupracuje se společnosti ŽIŽLAVSKÝ, advokátní</a:t>
            </a:r>
          </a:p>
          <a:p>
            <a:pPr marL="0" indent="0" algn="ctr">
              <a:buNone/>
            </a:pPr>
            <a:r>
              <a:rPr lang="cs-CZ" sz="1600" dirty="0"/>
              <a:t>kancelář, s.r.o.</a:t>
            </a:r>
          </a:p>
          <a:p>
            <a:pPr marL="0" indent="0" algn="ctr">
              <a:buNone/>
            </a:pPr>
            <a:endParaRPr lang="cs-CZ" sz="1100" dirty="0"/>
          </a:p>
        </p:txBody>
      </p:sp>
      <p:sp>
        <p:nvSpPr>
          <p:cNvPr id="4" name="Zástupný symbol pro datum 3"/>
          <p:cNvSpPr>
            <a:spLocks noGrp="1"/>
          </p:cNvSpPr>
          <p:nvPr>
            <p:ph type="dt" sz="half" idx="10"/>
          </p:nvPr>
        </p:nvSpPr>
        <p:spPr/>
        <p:txBody>
          <a:bodyPr/>
          <a:lstStyle/>
          <a:p>
            <a:fld id="{8B4D574E-4B8C-469B-BBD3-FAA26255DF97}"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123</a:t>
            </a:fld>
            <a:endParaRPr lang="cs-CZ"/>
          </a:p>
        </p:txBody>
      </p:sp>
    </p:spTree>
    <p:extLst>
      <p:ext uri="{BB962C8B-B14F-4D97-AF65-F5344CB8AC3E}">
        <p14:creationId xmlns:p14="http://schemas.microsoft.com/office/powerpoint/2010/main" val="6949474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Podjatost správce (4.)</a:t>
            </a:r>
            <a:br>
              <a:rPr lang="cs-CZ" sz="2400" b="1" dirty="0"/>
            </a:br>
            <a:r>
              <a:rPr lang="cs-CZ" sz="2400" b="1" dirty="0"/>
              <a:t>KS Ostrava, KSOS 36 INS 9408/2014-B-10 ze dne 24.9.2014 (II.)</a:t>
            </a:r>
            <a:endParaRPr lang="cs-CZ" sz="2400" dirty="0"/>
          </a:p>
        </p:txBody>
      </p:sp>
      <p:sp>
        <p:nvSpPr>
          <p:cNvPr id="3" name="Zástupný symbol pro obsah 2"/>
          <p:cNvSpPr>
            <a:spLocks noGrp="1"/>
          </p:cNvSpPr>
          <p:nvPr>
            <p:ph idx="1"/>
          </p:nvPr>
        </p:nvSpPr>
        <p:spPr/>
        <p:txBody>
          <a:bodyPr>
            <a:normAutofit fontScale="70000" lnSpcReduction="20000"/>
          </a:bodyPr>
          <a:lstStyle/>
          <a:p>
            <a:pPr marL="0" indent="0" algn="ctr">
              <a:spcBef>
                <a:spcPts val="0"/>
              </a:spcBef>
              <a:buNone/>
            </a:pPr>
            <a:r>
              <a:rPr lang="cs-CZ" dirty="0"/>
              <a:t>…</a:t>
            </a:r>
          </a:p>
          <a:p>
            <a:pPr marL="0" indent="0" algn="ctr">
              <a:spcBef>
                <a:spcPts val="0"/>
              </a:spcBef>
              <a:buNone/>
            </a:pPr>
            <a:r>
              <a:rPr lang="cs-CZ" dirty="0"/>
              <a:t>Kompetence odděleného správce by se totiž musely v zásadě překrývat s rozsahem práv insolvenčního správce, neboť:</a:t>
            </a:r>
          </a:p>
          <a:p>
            <a:pPr marL="0" indent="0" algn="ctr">
              <a:spcBef>
                <a:spcPts val="0"/>
              </a:spcBef>
              <a:buNone/>
            </a:pPr>
            <a:r>
              <a:rPr lang="cs-CZ" dirty="0"/>
              <a:t>- vahou hlasů v řízení věřitel může rozhodovat v rámci schůze věřitelů samostatně bez ohledu na stanoviska ostatních věřitelů </a:t>
            </a:r>
          </a:p>
          <a:p>
            <a:pPr marL="0" indent="0" algn="ctr">
              <a:spcBef>
                <a:spcPts val="0"/>
              </a:spcBef>
              <a:buNone/>
            </a:pPr>
            <a:r>
              <a:rPr lang="cs-CZ" dirty="0"/>
              <a:t>- jako zajištěný věřitel je oprávněn udělovat přímý pokyn k prodeji majetkové podstaty, přičemž kontrola pokynu správcem, jenž je oprávněn jej v rámci dohledu odmítnout je vztahem správce a věřitele narušena, ohrožena jsou tím i práva dlužníka s oprávněným požadavkem na zajištění legitimity prodeje jeho majetku</a:t>
            </a:r>
          </a:p>
          <a:p>
            <a:pPr marL="0" indent="0" algn="ctr">
              <a:spcBef>
                <a:spcPts val="0"/>
              </a:spcBef>
              <a:buNone/>
            </a:pPr>
            <a:r>
              <a:rPr lang="cs-CZ" dirty="0"/>
              <a:t>- jako zástupce věřitelů je oprávněn k přímému výkonu práv věřitelů v celém řízení Insolvenční soud tedy shledal důvody pro závěr o vyloučení insolvenčního správce z celého insolvenčního řízení, neboť </a:t>
            </a:r>
            <a:r>
              <a:rPr lang="cs-CZ" b="1" dirty="0"/>
              <a:t>se zřetelem na jeho poměr k osobě účastníka je tu důvod pochybovat o jeho nepodjatosti.</a:t>
            </a:r>
          </a:p>
          <a:p>
            <a:pPr marL="0" indent="0">
              <a:buNone/>
            </a:pPr>
            <a:endParaRPr lang="cs-CZ" dirty="0"/>
          </a:p>
        </p:txBody>
      </p:sp>
      <p:sp>
        <p:nvSpPr>
          <p:cNvPr id="4" name="Zástupný symbol pro datum 3"/>
          <p:cNvSpPr>
            <a:spLocks noGrp="1"/>
          </p:cNvSpPr>
          <p:nvPr>
            <p:ph type="dt" sz="half" idx="10"/>
          </p:nvPr>
        </p:nvSpPr>
        <p:spPr/>
        <p:txBody>
          <a:bodyPr/>
          <a:lstStyle/>
          <a:p>
            <a:fld id="{8EB01AD2-DD0B-49C1-913C-C916BDDFF030}"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124</a:t>
            </a:fld>
            <a:endParaRPr lang="cs-CZ"/>
          </a:p>
        </p:txBody>
      </p:sp>
    </p:spTree>
    <p:extLst>
      <p:ext uri="{BB962C8B-B14F-4D97-AF65-F5344CB8AC3E}">
        <p14:creationId xmlns:p14="http://schemas.microsoft.com/office/powerpoint/2010/main" val="387340525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3600" b="1" dirty="0"/>
              <a:t>Správce se stal ohlášeným společníkem v.o.s. </a:t>
            </a:r>
          </a:p>
        </p:txBody>
      </p:sp>
      <p:sp>
        <p:nvSpPr>
          <p:cNvPr id="8" name="Podnadpis 7"/>
          <p:cNvSpPr>
            <a:spLocks noGrp="1"/>
          </p:cNvSpPr>
          <p:nvPr>
            <p:ph type="subTitle" idx="1"/>
          </p:nvPr>
        </p:nvSpPr>
        <p:spPr/>
        <p:txBody>
          <a:bodyPr/>
          <a:lstStyle/>
          <a:p>
            <a:endParaRPr lang="cs-CZ"/>
          </a:p>
        </p:txBody>
      </p:sp>
      <p:sp>
        <p:nvSpPr>
          <p:cNvPr id="4" name="Zástupný symbol pro datum 3"/>
          <p:cNvSpPr>
            <a:spLocks noGrp="1"/>
          </p:cNvSpPr>
          <p:nvPr>
            <p:ph type="dt" sz="half" idx="10"/>
          </p:nvPr>
        </p:nvSpPr>
        <p:spPr/>
        <p:txBody>
          <a:bodyPr/>
          <a:lstStyle/>
          <a:p>
            <a:fld id="{124C4F80-1A72-43E2-856E-B0B773AFE449}"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125</a:t>
            </a:fld>
            <a:endParaRPr lang="cs-CZ"/>
          </a:p>
        </p:txBody>
      </p:sp>
    </p:spTree>
    <p:extLst>
      <p:ext uri="{BB962C8B-B14F-4D97-AF65-F5344CB8AC3E}">
        <p14:creationId xmlns:p14="http://schemas.microsoft.com/office/powerpoint/2010/main" val="74586352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856984" cy="1152128"/>
          </a:xfrm>
        </p:spPr>
        <p:txBody>
          <a:bodyPr>
            <a:noAutofit/>
          </a:bodyPr>
          <a:lstStyle/>
          <a:p>
            <a:br>
              <a:rPr lang="cs-CZ" sz="2400" b="1" i="1" dirty="0"/>
            </a:br>
            <a:r>
              <a:rPr lang="cs-CZ" sz="2400" b="1" i="1" dirty="0"/>
              <a:t>VS Olomouc 1VSOL 1067/2013-B-30 </a:t>
            </a:r>
            <a:br>
              <a:rPr lang="cs-CZ" sz="2400" b="1" i="1" dirty="0"/>
            </a:br>
            <a:r>
              <a:rPr lang="cs-CZ" sz="2400" b="1" i="1" dirty="0"/>
              <a:t>ve věci KSBR 26 INS 19674/2012 ze dne 23.4.2014</a:t>
            </a:r>
            <a:br>
              <a:rPr lang="cs-CZ" sz="2400" b="1" i="1" dirty="0"/>
            </a:br>
            <a:r>
              <a:rPr lang="cs-CZ" sz="2400" b="1" i="1" dirty="0"/>
              <a:t>(I.)</a:t>
            </a:r>
            <a:br>
              <a:rPr lang="cs-CZ" sz="2400" dirty="0"/>
            </a:br>
            <a:endParaRPr lang="cs-CZ" sz="2400" b="1" dirty="0"/>
          </a:p>
        </p:txBody>
      </p:sp>
      <p:sp>
        <p:nvSpPr>
          <p:cNvPr id="3" name="Zástupný symbol pro obsah 2"/>
          <p:cNvSpPr>
            <a:spLocks noGrp="1"/>
          </p:cNvSpPr>
          <p:nvPr>
            <p:ph idx="1"/>
          </p:nvPr>
        </p:nvSpPr>
        <p:spPr>
          <a:xfrm>
            <a:off x="179512" y="1268760"/>
            <a:ext cx="8964488" cy="4857403"/>
          </a:xfrm>
        </p:spPr>
        <p:txBody>
          <a:bodyPr>
            <a:noAutofit/>
          </a:bodyPr>
          <a:lstStyle/>
          <a:p>
            <a:pPr marL="0" indent="0" algn="ctr">
              <a:buNone/>
            </a:pPr>
            <a:r>
              <a:rPr lang="cs-CZ" sz="2000" i="1" dirty="0"/>
              <a:t>Podle ustanovení § 31 IZ ve znění účinném do 31.8.2013 z důležitých důvodů, které nemají původ v porušování povinností insolvenčního správce, může insolvenční soud na návrh insolvenčního správce nebo věřitelského orgánu a nebo i bez tohoto návrhu odvolat insolvenčního správce z funkce. Učiní tak zpravidla po slyšení insolvenčního správce; o podaném návrhu rozhodne neprodleně (odstavec 1). Insolvenční správce ustanoveného postupem podle § 29 odst. 1 až 3 insolvenční soud odvolává z funkce i tehdy, požádá-li o to do tří dnů poté, co se o svém ustanovení dozvěděl; to neplatí, jestliže insolvenční správce se svým ustanovením předem souhlasil (odstavec 2). Odvolá-li insolvenční soud insolvenčního správce z funkce, ustanoví současně nového insolvenčního správce. Odvolání proti tomuto rozhodnutí je přípustné; proti výroku o ustanovení nového insolvenčního správce se však lze samostatně odvolat jen z důvodů uvedených v § 26 (odstavec 3). Odvolaný insolvenční správce je povinen bez zbytečného odkladu řádně informovat nového insolvenčního správce o své dosavadní činnosti a předá mu všechny doklady související s výkonem jeho funkce; jeho odpovědnost za dobu výkonu funkce nezaniká (odstavec 4).</a:t>
            </a:r>
            <a:endParaRPr lang="cs-CZ" sz="2000" dirty="0"/>
          </a:p>
          <a:p>
            <a:pPr marL="0" indent="0" algn="ctr">
              <a:buNone/>
            </a:pPr>
            <a:endParaRPr lang="cs-CZ" sz="2000" dirty="0"/>
          </a:p>
        </p:txBody>
      </p:sp>
      <p:sp>
        <p:nvSpPr>
          <p:cNvPr id="4" name="Zástupný symbol pro datum 3"/>
          <p:cNvSpPr>
            <a:spLocks noGrp="1"/>
          </p:cNvSpPr>
          <p:nvPr>
            <p:ph type="dt" sz="half" idx="10"/>
          </p:nvPr>
        </p:nvSpPr>
        <p:spPr/>
        <p:txBody>
          <a:bodyPr/>
          <a:lstStyle/>
          <a:p>
            <a:fld id="{C4C430A0-678B-4EA7-B4F0-999C8A15BC0A}"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126</a:t>
            </a:fld>
            <a:endParaRPr lang="cs-CZ"/>
          </a:p>
        </p:txBody>
      </p:sp>
    </p:spTree>
    <p:extLst>
      <p:ext uri="{BB962C8B-B14F-4D97-AF65-F5344CB8AC3E}">
        <p14:creationId xmlns:p14="http://schemas.microsoft.com/office/powerpoint/2010/main" val="30110998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1152128"/>
          </a:xfrm>
        </p:spPr>
        <p:txBody>
          <a:bodyPr>
            <a:normAutofit fontScale="90000"/>
          </a:bodyPr>
          <a:lstStyle/>
          <a:p>
            <a:br>
              <a:rPr lang="cs-CZ" sz="2400" b="1" i="1" dirty="0"/>
            </a:br>
            <a:r>
              <a:rPr lang="cs-CZ" sz="2400" b="1" i="1" dirty="0"/>
              <a:t>VS Olomouc 1VSOL 1067/2013-B-30 </a:t>
            </a:r>
            <a:br>
              <a:rPr lang="cs-CZ" sz="2400" b="1" i="1" dirty="0"/>
            </a:br>
            <a:r>
              <a:rPr lang="cs-CZ" sz="2400" b="1" i="1" dirty="0"/>
              <a:t>ve věci KSBR 26 INS 19674/2012 ze dne 23.4.2014</a:t>
            </a:r>
            <a:br>
              <a:rPr lang="cs-CZ" sz="2400" b="1" i="1" dirty="0"/>
            </a:br>
            <a:r>
              <a:rPr lang="cs-CZ" sz="2400" b="1" i="1" dirty="0"/>
              <a:t>(II.)</a:t>
            </a:r>
            <a:br>
              <a:rPr lang="cs-CZ" sz="2400" dirty="0"/>
            </a:br>
            <a:endParaRPr lang="cs-CZ" sz="2400" dirty="0"/>
          </a:p>
        </p:txBody>
      </p:sp>
      <p:sp>
        <p:nvSpPr>
          <p:cNvPr id="3" name="Zástupný symbol pro obsah 2"/>
          <p:cNvSpPr>
            <a:spLocks noGrp="1"/>
          </p:cNvSpPr>
          <p:nvPr>
            <p:ph idx="1"/>
          </p:nvPr>
        </p:nvSpPr>
        <p:spPr>
          <a:xfrm>
            <a:off x="0" y="1340768"/>
            <a:ext cx="9144000" cy="5184576"/>
          </a:xfrm>
        </p:spPr>
        <p:txBody>
          <a:bodyPr>
            <a:noAutofit/>
          </a:bodyPr>
          <a:lstStyle/>
          <a:p>
            <a:pPr marL="0" indent="0" algn="ctr">
              <a:buNone/>
            </a:pPr>
            <a:r>
              <a:rPr lang="cs-CZ" sz="1500" i="1" dirty="0"/>
              <a:t>Podle ustanovení § 31 IZ, ve znění účinném od 1.8.2013, z důležitých důvodů, které nemají původ v porušení povinností insolvenčního správce, může insolvenční soud na návrh insolvenčního správce nebo věřitelského orgánu anebo i bez tohoto návrhu odvolat insolvenčního správce z funkce. Učiní tak zpravidla po slyšení insolvenčního správce; o podaném návrhu rozhodne neprodleně (odstavec 1). Insolvenčního správce ustanoveného postupem podle § 29 odst. 1 až 3 insolvenční soud odvolá z funkce i tehdy, požádá-li o to do 3 dnů poté, co se o svém ustanovení dozvěděl; to neplatí, jestliže insolvenční správce se svým ustanovením předem souhlasil (odstavec 2). Insolvenčního správce, kterému zaniklo ze zákona právo vykonávat činnost insolvenčního správce nebo mu bylo právo pozastaveno podle zákona o insolvenčních správcích (zákon č. 312/2006 Sb.), může insolvenční soud na návrh insolvenčního správce, věřitelského orgánu nebo dlužníka anebo i bez tohoto návrhu odvolat z funkce. Pokud to okolnosti dovolují, učiní tak po slyšení insolvenčního správce; o podaném návrhu rozhodne neprodleně (odstavec 3). Insolvenčního správce, kterému bylo zrušeno povolení nebo kterému zaniklo jeho právo dočasně nebo příležitostně vykonávat činnost insolvenčního správce na základě rozhodnutí ministerstva podle zákona o insolvenčních správcích, insolvenční soud odvolá z funkce. Insolvenčního správce ustanoveného postupem podle § 25 odst. 3 insolvenční soud odvolá z funkce i tehdy, bylo-li mu zrušeno zvláštní povolení nebo zaniklo-li jeho právo dočasně nebo příležitostně vykonávat činnost insolvenčního správce dlužníka podle § 3 odst. 2 zákona o insolvenčních správcích na základě rozhodnutí ministerstva podle zákona o insolvenčních správcích (odstavec 4). Odvolá-li insolvenční soud insolvenčního správce z funkce, ustanoví současně nového insolvenčního správce. Odvolání proti tomuto rozhodnutí je přípustné; proti výroku o ustanovení nového insolvenčního správce se však lze samostatně odvolat jen z důvodů uvedených v § 26 (odstavec 5). Odvolaný insolvenční správce je povinen bez zbytečného odkladu řádně informovat nového insolvenčního správce o své dosavadní činnosti a předá mu všechny doklady souvisící s výkonem jeho funkce; jeho odpovědnost za dobu výkonu funkce nezaniká (odstavec 6).</a:t>
            </a:r>
            <a:endParaRPr lang="cs-CZ" sz="1500" dirty="0"/>
          </a:p>
          <a:p>
            <a:pPr marL="0" indent="0" algn="ctr">
              <a:buNone/>
            </a:pPr>
            <a:endParaRPr lang="cs-CZ" sz="1500" dirty="0"/>
          </a:p>
        </p:txBody>
      </p:sp>
      <p:sp>
        <p:nvSpPr>
          <p:cNvPr id="4" name="Zástupný symbol pro datum 3"/>
          <p:cNvSpPr>
            <a:spLocks noGrp="1"/>
          </p:cNvSpPr>
          <p:nvPr>
            <p:ph type="dt" sz="half" idx="10"/>
          </p:nvPr>
        </p:nvSpPr>
        <p:spPr/>
        <p:txBody>
          <a:bodyPr/>
          <a:lstStyle/>
          <a:p>
            <a:fld id="{D2EC2CA2-9C7E-46C6-9C3F-0380134B5A71}"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127</a:t>
            </a:fld>
            <a:endParaRPr lang="cs-CZ"/>
          </a:p>
        </p:txBody>
      </p:sp>
    </p:spTree>
    <p:extLst>
      <p:ext uri="{BB962C8B-B14F-4D97-AF65-F5344CB8AC3E}">
        <p14:creationId xmlns:p14="http://schemas.microsoft.com/office/powerpoint/2010/main" val="70050943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1224136"/>
          </a:xfrm>
        </p:spPr>
        <p:txBody>
          <a:bodyPr>
            <a:normAutofit fontScale="90000"/>
          </a:bodyPr>
          <a:lstStyle/>
          <a:p>
            <a:br>
              <a:rPr lang="cs-CZ" sz="2400" b="1" i="1" dirty="0"/>
            </a:br>
            <a:r>
              <a:rPr lang="cs-CZ" sz="2400" b="1" i="1" dirty="0"/>
              <a:t>VS Olomouc 1VSOL 1067/2013-B-30 </a:t>
            </a:r>
            <a:br>
              <a:rPr lang="cs-CZ" sz="2400" b="1" i="1" dirty="0"/>
            </a:br>
            <a:r>
              <a:rPr lang="cs-CZ" sz="2400" b="1" i="1" dirty="0"/>
              <a:t>ve věci KSBR 26 INS 19674/2012 ze dne 23.4.2014</a:t>
            </a:r>
            <a:br>
              <a:rPr lang="cs-CZ" sz="2400" b="1" i="1" dirty="0"/>
            </a:br>
            <a:r>
              <a:rPr lang="cs-CZ" sz="2400" b="1" i="1" dirty="0"/>
              <a:t>(III.)</a:t>
            </a:r>
            <a:br>
              <a:rPr lang="cs-CZ" sz="2400" dirty="0"/>
            </a:br>
            <a:endParaRPr lang="cs-CZ" sz="2400" dirty="0"/>
          </a:p>
        </p:txBody>
      </p:sp>
      <p:sp>
        <p:nvSpPr>
          <p:cNvPr id="3" name="Zástupný symbol pro obsah 2"/>
          <p:cNvSpPr>
            <a:spLocks noGrp="1"/>
          </p:cNvSpPr>
          <p:nvPr>
            <p:ph idx="1"/>
          </p:nvPr>
        </p:nvSpPr>
        <p:spPr>
          <a:xfrm>
            <a:off x="179512" y="1340768"/>
            <a:ext cx="8784976" cy="5040560"/>
          </a:xfrm>
        </p:spPr>
        <p:txBody>
          <a:bodyPr>
            <a:noAutofit/>
          </a:bodyPr>
          <a:lstStyle/>
          <a:p>
            <a:pPr marL="0" indent="0" algn="ctr">
              <a:buNone/>
            </a:pPr>
            <a:r>
              <a:rPr lang="cs-CZ" sz="2000" i="1" dirty="0"/>
              <a:t>Podle § 9 odst. 1, písm. d) zákona č. 312/2006 Sb., o insolvenčních správcích, právo vykonávat činnost insolvenčního správce se insolvenčnímu správci pozastavuje, jde-li o insolvenčního správce, který je ohlášeným společníkem veřejné obchodní společnosti nebo zahraniční obchodní společnosti, dnem, kdy veřejné obchodní společnosti nebo zahraniční obchodní společnosti vzniklo právo vykonávat činnost insolvenčního správce.</a:t>
            </a:r>
            <a:endParaRPr lang="cs-CZ" sz="2000" dirty="0"/>
          </a:p>
          <a:p>
            <a:pPr marL="0" indent="0" algn="ctr">
              <a:buNone/>
            </a:pPr>
            <a:r>
              <a:rPr lang="cs-CZ" sz="2000" i="1" dirty="0"/>
              <a:t>Podle § 11 zákona č. 312/2006 Sb., o insolvenčních správcích, není-li dále stanoveno jinak, po dobu pozastavení práva vykonávat činnost insolvenčního správce nesmí insolvenční správce vykonávat činnost insolvenčního správce. Pozastavením práva vykonávat činnost insolvenčního správce není dotčena povinnost insolvenčního správce být pojištěn na základě smlouvy o pojištění odpovědnosti za škodu, není-li dále stanoveno jinak (odstavec 1). Po dobu pozastavení práva vykonávat činnost insolvenčního správce podle 9 odst. 1, písm. d/, a) může insolvenční správce vykonávat činnost insolvenčního správce pouze jako ohlášený společník, b) nemá insolvenční správce povinnost být pojištěn na základě smlouvy o pojištění odpovědnosti za škodu.</a:t>
            </a:r>
            <a:endParaRPr lang="cs-CZ" sz="2000" dirty="0"/>
          </a:p>
          <a:p>
            <a:pPr marL="0" indent="0">
              <a:buNone/>
            </a:pPr>
            <a:endParaRPr lang="cs-CZ" sz="2000" dirty="0"/>
          </a:p>
        </p:txBody>
      </p:sp>
      <p:sp>
        <p:nvSpPr>
          <p:cNvPr id="4" name="Zástupný symbol pro datum 3"/>
          <p:cNvSpPr>
            <a:spLocks noGrp="1"/>
          </p:cNvSpPr>
          <p:nvPr>
            <p:ph type="dt" sz="half" idx="10"/>
          </p:nvPr>
        </p:nvSpPr>
        <p:spPr/>
        <p:txBody>
          <a:bodyPr/>
          <a:lstStyle/>
          <a:p>
            <a:fld id="{356D852F-1AB3-4666-8C76-C8BAF62E5119}"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128</a:t>
            </a:fld>
            <a:endParaRPr lang="cs-CZ"/>
          </a:p>
        </p:txBody>
      </p:sp>
    </p:spTree>
    <p:extLst>
      <p:ext uri="{BB962C8B-B14F-4D97-AF65-F5344CB8AC3E}">
        <p14:creationId xmlns:p14="http://schemas.microsoft.com/office/powerpoint/2010/main" val="42881760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b="1" i="1" dirty="0"/>
              <a:t>VS Olomouc 1VSOL 1067/2013-B-30 </a:t>
            </a:r>
            <a:br>
              <a:rPr lang="cs-CZ" sz="2800" b="1" i="1" dirty="0"/>
            </a:br>
            <a:r>
              <a:rPr lang="cs-CZ" sz="2800" b="1" i="1" dirty="0"/>
              <a:t>ve věci KSBR 26 INS 19674/2012 ze dne 23.4.2014</a:t>
            </a:r>
            <a:br>
              <a:rPr lang="cs-CZ" sz="2800" b="1" i="1" dirty="0"/>
            </a:br>
            <a:r>
              <a:rPr lang="cs-CZ" sz="2800" b="1" i="1" dirty="0"/>
              <a:t>(IV.)</a:t>
            </a:r>
            <a:br>
              <a:rPr lang="cs-CZ" sz="2800" dirty="0"/>
            </a:br>
            <a:endParaRPr lang="cs-CZ" sz="2800" dirty="0"/>
          </a:p>
        </p:txBody>
      </p:sp>
      <p:sp>
        <p:nvSpPr>
          <p:cNvPr id="3" name="Zástupný symbol pro obsah 2"/>
          <p:cNvSpPr>
            <a:spLocks noGrp="1"/>
          </p:cNvSpPr>
          <p:nvPr>
            <p:ph idx="1"/>
          </p:nvPr>
        </p:nvSpPr>
        <p:spPr/>
        <p:txBody>
          <a:bodyPr>
            <a:normAutofit fontScale="85000" lnSpcReduction="20000"/>
          </a:bodyPr>
          <a:lstStyle/>
          <a:p>
            <a:pPr marL="0" indent="0" algn="ctr">
              <a:buNone/>
            </a:pPr>
            <a:r>
              <a:rPr lang="cs-CZ" sz="2400" i="1" dirty="0"/>
              <a:t>Odvolací soud ve shodě s odvolatelem konstatuje, že rozhodnutí Vrchního soudu v Praze, kterým argumentuje soud prvního stupně v odůvodnění odvoláním napadeného rozhodnutí, není na posuzovanou věc použitelné a navíc vychází z jiné právní úpravy, neboť odstavec 3 byl do ustanovení § 31 IZ vložen až s účinností od 1.8.2013, zatímco rozhodnutí, na které je odkazováno bylo vydáno 1.6.2011. Lze přisvědčit odvolateli též pokud se týká nejednotnosti rozhodování Krajského soudu v Brně, neboť například ve věci vedené u Krajského soudu v Brně pod </a:t>
            </a:r>
            <a:r>
              <a:rPr lang="cs-CZ" sz="2400" i="1" dirty="0" err="1"/>
              <a:t>sp</a:t>
            </a:r>
            <a:r>
              <a:rPr lang="cs-CZ" sz="2400" i="1" dirty="0"/>
              <a:t>. zn. KSBR 45 INS 3491/2013-B-20 a KSBR 44 INS 25102/2013 bylo stejnému návrhu tohoto insolvenčního správce vyhověno, a to tak, že dosavadní insolvenční správce Mgr. Petr Hromek byl odvolán z funkce a na základě pokynu předsedy Krajského soudu v Brně byl novým insolvenčním správcem ustanovena společnost AK2H insolvence, v.o.s.</a:t>
            </a:r>
            <a:endParaRPr lang="cs-CZ" sz="2400" dirty="0"/>
          </a:p>
          <a:p>
            <a:pPr marL="0" indent="0" algn="ctr">
              <a:buNone/>
            </a:pPr>
            <a:r>
              <a:rPr lang="cs-CZ" sz="2400" b="1" i="1" dirty="0"/>
              <a:t>S ohledem na shora uvedené proto odvolací soud rozhodnutí soudu prvního stupně podle </a:t>
            </a:r>
            <a:r>
              <a:rPr lang="cs-CZ" sz="2400" b="1" i="1" dirty="0" err="1"/>
              <a:t>ust</a:t>
            </a:r>
            <a:r>
              <a:rPr lang="cs-CZ" sz="2400" b="1" i="1" dirty="0"/>
              <a:t>. § 220 odst. 1 o.s.ř. změnil tak, že návrhu insolvenčního správce na jeho odvolání z funkce vyhověl, a to ke dni ustanovení nového insolvenčního správce postupem dle § 25 IZ.</a:t>
            </a:r>
            <a:endParaRPr lang="cs-CZ" sz="2400" b="1" dirty="0"/>
          </a:p>
          <a:p>
            <a:pPr marL="0" indent="0" algn="ctr">
              <a:buNone/>
            </a:pPr>
            <a:endParaRPr lang="cs-CZ" sz="2400" dirty="0"/>
          </a:p>
        </p:txBody>
      </p:sp>
      <p:sp>
        <p:nvSpPr>
          <p:cNvPr id="4" name="Zástupný symbol pro datum 3"/>
          <p:cNvSpPr>
            <a:spLocks noGrp="1"/>
          </p:cNvSpPr>
          <p:nvPr>
            <p:ph type="dt" sz="half" idx="10"/>
          </p:nvPr>
        </p:nvSpPr>
        <p:spPr/>
        <p:txBody>
          <a:bodyPr/>
          <a:lstStyle/>
          <a:p>
            <a:fld id="{4EE10A3C-5A10-4FB4-995E-6817B36490E9}"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129</a:t>
            </a:fld>
            <a:endParaRPr lang="cs-CZ"/>
          </a:p>
        </p:txBody>
      </p:sp>
    </p:spTree>
    <p:extLst>
      <p:ext uri="{BB962C8B-B14F-4D97-AF65-F5344CB8AC3E}">
        <p14:creationId xmlns:p14="http://schemas.microsoft.com/office/powerpoint/2010/main" val="385318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sz="2400" b="1" dirty="0"/>
              <a:t>Systematika IZ</a:t>
            </a:r>
          </a:p>
        </p:txBody>
      </p:sp>
      <p:sp>
        <p:nvSpPr>
          <p:cNvPr id="6" name="Zástupný symbol pro obsah 5"/>
          <p:cNvSpPr>
            <a:spLocks noGrp="1"/>
          </p:cNvSpPr>
          <p:nvPr>
            <p:ph idx="1"/>
          </p:nvPr>
        </p:nvSpPr>
        <p:spPr/>
        <p:txBody>
          <a:bodyPr>
            <a:normAutofit/>
          </a:bodyPr>
          <a:lstStyle/>
          <a:p>
            <a:pPr>
              <a:buNone/>
            </a:pPr>
            <a:r>
              <a:rPr lang="cs-CZ" sz="2400" dirty="0"/>
              <a:t>CELKEM 	… 434 paragrafů</a:t>
            </a:r>
          </a:p>
          <a:p>
            <a:pPr>
              <a:buNone/>
            </a:pPr>
            <a:endParaRPr lang="cs-CZ" sz="2400" dirty="0"/>
          </a:p>
          <a:p>
            <a:pPr>
              <a:buNone/>
            </a:pPr>
            <a:r>
              <a:rPr lang="cs-CZ" sz="2400" u="sng" dirty="0"/>
              <a:t>První  (§ 1-242) + třetí (§ 419-434) část 	</a:t>
            </a:r>
          </a:p>
          <a:p>
            <a:pPr>
              <a:buNone/>
            </a:pPr>
            <a:r>
              <a:rPr lang="cs-CZ" sz="2400" dirty="0"/>
              <a:t>…obecná pravidla (pojmy, účastenství, SV, správce, PJ, </a:t>
            </a:r>
            <a:r>
              <a:rPr lang="cs-CZ" sz="2400" dirty="0" err="1"/>
              <a:t>maj</a:t>
            </a:r>
            <a:r>
              <a:rPr lang="cs-CZ" sz="2400" dirty="0"/>
              <a:t>. </a:t>
            </a:r>
            <a:r>
              <a:rPr lang="cs-CZ" sz="2400" dirty="0" err="1"/>
              <a:t>podst</a:t>
            </a:r>
            <a:r>
              <a:rPr lang="cs-CZ" sz="2400" dirty="0"/>
              <a:t>., </a:t>
            </a:r>
            <a:r>
              <a:rPr lang="cs-CZ" sz="2400" dirty="0" err="1"/>
              <a:t>nepl</a:t>
            </a:r>
            <a:r>
              <a:rPr lang="cs-CZ" sz="2400" dirty="0"/>
              <a:t>. a </a:t>
            </a:r>
            <a:r>
              <a:rPr lang="cs-CZ" sz="2400" dirty="0" err="1"/>
              <a:t>neúčin</a:t>
            </a:r>
            <a:r>
              <a:rPr lang="cs-CZ" sz="2400" dirty="0"/>
              <a:t>. PÚ,  </a:t>
            </a:r>
            <a:r>
              <a:rPr lang="cs-CZ" sz="2400" dirty="0" err="1"/>
              <a:t>ins</a:t>
            </a:r>
            <a:r>
              <a:rPr lang="cs-CZ" sz="2400" dirty="0"/>
              <a:t>. rejstřík, vztah ke státům EU)</a:t>
            </a:r>
          </a:p>
          <a:p>
            <a:pPr>
              <a:buNone/>
            </a:pPr>
            <a:endParaRPr lang="cs-CZ" sz="2400" dirty="0"/>
          </a:p>
          <a:p>
            <a:pPr>
              <a:buNone/>
            </a:pPr>
            <a:r>
              <a:rPr lang="cs-CZ" sz="2400" u="sng" dirty="0"/>
              <a:t>Druhá část (§ 243-418)	</a:t>
            </a:r>
            <a:r>
              <a:rPr lang="cs-CZ" sz="2400" dirty="0"/>
              <a:t>	</a:t>
            </a:r>
          </a:p>
          <a:p>
            <a:pPr>
              <a:buNone/>
            </a:pPr>
            <a:r>
              <a:rPr lang="cs-CZ" sz="2400" dirty="0"/>
              <a:t>…způsoby řešení úpadku (konkurs, reorganizace,  zvl. </a:t>
            </a:r>
            <a:r>
              <a:rPr lang="cs-CZ" sz="2400" dirty="0" err="1"/>
              <a:t>zp</a:t>
            </a:r>
            <a:r>
              <a:rPr lang="cs-CZ" sz="2400" dirty="0"/>
              <a:t>. řešení úpadku, oddlužení)</a:t>
            </a:r>
          </a:p>
        </p:txBody>
      </p:sp>
      <p:sp>
        <p:nvSpPr>
          <p:cNvPr id="2" name="Zástupný symbol pro datum 1"/>
          <p:cNvSpPr>
            <a:spLocks noGrp="1"/>
          </p:cNvSpPr>
          <p:nvPr>
            <p:ph type="dt" sz="half" idx="10"/>
          </p:nvPr>
        </p:nvSpPr>
        <p:spPr/>
        <p:txBody>
          <a:bodyPr/>
          <a:lstStyle/>
          <a:p>
            <a:fld id="{8659F74E-DE25-4F26-B433-2416014F4AAC}" type="datetime1">
              <a:rPr lang="cs-CZ" smtClean="0"/>
              <a:pPr/>
              <a:t>12.01.2017</a:t>
            </a:fld>
            <a:endParaRPr lang="cs-CZ"/>
          </a:p>
        </p:txBody>
      </p:sp>
      <p:sp>
        <p:nvSpPr>
          <p:cNvPr id="3" name="Zástupný symbol pro zápatí 2"/>
          <p:cNvSpPr>
            <a:spLocks noGrp="1"/>
          </p:cNvSpPr>
          <p:nvPr>
            <p:ph type="ftr" sz="quarter" idx="11"/>
          </p:nvPr>
        </p:nvSpPr>
        <p:spPr/>
        <p:txBody>
          <a:bodyPr/>
          <a:lstStyle/>
          <a:p>
            <a:r>
              <a:rPr lang="cs-CZ"/>
              <a:t>Jan Kozák, KS Brno</a:t>
            </a:r>
          </a:p>
        </p:txBody>
      </p:sp>
      <p:sp>
        <p:nvSpPr>
          <p:cNvPr id="4" name="Zástupný symbol pro číslo snímku 3"/>
          <p:cNvSpPr>
            <a:spLocks noGrp="1"/>
          </p:cNvSpPr>
          <p:nvPr>
            <p:ph type="sldNum" sz="quarter" idx="12"/>
          </p:nvPr>
        </p:nvSpPr>
        <p:spPr/>
        <p:txBody>
          <a:bodyPr/>
          <a:lstStyle/>
          <a:p>
            <a:fld id="{3A77E114-E26C-406E-96F9-BC3A20B241F6}" type="slidenum">
              <a:rPr lang="cs-CZ" smtClean="0"/>
              <a:pPr/>
              <a:t>13</a:t>
            </a:fld>
            <a:endParaRPr lang="cs-CZ"/>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lstStyle/>
          <a:p>
            <a:r>
              <a:rPr lang="cs-CZ" b="1" dirty="0"/>
              <a:t>Rozporné názory VS Praha </a:t>
            </a:r>
          </a:p>
        </p:txBody>
      </p:sp>
      <p:sp>
        <p:nvSpPr>
          <p:cNvPr id="8" name="Podnadpis 7"/>
          <p:cNvSpPr>
            <a:spLocks noGrp="1"/>
          </p:cNvSpPr>
          <p:nvPr>
            <p:ph type="subTitle" idx="1"/>
          </p:nvPr>
        </p:nvSpPr>
        <p:spPr/>
        <p:txBody>
          <a:bodyPr/>
          <a:lstStyle/>
          <a:p>
            <a:r>
              <a:rPr lang="cs-CZ" b="1" dirty="0">
                <a:solidFill>
                  <a:schemeClr val="tx1"/>
                </a:solidFill>
              </a:rPr>
              <a:t>za v.o.s. jako správce jednal neohlášený společník  </a:t>
            </a:r>
          </a:p>
        </p:txBody>
      </p:sp>
      <p:sp>
        <p:nvSpPr>
          <p:cNvPr id="4" name="Zástupný symbol pro datum 3"/>
          <p:cNvSpPr>
            <a:spLocks noGrp="1"/>
          </p:cNvSpPr>
          <p:nvPr>
            <p:ph type="dt" sz="half" idx="10"/>
          </p:nvPr>
        </p:nvSpPr>
        <p:spPr/>
        <p:txBody>
          <a:bodyPr/>
          <a:lstStyle/>
          <a:p>
            <a:fld id="{7B7D104A-F716-4D17-AB01-DDC0647BC34D}"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130</a:t>
            </a:fld>
            <a:endParaRPr lang="cs-CZ"/>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 24 odst. 2 ve znění do 31.7.2013</a:t>
            </a:r>
            <a:br>
              <a:rPr lang="cs-CZ" sz="2800" b="1" dirty="0"/>
            </a:br>
            <a:r>
              <a:rPr lang="cs-CZ" sz="2800" b="1" dirty="0"/>
              <a:t>(do novely dle z.č. 185/2013, část druhá, bod 1.)</a:t>
            </a:r>
          </a:p>
        </p:txBody>
      </p:sp>
      <p:sp>
        <p:nvSpPr>
          <p:cNvPr id="3" name="Zástupný symbol pro obsah 2"/>
          <p:cNvSpPr>
            <a:spLocks noGrp="1"/>
          </p:cNvSpPr>
          <p:nvPr>
            <p:ph idx="1"/>
          </p:nvPr>
        </p:nvSpPr>
        <p:spPr/>
        <p:txBody>
          <a:bodyPr/>
          <a:lstStyle/>
          <a:p>
            <a:pPr algn="ctr">
              <a:buNone/>
            </a:pPr>
            <a:r>
              <a:rPr lang="cs-CZ" b="1" dirty="0"/>
              <a:t>Veřejná obchodní společnost, která je ustanovena insolvenčním správcem, oznámí insolvenčnímu soudu neprodleně</a:t>
            </a:r>
            <a:r>
              <a:rPr lang="cs-CZ" b="1" dirty="0">
                <a:solidFill>
                  <a:srgbClr val="FF0000"/>
                </a:solidFill>
              </a:rPr>
              <a:t>, kdo z jejích společníků</a:t>
            </a:r>
            <a:r>
              <a:rPr lang="cs-CZ" b="1" dirty="0"/>
              <a:t> bude jejím jménem funkci insolvenčního správce vykonávat; odstavec 1 platí pro tohoto společníka obdobně.</a:t>
            </a:r>
          </a:p>
        </p:txBody>
      </p:sp>
      <p:sp>
        <p:nvSpPr>
          <p:cNvPr id="4" name="Zástupný symbol pro datum 3"/>
          <p:cNvSpPr>
            <a:spLocks noGrp="1"/>
          </p:cNvSpPr>
          <p:nvPr>
            <p:ph type="dt" sz="half" idx="10"/>
          </p:nvPr>
        </p:nvSpPr>
        <p:spPr/>
        <p:txBody>
          <a:bodyPr/>
          <a:lstStyle/>
          <a:p>
            <a:fld id="{245FBC22-C838-465A-BEBD-92E3F54E537F}"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131</a:t>
            </a:fld>
            <a:endParaRPr lang="cs-CZ"/>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 24 odst. 2 IZ ve znění od 1.8.2013 </a:t>
            </a:r>
          </a:p>
        </p:txBody>
      </p:sp>
      <p:sp>
        <p:nvSpPr>
          <p:cNvPr id="3" name="Zástupný symbol pro obsah 2"/>
          <p:cNvSpPr>
            <a:spLocks noGrp="1"/>
          </p:cNvSpPr>
          <p:nvPr>
            <p:ph idx="1"/>
          </p:nvPr>
        </p:nvSpPr>
        <p:spPr/>
        <p:txBody>
          <a:bodyPr>
            <a:normAutofit/>
          </a:bodyPr>
          <a:lstStyle/>
          <a:p>
            <a:pPr algn="ctr">
              <a:buNone/>
            </a:pPr>
            <a:r>
              <a:rPr lang="cs-CZ" sz="2800" b="1" dirty="0"/>
              <a:t>Veřejná obchodní společnost, která je ustanovena insolvenčním správcem, oznámí insolvenčnímu soudu neprodleně, </a:t>
            </a:r>
            <a:r>
              <a:rPr lang="cs-CZ" sz="2800" b="1" dirty="0">
                <a:solidFill>
                  <a:srgbClr val="FF0000"/>
                </a:solidFill>
              </a:rPr>
              <a:t>kdo z jejích společníků, </a:t>
            </a:r>
            <a:r>
              <a:rPr lang="cs-CZ" sz="2800" b="1" u="sng" dirty="0">
                <a:solidFill>
                  <a:srgbClr val="FF0000"/>
                </a:solidFill>
              </a:rPr>
              <a:t>prostřednictvím kterých vykonává činnost insolvenčního správce</a:t>
            </a:r>
            <a:r>
              <a:rPr lang="cs-CZ" sz="2800" b="1" baseline="30000" dirty="0"/>
              <a:t>60)</a:t>
            </a:r>
            <a:r>
              <a:rPr lang="cs-CZ" sz="2800" b="1" dirty="0"/>
              <a:t>, bude jejím jménem funkci insolvenčního správce vykonávat; </a:t>
            </a:r>
            <a:r>
              <a:rPr lang="cs-CZ" sz="2800" b="1" dirty="0">
                <a:hlinkClick r:id="rId2" action="ppaction://hlinkfile"/>
              </a:rPr>
              <a:t>odstavec 1</a:t>
            </a:r>
            <a:r>
              <a:rPr lang="cs-CZ" sz="2800" b="1" dirty="0"/>
              <a:t> platí pro tohoto společníka obdobně. </a:t>
            </a:r>
          </a:p>
          <a:p>
            <a:pPr algn="ctr">
              <a:buNone/>
            </a:pPr>
            <a:r>
              <a:rPr lang="cs-CZ" dirty="0"/>
              <a:t>---------------------------------</a:t>
            </a:r>
          </a:p>
          <a:p>
            <a:pPr algn="ctr">
              <a:buNone/>
            </a:pPr>
            <a:r>
              <a:rPr lang="cs-CZ" sz="2400" i="1" dirty="0"/>
              <a:t>60) - § 5 písm. d) z.č. 312/2006 Sb., o </a:t>
            </a:r>
            <a:r>
              <a:rPr lang="cs-CZ" sz="2400" i="1" dirty="0" err="1"/>
              <a:t>ins</a:t>
            </a:r>
            <a:r>
              <a:rPr lang="cs-CZ" sz="2400" i="1" dirty="0"/>
              <a:t>. správ.</a:t>
            </a:r>
          </a:p>
        </p:txBody>
      </p:sp>
      <p:sp>
        <p:nvSpPr>
          <p:cNvPr id="4" name="Zástupný symbol pro datum 3"/>
          <p:cNvSpPr>
            <a:spLocks noGrp="1"/>
          </p:cNvSpPr>
          <p:nvPr>
            <p:ph type="dt" sz="half" idx="10"/>
          </p:nvPr>
        </p:nvSpPr>
        <p:spPr/>
        <p:txBody>
          <a:bodyPr/>
          <a:lstStyle/>
          <a:p>
            <a:fld id="{565784BB-AFCD-4729-9DAD-1E43C3BA230F}"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132</a:t>
            </a:fld>
            <a:endParaRPr lang="cs-CZ"/>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1224136"/>
          </a:xfrm>
        </p:spPr>
        <p:txBody>
          <a:bodyPr>
            <a:noAutofit/>
          </a:bodyPr>
          <a:lstStyle/>
          <a:p>
            <a:br>
              <a:rPr lang="cs-CZ" sz="2300" b="1" dirty="0"/>
            </a:br>
            <a:r>
              <a:rPr lang="cs-CZ" sz="2300" b="1" dirty="0"/>
              <a:t>3 VSPH 1463/2012-B-38 ze dne 21.7.2013</a:t>
            </a:r>
            <a:br>
              <a:rPr lang="cs-CZ" sz="2300" b="1" dirty="0"/>
            </a:br>
            <a:r>
              <a:rPr lang="cs-CZ" sz="2300" b="1" dirty="0"/>
              <a:t>ve věci KSPL 54 INS 16244/2010 </a:t>
            </a:r>
            <a:br>
              <a:rPr lang="cs-CZ" sz="2300" b="1" dirty="0"/>
            </a:br>
            <a:r>
              <a:rPr lang="cs-CZ" sz="2300" b="1" dirty="0"/>
              <a:t>(I.)</a:t>
            </a:r>
            <a:br>
              <a:rPr lang="cs-CZ" sz="2300" b="1" dirty="0"/>
            </a:br>
            <a:endParaRPr lang="cs-CZ" sz="2300" b="1" dirty="0"/>
          </a:p>
        </p:txBody>
      </p:sp>
      <p:sp>
        <p:nvSpPr>
          <p:cNvPr id="3" name="Zástupný symbol pro obsah 2"/>
          <p:cNvSpPr>
            <a:spLocks noGrp="1"/>
          </p:cNvSpPr>
          <p:nvPr>
            <p:ph idx="1"/>
          </p:nvPr>
        </p:nvSpPr>
        <p:spPr>
          <a:xfrm>
            <a:off x="107504" y="1268760"/>
            <a:ext cx="8928992" cy="5184576"/>
          </a:xfrm>
        </p:spPr>
        <p:txBody>
          <a:bodyPr>
            <a:noAutofit/>
          </a:bodyPr>
          <a:lstStyle/>
          <a:p>
            <a:pPr marL="0" indent="0" algn="ctr">
              <a:buNone/>
            </a:pPr>
            <a:r>
              <a:rPr lang="cs-CZ" sz="1500" dirty="0"/>
              <a:t>Zjevně liché jsou v tom směru úvahy Krajského státního zastupitelství v Plzni o tom, že pokud v.o.s. co ustanovený insolvenční správce dle § 24 odst. 2 IZ oznámí soudu své jednání společníkem, který není společníkem ohlášeným, a toto oznámení podepsal (učinil) za danou v.o.s. ohlášený společník, je třeba považovat oznámeného neohlášeného společníka za pracovníka insolvenčního správce či jeho zmocněnce, a to ve smyslu § 21 odst. 1 písm. b) o.s.ř. Citované ustanovení předně neupravuje zastupování právnické osoby v civilním (a tedy i insolvenčním) řízení, nýbrž její přímé procesní jednání v takovém řízení prostřednictvím fyzických osob, jimž o.s.ř. v uvedeném ustanovení takové </a:t>
            </a:r>
            <a:r>
              <a:rPr lang="cs-CZ" sz="1500" dirty="0" err="1"/>
              <a:t>procesněprávní</a:t>
            </a:r>
            <a:r>
              <a:rPr lang="cs-CZ" sz="1500" dirty="0"/>
              <a:t> oprávnění přiznává. Nadto jde o úpravu týkající se účastníka řízení, jímž insolvenční správce není. Výkon činnosti insolvenčního správce-v.o.s. je třeba rozlišovat od jednání téže v.o.s. co podnikatelského subjektu, kdy ve svých soukromoprávních poměrech činí procesní či hmotněprávní úkony. Podmínky, rozsah a způsob výkonu činnosti v.o.s. co insolvenčního správce, jakož i jeho příslušnou deliktní odpovědnost, vymezuje úpadková právní úprava (tedy zejména ZOIS a IZ, včetně ustanovení dalších právních předpisů na ně navazujících). Tato úprava-jak již řečeno-vymezuje jednání insolvenčního správce-v.o.s. tak, že právní úkony v rámci jeho funkce mohou být činěny (jeho vůle utvořena a navenek projevena) jen jeho ohlášeným společníkem, který jedině je k tomu způsobilý a samotnou v.o.s. také povolaný (§ 5 odst. 1 písm. d/ ZOIS). </a:t>
            </a:r>
            <a:br>
              <a:rPr lang="cs-CZ" sz="1500" dirty="0"/>
            </a:br>
            <a:r>
              <a:rPr lang="cs-CZ" sz="1500" b="1" dirty="0"/>
              <a:t>Z uvedeného plyne jediný možný závěr, a sice, že úkony činěné za v.o.s. co ustanoveného insolvenčního správce jiným než jejím ohlášeným společníkem nemají účinky úkonů insolvenčního správce, které s nimi zákon jinak spojuje. Na tom nemůže ničeho změnit ani skutečnost, že insolvenční soud-ať již přehlédnutím, nebo v důsledku svého nesprávného právního názoru-jednání neohlášeným společníkem připustil. </a:t>
            </a:r>
            <a:r>
              <a:rPr lang="cs-CZ" sz="1500" dirty="0"/>
              <a:t>Kdyby soud zakročil, jakmile od ustanovené v.o.s. oznámení s pověřením k jednání neohlášeným společníkem obdržel, nemohlo by k tomuto nepřípustnému jednání insolvenčního správce dojít. Povaze věci se-z výše popsaných důvodů-vymykají i jakékoli úvahy o nějakém dodatečném zhojení předmětného právně bezúčinného správcova jednání. </a:t>
            </a:r>
            <a:br>
              <a:rPr lang="cs-CZ" sz="1500" dirty="0"/>
            </a:br>
            <a:endParaRPr lang="cs-CZ" sz="1500" dirty="0"/>
          </a:p>
        </p:txBody>
      </p:sp>
      <p:sp>
        <p:nvSpPr>
          <p:cNvPr id="4" name="Zástupný symbol pro datum 3"/>
          <p:cNvSpPr>
            <a:spLocks noGrp="1"/>
          </p:cNvSpPr>
          <p:nvPr>
            <p:ph type="dt" sz="half" idx="10"/>
          </p:nvPr>
        </p:nvSpPr>
        <p:spPr/>
        <p:txBody>
          <a:bodyPr/>
          <a:lstStyle/>
          <a:p>
            <a:fld id="{AEBC7A24-96F4-4415-A851-374A1B0EEFB2}"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133</a:t>
            </a:fld>
            <a:endParaRPr lang="cs-CZ"/>
          </a:p>
        </p:txBody>
      </p:sp>
    </p:spTree>
    <p:extLst>
      <p:ext uri="{BB962C8B-B14F-4D97-AF65-F5344CB8AC3E}">
        <p14:creationId xmlns:p14="http://schemas.microsoft.com/office/powerpoint/2010/main" val="50325454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fontScale="90000"/>
          </a:bodyPr>
          <a:lstStyle/>
          <a:p>
            <a:br>
              <a:rPr lang="cs-CZ" sz="2400" b="1" dirty="0"/>
            </a:br>
            <a:r>
              <a:rPr lang="cs-CZ" sz="2400" b="1" dirty="0"/>
              <a:t>3 VSPH 1463/2012-B-38 ze dne 21.7.2013</a:t>
            </a:r>
            <a:br>
              <a:rPr lang="cs-CZ" sz="2400" b="1" dirty="0"/>
            </a:br>
            <a:r>
              <a:rPr lang="cs-CZ" sz="2400" b="1" dirty="0"/>
              <a:t>KSPL 54 INS 16244/2010 3 VSPH 1463/2012-B-38 </a:t>
            </a:r>
            <a:br>
              <a:rPr lang="cs-CZ" sz="2400" b="1" dirty="0"/>
            </a:br>
            <a:r>
              <a:rPr lang="cs-CZ" sz="2400" b="1" dirty="0"/>
              <a:t>(II.)</a:t>
            </a:r>
            <a:br>
              <a:rPr lang="cs-CZ" sz="2400" b="1" dirty="0"/>
            </a:br>
            <a:endParaRPr lang="cs-CZ" sz="2400" dirty="0"/>
          </a:p>
        </p:txBody>
      </p:sp>
      <p:sp>
        <p:nvSpPr>
          <p:cNvPr id="3" name="Zástupný symbol pro obsah 2"/>
          <p:cNvSpPr>
            <a:spLocks noGrp="1"/>
          </p:cNvSpPr>
          <p:nvPr>
            <p:ph idx="1"/>
          </p:nvPr>
        </p:nvSpPr>
        <p:spPr>
          <a:xfrm>
            <a:off x="467544" y="1556792"/>
            <a:ext cx="8229600" cy="4525963"/>
          </a:xfrm>
        </p:spPr>
        <p:txBody>
          <a:bodyPr>
            <a:normAutofit fontScale="92500" lnSpcReduction="10000"/>
          </a:bodyPr>
          <a:lstStyle/>
          <a:p>
            <a:pPr marL="0" indent="0" algn="ctr">
              <a:buNone/>
            </a:pPr>
            <a:r>
              <a:rPr lang="cs-CZ" sz="2000" b="1" dirty="0"/>
              <a:t>Pro poměry posuzované věci to znamená, že zásadní úkony příslušející insolvenčnímu správci, které za ustanoveného správce ARES činil jeho neohlášený společník Ing. Jan Ulrych, nemají účinky úkonů insolvenčního správce. Proto bude v daném insolvenčním řízení nutné znovu-řádně jednajícím insolvenčním správcem-provést soupis majetkové podstaty a sestavit seznam přihlášených pohledávek, na jehož podkladě teprve bude možno řádné (právně validní) přezkoumání přihlášených pohledávek při novém přezkumném jednání. </a:t>
            </a:r>
            <a:br>
              <a:rPr lang="cs-CZ" sz="2000" b="1" dirty="0"/>
            </a:br>
            <a:r>
              <a:rPr lang="cs-CZ" sz="2000" dirty="0"/>
              <a:t>Z těchto důvodů odvolací soud dospěl na rozdíl od soudu prvního stupně k závěru, že ustanovený insolvenční správce ARES zjevně závažně porušil svoji důležitou zákonnou povinnost, když jako osobu, jež za něj bude funkci insolvenčního správce vykonávat, oznámil soudu osobu, jež není jeho ohlášeným společníkem, a prostřednictvím tohoto neohlášeného společníka také tuto funkci vykonával. </a:t>
            </a:r>
          </a:p>
          <a:p>
            <a:pPr marL="0" indent="0" algn="ctr">
              <a:buNone/>
            </a:pPr>
            <a:r>
              <a:rPr lang="cs-CZ" sz="2000" b="1" dirty="0"/>
              <a:t>S ohledem na popsané důsledky tohoto právně nepřípustného jednání insolvenčního správce, jimiž insolvenční řízení zatížil, jsou ve smyslu § 32 odst. 1 IZ naplněny důvody pro jeho zproštění funkce. </a:t>
            </a:r>
            <a:br>
              <a:rPr lang="cs-CZ" sz="2000" b="1" dirty="0"/>
            </a:br>
            <a:endParaRPr lang="cs-CZ" sz="2000" b="1" dirty="0"/>
          </a:p>
          <a:p>
            <a:pPr marL="0" indent="0" algn="ctr">
              <a:buNone/>
            </a:pPr>
            <a:endParaRPr lang="cs-CZ" sz="2000" dirty="0"/>
          </a:p>
        </p:txBody>
      </p:sp>
      <p:sp>
        <p:nvSpPr>
          <p:cNvPr id="4" name="Zástupný symbol pro datum 3"/>
          <p:cNvSpPr>
            <a:spLocks noGrp="1"/>
          </p:cNvSpPr>
          <p:nvPr>
            <p:ph type="dt" sz="half" idx="10"/>
          </p:nvPr>
        </p:nvSpPr>
        <p:spPr/>
        <p:txBody>
          <a:bodyPr/>
          <a:lstStyle/>
          <a:p>
            <a:fld id="{1C63E661-F138-4506-B1C7-8CBB5FD10E2D}"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134</a:t>
            </a:fld>
            <a:endParaRPr lang="cs-CZ"/>
          </a:p>
        </p:txBody>
      </p:sp>
    </p:spTree>
    <p:extLst>
      <p:ext uri="{BB962C8B-B14F-4D97-AF65-F5344CB8AC3E}">
        <p14:creationId xmlns:p14="http://schemas.microsoft.com/office/powerpoint/2010/main" val="11088949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lstStyle/>
          <a:p>
            <a:r>
              <a:rPr lang="cs-CZ" dirty="0"/>
              <a:t>A opačný názor ?!</a:t>
            </a:r>
          </a:p>
        </p:txBody>
      </p:sp>
      <p:sp>
        <p:nvSpPr>
          <p:cNvPr id="8" name="Podnadpis 7"/>
          <p:cNvSpPr>
            <a:spLocks noGrp="1"/>
          </p:cNvSpPr>
          <p:nvPr>
            <p:ph type="subTitle" idx="1"/>
          </p:nvPr>
        </p:nvSpPr>
        <p:spPr/>
        <p:txBody>
          <a:bodyPr/>
          <a:lstStyle/>
          <a:p>
            <a:endParaRPr lang="cs-CZ"/>
          </a:p>
        </p:txBody>
      </p:sp>
      <p:sp>
        <p:nvSpPr>
          <p:cNvPr id="4" name="Zástupný symbol pro datum 3"/>
          <p:cNvSpPr>
            <a:spLocks noGrp="1"/>
          </p:cNvSpPr>
          <p:nvPr>
            <p:ph type="dt" sz="half" idx="10"/>
          </p:nvPr>
        </p:nvSpPr>
        <p:spPr/>
        <p:txBody>
          <a:bodyPr/>
          <a:lstStyle/>
          <a:p>
            <a:fld id="{56678E94-DCD5-464F-BC76-F71E880E896E}"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135</a:t>
            </a:fld>
            <a:endParaRPr lang="cs-CZ"/>
          </a:p>
        </p:txBody>
      </p:sp>
    </p:spTree>
    <p:extLst>
      <p:ext uri="{BB962C8B-B14F-4D97-AF65-F5344CB8AC3E}">
        <p14:creationId xmlns:p14="http://schemas.microsoft.com/office/powerpoint/2010/main" val="292799252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792088"/>
          </a:xfrm>
        </p:spPr>
        <p:txBody>
          <a:bodyPr>
            <a:noAutofit/>
          </a:bodyPr>
          <a:lstStyle/>
          <a:p>
            <a:br>
              <a:rPr lang="cs-CZ" sz="2400" b="1" dirty="0"/>
            </a:br>
            <a:r>
              <a:rPr lang="cs-CZ" sz="2400" b="1" dirty="0"/>
              <a:t>1 VSPH 1658/2014-B-86 ze dne 25.8.2014</a:t>
            </a:r>
            <a:br>
              <a:rPr lang="cs-CZ" sz="2400" b="1" dirty="0"/>
            </a:br>
            <a:r>
              <a:rPr lang="cs-CZ" sz="2400" b="1" dirty="0"/>
              <a:t>ve věci MSPH 59 INS 4547/2009  (I.)</a:t>
            </a:r>
            <a:br>
              <a:rPr lang="cs-CZ" sz="2400" b="1" dirty="0"/>
            </a:br>
            <a:endParaRPr lang="cs-CZ" sz="2400" b="1" dirty="0"/>
          </a:p>
        </p:txBody>
      </p:sp>
      <p:sp>
        <p:nvSpPr>
          <p:cNvPr id="3" name="Zástupný symbol pro obsah 2"/>
          <p:cNvSpPr>
            <a:spLocks noGrp="1"/>
          </p:cNvSpPr>
          <p:nvPr>
            <p:ph idx="1"/>
          </p:nvPr>
        </p:nvSpPr>
        <p:spPr>
          <a:xfrm>
            <a:off x="179512" y="908720"/>
            <a:ext cx="8856984" cy="5472608"/>
          </a:xfrm>
        </p:spPr>
        <p:txBody>
          <a:bodyPr>
            <a:noAutofit/>
          </a:bodyPr>
          <a:lstStyle/>
          <a:p>
            <a:pPr marL="0" indent="0" algn="ctr">
              <a:buNone/>
            </a:pPr>
            <a:r>
              <a:rPr lang="cs-CZ" sz="1600" dirty="0"/>
              <a:t>V daném případě je třeba vycházet z toho, že soud I. stupně rozhodoval o zamítnutí návrhu na zproštění insolvenčního správce z funkce bez návrhu, toliko z podnětu jednoho z věřitelů (B-73), neboť jednotlivým věřitelům insolvenční zákon nedává legitimaci k podání takového návrhu. Rozhodnutím, které vydal, tak dává jen informaci, že důvody pro odvolání insolvenčního správce neshledává. Jedná se proto o rozhodnutí při výkonu dohlédací činnosti (§ 11 odst. 1 IZ), jež nelze napadnout odvoláním (§ 91 IZ). </a:t>
            </a:r>
            <a:br>
              <a:rPr lang="cs-CZ" sz="1600" dirty="0"/>
            </a:br>
            <a:r>
              <a:rPr lang="cs-CZ" sz="1600" dirty="0"/>
              <a:t>Protože odvolání do napadeného usnesení není přípustné, odvolací soud odvolání odvolatele odmítl podle § 218 písm. c) o.s.ř. </a:t>
            </a:r>
            <a:br>
              <a:rPr lang="cs-CZ" sz="1600" dirty="0"/>
            </a:br>
            <a:r>
              <a:rPr lang="cs-CZ" sz="1600" dirty="0"/>
              <a:t>K tomu odvolací soud doplňuje, že odvolateli (jako jednomu z věřitelů) by insolvenční zákon nepřiznával právo na odvolání ani do rozhodnutí o zamítnutí zproštění insolvenčního správce z funkce, o kterém by bylo rozhodováno na návrh dlužníka nebo věřitelského orgánu. </a:t>
            </a:r>
            <a:br>
              <a:rPr lang="cs-CZ" sz="1600" dirty="0"/>
            </a:br>
            <a:r>
              <a:rPr lang="cs-CZ" sz="1600" dirty="0"/>
              <a:t>Aby odvolací soud rozptýlil obavy odvolatele, nad rámec tohoto rozhodnutí dodává, že se soud I. stupně jeho výhradami nadstandardně zabýval, když v odůvodnění napadeného unesení stručně, jasně, srozumitelně a přesvědčivým způsobem vysvětlil, proč je důvodnými neshledal. Na věci nemůže změnit ničeho subjektivní náhled odvolatele, jenž má na výkon funkce správce zjevně jiný názor, který však nemůže úspěšně prosazovat bezdůvodným návrhem na zproštění správce funkce. </a:t>
            </a:r>
            <a:br>
              <a:rPr lang="cs-CZ" sz="1600" dirty="0"/>
            </a:br>
            <a:r>
              <a:rPr lang="cs-CZ" sz="1600" dirty="0">
                <a:solidFill>
                  <a:srgbClr val="FF0000"/>
                </a:solidFill>
              </a:rPr>
              <a:t>Pokud jde o rozhodnutí Vrchního soudu v Praze ze dne 21.6.2013, č.j. KSPL 54 INS 16244/2010, 3 VSPH 1463/2012-B-38</a:t>
            </a:r>
            <a:r>
              <a:rPr lang="cs-CZ" sz="1600" dirty="0"/>
              <a:t>, je odvolací soud přesvědčen o tom, že z něho lze na danou věc aplikovat jen tyto právní závěry: I. Veřejná obchodní společnost zapsaná v seznamu insolvenčních správců může mít více ohlášených společníků, jejichž prostřednictvím bude oprávněna činnost insolvenčního správce vykonávat. II. V insolvenčním řízení může veřejná obchodní společnost vykonávat činnost (funkci) insolvenčního správce výhradně prostřednictvím svého ohlášeného společníka; jen takovou osobu může soudu podle § 24 odst. 2 IZ oznámit jako společníka, který bude jejím jménem ve funkci insolvenčního správce konat. </a:t>
            </a:r>
            <a:br>
              <a:rPr lang="cs-CZ" sz="1200" dirty="0"/>
            </a:br>
            <a:endParaRPr lang="cs-CZ" sz="1200" b="1" dirty="0"/>
          </a:p>
        </p:txBody>
      </p:sp>
      <p:sp>
        <p:nvSpPr>
          <p:cNvPr id="4" name="Zástupný symbol pro datum 3"/>
          <p:cNvSpPr>
            <a:spLocks noGrp="1"/>
          </p:cNvSpPr>
          <p:nvPr>
            <p:ph type="dt" sz="half" idx="10"/>
          </p:nvPr>
        </p:nvSpPr>
        <p:spPr/>
        <p:txBody>
          <a:bodyPr/>
          <a:lstStyle/>
          <a:p>
            <a:fld id="{A7014831-BEEE-47B5-9206-0BCD67B44054}"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dirty="0"/>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136</a:t>
            </a:fld>
            <a:endParaRPr lang="cs-CZ"/>
          </a:p>
        </p:txBody>
      </p:sp>
    </p:spTree>
    <p:extLst>
      <p:ext uri="{BB962C8B-B14F-4D97-AF65-F5344CB8AC3E}">
        <p14:creationId xmlns:p14="http://schemas.microsoft.com/office/powerpoint/2010/main" val="95209882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850106"/>
          </a:xfrm>
        </p:spPr>
        <p:txBody>
          <a:bodyPr>
            <a:normAutofit fontScale="90000"/>
          </a:bodyPr>
          <a:lstStyle/>
          <a:p>
            <a:br>
              <a:rPr lang="cs-CZ" sz="2700" b="1" dirty="0"/>
            </a:br>
            <a:r>
              <a:rPr lang="cs-CZ" sz="2700" b="1" dirty="0"/>
              <a:t>1 VSPH 1658/2014-B-86 ze dne 25.8.2014</a:t>
            </a:r>
            <a:br>
              <a:rPr lang="cs-CZ" sz="2700" b="1" dirty="0"/>
            </a:br>
            <a:r>
              <a:rPr lang="cs-CZ" sz="2700" b="1" dirty="0"/>
              <a:t>ve věci MSPH 59 INS 4547/2009  (I.)</a:t>
            </a:r>
            <a:br>
              <a:rPr lang="cs-CZ" b="1" dirty="0"/>
            </a:br>
            <a:endParaRPr lang="cs-CZ" dirty="0"/>
          </a:p>
        </p:txBody>
      </p:sp>
      <p:sp>
        <p:nvSpPr>
          <p:cNvPr id="3" name="Zástupný symbol pro obsah 2"/>
          <p:cNvSpPr>
            <a:spLocks noGrp="1"/>
          </p:cNvSpPr>
          <p:nvPr>
            <p:ph idx="1"/>
          </p:nvPr>
        </p:nvSpPr>
        <p:spPr>
          <a:xfrm>
            <a:off x="179512" y="908720"/>
            <a:ext cx="8784976" cy="5400600"/>
          </a:xfrm>
        </p:spPr>
        <p:txBody>
          <a:bodyPr>
            <a:noAutofit/>
          </a:bodyPr>
          <a:lstStyle/>
          <a:p>
            <a:pPr algn="ctr">
              <a:buNone/>
            </a:pPr>
            <a:r>
              <a:rPr lang="cs-CZ" sz="1800" b="1" dirty="0"/>
              <a:t>Senát 1 VSPH odvolacího soudu však již nesdílí závěry, k nimž dále dospěl senát 3 VSPH v citovaném rozhodnutí a jichž se odvolatel v této věci dovolával, totiž že úkony činěné za v.o.s. co ustanoveného insolvenčního správce jiným než jejím ohlášeným společníkem nemají účinky úkonů insolvenčního správce a že je nelze dodatečně zhojit. Ba právě naopak, pokud ohlášený společník následně souhlasil s úkony, jež za v.o.s. učinil neohlášený společník, považuje tím odvolací soud uvedený nedostatek za odstraněný, neboť navenek může za v.o.s. jednat kterýkoliv z jejích společníků jako její statuární orgán (§ 85 odst. 1 obch. zák. ve spojení s § 21 odst. 1 písm. a) o.s.</a:t>
            </a:r>
            <a:r>
              <a:rPr lang="cs-CZ" sz="1800" b="1" dirty="0" err="1"/>
              <a:t>ř</a:t>
            </a:r>
            <a:r>
              <a:rPr lang="cs-CZ" sz="1800" b="1" dirty="0"/>
              <a:t>.). Opačný výklad je dle přesvědčení odvolacího soudu v rozporu se zásadami insolvenčního řízení, jež musí být vedeno tak, aby žádný z účastníků nebyl nespravedlivě poškozen nebo nedovoleně zvýhodněn a aby se dosáhlo rychlého, hospodárného a co nejvyššího uspokojení věřitelů (§ 5 písm. a) IZ). </a:t>
            </a:r>
            <a:br>
              <a:rPr lang="cs-CZ" sz="1800" b="1" dirty="0"/>
            </a:br>
            <a:r>
              <a:rPr lang="cs-CZ" sz="1800" b="1" dirty="0"/>
              <a:t>Převedeno na danou věc to znamená, že pokud ohlášený společník Ing. Petr </a:t>
            </a:r>
            <a:r>
              <a:rPr lang="cs-CZ" sz="1800" b="1" dirty="0" err="1"/>
              <a:t>Hlista</a:t>
            </a:r>
            <a:r>
              <a:rPr lang="cs-CZ" sz="1800" b="1" dirty="0"/>
              <a:t>, </a:t>
            </a:r>
            <a:r>
              <a:rPr lang="cs-CZ" sz="1800" b="1" dirty="0" err="1"/>
              <a:t>Ph.D</a:t>
            </a:r>
            <a:r>
              <a:rPr lang="cs-CZ" sz="1800" b="1" dirty="0"/>
              <a:t>. podáním ze dne 7.6.2013 (B-66) oznámil, že bude jménem správce (v.o.s.) vykonávat tuto funkci, odpadl tím důvod, pro nějž by bylo lze </a:t>
            </a:r>
            <a:r>
              <a:rPr lang="cs-CZ" sz="1800" b="1" dirty="0" err="1"/>
              <a:t>Hlista</a:t>
            </a:r>
            <a:r>
              <a:rPr lang="cs-CZ" sz="1800" b="1" dirty="0"/>
              <a:t> &amp; </a:t>
            </a:r>
            <a:r>
              <a:rPr lang="cs-CZ" sz="1800" b="1" dirty="0" err="1"/>
              <a:t>Pril</a:t>
            </a:r>
            <a:r>
              <a:rPr lang="cs-CZ" sz="1800" b="1" dirty="0"/>
              <a:t>, v.o.s. zprostit funkce správce, neboť tím bylo odklizeno dřívější oznámení ze dne 1.6.2010 (B-1), v němž za osobu jednající jménem v.o.s. byl nesprávně označen neohlášený společník Vítězslav </a:t>
            </a:r>
            <a:r>
              <a:rPr lang="cs-CZ" sz="1800" b="1" dirty="0" err="1"/>
              <a:t>Pril</a:t>
            </a:r>
            <a:r>
              <a:rPr lang="cs-CZ" sz="1800" b="1" dirty="0"/>
              <a:t>. </a:t>
            </a:r>
            <a:br>
              <a:rPr lang="cs-CZ" sz="1800" b="1" dirty="0"/>
            </a:br>
            <a:endParaRPr lang="cs-CZ" sz="1800" dirty="0"/>
          </a:p>
        </p:txBody>
      </p:sp>
      <p:sp>
        <p:nvSpPr>
          <p:cNvPr id="4" name="Zástupný symbol pro datum 3"/>
          <p:cNvSpPr>
            <a:spLocks noGrp="1"/>
          </p:cNvSpPr>
          <p:nvPr>
            <p:ph type="dt" sz="half" idx="10"/>
          </p:nvPr>
        </p:nvSpPr>
        <p:spPr/>
        <p:txBody>
          <a:bodyPr/>
          <a:lstStyle/>
          <a:p>
            <a:fld id="{78852EC9-1A6C-4123-986B-F961B4B2A7E4}"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dirty="0"/>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137</a:t>
            </a:fld>
            <a:endParaRPr lang="cs-CZ"/>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2800" b="1" dirty="0"/>
              <a:t>Počet provozoven insolvenčního správce </a:t>
            </a:r>
          </a:p>
        </p:txBody>
      </p:sp>
      <p:sp>
        <p:nvSpPr>
          <p:cNvPr id="8" name="Podnadpis 7"/>
          <p:cNvSpPr>
            <a:spLocks noGrp="1"/>
          </p:cNvSpPr>
          <p:nvPr>
            <p:ph type="subTitle" idx="1"/>
          </p:nvPr>
        </p:nvSpPr>
        <p:spPr/>
        <p:txBody>
          <a:bodyPr/>
          <a:lstStyle/>
          <a:p>
            <a:endParaRPr lang="cs-CZ"/>
          </a:p>
        </p:txBody>
      </p:sp>
      <p:sp>
        <p:nvSpPr>
          <p:cNvPr id="4" name="Zástupný symbol pro datum 3"/>
          <p:cNvSpPr>
            <a:spLocks noGrp="1"/>
          </p:cNvSpPr>
          <p:nvPr>
            <p:ph type="dt" sz="half" idx="10"/>
          </p:nvPr>
        </p:nvSpPr>
        <p:spPr/>
        <p:txBody>
          <a:bodyPr/>
          <a:lstStyle/>
          <a:p>
            <a:fld id="{F099612B-7519-42FD-8676-E62F9C796F6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138</a:t>
            </a:fld>
            <a:endParaRPr lang="cs-CZ"/>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400" b="1" dirty="0">
                <a:latin typeface="Times New Roman" pitchFamily="18" charset="0"/>
                <a:cs typeface="Times New Roman" pitchFamily="18" charset="0"/>
              </a:rPr>
            </a:br>
            <a:r>
              <a:rPr lang="cs-CZ" sz="2400" b="1" dirty="0">
                <a:latin typeface="Times New Roman" pitchFamily="18" charset="0"/>
                <a:cs typeface="Times New Roman" pitchFamily="18" charset="0"/>
              </a:rPr>
              <a:t>2 VSOL 540/2014-B-14  ze dne 27.6.2014</a:t>
            </a:r>
            <a:br>
              <a:rPr lang="cs-CZ" sz="2400" b="1" dirty="0">
                <a:latin typeface="Times New Roman" pitchFamily="18" charset="0"/>
                <a:cs typeface="Times New Roman" pitchFamily="18" charset="0"/>
              </a:rPr>
            </a:br>
            <a:r>
              <a:rPr lang="cs-CZ" sz="2400" b="1" dirty="0">
                <a:latin typeface="Times New Roman" pitchFamily="18" charset="0"/>
                <a:cs typeface="Times New Roman" pitchFamily="18" charset="0"/>
              </a:rPr>
              <a:t>ve věci KSOS 10 INS 32699/2013 </a:t>
            </a:r>
            <a:br>
              <a:rPr lang="cs-CZ" sz="2400" b="1" dirty="0">
                <a:latin typeface="Times New Roman" pitchFamily="18" charset="0"/>
                <a:cs typeface="Times New Roman" pitchFamily="18" charset="0"/>
              </a:rPr>
            </a:br>
            <a:br>
              <a:rPr lang="cs-CZ" sz="2400" b="1" dirty="0">
                <a:latin typeface="Times New Roman" pitchFamily="18" charset="0"/>
                <a:cs typeface="Times New Roman" pitchFamily="18" charset="0"/>
              </a:rPr>
            </a:br>
            <a:endParaRPr lang="cs-CZ" sz="2400" b="1" dirty="0">
              <a:latin typeface="Times New Roman" pitchFamily="18" charset="0"/>
              <a:cs typeface="Times New Roman" pitchFamily="18" charset="0"/>
            </a:endParaRPr>
          </a:p>
        </p:txBody>
      </p:sp>
      <p:sp>
        <p:nvSpPr>
          <p:cNvPr id="3" name="Zástupný symbol pro obsah 2"/>
          <p:cNvSpPr>
            <a:spLocks noGrp="1"/>
          </p:cNvSpPr>
          <p:nvPr>
            <p:ph idx="1"/>
          </p:nvPr>
        </p:nvSpPr>
        <p:spPr/>
        <p:txBody>
          <a:bodyPr>
            <a:normAutofit/>
          </a:bodyPr>
          <a:lstStyle/>
          <a:p>
            <a:pPr algn="ctr">
              <a:buNone/>
            </a:pPr>
            <a:endParaRPr lang="cs-CZ" sz="2400" dirty="0"/>
          </a:p>
          <a:p>
            <a:pPr algn="ctr">
              <a:buNone/>
            </a:pPr>
            <a:r>
              <a:rPr lang="cs-CZ" sz="2400" i="1" dirty="0"/>
              <a:t>Skutečnost, že insolvenční správce zřídil více než čtyři provozovny ve smyslu § 5a odst. 4 zákona č. 294/2013 Sb., není sama o sobě důvodem pro zproštění insolvenčního správce funkce dle </a:t>
            </a:r>
            <a:r>
              <a:rPr lang="cs-CZ" sz="2400" i="1" dirty="0" err="1"/>
              <a:t>ust</a:t>
            </a:r>
            <a:r>
              <a:rPr lang="cs-CZ" sz="2400" i="1" dirty="0"/>
              <a:t>. § 32 zákona č. 182/2006 Sb. Výkon činnosti insolvenčního správce není podmíněn osobní přítomností insolvenčního správce v sídle a v každé provozovně po celou dobu úředních hodin.</a:t>
            </a:r>
            <a:endParaRPr lang="cs-CZ" sz="2400" dirty="0"/>
          </a:p>
          <a:p>
            <a:pPr algn="ctr">
              <a:buNone/>
            </a:pPr>
            <a:r>
              <a:rPr lang="cs-CZ" sz="2400" dirty="0"/>
              <a:t>-----------------------------------------------------------</a:t>
            </a:r>
          </a:p>
          <a:p>
            <a:pPr algn="ctr">
              <a:buNone/>
            </a:pPr>
            <a:r>
              <a:rPr lang="cs-CZ" sz="2400" i="1" dirty="0">
                <a:solidFill>
                  <a:srgbClr val="FF0000"/>
                </a:solidFill>
              </a:rPr>
              <a:t>pozn.:  na stejné téma existuje asi 20 dalších podobných rozhodnutí </a:t>
            </a:r>
          </a:p>
        </p:txBody>
      </p:sp>
      <p:sp>
        <p:nvSpPr>
          <p:cNvPr id="4" name="Zástupný symbol pro datum 3"/>
          <p:cNvSpPr>
            <a:spLocks noGrp="1"/>
          </p:cNvSpPr>
          <p:nvPr>
            <p:ph type="dt" sz="half" idx="10"/>
          </p:nvPr>
        </p:nvSpPr>
        <p:spPr/>
        <p:txBody>
          <a:bodyPr/>
          <a:lstStyle/>
          <a:p>
            <a:fld id="{76CC496F-5E01-45B5-B81A-EBE4A3D86F65}" type="datetime1">
              <a:rPr lang="cs-CZ" smtClean="0"/>
              <a:pPr/>
              <a:t>12.01.2017</a:t>
            </a:fld>
            <a:endParaRPr lang="cs-CZ" dirty="0"/>
          </a:p>
        </p:txBody>
      </p:sp>
      <p:sp>
        <p:nvSpPr>
          <p:cNvPr id="5" name="Zástupný symbol pro zápatí 4"/>
          <p:cNvSpPr>
            <a:spLocks noGrp="1"/>
          </p:cNvSpPr>
          <p:nvPr>
            <p:ph type="ftr" sz="quarter" idx="11"/>
          </p:nvPr>
        </p:nvSpPr>
        <p:spPr/>
        <p:txBody>
          <a:bodyPr/>
          <a:lstStyle/>
          <a:p>
            <a:r>
              <a:rPr lang="cs-CZ" dirty="0"/>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139</a:t>
            </a:fld>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67544" y="0"/>
            <a:ext cx="8229600" cy="634082"/>
          </a:xfrm>
        </p:spPr>
        <p:txBody>
          <a:bodyPr>
            <a:noAutofit/>
          </a:bodyPr>
          <a:lstStyle/>
          <a:p>
            <a:r>
              <a:rPr lang="cs-CZ" sz="2400" b="1" dirty="0"/>
              <a:t>FÁZE INSOLVENČNÍHO ŘÍZENÍ</a:t>
            </a:r>
          </a:p>
        </p:txBody>
      </p:sp>
      <p:graphicFrame>
        <p:nvGraphicFramePr>
          <p:cNvPr id="10" name="Zástupný symbol pro obsah 9"/>
          <p:cNvGraphicFramePr>
            <a:graphicFrameLocks noGrp="1"/>
          </p:cNvGraphicFramePr>
          <p:nvPr>
            <p:ph sz="half" idx="1"/>
          </p:nvPr>
        </p:nvGraphicFramePr>
        <p:xfrm>
          <a:off x="323528" y="836712"/>
          <a:ext cx="4176464"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Zástupný symbol pro obsah 10"/>
          <p:cNvGraphicFramePr>
            <a:graphicFrameLocks noGrp="1"/>
          </p:cNvGraphicFramePr>
          <p:nvPr>
            <p:ph sz="half" idx="2"/>
          </p:nvPr>
        </p:nvGraphicFramePr>
        <p:xfrm>
          <a:off x="4648200" y="692696"/>
          <a:ext cx="4316288" cy="55446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14</a:t>
            </a:fld>
            <a:endParaRPr lang="cs-CZ"/>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000" b="1" dirty="0"/>
              <a:t>3 VSPH 667/2014-B-35 ze dne 22.7.2014</a:t>
            </a:r>
            <a:br>
              <a:rPr lang="cs-CZ" sz="2000" b="1" dirty="0"/>
            </a:br>
            <a:r>
              <a:rPr lang="cs-CZ" sz="2000" b="1" dirty="0"/>
              <a:t>ve věci KSUL 43 INS 9293/2012 (II.)</a:t>
            </a:r>
            <a:br>
              <a:rPr lang="cs-CZ" sz="2000" b="1" dirty="0"/>
            </a:br>
            <a:r>
              <a:rPr lang="cs-CZ" sz="2000" b="1" u="sng" dirty="0"/>
              <a:t>výpočet odměny IS ze zpeněžení zajištění</a:t>
            </a:r>
            <a:br>
              <a:rPr lang="cs-CZ" sz="2000" b="1" dirty="0"/>
            </a:br>
            <a:endParaRPr lang="cs-CZ" sz="2000" dirty="0"/>
          </a:p>
        </p:txBody>
      </p:sp>
      <p:sp>
        <p:nvSpPr>
          <p:cNvPr id="3" name="Zástupný symbol pro obsah 2"/>
          <p:cNvSpPr>
            <a:spLocks noGrp="1"/>
          </p:cNvSpPr>
          <p:nvPr>
            <p:ph idx="1"/>
          </p:nvPr>
        </p:nvSpPr>
        <p:spPr/>
        <p:txBody>
          <a:bodyPr>
            <a:normAutofit fontScale="92500"/>
          </a:bodyPr>
          <a:lstStyle/>
          <a:p>
            <a:pPr marL="0" indent="0" algn="ctr">
              <a:buNone/>
            </a:pPr>
            <a:r>
              <a:rPr lang="cs-CZ" sz="1800" dirty="0"/>
              <a:t>Insolvenční zákon a prováděcí vyhláška tak zjevně vychází z toho, že odměna insolvenčního správce by měla být vypočítávána ze základu tvořeného čistým výtěžkem zpeněžení, tj. částky, která má být zajištěnému věřiteli vyplacena, nikoliv samotného (hrubého) výtěžku zpeněžení, tak, aby součet zajištěnému věřiteli vyplacené částky, nákladů správy a zpeněžení (pokud nepřesahují 4, resp. 5 % výtěžku) a odměny insolvenčního správce (včetně DPH) nepřesahoval výtěžek zpeněžení, a nebyla proto dále zatížena majetková podstata dlužníka a přeneseně nezajištění věřitelé (k tomu srov. usnesení Vrchního soudu v Praze ze dne 20.10.2010, </a:t>
            </a:r>
            <a:r>
              <a:rPr lang="cs-CZ" sz="1800" dirty="0" err="1"/>
              <a:t>sp</a:t>
            </a:r>
            <a:r>
              <a:rPr lang="cs-CZ" sz="1800" dirty="0"/>
              <a:t>. zn. KSUL 69 INS 3340/2008, 3 VSPH 834/2010-B-39). Jinými slovy, </a:t>
            </a:r>
            <a:r>
              <a:rPr lang="cs-CZ" sz="1800" b="1" u="sng" dirty="0"/>
              <a:t>odměna insolvenčního správce musí vycházet ze základu vypočteného z výtěžku zpeněžení nejenom po odečtení nákladů spojených se správou a zpeněžením (maximálně však do výše 4, resp. 5% výtěžku), ale i po odečtení odměny insolvenčního správce, včetně jeho DPH. </a:t>
            </a:r>
            <a:r>
              <a:rPr lang="cs-CZ" sz="1800" dirty="0"/>
              <a:t>Matematicky lze uvedené vyjádřit touto rovnicí: X = VZ-NSZ-OIS-DPH; kde X je částka určená k vydání zajištěnému věřiteli (popř. součet částek k vydání zajištěným věřitelům), VZ je výtěžek zpeněžení, NSZ jsou náklady spojené se správou (max. do výše 4 % výtěžku) a se zpeněžením (max. do výše 5% výtěžku), OIS je odměna insolvenčního správce (ve výši 0,02X) a DPH je daň z přidané hodnoty z odměny insolvenčního správce (ve výši 0,21 x 0,02X). </a:t>
            </a:r>
          </a:p>
        </p:txBody>
      </p:sp>
      <p:sp>
        <p:nvSpPr>
          <p:cNvPr id="4" name="Zástupný symbol pro datum 3"/>
          <p:cNvSpPr>
            <a:spLocks noGrp="1"/>
          </p:cNvSpPr>
          <p:nvPr>
            <p:ph type="dt" sz="half" idx="10"/>
          </p:nvPr>
        </p:nvSpPr>
        <p:spPr/>
        <p:txBody>
          <a:bodyPr/>
          <a:lstStyle/>
          <a:p>
            <a:fld id="{13D260F0-33F4-49A2-AD5C-A89D1454645B}"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140</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35208995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83568" y="2564904"/>
            <a:ext cx="7772400" cy="1362075"/>
          </a:xfrm>
        </p:spPr>
        <p:txBody>
          <a:bodyPr>
            <a:normAutofit/>
          </a:bodyPr>
          <a:lstStyle/>
          <a:p>
            <a:pPr algn="ctr"/>
            <a:br>
              <a:rPr lang="cs-CZ" sz="2800" dirty="0">
                <a:effectLst>
                  <a:outerShdw blurRad="38100" dist="38100" dir="2700000" algn="tl">
                    <a:srgbClr val="000000">
                      <a:alpha val="43137"/>
                    </a:srgbClr>
                  </a:outerShdw>
                </a:effectLst>
              </a:rPr>
            </a:br>
            <a:r>
              <a:rPr lang="cs-CZ" sz="2800" dirty="0">
                <a:effectLst>
                  <a:outerShdw blurRad="38100" dist="38100" dir="2700000" algn="tl">
                    <a:srgbClr val="000000">
                      <a:alpha val="43137"/>
                    </a:srgbClr>
                  </a:outerShdw>
                </a:effectLst>
              </a:rPr>
              <a:t>VZTAH INSOLVENCE A INDIVIDUÁLNÍ EXEKUCE</a:t>
            </a:r>
          </a:p>
        </p:txBody>
      </p:sp>
      <p:sp>
        <p:nvSpPr>
          <p:cNvPr id="5" name="Zástupný symbol pro text 4"/>
          <p:cNvSpPr>
            <a:spLocks noGrp="1"/>
          </p:cNvSpPr>
          <p:nvPr>
            <p:ph type="body" idx="1"/>
          </p:nvPr>
        </p:nvSpPr>
        <p:spPr/>
        <p:txBody>
          <a:bodyPr/>
          <a:lstStyle/>
          <a:p>
            <a:endParaRPr lang="cs-CZ" dirty="0"/>
          </a:p>
        </p:txBody>
      </p:sp>
      <p:sp>
        <p:nvSpPr>
          <p:cNvPr id="6" name="Zástupný symbol pro datum 5"/>
          <p:cNvSpPr>
            <a:spLocks noGrp="1"/>
          </p:cNvSpPr>
          <p:nvPr>
            <p:ph type="dt" sz="half" idx="10"/>
          </p:nvPr>
        </p:nvSpPr>
        <p:spPr/>
        <p:txBody>
          <a:bodyPr/>
          <a:lstStyle/>
          <a:p>
            <a:fld id="{E5A9F018-340C-4FEB-9BA2-776713B35469}" type="datetime1">
              <a:rPr lang="cs-CZ" smtClean="0"/>
              <a:pPr/>
              <a:t>12.01.2017</a:t>
            </a:fld>
            <a:endParaRPr lang="cs-CZ"/>
          </a:p>
        </p:txBody>
      </p:sp>
      <p:sp>
        <p:nvSpPr>
          <p:cNvPr id="7" name="Zástupný symbol pro zápatí 6"/>
          <p:cNvSpPr>
            <a:spLocks noGrp="1"/>
          </p:cNvSpPr>
          <p:nvPr>
            <p:ph type="ftr" sz="quarter" idx="11"/>
          </p:nvPr>
        </p:nvSpPr>
        <p:spPr>
          <a:xfrm>
            <a:off x="3851920" y="6309320"/>
            <a:ext cx="1735832" cy="365125"/>
          </a:xfrm>
        </p:spPr>
        <p:txBody>
          <a:bodyPr/>
          <a:lstStyle/>
          <a:p>
            <a:r>
              <a:rPr lang="cs-CZ" dirty="0"/>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141</a:t>
            </a:fld>
            <a:endParaRPr lang="cs-CZ"/>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effectLst>
                  <a:outerShdw blurRad="38100" dist="38100" dir="2700000" algn="tl">
                    <a:srgbClr val="000000">
                      <a:alpha val="43137"/>
                    </a:srgbClr>
                  </a:outerShdw>
                </a:effectLst>
              </a:rPr>
              <a:t>Exekuce a insolvence </a:t>
            </a:r>
          </a:p>
        </p:txBody>
      </p:sp>
      <p:sp>
        <p:nvSpPr>
          <p:cNvPr id="3" name="Zástupný symbol pro obsah 2"/>
          <p:cNvSpPr>
            <a:spLocks noGrp="1"/>
          </p:cNvSpPr>
          <p:nvPr>
            <p:ph idx="1"/>
          </p:nvPr>
        </p:nvSpPr>
        <p:spPr>
          <a:xfrm>
            <a:off x="457200" y="1124744"/>
            <a:ext cx="8229600" cy="5001419"/>
          </a:xfrm>
        </p:spPr>
        <p:txBody>
          <a:bodyPr>
            <a:normAutofit/>
          </a:bodyPr>
          <a:lstStyle/>
          <a:p>
            <a:pPr>
              <a:buNone/>
            </a:pPr>
            <a:endParaRPr lang="cs-CZ" sz="2000" dirty="0"/>
          </a:p>
          <a:p>
            <a:pPr algn="ctr">
              <a:lnSpc>
                <a:spcPct val="150000"/>
              </a:lnSpc>
              <a:buNone/>
            </a:pPr>
            <a:r>
              <a:rPr lang="cs-CZ" altLang="cs-CZ" sz="2000" b="1" dirty="0"/>
              <a:t>§ 40a  IZ: </a:t>
            </a:r>
          </a:p>
          <a:p>
            <a:pPr algn="ctr">
              <a:lnSpc>
                <a:spcPct val="150000"/>
              </a:lnSpc>
              <a:buNone/>
            </a:pPr>
            <a:r>
              <a:rPr lang="cs-CZ" altLang="cs-CZ" sz="2000" b="1" dirty="0"/>
              <a:t>		Na základě rozhodnutí a jiných exekučních titulů vzniklých v průběhu insolvenčního řízení proti insolvenčnímu správci pro pohledávky nebo jiná práva, která se týkají majetkové podstaty nebo která mají být uspokojena z majetkové podstaty, </a:t>
            </a:r>
            <a:r>
              <a:rPr lang="cs-CZ" altLang="cs-CZ" sz="2000" b="1" u="sng" dirty="0"/>
              <a:t>nelze vést výkon rozhodnutí na majetek insolvenčního správce</a:t>
            </a:r>
            <a:r>
              <a:rPr lang="cs-CZ" altLang="cs-CZ" sz="2000" b="1" dirty="0"/>
              <a:t>.</a:t>
            </a:r>
          </a:p>
          <a:p>
            <a:pPr algn="ctr">
              <a:lnSpc>
                <a:spcPct val="150000"/>
              </a:lnSpc>
              <a:buNone/>
            </a:pPr>
            <a:endParaRPr lang="cs-CZ" altLang="cs-CZ" sz="2000" b="1" dirty="0"/>
          </a:p>
          <a:p>
            <a:pPr algn="ctr">
              <a:lnSpc>
                <a:spcPct val="150000"/>
              </a:lnSpc>
              <a:buNone/>
            </a:pPr>
            <a:r>
              <a:rPr lang="cs-CZ" altLang="cs-CZ" sz="2000" b="1" dirty="0"/>
              <a:t>	(Přesunuto do obecné části z konkursní úpravy </a:t>
            </a:r>
          </a:p>
          <a:p>
            <a:pPr algn="ctr">
              <a:lnSpc>
                <a:spcPct val="150000"/>
              </a:lnSpc>
              <a:buNone/>
            </a:pPr>
            <a:r>
              <a:rPr lang="cs-CZ" altLang="cs-CZ" sz="2000" b="1" dirty="0"/>
              <a:t>do 31.12.2013 šlo o § 267 odst. 3 IZ) </a:t>
            </a:r>
          </a:p>
          <a:p>
            <a:pPr>
              <a:buNone/>
            </a:pPr>
            <a:endParaRPr lang="cs-CZ" sz="2000" dirty="0"/>
          </a:p>
        </p:txBody>
      </p:sp>
      <p:sp>
        <p:nvSpPr>
          <p:cNvPr id="4" name="Zástupný symbol pro datum 3"/>
          <p:cNvSpPr>
            <a:spLocks noGrp="1"/>
          </p:cNvSpPr>
          <p:nvPr>
            <p:ph type="dt" sz="half" idx="10"/>
          </p:nvPr>
        </p:nvSpPr>
        <p:spPr/>
        <p:txBody>
          <a:bodyPr/>
          <a:lstStyle/>
          <a:p>
            <a:fld id="{A24616F2-DCDC-4A14-A5A3-C867504D1D33}"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142</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cs-CZ" sz="2800" b="1" dirty="0">
                <a:effectLst>
                  <a:outerShdw blurRad="38100" dist="38100" dir="2700000" algn="tl">
                    <a:srgbClr val="000000">
                      <a:alpha val="43137"/>
                    </a:srgbClr>
                  </a:outerShdw>
                </a:effectLst>
              </a:rPr>
              <a:t>Exekuce a insolvence </a:t>
            </a:r>
            <a:endParaRPr lang="cs-CZ" sz="28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57200" y="1052736"/>
            <a:ext cx="8229600" cy="5544616"/>
          </a:xfrm>
        </p:spPr>
        <p:txBody>
          <a:bodyPr>
            <a:normAutofit/>
          </a:bodyPr>
          <a:lstStyle/>
          <a:p>
            <a:pPr algn="ctr">
              <a:buNone/>
            </a:pPr>
            <a:r>
              <a:rPr lang="cs-CZ" sz="2000" b="1" dirty="0"/>
              <a:t>§ 43 odst. 2 IZ – součinnost</a:t>
            </a:r>
          </a:p>
          <a:p>
            <a:pPr algn="ctr">
              <a:buNone/>
            </a:pPr>
            <a:endParaRPr lang="cs-CZ" sz="2000" b="1" dirty="0"/>
          </a:p>
          <a:p>
            <a:pPr algn="ctr">
              <a:buNone/>
            </a:pPr>
            <a:r>
              <a:rPr lang="cs-CZ" sz="2000" b="1" dirty="0"/>
              <a:t>(2) Součinnost podle </a:t>
            </a:r>
            <a:r>
              <a:rPr lang="cs-CZ" sz="2000" b="1" dirty="0">
                <a:hlinkClick r:id="rId2" action="ppaction://hlinkfile"/>
              </a:rPr>
              <a:t>odstavce 1</a:t>
            </a:r>
            <a:r>
              <a:rPr lang="cs-CZ" sz="2000" b="1" dirty="0"/>
              <a:t> spočívá v tom, že orgány a osoby v něm uvedené poskytují insolvenčnímu správci údaje o majetku dlužníka a některé další údaje, které jsou nutné pro výkon správy, a to ve stejném rozsahu, v jakém by je poskytly přímo dlužníku. Tato součinnost spočívá také v tom, že uvedené orgány a osoby, které mají u sebe listiny nebo jiné věci, které mohou sloužit ke zjištění dlužníkova majetku, je bez zbytečného odkladu po doručení žádosti vydají nebo zapůjčí insolvenčnímu správci. Jde-li o údaje vedené v elektronické podobě, splní orgány a osoby uvedené v </a:t>
            </a:r>
            <a:r>
              <a:rPr lang="cs-CZ" sz="2000" b="1" dirty="0">
                <a:hlinkClick r:id="rId2" action="ppaction://hlinkfile"/>
              </a:rPr>
              <a:t>odstavci 1</a:t>
            </a:r>
            <a:r>
              <a:rPr lang="cs-CZ" sz="2000" b="1" dirty="0"/>
              <a:t> povinnost poskytnout součinnost tím, že k nim insolvenčnímu správci umožní dálkový přístup. Součinnost se poskytuje bezplatně; nejde-li o orgány veřejné správy, přísluší tomu, kdo součinnost poskytl, právo na náhradu s tím spojených hotových výdajů. </a:t>
            </a:r>
          </a:p>
          <a:p>
            <a:pPr algn="ctr">
              <a:buNone/>
            </a:pPr>
            <a:endParaRPr lang="cs-CZ" sz="2000" b="1" dirty="0"/>
          </a:p>
        </p:txBody>
      </p:sp>
      <p:sp>
        <p:nvSpPr>
          <p:cNvPr id="4" name="Zástupný symbol pro datum 3"/>
          <p:cNvSpPr>
            <a:spLocks noGrp="1"/>
          </p:cNvSpPr>
          <p:nvPr>
            <p:ph type="dt" sz="half" idx="10"/>
          </p:nvPr>
        </p:nvSpPr>
        <p:spPr/>
        <p:txBody>
          <a:bodyPr/>
          <a:lstStyle/>
          <a:p>
            <a:fld id="{CA51F721-D835-4AD0-B4F4-93FAC61796F4}"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143</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467544" y="1124744"/>
            <a:ext cx="8229600" cy="5102027"/>
          </a:xfrm>
        </p:spPr>
        <p:txBody>
          <a:bodyPr>
            <a:normAutofit/>
          </a:bodyPr>
          <a:lstStyle/>
          <a:p>
            <a:pPr algn="ctr">
              <a:lnSpc>
                <a:spcPct val="150000"/>
              </a:lnSpc>
              <a:buNone/>
            </a:pPr>
            <a:r>
              <a:rPr lang="cs-CZ" altLang="cs-CZ" sz="2000" b="1" dirty="0"/>
              <a:t>§ 82  IZ: </a:t>
            </a:r>
          </a:p>
          <a:p>
            <a:pPr algn="ctr">
              <a:lnSpc>
                <a:spcPct val="150000"/>
              </a:lnSpc>
              <a:buNone/>
            </a:pPr>
            <a:r>
              <a:rPr lang="cs-CZ" sz="2000" b="1" dirty="0"/>
              <a:t>(1)Předběžné opatření v insolvenčním řízení může insolvenční soud</a:t>
            </a:r>
          </a:p>
          <a:p>
            <a:pPr algn="ctr">
              <a:lnSpc>
                <a:spcPct val="150000"/>
              </a:lnSpc>
              <a:buNone/>
            </a:pPr>
            <a:r>
              <a:rPr lang="cs-CZ" sz="2000" b="1" u="sng" dirty="0"/>
              <a:t> nařídit i bez návrhu </a:t>
            </a:r>
            <a:r>
              <a:rPr lang="cs-CZ" altLang="cs-CZ" sz="2000" b="1" dirty="0"/>
              <a:t>		</a:t>
            </a:r>
          </a:p>
          <a:p>
            <a:pPr algn="ctr">
              <a:lnSpc>
                <a:spcPct val="150000"/>
              </a:lnSpc>
              <a:buNone/>
            </a:pPr>
            <a:r>
              <a:rPr lang="cs-CZ" altLang="cs-CZ" sz="2000" b="1" dirty="0"/>
              <a:t>(2) Předběžným opatřením může insolvenční soud v době do rozhodnutí o insolvenčním návrhu také </a:t>
            </a:r>
          </a:p>
          <a:p>
            <a:pPr algn="ctr">
              <a:lnSpc>
                <a:spcPct val="150000"/>
              </a:lnSpc>
              <a:buNone/>
            </a:pPr>
            <a:r>
              <a:rPr lang="cs-CZ" altLang="cs-CZ" sz="2000" b="1" dirty="0"/>
              <a:t>	(...)		</a:t>
            </a:r>
          </a:p>
          <a:p>
            <a:pPr algn="ctr">
              <a:lnSpc>
                <a:spcPct val="150000"/>
              </a:lnSpc>
              <a:buNone/>
            </a:pPr>
            <a:r>
              <a:rPr lang="cs-CZ" altLang="cs-CZ" sz="2000" b="1" dirty="0"/>
              <a:t>		b</a:t>
            </a:r>
            <a:r>
              <a:rPr lang="cs-CZ" altLang="cs-CZ" sz="2000" b="1" u="sng" dirty="0"/>
              <a:t>) omezit </a:t>
            </a:r>
            <a:r>
              <a:rPr lang="cs-CZ" altLang="cs-CZ" sz="2000" b="1" dirty="0"/>
              <a:t>z důvodů hodných zvláštního zřetele způsobem stanoveným v předběžném opatření </a:t>
            </a:r>
            <a:r>
              <a:rPr lang="cs-CZ" altLang="cs-CZ" sz="2000" b="1" u="sng" dirty="0"/>
              <a:t>některý z účin</a:t>
            </a:r>
            <a:r>
              <a:rPr lang="cs-CZ" altLang="cs-CZ" sz="2000" b="1" dirty="0"/>
              <a:t>ků spojených se zahájením insolvenčního řízení </a:t>
            </a:r>
            <a:r>
              <a:rPr lang="cs-CZ" altLang="cs-CZ" sz="2000" b="1" u="sng" dirty="0"/>
              <a:t>uvedených  v § 109 odst. 1 </a:t>
            </a:r>
            <a:r>
              <a:rPr lang="cs-CZ" altLang="cs-CZ" sz="2000" b="1" dirty="0"/>
              <a:t>písm. b) a c), neodporuje-li to společnému zájmu věřitelů,</a:t>
            </a:r>
          </a:p>
          <a:p>
            <a:pPr algn="ctr">
              <a:buNone/>
            </a:pPr>
            <a:endParaRPr lang="cs-CZ" sz="2000" dirty="0"/>
          </a:p>
        </p:txBody>
      </p:sp>
      <p:sp>
        <p:nvSpPr>
          <p:cNvPr id="4" name="Zástupný symbol pro datum 3"/>
          <p:cNvSpPr>
            <a:spLocks noGrp="1"/>
          </p:cNvSpPr>
          <p:nvPr>
            <p:ph type="dt" sz="half" idx="10"/>
          </p:nvPr>
        </p:nvSpPr>
        <p:spPr/>
        <p:txBody>
          <a:bodyPr/>
          <a:lstStyle/>
          <a:p>
            <a:fld id="{8D0D1F71-FC38-46DB-AE00-AA6CC7D78A4E}"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144</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06090"/>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179512" y="836712"/>
            <a:ext cx="8964488" cy="5832648"/>
          </a:xfrm>
        </p:spPr>
        <p:txBody>
          <a:bodyPr>
            <a:normAutofit fontScale="85000" lnSpcReduction="10000"/>
          </a:bodyPr>
          <a:lstStyle/>
          <a:p>
            <a:pPr algn="ctr">
              <a:lnSpc>
                <a:spcPct val="150000"/>
              </a:lnSpc>
              <a:buNone/>
            </a:pPr>
            <a:r>
              <a:rPr lang="cs-CZ" altLang="cs-CZ" sz="2000" b="1" dirty="0"/>
              <a:t>Účinky zahájení IŘ - § 109 odst. 1 písm. c)  IZ</a:t>
            </a:r>
          </a:p>
          <a:p>
            <a:pPr algn="ctr">
              <a:lnSpc>
                <a:spcPct val="150000"/>
              </a:lnSpc>
              <a:buNone/>
            </a:pPr>
            <a:r>
              <a:rPr lang="cs-CZ" altLang="cs-CZ" sz="2000" b="1" dirty="0"/>
              <a:t>	</a:t>
            </a:r>
            <a:r>
              <a:rPr lang="cs-CZ" altLang="cs-CZ" sz="1900" b="1" dirty="0"/>
              <a:t>	Výkon rozhodnutí či exekuci, která by postihovala majetek ve vlastnictví dlužníka, jakož i jiný majetek, který náleží do majetkové podstaty, lze nařídit nebo zahájit, nelze jej však provést. …</a:t>
            </a:r>
          </a:p>
          <a:p>
            <a:pPr algn="ctr">
              <a:lnSpc>
                <a:spcPct val="150000"/>
              </a:lnSpc>
              <a:buNone/>
            </a:pPr>
            <a:r>
              <a:rPr lang="cs-CZ" altLang="cs-CZ" sz="2000" b="1" i="1" dirty="0">
                <a:solidFill>
                  <a:srgbClr val="FF0000"/>
                </a:solidFill>
              </a:rPr>
              <a:t>Zákaz provádění výkonu rozhodnutí nebo exekuce </a:t>
            </a:r>
          </a:p>
          <a:p>
            <a:pPr algn="ctr">
              <a:lnSpc>
                <a:spcPct val="150000"/>
              </a:lnSpc>
              <a:buNone/>
            </a:pPr>
            <a:r>
              <a:rPr lang="cs-CZ" altLang="cs-CZ" sz="2000" b="1" i="1" dirty="0">
                <a:solidFill>
                  <a:srgbClr val="FF0000"/>
                </a:solidFill>
              </a:rPr>
              <a:t>platí i na manžela povinného (dlužníka).</a:t>
            </a:r>
          </a:p>
          <a:p>
            <a:pPr algn="ctr">
              <a:lnSpc>
                <a:spcPct val="150000"/>
              </a:lnSpc>
              <a:buNone/>
            </a:pPr>
            <a:r>
              <a:rPr lang="cs-CZ" altLang="cs-CZ" sz="1800" b="1" i="1" u="sng" dirty="0">
                <a:solidFill>
                  <a:srgbClr val="FF0000"/>
                </a:solidFill>
              </a:rPr>
              <a:t>(z poznámek JUDr. </a:t>
            </a:r>
            <a:r>
              <a:rPr lang="cs-CZ" altLang="cs-CZ" sz="1800" b="1" i="1" u="sng" dirty="0" err="1">
                <a:solidFill>
                  <a:srgbClr val="FF0000"/>
                </a:solidFill>
              </a:rPr>
              <a:t>Zd</a:t>
            </a:r>
            <a:r>
              <a:rPr lang="cs-CZ" altLang="cs-CZ" sz="1800" b="1" i="1" u="sng" dirty="0">
                <a:solidFill>
                  <a:srgbClr val="FF0000"/>
                </a:solidFill>
              </a:rPr>
              <a:t>. Krčmáře  na přednášce  pro </a:t>
            </a:r>
            <a:r>
              <a:rPr lang="cs-CZ" altLang="cs-CZ" sz="1800" b="1" i="1" u="sng" dirty="0" err="1">
                <a:solidFill>
                  <a:srgbClr val="FF0000"/>
                </a:solidFill>
              </a:rPr>
              <a:t>ins</a:t>
            </a:r>
            <a:r>
              <a:rPr lang="cs-CZ" altLang="cs-CZ" sz="1800" b="1" i="1" u="sng" dirty="0">
                <a:solidFill>
                  <a:srgbClr val="FF0000"/>
                </a:solidFill>
              </a:rPr>
              <a:t>. soudce  v květnu 2014)</a:t>
            </a:r>
            <a:endParaRPr lang="cs-CZ" altLang="cs-CZ" sz="2100" b="1" i="1" u="sng" dirty="0">
              <a:solidFill>
                <a:srgbClr val="FF0000"/>
              </a:solidFill>
            </a:endParaRPr>
          </a:p>
          <a:p>
            <a:pPr algn="ctr">
              <a:lnSpc>
                <a:spcPct val="150000"/>
              </a:lnSpc>
              <a:buNone/>
            </a:pPr>
            <a:r>
              <a:rPr lang="cs-CZ" altLang="cs-CZ" sz="1900" b="1" dirty="0"/>
              <a:t>…</a:t>
            </a:r>
          </a:p>
          <a:p>
            <a:pPr algn="ctr">
              <a:lnSpc>
                <a:spcPct val="150000"/>
              </a:lnSpc>
              <a:buNone/>
            </a:pPr>
            <a:r>
              <a:rPr lang="cs-CZ" altLang="cs-CZ" sz="1900" b="1" u="sng" dirty="0"/>
              <a:t>Pro pohledávky za majetkovou podstatou (§ 168) a pohledávky jim na roveň postavené (§ 169) však lze provést nebo vést výkon rozhodnutí či exekuci, která by postihovala majetek náležející do majetkové podstaty dlužníka, na základě rozhodnutí insolvenčního soudu vydaného podle § 203 odst. 5 a s omezeními tímto rozhodnutím založenými. Není-li dále stanoveno jinak, výkon rozhodnutí nebo exekuce se i nadále nařizuje nebo zahajuje a provádí proti povinnému.</a:t>
            </a:r>
          </a:p>
          <a:p>
            <a:pPr algn="ctr">
              <a:lnSpc>
                <a:spcPct val="150000"/>
              </a:lnSpc>
              <a:buNone/>
            </a:pPr>
            <a:r>
              <a:rPr lang="cs-CZ" altLang="cs-CZ" sz="1900" b="1" dirty="0"/>
              <a:t>---------------------------------------------------</a:t>
            </a:r>
          </a:p>
          <a:p>
            <a:pPr algn="ctr">
              <a:buNone/>
            </a:pPr>
            <a:r>
              <a:rPr lang="cs-CZ" sz="2000" b="1" i="1" dirty="0">
                <a:solidFill>
                  <a:srgbClr val="FF0000"/>
                </a:solidFill>
              </a:rPr>
              <a:t>Úkony provedené v rozporu s tímto zákazem jako by v </a:t>
            </a:r>
            <a:r>
              <a:rPr lang="cs-CZ" sz="2000" b="1" i="1" dirty="0" err="1">
                <a:solidFill>
                  <a:srgbClr val="FF0000"/>
                </a:solidFill>
              </a:rPr>
              <a:t>ins</a:t>
            </a:r>
            <a:r>
              <a:rPr lang="cs-CZ" sz="2000" b="1" i="1" dirty="0">
                <a:solidFill>
                  <a:srgbClr val="FF0000"/>
                </a:solidFill>
              </a:rPr>
              <a:t>. řízení nebyly a majetek dle nich vyvedený je stále majetkem dlužníka </a:t>
            </a:r>
          </a:p>
          <a:p>
            <a:pPr algn="ctr">
              <a:buNone/>
            </a:pPr>
            <a:r>
              <a:rPr lang="cs-CZ" altLang="cs-CZ" sz="2000" b="1" i="1" u="sng" dirty="0">
                <a:solidFill>
                  <a:srgbClr val="FF0000"/>
                </a:solidFill>
              </a:rPr>
              <a:t>(z poznámek JUDr. </a:t>
            </a:r>
            <a:r>
              <a:rPr lang="cs-CZ" altLang="cs-CZ" sz="2000" b="1" i="1" u="sng" dirty="0" err="1">
                <a:solidFill>
                  <a:srgbClr val="FF0000"/>
                </a:solidFill>
              </a:rPr>
              <a:t>Zd</a:t>
            </a:r>
            <a:r>
              <a:rPr lang="cs-CZ" altLang="cs-CZ" sz="2000" b="1" i="1" u="sng" dirty="0">
                <a:solidFill>
                  <a:srgbClr val="FF0000"/>
                </a:solidFill>
              </a:rPr>
              <a:t>. Krčmáře  na přednášce  pro </a:t>
            </a:r>
            <a:r>
              <a:rPr lang="cs-CZ" altLang="cs-CZ" sz="2000" b="1" i="1" u="sng" dirty="0" err="1">
                <a:solidFill>
                  <a:srgbClr val="FF0000"/>
                </a:solidFill>
              </a:rPr>
              <a:t>ins</a:t>
            </a:r>
            <a:r>
              <a:rPr lang="cs-CZ" altLang="cs-CZ" sz="2000" b="1" i="1" u="sng" dirty="0">
                <a:solidFill>
                  <a:srgbClr val="FF0000"/>
                </a:solidFill>
              </a:rPr>
              <a:t>. soudce  v květnu 2014)</a:t>
            </a:r>
            <a:endParaRPr lang="cs-CZ" altLang="cs-CZ" sz="2800" b="1" i="1" u="sng" dirty="0">
              <a:solidFill>
                <a:srgbClr val="FF0000"/>
              </a:solidFill>
            </a:endParaRPr>
          </a:p>
          <a:p>
            <a:pPr algn="ctr">
              <a:buNone/>
            </a:pPr>
            <a:endParaRPr lang="cs-CZ" sz="2000" dirty="0"/>
          </a:p>
        </p:txBody>
      </p:sp>
      <p:sp>
        <p:nvSpPr>
          <p:cNvPr id="4" name="Zástupný symbol pro datum 3"/>
          <p:cNvSpPr>
            <a:spLocks noGrp="1"/>
          </p:cNvSpPr>
          <p:nvPr>
            <p:ph type="dt" sz="half" idx="10"/>
          </p:nvPr>
        </p:nvSpPr>
        <p:spPr/>
        <p:txBody>
          <a:bodyPr/>
          <a:lstStyle/>
          <a:p>
            <a:fld id="{9645CF7D-AD0D-45EB-8587-BA67A61F28E5}"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145</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2400" b="1" dirty="0"/>
              <a:t>PŘÍPADOVÁ STUDIE</a:t>
            </a:r>
          </a:p>
        </p:txBody>
      </p:sp>
      <p:sp>
        <p:nvSpPr>
          <p:cNvPr id="3" name="Zástupný symbol pro obsah 2"/>
          <p:cNvSpPr>
            <a:spLocks noGrp="1"/>
          </p:cNvSpPr>
          <p:nvPr>
            <p:ph idx="1"/>
          </p:nvPr>
        </p:nvSpPr>
        <p:spPr>
          <a:xfrm>
            <a:off x="457200" y="1196752"/>
            <a:ext cx="8229600" cy="4929411"/>
          </a:xfrm>
        </p:spPr>
        <p:txBody>
          <a:bodyPr>
            <a:normAutofit/>
          </a:bodyPr>
          <a:lstStyle/>
          <a:p>
            <a:pPr marL="0" lvl="0" indent="0" algn="ctr">
              <a:buNone/>
            </a:pPr>
            <a:r>
              <a:rPr lang="cs-CZ" sz="1800" dirty="0"/>
              <a:t>Jaké úkony v exekuci musí být dovršeny před zahájením insolvenčního řízení (vydání usnesení o příklepu, jeho právní moc nebo až doplacení ceny nebo dokonce vyrozumění katastru k provedení záznamu či provedení samotného záznamu), aby byl prodej v exekuci platný a z pohledu § 109 IZ nenapadnutelný?</a:t>
            </a:r>
          </a:p>
          <a:p>
            <a:pPr marL="0" indent="0" algn="ctr">
              <a:buNone/>
            </a:pPr>
            <a:endParaRPr lang="cs-CZ" sz="1800" dirty="0"/>
          </a:p>
          <a:p>
            <a:pPr marL="0" indent="0" algn="ctr">
              <a:buNone/>
            </a:pPr>
            <a:r>
              <a:rPr lang="cs-CZ" sz="1800" b="1" u="sng" dirty="0"/>
              <a:t>PŘÍKLAD:</a:t>
            </a:r>
          </a:p>
          <a:p>
            <a:pPr marL="0" indent="0" algn="ctr">
              <a:buNone/>
            </a:pPr>
            <a:r>
              <a:rPr lang="cs-CZ" sz="1800" dirty="0"/>
              <a:t>7. 3. 2013 v rámci exekuce se koná dražba a exekutor vydává usnesení o udělení příklep</a:t>
            </a:r>
          </a:p>
          <a:p>
            <a:pPr marL="0" indent="0" algn="ctr">
              <a:buNone/>
            </a:pPr>
            <a:r>
              <a:rPr lang="cs-CZ" sz="1800" dirty="0"/>
              <a:t>5. 4. 2013 je zahájeno insolvenční řízení na dlužníka (na návrh věřitele)</a:t>
            </a:r>
          </a:p>
          <a:p>
            <a:pPr marL="0" indent="0" algn="ctr">
              <a:buNone/>
            </a:pPr>
            <a:r>
              <a:rPr lang="cs-CZ" sz="1800" dirty="0"/>
              <a:t>9. 4. 2013 nabývá právní moci usnesení o udělení příklepu (takto ji exekutor vyznačuje)</a:t>
            </a:r>
          </a:p>
          <a:p>
            <a:pPr marL="0" indent="0" algn="ctr">
              <a:buNone/>
            </a:pPr>
            <a:r>
              <a:rPr lang="cs-CZ" sz="1800" dirty="0"/>
              <a:t>- následně exekutor vyzve vydražitele k doplacení a dne 29. 4. 2013 tento doplatil</a:t>
            </a:r>
          </a:p>
          <a:p>
            <a:pPr marL="0" indent="0" algn="ctr">
              <a:buNone/>
            </a:pPr>
            <a:r>
              <a:rPr lang="cs-CZ" sz="1800" dirty="0"/>
              <a:t>2. 5. 2013 exekutor vyrozuměl katastr a ten záznamem zapsal jako vlastníka vydražitele</a:t>
            </a:r>
          </a:p>
          <a:p>
            <a:pPr marL="0" indent="0" algn="ctr">
              <a:buNone/>
            </a:pPr>
            <a:r>
              <a:rPr lang="cs-CZ" sz="1800" dirty="0"/>
              <a:t>7. 5. 2014 prohlášen konkurs</a:t>
            </a:r>
          </a:p>
          <a:p>
            <a:pPr marL="0" indent="0">
              <a:buNone/>
            </a:pPr>
            <a:endParaRPr lang="cs-CZ" sz="1800" dirty="0"/>
          </a:p>
        </p:txBody>
      </p:sp>
      <p:sp>
        <p:nvSpPr>
          <p:cNvPr id="4" name="Zástupný symbol pro datum 3"/>
          <p:cNvSpPr>
            <a:spLocks noGrp="1"/>
          </p:cNvSpPr>
          <p:nvPr>
            <p:ph type="dt" sz="half" idx="10"/>
          </p:nvPr>
        </p:nvSpPr>
        <p:spPr/>
        <p:txBody>
          <a:bodyPr/>
          <a:lstStyle/>
          <a:p>
            <a:fld id="{83B0C142-EE99-40D7-A972-7FC4C52DB629}"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146</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286467399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 14 odst. 1 písm. a) až e) ZKV </a:t>
            </a:r>
          </a:p>
        </p:txBody>
      </p:sp>
      <p:sp>
        <p:nvSpPr>
          <p:cNvPr id="3" name="Zástupný symbol pro obsah 2"/>
          <p:cNvSpPr>
            <a:spLocks noGrp="1"/>
          </p:cNvSpPr>
          <p:nvPr>
            <p:ph idx="1"/>
          </p:nvPr>
        </p:nvSpPr>
        <p:spPr/>
        <p:txBody>
          <a:bodyPr>
            <a:normAutofit fontScale="77500" lnSpcReduction="20000"/>
          </a:bodyPr>
          <a:lstStyle/>
          <a:p>
            <a:pPr marL="0" indent="0" algn="ctr">
              <a:buNone/>
            </a:pPr>
            <a:r>
              <a:rPr lang="cs-CZ" sz="1800" dirty="0"/>
              <a:t>(1) Prohlášení konkursu má tyto účinky:</a:t>
            </a:r>
          </a:p>
          <a:p>
            <a:pPr marL="0" indent="0" algn="ctr">
              <a:buNone/>
            </a:pPr>
            <a:r>
              <a:rPr lang="cs-CZ" sz="1800" dirty="0"/>
              <a:t> </a:t>
            </a:r>
          </a:p>
          <a:p>
            <a:pPr marL="0" indent="0" algn="ctr">
              <a:buNone/>
            </a:pPr>
            <a:r>
              <a:rPr lang="cs-CZ" sz="1800" dirty="0"/>
              <a:t>a) oprávnění nakládat s majetkem podstaty přechází na správce. Právní úkony úpadce, týkající se tohoto majetku, jsou vůči konkursním věřitelům neúčinné. Osoba, která uzavřela s úpadcem smlouvu, může od ní odstoupit, ledaže v době jejího uzavření věděla o prohlášení konkursu,</a:t>
            </a:r>
          </a:p>
          <a:p>
            <a:pPr marL="0" indent="0" algn="ctr">
              <a:buNone/>
            </a:pPr>
            <a:r>
              <a:rPr lang="cs-CZ" sz="1800" dirty="0"/>
              <a:t> </a:t>
            </a:r>
          </a:p>
          <a:p>
            <a:pPr marL="0" indent="0" algn="ctr">
              <a:buNone/>
            </a:pPr>
            <a:r>
              <a:rPr lang="cs-CZ" sz="1800" dirty="0"/>
              <a:t>b) úpadce může odmítnout přijetí daru nebo odmítnout dědictví jen se souhlasem správce,</a:t>
            </a:r>
          </a:p>
          <a:p>
            <a:pPr marL="0" indent="0" algn="ctr">
              <a:buNone/>
            </a:pPr>
            <a:r>
              <a:rPr lang="cs-CZ" sz="1800" dirty="0"/>
              <a:t> </a:t>
            </a:r>
          </a:p>
          <a:p>
            <a:pPr marL="0" indent="0" algn="ctr">
              <a:buNone/>
            </a:pPr>
            <a:r>
              <a:rPr lang="cs-CZ" sz="1800" dirty="0"/>
              <a:t>c) řízení o nárocích, které se týkají majetku patřícího do konkursní podstaty nebo které mají být uspokojeny z tohoto majetku, jejichž účastníkem je úpadce, se přerušují, ledaže jde o trestní řízení (v němž však nelze rozhodnout o náhradě škody), o řízení o výživném nezletilých dětí, o řízení o výkon rozhodnutí; s výjimkou řízení o pohledávkách, které je třeba přihlásit v konkursu (§ 20), lze v řízení pokračovat na návrh správce, popřípadě ostatních účastníků řízení a správce se stává účastníkem řízení místo úpadce,</a:t>
            </a:r>
          </a:p>
          <a:p>
            <a:pPr marL="0" indent="0" algn="ctr">
              <a:buNone/>
            </a:pPr>
            <a:r>
              <a:rPr lang="cs-CZ" sz="1800" dirty="0"/>
              <a:t> </a:t>
            </a:r>
          </a:p>
          <a:p>
            <a:pPr marL="0" indent="0" algn="ctr">
              <a:buNone/>
            </a:pPr>
            <a:r>
              <a:rPr lang="cs-CZ" sz="1800" dirty="0"/>
              <a:t>d) řízení o nárocích, které se týkají majetku patřícího do podstaty nebo které mají být uspokojeny z tohoto majetku, mohou být zahájena jen na návrh správce nebo proti správci; jde-li o pohledávky, které je třeba přihlásit v konkursu (§ 20 odst. 1), může být řízení, s výjimkou řízení o výkon rozhodnutí, zahájeno jen za podmínek uvedených v § 23 a 24,</a:t>
            </a:r>
          </a:p>
          <a:p>
            <a:pPr marL="0" indent="0" algn="ctr">
              <a:buNone/>
            </a:pPr>
            <a:r>
              <a:rPr lang="cs-CZ" sz="1800" dirty="0"/>
              <a:t> </a:t>
            </a:r>
          </a:p>
          <a:p>
            <a:pPr marL="0" indent="0" algn="ctr">
              <a:buNone/>
            </a:pPr>
            <a:r>
              <a:rPr lang="cs-CZ" sz="1800" dirty="0"/>
              <a:t>e) </a:t>
            </a:r>
            <a:r>
              <a:rPr lang="cs-CZ" sz="1800" b="1" u="sng" dirty="0"/>
              <a:t>nelze provést výkon rozhodnutí (exekuci) postihující majetek patřící do podstaty a k tomuto majetku nelze ani nabýt právo na oddělené uspokojení (§ 28),</a:t>
            </a:r>
          </a:p>
        </p:txBody>
      </p:sp>
      <p:sp>
        <p:nvSpPr>
          <p:cNvPr id="4" name="Zástupný symbol pro datum 3"/>
          <p:cNvSpPr>
            <a:spLocks noGrp="1"/>
          </p:cNvSpPr>
          <p:nvPr>
            <p:ph type="dt" sz="half" idx="10"/>
          </p:nvPr>
        </p:nvSpPr>
        <p:spPr/>
        <p:txBody>
          <a:bodyPr/>
          <a:lstStyle/>
          <a:p>
            <a:fld id="{CB465BAC-90BF-4B09-9F9C-28A406BF5391}"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147</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176246544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561975"/>
          </a:xfrm>
        </p:spPr>
        <p:txBody>
          <a:bodyPr/>
          <a:lstStyle/>
          <a:p>
            <a:pPr eaLnBrk="1" hangingPunct="1"/>
            <a:r>
              <a:rPr lang="cs-CZ" altLang="cs-CZ" sz="2400"/>
              <a:t>§ 109 účinky zahájení insolvenčního řízení I. </a:t>
            </a:r>
          </a:p>
        </p:txBody>
      </p:sp>
      <p:sp>
        <p:nvSpPr>
          <p:cNvPr id="82947" name="Rectangle 3"/>
          <p:cNvSpPr>
            <a:spLocks noGrp="1" noChangeArrowheads="1"/>
          </p:cNvSpPr>
          <p:nvPr>
            <p:ph type="body" idx="1"/>
          </p:nvPr>
        </p:nvSpPr>
        <p:spPr>
          <a:xfrm>
            <a:off x="250825" y="981075"/>
            <a:ext cx="8642350" cy="5876925"/>
          </a:xfrm>
        </p:spPr>
        <p:txBody>
          <a:bodyPr/>
          <a:lstStyle/>
          <a:p>
            <a:pPr>
              <a:buFontTx/>
              <a:buNone/>
            </a:pPr>
            <a:r>
              <a:rPr lang="cs-CZ" altLang="cs-CZ" sz="1700" b="1"/>
              <a:t>(1) Se zahájením insolvenčního řízení se spojují tyto účinky: </a:t>
            </a:r>
          </a:p>
          <a:p>
            <a:pPr>
              <a:buFontTx/>
              <a:buNone/>
            </a:pPr>
            <a:r>
              <a:rPr lang="cs-CZ" altLang="cs-CZ" sz="1700" b="1"/>
              <a:t>a) pohledávky a jiná práva týkající se majetkové podstaty nemohou být uplatněny žalobou, lze-li je uplatnit přihláškou, </a:t>
            </a:r>
          </a:p>
          <a:p>
            <a:pPr>
              <a:buFontTx/>
              <a:buNone/>
            </a:pPr>
            <a:r>
              <a:rPr lang="cs-CZ" altLang="cs-CZ" sz="1700" b="1"/>
              <a:t>b) právo na uspokojení ze zajištění, které se týká majetku ve vlastnictví dlužníka nebo majetku náležejícího do majetkové podstaty, lze uplatnit a nově nabýt jen za podmínek stanovených tímto zákonem, to platí i pro zřízení soudcovského zástavního práva na nemovitostech nebo exekutorského zástavního práva na nemovitostech, které bylo navrženo po zahájení insolvenčního řízení, </a:t>
            </a:r>
          </a:p>
          <a:p>
            <a:pPr>
              <a:buFontTx/>
              <a:buNone/>
            </a:pPr>
            <a:r>
              <a:rPr lang="cs-CZ" altLang="cs-CZ" sz="1700" b="1"/>
              <a:t>c) výkon rozhodnutí či exekuci, která by postihovala majetek ve vlastnictví dlužníka, jakož i jiný majetek, který náleží do majetkové podstaty, lze nařídit nebo zahájit, nelze jej však provést. Pro pohledávky za majetkovou podstatou (§ 168) a pohledávky jim na roveň postavené (§ 169) však lze provést nebo vést výkon rozhodnutí či exekuci, která by postihovala majetek náležející do majetkové podstaty dlužníka, na základě rozhodnutí insolvenčního soudu vydaného podle </a:t>
            </a:r>
            <a:r>
              <a:rPr lang="cs-CZ" altLang="cs-CZ" sz="1700" b="1">
                <a:hlinkClick r:id="rId2" action="ppaction://hlinkfile"/>
              </a:rPr>
              <a:t>§ 203 odst. 5</a:t>
            </a:r>
            <a:r>
              <a:rPr lang="cs-CZ" altLang="cs-CZ" sz="1700" b="1"/>
              <a:t> a s omezeními tímto rozhodnutím založenými. Není-li dále stanoveno jinak, výkon rozhodnutí nebo exekuce se i nadále nařizuje nebo zahajuje a provádí proti povinnému, </a:t>
            </a:r>
          </a:p>
          <a:p>
            <a:pPr>
              <a:buFontTx/>
              <a:buNone/>
            </a:pPr>
            <a:r>
              <a:rPr lang="cs-CZ" altLang="cs-CZ" sz="1700" b="1"/>
              <a:t>d) nelze uplatnit dohodou věřitele a dlužníka založené právo na výplatu srážek ze mzdy nebo jiných příjmů, s nimiž se při výkonu rozhodnutí nakládá jako se mzdou nebo platem.</a:t>
            </a:r>
          </a:p>
          <a:p>
            <a:pPr eaLnBrk="1" hangingPunct="1">
              <a:lnSpc>
                <a:spcPct val="80000"/>
              </a:lnSpc>
              <a:buFontTx/>
              <a:buNone/>
            </a:pPr>
            <a:endParaRPr lang="cs-CZ" altLang="cs-CZ" sz="1800"/>
          </a:p>
        </p:txBody>
      </p:sp>
      <p:sp>
        <p:nvSpPr>
          <p:cNvPr id="4" name="Zástupný symbol pro datum 3"/>
          <p:cNvSpPr>
            <a:spLocks noGrp="1"/>
          </p:cNvSpPr>
          <p:nvPr>
            <p:ph type="dt" sz="half" idx="10"/>
          </p:nvPr>
        </p:nvSpPr>
        <p:spPr/>
        <p:txBody>
          <a:bodyPr/>
          <a:lstStyle/>
          <a:p>
            <a:fld id="{F6F7A54A-A5C6-47E3-A191-2124AD55F2B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148</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218895358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Nadpis 1"/>
          <p:cNvSpPr>
            <a:spLocks noGrp="1"/>
          </p:cNvSpPr>
          <p:nvPr>
            <p:ph type="title"/>
          </p:nvPr>
        </p:nvSpPr>
        <p:spPr>
          <a:xfrm>
            <a:off x="457200" y="274638"/>
            <a:ext cx="8229600" cy="633412"/>
          </a:xfrm>
        </p:spPr>
        <p:txBody>
          <a:bodyPr/>
          <a:lstStyle/>
          <a:p>
            <a:r>
              <a:rPr lang="cs-CZ" altLang="cs-CZ" sz="2800"/>
              <a:t>§ 109 účinky zahájení insolvenčního řízení II. </a:t>
            </a:r>
          </a:p>
        </p:txBody>
      </p:sp>
      <p:sp>
        <p:nvSpPr>
          <p:cNvPr id="83971" name="Zástupný symbol pro obsah 2"/>
          <p:cNvSpPr>
            <a:spLocks noGrp="1"/>
          </p:cNvSpPr>
          <p:nvPr>
            <p:ph idx="1"/>
          </p:nvPr>
        </p:nvSpPr>
        <p:spPr>
          <a:xfrm>
            <a:off x="457200" y="1125538"/>
            <a:ext cx="8229600" cy="5472112"/>
          </a:xfrm>
        </p:spPr>
        <p:txBody>
          <a:bodyPr/>
          <a:lstStyle/>
          <a:p>
            <a:pPr algn="ctr">
              <a:buFontTx/>
              <a:buNone/>
            </a:pPr>
            <a:endParaRPr lang="cs-CZ" altLang="cs-CZ" sz="1800" b="1"/>
          </a:p>
          <a:p>
            <a:pPr algn="ctr">
              <a:buFontTx/>
              <a:buNone/>
            </a:pPr>
            <a:r>
              <a:rPr lang="cs-CZ" altLang="cs-CZ" sz="1800" b="1"/>
              <a:t>(2) Úkonem, jímž se provádí výkon rozhodnutí nebo exekuce, není úkon učiněný k zajištění dlužníkova majetku pro účely jeho postižení takovým výkonem rozhodnutí nebo exekucí. Se zahájením insolvenčního řízení se spojují také další účinky stanovené zákonem.</a:t>
            </a:r>
          </a:p>
          <a:p>
            <a:pPr algn="ctr">
              <a:buFontTx/>
              <a:buNone/>
            </a:pPr>
            <a:endParaRPr lang="cs-CZ" altLang="cs-CZ" sz="1800" b="1"/>
          </a:p>
          <a:p>
            <a:pPr algn="ctr">
              <a:buFontTx/>
              <a:buNone/>
            </a:pPr>
            <a:r>
              <a:rPr lang="cs-CZ" altLang="cs-CZ" sz="1800" b="1"/>
              <a:t>(3) Lhůty k uplatnění práv, která lze podle </a:t>
            </a:r>
            <a:r>
              <a:rPr lang="cs-CZ" altLang="cs-CZ" sz="1800" b="1">
                <a:hlinkClick r:id="rId2" action="ppaction://hlinkfile"/>
              </a:rPr>
              <a:t>odstavce 1</a:t>
            </a:r>
            <a:r>
              <a:rPr lang="cs-CZ" altLang="cs-CZ" sz="1800" b="1"/>
              <a:t> uplatnit pouze přihláškou, po zahájení insolvenčního řízení nezačínají nebo dále neběží. </a:t>
            </a:r>
          </a:p>
          <a:p>
            <a:pPr algn="ctr"/>
            <a:endParaRPr lang="cs-CZ" altLang="cs-CZ" sz="1800" b="1"/>
          </a:p>
          <a:p>
            <a:pPr algn="ctr">
              <a:buFontTx/>
              <a:buNone/>
            </a:pPr>
            <a:r>
              <a:rPr lang="cs-CZ" altLang="cs-CZ" sz="1800" b="1"/>
              <a:t>(4) Účinky zahájení insolvenčního řízení nastávají okamžikem zveřejnění vyhlášky, kterou se oznamuje zahájení insolvenčního řízení, v insolvenčním rejstříku. </a:t>
            </a:r>
          </a:p>
          <a:p>
            <a:pPr algn="ctr">
              <a:buFontTx/>
              <a:buNone/>
            </a:pPr>
            <a:r>
              <a:rPr lang="cs-CZ" altLang="cs-CZ" sz="1800" b="1"/>
              <a:t> </a:t>
            </a:r>
          </a:p>
          <a:p>
            <a:pPr>
              <a:buFontTx/>
              <a:buNone/>
            </a:pPr>
            <a:endParaRPr lang="cs-CZ" altLang="cs-CZ"/>
          </a:p>
        </p:txBody>
      </p:sp>
      <p:sp>
        <p:nvSpPr>
          <p:cNvPr id="4" name="Zástupný symbol pro datum 3"/>
          <p:cNvSpPr>
            <a:spLocks noGrp="1"/>
          </p:cNvSpPr>
          <p:nvPr>
            <p:ph type="dt" sz="half" idx="10"/>
          </p:nvPr>
        </p:nvSpPr>
        <p:spPr/>
        <p:txBody>
          <a:bodyPr/>
          <a:lstStyle/>
          <a:p>
            <a:fld id="{DF9817CE-B8AB-470D-88F8-5FD2E4A0A3E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149</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2909862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83568" y="3501008"/>
            <a:ext cx="7772400" cy="1362075"/>
          </a:xfrm>
        </p:spPr>
        <p:txBody>
          <a:bodyPr anchor="ctr">
            <a:normAutofit/>
          </a:bodyPr>
          <a:lstStyle/>
          <a:p>
            <a:pPr algn="ctr"/>
            <a:r>
              <a:rPr lang="cs-CZ" sz="2800" dirty="0">
                <a:effectLst>
                  <a:outerShdw blurRad="38100" dist="38100" dir="2700000" algn="tl">
                    <a:srgbClr val="000000">
                      <a:alpha val="43137"/>
                    </a:srgbClr>
                  </a:outerShdw>
                </a:effectLst>
              </a:rPr>
              <a:t>§ 2 </a:t>
            </a:r>
          </a:p>
        </p:txBody>
      </p:sp>
      <p:sp>
        <p:nvSpPr>
          <p:cNvPr id="6" name="Zástupný symbol pro text 5"/>
          <p:cNvSpPr>
            <a:spLocks noGrp="1"/>
          </p:cNvSpPr>
          <p:nvPr>
            <p:ph type="body" idx="1"/>
          </p:nvPr>
        </p:nvSpPr>
        <p:spPr>
          <a:xfrm>
            <a:off x="755576" y="1916832"/>
            <a:ext cx="7772400" cy="1500187"/>
          </a:xfrm>
        </p:spPr>
        <p:txBody>
          <a:bodyPr anchor="ctr">
            <a:normAutofit/>
          </a:bodyPr>
          <a:lstStyle/>
          <a:p>
            <a:pPr algn="ctr"/>
            <a:r>
              <a:rPr lang="cs-CZ" sz="3200" b="1" dirty="0">
                <a:solidFill>
                  <a:schemeClr val="tx1"/>
                </a:solidFill>
                <a:effectLst>
                  <a:outerShdw blurRad="38100" dist="38100" dir="2700000" algn="tl">
                    <a:srgbClr val="000000">
                      <a:alpha val="43137"/>
                    </a:srgbClr>
                  </a:outerShdw>
                </a:effectLst>
              </a:rPr>
              <a:t>ZÁKLADNÍ POJMY</a:t>
            </a:r>
          </a:p>
        </p:txBody>
      </p:sp>
      <p:sp>
        <p:nvSpPr>
          <p:cNvPr id="2" name="Zástupný symbol pro datum 1"/>
          <p:cNvSpPr>
            <a:spLocks noGrp="1"/>
          </p:cNvSpPr>
          <p:nvPr>
            <p:ph type="dt" sz="half" idx="10"/>
          </p:nvPr>
        </p:nvSpPr>
        <p:spPr/>
        <p:txBody>
          <a:bodyPr/>
          <a:lstStyle/>
          <a:p>
            <a:fld id="{8659F74E-DE25-4F26-B433-2416014F4AAC}" type="datetime1">
              <a:rPr lang="cs-CZ" smtClean="0"/>
              <a:pPr/>
              <a:t>12.01.2017</a:t>
            </a:fld>
            <a:endParaRPr lang="cs-CZ"/>
          </a:p>
        </p:txBody>
      </p:sp>
      <p:sp>
        <p:nvSpPr>
          <p:cNvPr id="3" name="Zástupný symbol pro zápatí 2"/>
          <p:cNvSpPr>
            <a:spLocks noGrp="1"/>
          </p:cNvSpPr>
          <p:nvPr>
            <p:ph type="ftr" sz="quarter" idx="11"/>
          </p:nvPr>
        </p:nvSpPr>
        <p:spPr/>
        <p:txBody>
          <a:bodyPr/>
          <a:lstStyle/>
          <a:p>
            <a:r>
              <a:rPr lang="cs-CZ"/>
              <a:t>Jan Kozák, KS Brno</a:t>
            </a:r>
          </a:p>
        </p:txBody>
      </p:sp>
      <p:sp>
        <p:nvSpPr>
          <p:cNvPr id="4" name="Zástupný symbol pro číslo snímku 3"/>
          <p:cNvSpPr>
            <a:spLocks noGrp="1"/>
          </p:cNvSpPr>
          <p:nvPr>
            <p:ph type="sldNum" sz="quarter" idx="12"/>
          </p:nvPr>
        </p:nvSpPr>
        <p:spPr/>
        <p:txBody>
          <a:bodyPr/>
          <a:lstStyle/>
          <a:p>
            <a:fld id="{3A77E114-E26C-406E-96F9-BC3A20B241F6}" type="slidenum">
              <a:rPr lang="cs-CZ" smtClean="0"/>
              <a:pPr/>
              <a:t>15</a:t>
            </a:fld>
            <a:endParaRPr lang="cs-CZ"/>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Nadpis 1"/>
          <p:cNvSpPr>
            <a:spLocks noGrp="1"/>
          </p:cNvSpPr>
          <p:nvPr>
            <p:ph type="title"/>
          </p:nvPr>
        </p:nvSpPr>
        <p:spPr>
          <a:xfrm>
            <a:off x="457200" y="274638"/>
            <a:ext cx="8229600" cy="777875"/>
          </a:xfrm>
        </p:spPr>
        <p:txBody>
          <a:bodyPr/>
          <a:lstStyle/>
          <a:p>
            <a:r>
              <a:rPr lang="cs-CZ" altLang="cs-CZ" sz="2800"/>
              <a:t>§ 109 účinky zahájení insolvenčního řízení III. </a:t>
            </a:r>
          </a:p>
        </p:txBody>
      </p:sp>
      <p:sp>
        <p:nvSpPr>
          <p:cNvPr id="84995" name="Zástupný symbol pro obsah 2"/>
          <p:cNvSpPr>
            <a:spLocks noGrp="1"/>
          </p:cNvSpPr>
          <p:nvPr>
            <p:ph idx="1"/>
          </p:nvPr>
        </p:nvSpPr>
        <p:spPr>
          <a:xfrm>
            <a:off x="179388" y="1052513"/>
            <a:ext cx="8785225" cy="5805487"/>
          </a:xfrm>
        </p:spPr>
        <p:txBody>
          <a:bodyPr/>
          <a:lstStyle/>
          <a:p>
            <a:pPr algn="ctr">
              <a:buFontTx/>
              <a:buNone/>
            </a:pPr>
            <a:r>
              <a:rPr lang="cs-CZ" altLang="cs-CZ" sz="1900" b="1"/>
              <a:t>(5) Nestanoví-li zákon u některého ze způsobů řešení úpadku jinak, trvají účinky spojené se zahájením insolvenčního řízení do skončení insolvenčního řízení, a jde-li o reorganizaci, do schválení reorganizačního plánu. </a:t>
            </a:r>
          </a:p>
          <a:p>
            <a:pPr algn="ctr">
              <a:buFontTx/>
              <a:buNone/>
            </a:pPr>
            <a:r>
              <a:rPr lang="cs-CZ" altLang="cs-CZ" sz="1900" b="1"/>
              <a:t>(6) K rozhodnutím a opatřením přijatým při provádění výkonu rozhodnutí nebo exekuce v rozporu s omezením podle odstavce 1 písm. c) se v insolvenčním řízení nepřihlíží. Je-li to nezbytné k naplnění účelu insolvenčního řízení, může insolvenční soud kdykoli i bez návrhu pozastavit vykonatelnost nebo odložit právní moc rozhodnutí nebo opatření přijatých při provádění výkonu rozhodnutí nebo exekuce v rozporu s omezením podle odstavce 1 písm. c); může také zakázat přijetí rozhodnutí nebo opatření připravovaných při provádění výkonu rozhodnutí nebo exekuce v rozporu s omezením podle odstavce 1 písm. c). Proti rozhodnutí insolvenčního soudu podle věty druhé mohou podat odvolání účastníci řízení o výkon rozhodnutí nebo exekučního řízení; těmto osobám, jakož i orgánu nebo osobě, která rozhodnutí nebo opatření při provádění výkonu rozhodnutí nebo exekuce přijala nebo připravovala, se rozhodnutí insolvenčního soudu podle věty druhé doručuje zvlášť.</a:t>
            </a:r>
          </a:p>
          <a:p>
            <a:pPr algn="ctr">
              <a:buFontTx/>
              <a:buNone/>
            </a:pPr>
            <a:endParaRPr lang="cs-CZ" altLang="cs-CZ" sz="1900" b="1"/>
          </a:p>
        </p:txBody>
      </p:sp>
      <p:sp>
        <p:nvSpPr>
          <p:cNvPr id="4" name="Zástupný symbol pro datum 3"/>
          <p:cNvSpPr>
            <a:spLocks noGrp="1"/>
          </p:cNvSpPr>
          <p:nvPr>
            <p:ph type="dt" sz="half" idx="10"/>
          </p:nvPr>
        </p:nvSpPr>
        <p:spPr/>
        <p:txBody>
          <a:bodyPr/>
          <a:lstStyle/>
          <a:p>
            <a:fld id="{C425F832-1F01-4294-8F6D-434B62D7C914}"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150</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110157472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z důvodové zprávy  k zák. č. 294/2013 Sb., zvláštní část, </a:t>
            </a:r>
            <a:br>
              <a:rPr lang="cs-CZ" sz="2400" b="1" dirty="0"/>
            </a:br>
            <a:r>
              <a:rPr lang="cs-CZ" sz="2400" b="1" dirty="0"/>
              <a:t>k bodu 64 (§ 109 IZ)</a:t>
            </a:r>
          </a:p>
        </p:txBody>
      </p:sp>
      <p:sp>
        <p:nvSpPr>
          <p:cNvPr id="3" name="Zástupný symbol pro obsah 2"/>
          <p:cNvSpPr>
            <a:spLocks noGrp="1"/>
          </p:cNvSpPr>
          <p:nvPr>
            <p:ph idx="1"/>
          </p:nvPr>
        </p:nvSpPr>
        <p:spPr>
          <a:xfrm>
            <a:off x="179512" y="1340768"/>
            <a:ext cx="8856984" cy="5112568"/>
          </a:xfrm>
        </p:spPr>
        <p:txBody>
          <a:bodyPr>
            <a:normAutofit fontScale="85000" lnSpcReduction="10000"/>
          </a:bodyPr>
          <a:lstStyle/>
          <a:p>
            <a:pPr marL="0" indent="0" algn="ctr">
              <a:buNone/>
            </a:pPr>
            <a:r>
              <a:rPr lang="cs-CZ" sz="2000" dirty="0"/>
              <a:t>Doplnění textu § 109 odst. 1 písm. c), odst. 2 a odst. 6 insolvenčního zákona je oproti tomu výrazem potřeby jednoznačně pojmenovat vzájemné vztahy práva úpadkového k právu exekučnímu (srov. potud i rozbor této otázky v obecné části důvodové zprávy, bod 1. 3 </a:t>
            </a:r>
            <a:r>
              <a:rPr lang="cs-CZ" sz="2000" dirty="0" err="1"/>
              <a:t>iii</a:t>
            </a:r>
            <a:r>
              <a:rPr lang="cs-CZ" sz="2000" dirty="0"/>
              <a:t>. </a:t>
            </a:r>
            <a:r>
              <a:rPr lang="cs-CZ" sz="2000" b="1" u="sng" dirty="0"/>
              <a:t>Souběh exekuce a insolvenčního řízení) a potvrdit prioritu insolvenčních řešení (přednost kolektivního řízení před řízením individuálním)</a:t>
            </a:r>
            <a:r>
              <a:rPr lang="cs-CZ" sz="2000" b="1" dirty="0"/>
              <a:t>. </a:t>
            </a:r>
            <a:r>
              <a:rPr lang="cs-CZ" sz="2000" dirty="0"/>
              <a:t>To se v navržených změnách projeví i tím, že insolvenčnímu soudu bude svěřena pravomoc odklidit rozhodnutí nebo opatření vydaná nebo přijatá při provádění výkonu rozhodnutí nebo exekuce v rozporu s omezením podle § 109 odst. 1 písm. c) nebo zakázat přijetí takových rozhodnutí nebo opatření (§ 109 odst. 6 insolvenčního zákona).  Doplnění textu § 109 odst. 1 písm. c) insolvenčního zákona vytváří logickou </a:t>
            </a:r>
            <a:r>
              <a:rPr lang="cs-CZ" sz="2000" dirty="0" err="1"/>
              <a:t>provazbu</a:t>
            </a:r>
            <a:r>
              <a:rPr lang="cs-CZ" sz="2000" dirty="0"/>
              <a:t> mezi úpravou obsaženou v tomto ustanovení a v ustanovení § 203 insolvenčního zákona. V textu § 109 odst. 2 insolvenčního zákona se navrženými změnami ozřejmuje (formou negativního vymezení) rozdíl mezi nařízením a prováděním exekuce, a </a:t>
            </a:r>
            <a:r>
              <a:rPr lang="cs-CZ" sz="2000" b="1" u="sng" dirty="0"/>
              <a:t>to v duchu závěrů plynoucích např. již z důvodů rozsudku Nejvyššího soudu ze dne 30. listopadu 2010, </a:t>
            </a:r>
            <a:r>
              <a:rPr lang="cs-CZ" sz="2000" b="1" u="sng" dirty="0" err="1"/>
              <a:t>sp</a:t>
            </a:r>
            <a:r>
              <a:rPr lang="cs-CZ" sz="2000" b="1" u="sng" dirty="0"/>
              <a:t>. zn. 25 </a:t>
            </a:r>
            <a:r>
              <a:rPr lang="cs-CZ" sz="2000" b="1" u="sng" dirty="0" err="1"/>
              <a:t>Cdo</a:t>
            </a:r>
            <a:r>
              <a:rPr lang="cs-CZ" sz="2000" b="1" u="sng" dirty="0"/>
              <a:t> 4802/2008</a:t>
            </a:r>
            <a:r>
              <a:rPr lang="cs-CZ" sz="2000" dirty="0"/>
              <a:t>, uveřejněného pod číslem 69/2011 Sbírky soudních rozhodnutí a stanovisek. (Jak jej zmiňuje ve shora označené pasáži i obecná část důvodové zprávy.) Smysl navržené změny lze demonstrovat na přikladu výkonu rozhodnutí srážkami ze mzdy nebo jiného příjmu povinného – dlužníka. Od okamžiku zahájení řízení do rozhodnutí o způsobu řešení úpadku dlužníka lze v takovém případě (coby součást úkonů spojených s nařízením výkonu rozhodnutí) nadále provádět srážky z dlužníkovy mzdy, tyto prostředky však nelze vyplatit oprávněnému (v tomto ohledu by již šlo o provedení výkonu rozhodnutí). </a:t>
            </a:r>
          </a:p>
          <a:p>
            <a:pPr marL="0" indent="0">
              <a:buNone/>
            </a:pPr>
            <a:endParaRPr lang="cs-CZ" sz="2000" dirty="0"/>
          </a:p>
        </p:txBody>
      </p:sp>
      <p:sp>
        <p:nvSpPr>
          <p:cNvPr id="4" name="Zástupný symbol pro datum 3"/>
          <p:cNvSpPr>
            <a:spLocks noGrp="1"/>
          </p:cNvSpPr>
          <p:nvPr>
            <p:ph type="dt" sz="half" idx="10"/>
          </p:nvPr>
        </p:nvSpPr>
        <p:spPr/>
        <p:txBody>
          <a:bodyPr/>
          <a:lstStyle/>
          <a:p>
            <a:fld id="{8F3AD19B-6973-409F-AA5E-0F31CFC1DB33}"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151</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410640238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2400" b="1" dirty="0"/>
              <a:t>NS ČR, 25 </a:t>
            </a:r>
            <a:r>
              <a:rPr lang="cs-CZ" sz="2400" b="1" dirty="0" err="1"/>
              <a:t>Cdo</a:t>
            </a:r>
            <a:r>
              <a:rPr lang="cs-CZ" sz="2400" b="1" dirty="0"/>
              <a:t> 4802/2008 ze dne 30.11.2010 (R 69/2011)</a:t>
            </a:r>
          </a:p>
        </p:txBody>
      </p:sp>
      <p:sp>
        <p:nvSpPr>
          <p:cNvPr id="3" name="Zástupný symbol pro obsah 2"/>
          <p:cNvSpPr>
            <a:spLocks noGrp="1"/>
          </p:cNvSpPr>
          <p:nvPr>
            <p:ph idx="1"/>
          </p:nvPr>
        </p:nvSpPr>
        <p:spPr/>
        <p:txBody>
          <a:bodyPr>
            <a:normAutofit fontScale="77500" lnSpcReduction="20000"/>
          </a:bodyPr>
          <a:lstStyle/>
          <a:p>
            <a:pPr marL="0" indent="0" algn="ctr">
              <a:buNone/>
            </a:pPr>
            <a:r>
              <a:rPr lang="cs-CZ" sz="2400" dirty="0"/>
              <a:t>Otázka okamžiku, v němž je splněn dluh povinného, který v rámci exekuce plnil soudnímu exekutorovi, je řešena v rozhodnutí uveřejněném pod R 66/2007 Sbírky soudních rozhodnutí a stanovisek se závěrem: jestliže dlužník zaplatil v rámci exekučního řízení do rukou soudního exekutora část dluhu, nemá věřitel právo na úroky z prodlení ze zaplacené částky. Tento závěr vychází z úvahy, že prodlení exekutora s předáním částky, kterou přijal od povinného, oprávněnému je věcí vnitřního vztahu mezi nimi a nemůže jít k tíži povinného, který dluh splnil. Pokud dlužník v rámci exekuce učinil jednostranný právní úkon, kterým poskytl věřiteli předmět plnění s úmyslem splnit svůj dluh, a exekutor plnění přijal jako osoba oprávněná plnění jménem věřitele přijmout, jeho dluh v rozsahu poskytnutého plnění zanikl. K tomuto závěru se Nejvyšší soud opakovaně přihlásil, např. v rozhodnutích </a:t>
            </a:r>
            <a:r>
              <a:rPr lang="cs-CZ" sz="2400" dirty="0" err="1"/>
              <a:t>sp</a:t>
            </a:r>
            <a:r>
              <a:rPr lang="cs-CZ" sz="2400" dirty="0"/>
              <a:t>. zn. 32 </a:t>
            </a:r>
            <a:r>
              <a:rPr lang="cs-CZ" sz="2400" dirty="0" err="1"/>
              <a:t>Cdo</a:t>
            </a:r>
            <a:r>
              <a:rPr lang="cs-CZ" sz="2400" dirty="0"/>
              <a:t> 3594/2007, </a:t>
            </a:r>
            <a:r>
              <a:rPr lang="cs-CZ" sz="2400" dirty="0" err="1"/>
              <a:t>sp</a:t>
            </a:r>
            <a:r>
              <a:rPr lang="cs-CZ" sz="2400" dirty="0"/>
              <a:t>. zn. 29 </a:t>
            </a:r>
            <a:r>
              <a:rPr lang="cs-CZ" sz="2400" dirty="0" err="1"/>
              <a:t>Cdo</a:t>
            </a:r>
            <a:r>
              <a:rPr lang="cs-CZ" sz="2400" dirty="0"/>
              <a:t> 2859/2009.</a:t>
            </a:r>
            <a:br>
              <a:rPr lang="cs-CZ" sz="2400" dirty="0"/>
            </a:br>
            <a:br>
              <a:rPr lang="cs-CZ" sz="2400" dirty="0"/>
            </a:br>
            <a:r>
              <a:rPr lang="cs-CZ" sz="2400" dirty="0"/>
              <a:t>Závěr, že </a:t>
            </a:r>
            <a:r>
              <a:rPr lang="cs-CZ" sz="2400" b="1" dirty="0"/>
              <a:t>platba povinného exekutorovi je plněním vymáhané pohledávky s tím důsledkem, že zaplacením dluhu na účet exekutora dluh povinného vůči oprávněnému zaniká, se však uplatní toliko za situace, že se tak stalo v rámci pravomocně nařízené exekuce. </a:t>
            </a:r>
            <a:br>
              <a:rPr lang="cs-CZ" sz="2400" b="1" dirty="0"/>
            </a:br>
            <a:endParaRPr lang="cs-CZ" sz="2400" b="1" dirty="0"/>
          </a:p>
        </p:txBody>
      </p:sp>
      <p:sp>
        <p:nvSpPr>
          <p:cNvPr id="4" name="Zástupný symbol pro datum 3"/>
          <p:cNvSpPr>
            <a:spLocks noGrp="1"/>
          </p:cNvSpPr>
          <p:nvPr>
            <p:ph type="dt" sz="half" idx="10"/>
          </p:nvPr>
        </p:nvSpPr>
        <p:spPr/>
        <p:txBody>
          <a:bodyPr/>
          <a:lstStyle/>
          <a:p>
            <a:fld id="{C936B2C7-8121-42EC-9B78-EB7D0FAE740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152</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79105761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NS ČR, 29 </a:t>
            </a:r>
            <a:r>
              <a:rPr lang="cs-CZ" sz="2400" b="1" dirty="0" err="1"/>
              <a:t>Cdo</a:t>
            </a:r>
            <a:r>
              <a:rPr lang="cs-CZ" sz="2400" b="1" dirty="0"/>
              <a:t> 2859/2009 ze dne 29.4.2010</a:t>
            </a:r>
          </a:p>
        </p:txBody>
      </p:sp>
      <p:sp>
        <p:nvSpPr>
          <p:cNvPr id="3" name="Zástupný symbol pro obsah 2"/>
          <p:cNvSpPr>
            <a:spLocks noGrp="1"/>
          </p:cNvSpPr>
          <p:nvPr>
            <p:ph idx="1"/>
          </p:nvPr>
        </p:nvSpPr>
        <p:spPr/>
        <p:txBody>
          <a:bodyPr>
            <a:normAutofit fontScale="85000" lnSpcReduction="20000"/>
          </a:bodyPr>
          <a:lstStyle/>
          <a:p>
            <a:pPr marL="0" indent="0" algn="ctr">
              <a:buNone/>
            </a:pPr>
            <a:r>
              <a:rPr lang="cs-CZ" sz="2400" dirty="0"/>
              <a:t>Dále Nejvyšší soud sjednotil rozhodovací praxi ve výkladu ustanovení § 14 odst. 1 písm. e) ZKV prostřednictvím usnesení Krajského soudu v Praze ze dne 15. prosince 2004, </a:t>
            </a:r>
            <a:r>
              <a:rPr lang="cs-CZ" sz="2400" dirty="0" err="1"/>
              <a:t>sp</a:t>
            </a:r>
            <a:r>
              <a:rPr lang="cs-CZ" sz="2400" dirty="0"/>
              <a:t>. zn. 20 Co 471/2004, uveřejněného pod číslem 86/2005 Sbírky soudních rozhodnutí a stanovisek. V tomto rozhodnutí byl formulován závěr, že zákaz provést výkon rozhodnutí má za následek, že majetek postižený nařízeným výkonem rozhodnutí (exekucí) není možno použít k uspokojení oprávněného v exekučním řízení, a současně že takový majetek, jako součást konkursní podstaty, může být zpeněžen a použit jen k uspokojení nároků konkursních věřitelů a jiných nároků v rámci konkursního řízení. </a:t>
            </a:r>
            <a:r>
              <a:rPr lang="cs-CZ" sz="2400" b="1" u="sng" dirty="0"/>
              <a:t>Po prohlášení konkursu se práva úpadcových věřitelů uspokojují zásadně jen v konkursním režimu a k jejich uspokojení musí být použit veškerý majetek patřící do konkursní podstaty, včetně toho, jenž byl postižen nařízeným výkonem rozhodnutí (exekucí). I když exekuční řízení již bylo ve stádiu rozvrhu, po prohlášení konkursu nemohl být oprávněný z rozdělované podstaty v rámci exekučního řízení uspokojen</a:t>
            </a:r>
            <a:r>
              <a:rPr lang="cs-CZ" sz="2400" dirty="0"/>
              <a:t>. K tomu rovněž viz důvody rozsudku Nejvyššího soudu uveřejněného pod číslem 54/2007 Sbírky soudních rozhodnutí a stanovisek. </a:t>
            </a:r>
          </a:p>
        </p:txBody>
      </p:sp>
      <p:sp>
        <p:nvSpPr>
          <p:cNvPr id="4" name="Zástupný symbol pro datum 3"/>
          <p:cNvSpPr>
            <a:spLocks noGrp="1"/>
          </p:cNvSpPr>
          <p:nvPr>
            <p:ph type="dt" sz="half" idx="10"/>
          </p:nvPr>
        </p:nvSpPr>
        <p:spPr/>
        <p:txBody>
          <a:bodyPr/>
          <a:lstStyle/>
          <a:p>
            <a:fld id="{63B05286-FE0E-4A2E-8BC1-34395D90901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153</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391876038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NS ČR, 29 Odo 332/2004 ze dne 31.5.2006</a:t>
            </a:r>
          </a:p>
        </p:txBody>
      </p:sp>
      <p:sp>
        <p:nvSpPr>
          <p:cNvPr id="3" name="Zástupný symbol pro obsah 2"/>
          <p:cNvSpPr>
            <a:spLocks noGrp="1"/>
          </p:cNvSpPr>
          <p:nvPr>
            <p:ph idx="1"/>
          </p:nvPr>
        </p:nvSpPr>
        <p:spPr/>
        <p:txBody>
          <a:bodyPr>
            <a:normAutofit lnSpcReduction="10000"/>
          </a:bodyPr>
          <a:lstStyle/>
          <a:p>
            <a:pPr marL="0" indent="0" algn="ctr">
              <a:buNone/>
            </a:pPr>
            <a:r>
              <a:rPr lang="cs-CZ" sz="2400" dirty="0"/>
              <a:t>Úkonem, kterým se v rozporu s ustanovením § 14 odst. 1 písm. e) zákona č. 328/1991 Sb. ve znění pozdějších předpisů </a:t>
            </a:r>
            <a:r>
              <a:rPr lang="cs-CZ" sz="2400" b="1" u="sng" dirty="0"/>
              <a:t>provádí výkon rozhodnutí, je po prohlášení konkursu</a:t>
            </a:r>
            <a:r>
              <a:rPr lang="cs-CZ" sz="2400" dirty="0"/>
              <a:t> na majetek povinného </a:t>
            </a:r>
            <a:r>
              <a:rPr lang="cs-CZ" sz="2400" b="1" u="sng" dirty="0"/>
              <a:t>i pokyn soudu </a:t>
            </a:r>
            <a:r>
              <a:rPr lang="cs-CZ" sz="2400" dirty="0"/>
              <a:t>výkonu rozhodnutí k tomu, </a:t>
            </a:r>
            <a:r>
              <a:rPr lang="cs-CZ" sz="2400" b="1" u="sng" dirty="0"/>
              <a:t>aby usnesení o udělení příklepu</a:t>
            </a:r>
            <a:r>
              <a:rPr lang="cs-CZ" sz="2400" dirty="0"/>
              <a:t>, vydané podle § 336j o. s. ř. před prohlášením konkursu, </a:t>
            </a:r>
            <a:r>
              <a:rPr lang="cs-CZ" sz="2400" b="1" u="sng" dirty="0"/>
              <a:t>bylo doručeno </a:t>
            </a:r>
            <a:r>
              <a:rPr lang="cs-CZ" sz="2400" dirty="0"/>
              <a:t>osobám uvedeným v § 336k odst. 1 o. s. ř. Jestliže soud výkonu rozhodnutí doručoval usnesení o udělení příklepu osobám uvedeným v § 336k odst. 1 o. s. ř. až po prohlášení konkursu na majetek povinného, nebylo takové doručení účinné. </a:t>
            </a:r>
            <a:r>
              <a:rPr lang="cs-CZ" sz="2400" b="1" u="sng" dirty="0"/>
              <a:t>Je-li konkurs na majetek povinného prohlášen po doručení usnesení o příklepu vydaného podle § 336j o. s. ř., avšak před jeho právní mocí, nenabývá usnesení o příklepu právní moci.</a:t>
            </a:r>
          </a:p>
        </p:txBody>
      </p:sp>
      <p:sp>
        <p:nvSpPr>
          <p:cNvPr id="4" name="Zástupný symbol pro datum 3"/>
          <p:cNvSpPr>
            <a:spLocks noGrp="1"/>
          </p:cNvSpPr>
          <p:nvPr>
            <p:ph type="dt" sz="half" idx="10"/>
          </p:nvPr>
        </p:nvSpPr>
        <p:spPr/>
        <p:txBody>
          <a:bodyPr/>
          <a:lstStyle/>
          <a:p>
            <a:fld id="{BFB9CE8E-B614-49A2-A46E-6531D1002975}"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154</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extLst>
      <p:ext uri="{BB962C8B-B14F-4D97-AF65-F5344CB8AC3E}">
        <p14:creationId xmlns:p14="http://schemas.microsoft.com/office/powerpoint/2010/main" val="281014005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457200" y="1196752"/>
            <a:ext cx="8229600" cy="5472608"/>
          </a:xfrm>
        </p:spPr>
        <p:txBody>
          <a:bodyPr>
            <a:normAutofit fontScale="85000" lnSpcReduction="10000"/>
          </a:bodyPr>
          <a:lstStyle/>
          <a:p>
            <a:pPr algn="ctr">
              <a:lnSpc>
                <a:spcPct val="150000"/>
              </a:lnSpc>
              <a:buNone/>
            </a:pPr>
            <a:r>
              <a:rPr lang="cs-CZ" altLang="cs-CZ" sz="2000" b="1" dirty="0">
                <a:effectLst>
                  <a:outerShdw blurRad="38100" dist="38100" dir="2700000" algn="tl">
                    <a:srgbClr val="000000">
                      <a:alpha val="43137"/>
                    </a:srgbClr>
                  </a:outerShdw>
                </a:effectLst>
              </a:rPr>
              <a:t>z judikatury:</a:t>
            </a:r>
          </a:p>
          <a:p>
            <a:pPr algn="ctr">
              <a:lnSpc>
                <a:spcPct val="150000"/>
              </a:lnSpc>
              <a:buNone/>
            </a:pPr>
            <a:r>
              <a:rPr lang="cs-CZ" altLang="cs-CZ" sz="2000" b="1" dirty="0"/>
              <a:t>Insolvenční zákon definuje majetkovou podstatu dlužníka a vymezuje její rozsah v § 205 tak, že jde o majetek patřící dlužníku v určité době (podle odstavců 1 a 2 podle toho, kdo je insolvenčním navrhovatelem). Případy, kdy dlužník není výlučným vlastníkem takového majetku (je pouze jeho spoluvlastníkem), řeší insolvenční zákon tak, že při podílovém spoluvlastnictví náleží do majetkové podstaty podíl dlužníka na tomto majetku (ustanovení § 205 odst. 3 věta první insolvenčního zákona). U zvláštní formy dlužníkova spoluvlastnictví, jíž </a:t>
            </a:r>
            <a:r>
              <a:rPr lang="cs-CZ" altLang="cs-CZ" sz="2000" b="1" u="sng" dirty="0"/>
              <a:t>je společné jmění dlužníka a jeho manžela</a:t>
            </a:r>
            <a:r>
              <a:rPr lang="cs-CZ" altLang="cs-CZ" sz="2000" b="1" dirty="0"/>
              <a:t>, pak ustanovení § 205 odst. 3 věty druhé insolvenčního zákona určuje, </a:t>
            </a:r>
            <a:r>
              <a:rPr lang="cs-CZ" altLang="cs-CZ" sz="2000" b="1" u="sng" dirty="0"/>
              <a:t>že takový majetek do majetkové podstaty dlužníka náleží</a:t>
            </a:r>
            <a:r>
              <a:rPr lang="cs-CZ" altLang="cs-CZ" sz="2000" b="1" dirty="0"/>
              <a:t>. Zbývá dodat, že podle § 205 odst. 4 insolvenčního zákona náleží majetek jiných osob než dlužníka do majetkové podstaty dlužníka jen tehdy, stanoví-li to zákon. </a:t>
            </a:r>
          </a:p>
          <a:p>
            <a:pPr algn="ctr">
              <a:lnSpc>
                <a:spcPct val="150000"/>
              </a:lnSpc>
              <a:buNone/>
            </a:pPr>
            <a:r>
              <a:rPr lang="cs-CZ" altLang="cs-CZ" sz="2000" b="1" dirty="0">
                <a:solidFill>
                  <a:srgbClr val="C00000"/>
                </a:solidFill>
              </a:rPr>
              <a:t>	</a:t>
            </a:r>
          </a:p>
          <a:p>
            <a:pPr algn="ctr">
              <a:lnSpc>
                <a:spcPct val="150000"/>
              </a:lnSpc>
              <a:buNone/>
            </a:pPr>
            <a:r>
              <a:rPr lang="cs-CZ" altLang="cs-CZ" sz="2000" b="1" i="1" dirty="0"/>
              <a:t>( rozsudek NS z 22. 01. 2014, sen. zn. 29 </a:t>
            </a:r>
            <a:r>
              <a:rPr lang="cs-CZ" altLang="cs-CZ" sz="2000" b="1" i="1" dirty="0" err="1"/>
              <a:t>ICdo</a:t>
            </a:r>
            <a:r>
              <a:rPr lang="cs-CZ" altLang="cs-CZ" sz="2000" b="1" i="1" dirty="0"/>
              <a:t> 37/2012 )</a:t>
            </a:r>
            <a:endParaRPr lang="cs-CZ" sz="2000" i="1" dirty="0"/>
          </a:p>
        </p:txBody>
      </p:sp>
      <p:sp>
        <p:nvSpPr>
          <p:cNvPr id="4" name="Zástupný symbol pro datum 3"/>
          <p:cNvSpPr>
            <a:spLocks noGrp="1"/>
          </p:cNvSpPr>
          <p:nvPr>
            <p:ph type="dt" sz="half" idx="10"/>
          </p:nvPr>
        </p:nvSpPr>
        <p:spPr/>
        <p:txBody>
          <a:bodyPr/>
          <a:lstStyle/>
          <a:p>
            <a:fld id="{065611B2-6899-4CDD-A19C-86A04F0C33E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155</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p:txBody>
          <a:bodyPr>
            <a:normAutofit/>
          </a:bodyPr>
          <a:lstStyle/>
          <a:p>
            <a:pPr algn="ctr">
              <a:lnSpc>
                <a:spcPct val="150000"/>
              </a:lnSpc>
              <a:buNone/>
            </a:pPr>
            <a:r>
              <a:rPr lang="cs-CZ" altLang="cs-CZ" sz="2400" b="1" dirty="0"/>
              <a:t>Účinky zahájení IŘ - § 109 odst. 1 písm. d) IZ</a:t>
            </a:r>
          </a:p>
          <a:p>
            <a:pPr algn="ctr">
              <a:lnSpc>
                <a:spcPct val="150000"/>
              </a:lnSpc>
              <a:buNone/>
            </a:pPr>
            <a:endParaRPr lang="cs-CZ" altLang="cs-CZ" sz="2400" b="1" dirty="0"/>
          </a:p>
          <a:p>
            <a:pPr algn="just">
              <a:lnSpc>
                <a:spcPct val="150000"/>
              </a:lnSpc>
              <a:buNone/>
            </a:pPr>
            <a:r>
              <a:rPr lang="cs-CZ" altLang="cs-CZ" sz="2400" b="1" dirty="0"/>
              <a:t>		Nelze uplatnit dohodou věřitele a dlužníka založené právo na výplatu srážek ze mzdy nebo jiných příjmů, s nimiž se při výkonu rozhodnutí nakládá jako se mzdou nebo platem.</a:t>
            </a:r>
          </a:p>
          <a:p>
            <a:pPr>
              <a:buNone/>
            </a:pPr>
            <a:endParaRPr lang="cs-CZ" dirty="0"/>
          </a:p>
        </p:txBody>
      </p:sp>
      <p:sp>
        <p:nvSpPr>
          <p:cNvPr id="4" name="Zástupný symbol pro datum 3"/>
          <p:cNvSpPr>
            <a:spLocks noGrp="1"/>
          </p:cNvSpPr>
          <p:nvPr>
            <p:ph type="dt" sz="half" idx="10"/>
          </p:nvPr>
        </p:nvSpPr>
        <p:spPr/>
        <p:txBody>
          <a:bodyPr/>
          <a:lstStyle/>
          <a:p>
            <a:fld id="{4104BA8D-4546-496D-9B0F-7836FDBE6EFF}"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156</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p:txBody>
          <a:bodyPr>
            <a:normAutofit/>
          </a:bodyPr>
          <a:lstStyle/>
          <a:p>
            <a:pPr algn="ctr">
              <a:lnSpc>
                <a:spcPct val="150000"/>
              </a:lnSpc>
              <a:buNone/>
            </a:pPr>
            <a:r>
              <a:rPr lang="cs-CZ" altLang="cs-CZ" sz="2400" b="1" dirty="0"/>
              <a:t>Účinky zahájení IŘ - § 109 odst. 2 IZ</a:t>
            </a:r>
          </a:p>
          <a:p>
            <a:pPr algn="ctr">
              <a:lnSpc>
                <a:spcPct val="150000"/>
              </a:lnSpc>
              <a:buNone/>
            </a:pPr>
            <a:endParaRPr lang="cs-CZ" altLang="cs-CZ" sz="2400" b="1" dirty="0"/>
          </a:p>
          <a:p>
            <a:pPr algn="just">
              <a:lnSpc>
                <a:spcPct val="150000"/>
              </a:lnSpc>
              <a:buNone/>
            </a:pPr>
            <a:r>
              <a:rPr lang="cs-CZ" altLang="cs-CZ" sz="2400" b="1" dirty="0"/>
              <a:t>		Úkonem, jímž se provádí výkon rozhodnutí nebo exekuce, není úkon učiněný k zajištění dlužníkova majetku pro účely jeho postižení takovým výkonem rozhodnutí nebo exekucí. Se zahájením insolvenčního řízení se spojují také další účinky stanovené zákonem.</a:t>
            </a:r>
          </a:p>
          <a:p>
            <a:pPr>
              <a:buNone/>
            </a:pPr>
            <a:endParaRPr lang="cs-CZ" dirty="0"/>
          </a:p>
        </p:txBody>
      </p:sp>
      <p:sp>
        <p:nvSpPr>
          <p:cNvPr id="4" name="Zástupný symbol pro datum 3"/>
          <p:cNvSpPr>
            <a:spLocks noGrp="1"/>
          </p:cNvSpPr>
          <p:nvPr>
            <p:ph type="dt" sz="half" idx="10"/>
          </p:nvPr>
        </p:nvSpPr>
        <p:spPr/>
        <p:txBody>
          <a:bodyPr/>
          <a:lstStyle/>
          <a:p>
            <a:fld id="{C9FC389F-66D6-4295-8C84-9CD810994225}"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157</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179512" y="1052736"/>
            <a:ext cx="8712968" cy="5805264"/>
          </a:xfrm>
        </p:spPr>
        <p:txBody>
          <a:bodyPr>
            <a:normAutofit fontScale="25000" lnSpcReduction="20000"/>
          </a:bodyPr>
          <a:lstStyle/>
          <a:p>
            <a:pPr algn="ctr">
              <a:lnSpc>
                <a:spcPct val="150000"/>
              </a:lnSpc>
              <a:buNone/>
            </a:pPr>
            <a:r>
              <a:rPr lang="cs-CZ" altLang="cs-CZ" sz="7200" b="1" dirty="0"/>
              <a:t>Účinky zahájení IŘ - § 109 odst. 6 IZ</a:t>
            </a:r>
          </a:p>
          <a:p>
            <a:pPr algn="ctr">
              <a:lnSpc>
                <a:spcPct val="150000"/>
              </a:lnSpc>
              <a:buNone/>
            </a:pPr>
            <a:endParaRPr lang="cs-CZ" altLang="cs-CZ" sz="7200" b="1" dirty="0"/>
          </a:p>
          <a:p>
            <a:pPr algn="ctr">
              <a:lnSpc>
                <a:spcPct val="150000"/>
              </a:lnSpc>
              <a:buNone/>
            </a:pPr>
            <a:r>
              <a:rPr lang="cs-CZ" altLang="cs-CZ" sz="7200" b="1" dirty="0"/>
              <a:t>		 K rozhodnutím a opatřením </a:t>
            </a:r>
            <a:r>
              <a:rPr lang="cs-CZ" altLang="cs-CZ" sz="7200" b="1" u="sng" dirty="0">
                <a:solidFill>
                  <a:srgbClr val="FF0000"/>
                </a:solidFill>
              </a:rPr>
              <a:t>přijatým při provádění výkonu rozhodnutí nebo exekuce v rozporu s omezením podle odstavce 1 písm. c) se v insolvenčním řízení nepřihlíží</a:t>
            </a:r>
            <a:r>
              <a:rPr lang="cs-CZ" altLang="cs-CZ" sz="7200" b="1" dirty="0"/>
              <a:t>. Je-li to nezbytné k naplnění účelu insolvenčního řízení</a:t>
            </a:r>
            <a:r>
              <a:rPr lang="cs-CZ" altLang="cs-CZ" sz="7200" b="1" u="sng" dirty="0">
                <a:solidFill>
                  <a:srgbClr val="FF0000"/>
                </a:solidFill>
              </a:rPr>
              <a:t>, může insolvenční soud kdykoli i bez návrhu pozastavit vykonatelnost nebo odložit právní moc rozhodnutí nebo opatření </a:t>
            </a:r>
            <a:r>
              <a:rPr lang="cs-CZ" altLang="cs-CZ" sz="7200" b="1" dirty="0"/>
              <a:t>přijatých při provádění výkonu rozhodnutí nebo exekuce v rozporu s omezením podle odstavce 1 písm. c); může také zakázat přijetí rozhodnutí nebo opatření připravovaných při provádění výkonu rozhodnutí nebo exekuce v rozporu s omezením podle odstavce 1 písm. c). Proti rozhodnutí insolvenčního soudu podle věty druhé mohou podat odvolání účastníci řízení o výkon rozhodnutí nebo exekučního řízení; těmto osobám, jakož i orgánu nebo osobě, která rozhodnutí nebo opatření při provádění výkonu rozhodnutí nebo exekuce přijala nebo připravovala, se rozhodnutí insolvenčního soudu podle věty druhé doručuje zvlášť. </a:t>
            </a:r>
          </a:p>
          <a:p>
            <a:pPr>
              <a:buNone/>
            </a:pPr>
            <a:endParaRPr lang="cs-CZ" dirty="0"/>
          </a:p>
        </p:txBody>
      </p:sp>
      <p:sp>
        <p:nvSpPr>
          <p:cNvPr id="4" name="Zástupný symbol pro datum 3"/>
          <p:cNvSpPr>
            <a:spLocks noGrp="1"/>
          </p:cNvSpPr>
          <p:nvPr>
            <p:ph type="dt" sz="half" idx="10"/>
          </p:nvPr>
        </p:nvSpPr>
        <p:spPr/>
        <p:txBody>
          <a:bodyPr/>
          <a:lstStyle/>
          <a:p>
            <a:fld id="{CD689197-250C-4B13-A7A7-EB57AC296146}"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158</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800" b="1" dirty="0">
                <a:effectLst>
                  <a:outerShdw blurRad="38100" dist="38100" dir="2700000" algn="tl">
                    <a:srgbClr val="000000">
                      <a:alpha val="43137"/>
                    </a:srgbClr>
                  </a:outerShdw>
                </a:effectLst>
              </a:rPr>
              <a:t>Exekuce a insolvence</a:t>
            </a:r>
            <a:endParaRPr lang="cs-CZ" sz="2800" dirty="0"/>
          </a:p>
        </p:txBody>
      </p:sp>
      <p:sp>
        <p:nvSpPr>
          <p:cNvPr id="3" name="Zástupný symbol pro obsah 2"/>
          <p:cNvSpPr>
            <a:spLocks noGrp="1"/>
          </p:cNvSpPr>
          <p:nvPr>
            <p:ph idx="1"/>
          </p:nvPr>
        </p:nvSpPr>
        <p:spPr>
          <a:xfrm>
            <a:off x="179512" y="1124744"/>
            <a:ext cx="8784976" cy="5544616"/>
          </a:xfrm>
        </p:spPr>
        <p:txBody>
          <a:bodyPr>
            <a:normAutofit lnSpcReduction="10000"/>
          </a:bodyPr>
          <a:lstStyle/>
          <a:p>
            <a:pPr algn="ctr">
              <a:lnSpc>
                <a:spcPct val="150000"/>
              </a:lnSpc>
              <a:buNone/>
            </a:pPr>
            <a:r>
              <a:rPr lang="cs-CZ" altLang="cs-CZ" sz="2000" b="1" dirty="0"/>
              <a:t>Účinky rozhodnutí o úpadku - § 140e IZ</a:t>
            </a:r>
          </a:p>
          <a:p>
            <a:pPr algn="just">
              <a:lnSpc>
                <a:spcPct val="150000"/>
              </a:lnSpc>
              <a:buNone/>
            </a:pPr>
            <a:r>
              <a:rPr lang="cs-CZ" altLang="cs-CZ" sz="2000" b="1" dirty="0"/>
              <a:t>		(1) V době, po kterou trvají účinky rozhodnutí o úpadku, </a:t>
            </a:r>
            <a:r>
              <a:rPr lang="cs-CZ" altLang="cs-CZ" sz="2000" b="1" u="sng" dirty="0"/>
              <a:t>nelze nařídit nebo zahájit výkon rozhodnutí nebo exekuci,</a:t>
            </a:r>
            <a:r>
              <a:rPr lang="cs-CZ" altLang="cs-CZ" sz="2000" b="1" dirty="0"/>
              <a:t> která by postihovala majetek ve vlastnictví dlužníka, jakož i jiný majetek, který náleží do majetkové podstaty; to neplatí pro nařízení nebo zahájení výkonu rozhodnutí nebo exekuce na základě rozhodnutí insolvenčního soudu vydaného podle § 203 odst. 5.</a:t>
            </a:r>
          </a:p>
          <a:p>
            <a:pPr algn="just">
              <a:lnSpc>
                <a:spcPct val="150000"/>
              </a:lnSpc>
              <a:buNone/>
            </a:pPr>
            <a:r>
              <a:rPr lang="cs-CZ" altLang="cs-CZ" sz="2000" b="1" dirty="0"/>
              <a:t>		(2) Pro výkon rozhodnutí nebo exekuci nařízenou nebo zahájenou v rozporu s omezením podle odstavce 1 platí § 109 odst. 6 obdobně.</a:t>
            </a:r>
          </a:p>
          <a:p>
            <a:pPr algn="just">
              <a:lnSpc>
                <a:spcPct val="150000"/>
              </a:lnSpc>
              <a:buNone/>
            </a:pPr>
            <a:r>
              <a:rPr lang="cs-CZ" altLang="cs-CZ" sz="2000" b="1" dirty="0"/>
              <a:t>-----------------------------------</a:t>
            </a:r>
            <a:endParaRPr lang="cs-CZ" altLang="cs-CZ" sz="2000" dirty="0"/>
          </a:p>
          <a:p>
            <a:pPr algn="ctr">
              <a:buNone/>
            </a:pPr>
            <a:r>
              <a:rPr lang="cs-CZ" sz="2000" i="1" dirty="0"/>
              <a:t>Pozn.: ze školení dr. Krčmáře dne 12. a 13.5.2014 v Kroměříži: </a:t>
            </a:r>
          </a:p>
          <a:p>
            <a:pPr algn="ctr">
              <a:buNone/>
            </a:pPr>
            <a:r>
              <a:rPr lang="cs-CZ" sz="2000" i="1" dirty="0"/>
              <a:t>vztahuje se na jakoukoli exekuci, i na exekuci na nepeněžité  plnění, i na exekuci , která se týká majetku, který má dlužník vydat jako majetek cizí</a:t>
            </a:r>
          </a:p>
          <a:p>
            <a:pPr>
              <a:buNone/>
            </a:pPr>
            <a:r>
              <a:rPr lang="cs-CZ" sz="2000" i="1" dirty="0"/>
              <a:t> </a:t>
            </a:r>
          </a:p>
        </p:txBody>
      </p:sp>
      <p:sp>
        <p:nvSpPr>
          <p:cNvPr id="4" name="Zástupný symbol pro datum 3"/>
          <p:cNvSpPr>
            <a:spLocks noGrp="1"/>
          </p:cNvSpPr>
          <p:nvPr>
            <p:ph type="dt" sz="half" idx="10"/>
          </p:nvPr>
        </p:nvSpPr>
        <p:spPr/>
        <p:txBody>
          <a:bodyPr/>
          <a:lstStyle/>
          <a:p>
            <a:fld id="{95CD315E-4317-44C9-B7F8-20DD63C8B731}"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159</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rtlCol="0">
            <a:normAutofit/>
          </a:bodyPr>
          <a:lstStyle/>
          <a:p>
            <a:pPr>
              <a:defRPr/>
            </a:pPr>
            <a:r>
              <a:rPr lang="cs-CZ" sz="2800" b="1" dirty="0">
                <a:solidFill>
                  <a:srgbClr val="7030A0"/>
                </a:solidFill>
              </a:rPr>
              <a:t>insolvenční soud - § 2 písm. b IZ</a:t>
            </a:r>
          </a:p>
        </p:txBody>
      </p:sp>
      <p:sp>
        <p:nvSpPr>
          <p:cNvPr id="48131" name="Rectangle 3"/>
          <p:cNvSpPr>
            <a:spLocks noGrp="1" noChangeArrowheads="1"/>
          </p:cNvSpPr>
          <p:nvPr>
            <p:ph type="body" idx="4294967295"/>
          </p:nvPr>
        </p:nvSpPr>
        <p:spPr/>
        <p:txBody>
          <a:bodyPr/>
          <a:lstStyle/>
          <a:p>
            <a:pPr eaLnBrk="1" hangingPunct="1">
              <a:buFont typeface="Wingdings" pitchFamily="2" charset="2"/>
              <a:buNone/>
            </a:pPr>
            <a:endParaRPr lang="cs-CZ" sz="2400" dirty="0"/>
          </a:p>
          <a:p>
            <a:pPr eaLnBrk="1" hangingPunct="1">
              <a:buFont typeface="Wingdings" pitchFamily="2" charset="2"/>
              <a:buNone/>
            </a:pPr>
            <a:endParaRPr lang="cs-CZ" sz="2400" u="sng" dirty="0"/>
          </a:p>
          <a:p>
            <a:pPr>
              <a:buNone/>
            </a:pPr>
            <a:r>
              <a:rPr lang="cs-CZ" sz="2400" dirty="0"/>
              <a:t>soud, před nímž probíhá insolvenční řízení, jakož i soud, který rozhoduje o opravném prostředku v insolvenčním řízení</a:t>
            </a:r>
          </a:p>
          <a:p>
            <a:pPr eaLnBrk="1" hangingPunct="1">
              <a:buFont typeface="Wingdings" pitchFamily="2" charset="2"/>
              <a:buNone/>
            </a:pPr>
            <a:endParaRPr lang="cs-CZ" sz="2400" dirty="0"/>
          </a:p>
          <a:p>
            <a:pPr eaLnBrk="1" hangingPunct="1">
              <a:buFont typeface="Wingdings" pitchFamily="2" charset="2"/>
              <a:buNone/>
            </a:pPr>
            <a:endParaRPr lang="cs-CZ" sz="1600" i="1" dirty="0"/>
          </a:p>
          <a:p>
            <a:pPr algn="ctr" eaLnBrk="1" hangingPunct="1">
              <a:buFont typeface="Wingdings" pitchFamily="2" charset="2"/>
              <a:buNone/>
            </a:pPr>
            <a:r>
              <a:rPr lang="cs-CZ" sz="2000" i="1" dirty="0"/>
              <a:t>kde  je tento pojem užitý?</a:t>
            </a:r>
          </a:p>
          <a:p>
            <a:pPr algn="ctr" eaLnBrk="1" hangingPunct="1">
              <a:buFont typeface="Wingdings" pitchFamily="2" charset="2"/>
              <a:buNone/>
            </a:pPr>
            <a:r>
              <a:rPr lang="cs-CZ" sz="1800" i="1" dirty="0"/>
              <a:t>§ 307 odst. 3 a 4 IZ</a:t>
            </a:r>
          </a:p>
          <a:p>
            <a:pPr eaLnBrk="1" hangingPunct="1">
              <a:buFont typeface="Wingdings" pitchFamily="2" charset="2"/>
              <a:buNone/>
            </a:pPr>
            <a:endParaRPr lang="cs-CZ" sz="2400" i="1" dirty="0"/>
          </a:p>
          <a:p>
            <a:pPr eaLnBrk="1" hangingPunct="1">
              <a:buFont typeface="Wingdings" pitchFamily="2" charset="2"/>
              <a:buNone/>
            </a:pPr>
            <a:endParaRPr lang="cs-CZ" sz="2400" dirty="0"/>
          </a:p>
          <a:p>
            <a:pPr eaLnBrk="1" hangingPunct="1">
              <a:buFont typeface="Wingdings" pitchFamily="2" charset="2"/>
              <a:buNone/>
            </a:pPr>
            <a:endParaRPr lang="cs-CZ" sz="2000" dirty="0"/>
          </a:p>
        </p:txBody>
      </p:sp>
      <p:sp>
        <p:nvSpPr>
          <p:cNvPr id="4" name="Zástupný symbol pro datum 3"/>
          <p:cNvSpPr>
            <a:spLocks noGrp="1"/>
          </p:cNvSpPr>
          <p:nvPr>
            <p:ph type="dt" sz="quarter" idx="10"/>
          </p:nvPr>
        </p:nvSpPr>
        <p:spPr/>
        <p:txBody>
          <a:bodyPr/>
          <a:lstStyle/>
          <a:p>
            <a:pPr>
              <a:defRPr/>
            </a:pPr>
            <a:fld id="{9DF41135-D93B-49E4-AF33-2F96204A73C3}" type="datetime1">
              <a:rPr lang="cs-CZ"/>
              <a:pPr>
                <a:defRPr/>
              </a:pPr>
              <a:t>12.01.2017</a:t>
            </a:fld>
            <a:endParaRPr lang="cs-CZ"/>
          </a:p>
        </p:txBody>
      </p:sp>
      <p:sp>
        <p:nvSpPr>
          <p:cNvPr id="5" name="Zástupný symbol pro číslo snímku 4"/>
          <p:cNvSpPr>
            <a:spLocks noGrp="1"/>
          </p:cNvSpPr>
          <p:nvPr>
            <p:ph type="sldNum" sz="quarter" idx="12"/>
          </p:nvPr>
        </p:nvSpPr>
        <p:spPr/>
        <p:txBody>
          <a:bodyPr/>
          <a:lstStyle/>
          <a:p>
            <a:pPr>
              <a:defRPr/>
            </a:pPr>
            <a:fld id="{B5A648FF-2C69-4472-B637-B78FCCB28973}" type="slidenum">
              <a:rPr lang="cs-CZ" smtClean="0"/>
              <a:pPr>
                <a:defRPr/>
              </a:pPr>
              <a:t>16</a:t>
            </a:fld>
            <a:endParaRPr lang="cs-CZ"/>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p:txBody>
          <a:bodyPr/>
          <a:lstStyle/>
          <a:p>
            <a:pPr algn="ctr">
              <a:buNone/>
            </a:pPr>
            <a:r>
              <a:rPr lang="cs-CZ" sz="2400" dirty="0">
                <a:effectLst>
                  <a:outerShdw blurRad="38100" dist="38100" dir="2700000" algn="tl">
                    <a:srgbClr val="000000">
                      <a:alpha val="43137"/>
                    </a:srgbClr>
                  </a:outerShdw>
                </a:effectLst>
              </a:rPr>
              <a:t>§ 173 odst. 2 IZ:</a:t>
            </a:r>
          </a:p>
          <a:p>
            <a:pPr algn="ctr">
              <a:buNone/>
            </a:pPr>
            <a:endParaRPr lang="cs-CZ" sz="2400" dirty="0">
              <a:effectLst>
                <a:outerShdw blurRad="38100" dist="38100" dir="2700000" algn="tl">
                  <a:srgbClr val="000000">
                    <a:alpha val="43137"/>
                  </a:srgbClr>
                </a:outerShdw>
              </a:effectLst>
            </a:endParaRPr>
          </a:p>
          <a:p>
            <a:pPr algn="ctr">
              <a:buNone/>
            </a:pPr>
            <a:r>
              <a:rPr lang="cs-CZ" b="1" dirty="0"/>
              <a:t>Přihlašují se i pohledávky, které již byly uplatněny u soudu, jakož i pohledávky vykonatelné včetně těch</a:t>
            </a:r>
            <a:r>
              <a:rPr lang="cs-CZ" b="1" dirty="0">
                <a:solidFill>
                  <a:srgbClr val="FF0000"/>
                </a:solidFill>
              </a:rPr>
              <a:t>, které jsou vymáhány výkonem rozhodnutí nebo exekucí. </a:t>
            </a:r>
          </a:p>
          <a:p>
            <a:pPr algn="ctr">
              <a:buNone/>
            </a:pPr>
            <a:r>
              <a:rPr lang="cs-CZ" sz="2000" i="1" dirty="0"/>
              <a:t>-------------------------------------------------------------------------------</a:t>
            </a:r>
          </a:p>
          <a:p>
            <a:pPr>
              <a:buNone/>
            </a:pPr>
            <a:r>
              <a:rPr lang="cs-CZ" sz="2000" i="1" dirty="0" err="1"/>
              <a:t>pozn</a:t>
            </a:r>
            <a:r>
              <a:rPr lang="cs-CZ" sz="2000" i="1" dirty="0"/>
              <a:t>:  platí i pro nepeněžité pohledávky</a:t>
            </a:r>
          </a:p>
        </p:txBody>
      </p:sp>
      <p:sp>
        <p:nvSpPr>
          <p:cNvPr id="4" name="Zástupný symbol pro datum 3"/>
          <p:cNvSpPr>
            <a:spLocks noGrp="1"/>
          </p:cNvSpPr>
          <p:nvPr>
            <p:ph type="dt" sz="half" idx="10"/>
          </p:nvPr>
        </p:nvSpPr>
        <p:spPr/>
        <p:txBody>
          <a:bodyPr/>
          <a:lstStyle/>
          <a:p>
            <a:fld id="{FACC9299-2180-4012-9ABE-66F29E9307E5}"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160</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706090"/>
          </a:xfrm>
        </p:spPr>
        <p:txBody>
          <a:bodyPr>
            <a:normAutofit/>
          </a:bodyPr>
          <a:lstStyle/>
          <a:p>
            <a:r>
              <a:rPr lang="cs-CZ" sz="2800" b="1" dirty="0">
                <a:effectLst>
                  <a:outerShdw blurRad="38100" dist="38100" dir="2700000" algn="tl">
                    <a:srgbClr val="000000">
                      <a:alpha val="43137"/>
                    </a:srgbClr>
                  </a:outerShdw>
                </a:effectLst>
              </a:rPr>
              <a:t>Exekuce a insolvence</a:t>
            </a:r>
            <a:endParaRPr lang="cs-CZ" sz="2800" dirty="0"/>
          </a:p>
        </p:txBody>
      </p:sp>
      <p:sp>
        <p:nvSpPr>
          <p:cNvPr id="3" name="Zástupný symbol pro obsah 2"/>
          <p:cNvSpPr>
            <a:spLocks noGrp="1"/>
          </p:cNvSpPr>
          <p:nvPr>
            <p:ph idx="1"/>
          </p:nvPr>
        </p:nvSpPr>
        <p:spPr>
          <a:xfrm>
            <a:off x="457200" y="1052736"/>
            <a:ext cx="8229600" cy="5616624"/>
          </a:xfrm>
        </p:spPr>
        <p:txBody>
          <a:bodyPr>
            <a:normAutofit/>
          </a:bodyPr>
          <a:lstStyle/>
          <a:p>
            <a:pPr algn="ctr">
              <a:buNone/>
            </a:pPr>
            <a:r>
              <a:rPr lang="cs-CZ" sz="2000" b="1" dirty="0"/>
              <a:t>§ 192 odst. 3 IZ:</a:t>
            </a:r>
          </a:p>
          <a:p>
            <a:pPr algn="ctr">
              <a:buNone/>
            </a:pPr>
            <a:r>
              <a:rPr lang="cs-CZ" sz="2000" b="1" dirty="0"/>
              <a:t>Není-li dále stanoveno jinak, nemá popření pohledávky dlužníkem vliv na její zjištění; jeho účinkem však vždy je, že pro pohledávku, kterou dlužník popřel co do její pravosti nebo výše, není v rozsahu popření upravený seznam přihlášených pohledávek exekučním titulem. </a:t>
            </a:r>
          </a:p>
          <a:p>
            <a:pPr algn="ctr">
              <a:buNone/>
            </a:pPr>
            <a:endParaRPr lang="cs-CZ" sz="2000" b="1" dirty="0"/>
          </a:p>
          <a:p>
            <a:pPr algn="ctr">
              <a:buNone/>
            </a:pPr>
            <a:r>
              <a:rPr lang="cs-CZ" sz="2000" b="1" dirty="0"/>
              <a:t>§ 312 odst. 4 IZ: (při konkursu)</a:t>
            </a:r>
          </a:p>
          <a:p>
            <a:pPr algn="ctr">
              <a:buNone/>
            </a:pPr>
            <a:r>
              <a:rPr lang="cs-CZ" sz="2000" b="1" dirty="0"/>
              <a:t>Na základě upraveného seznamu pohledávek lze po zrušení konkursu podat návrh na výkon rozhodnutí nebo exekuci pro zjištěnou neuspokojenou pohledávku, kterou dlužník nepopřel; toto právo se promlčí za 10 let od zrušení konkursu. To neplatí, jde-li o neuspokojenou pohledávku nebo její část, která zaniká podle </a:t>
            </a:r>
            <a:r>
              <a:rPr lang="cs-CZ" sz="2000" b="1" dirty="0">
                <a:hlinkClick r:id="rId2" action="ppaction://hlinkfile"/>
              </a:rPr>
              <a:t>§ 311</a:t>
            </a:r>
            <a:r>
              <a:rPr lang="cs-CZ" sz="2000" b="1" dirty="0"/>
              <a:t>. </a:t>
            </a:r>
          </a:p>
          <a:p>
            <a:pPr algn="ctr">
              <a:buNone/>
            </a:pPr>
            <a:r>
              <a:rPr lang="cs-CZ" sz="2000" b="1" dirty="0"/>
              <a:t>--------------------------------------------------------------------------</a:t>
            </a:r>
          </a:p>
          <a:p>
            <a:pPr algn="ctr">
              <a:buNone/>
            </a:pPr>
            <a:r>
              <a:rPr lang="cs-CZ" sz="2000" b="1" dirty="0"/>
              <a:t>při reorganizaci  - § 360 IZ</a:t>
            </a:r>
          </a:p>
          <a:p>
            <a:pPr algn="ctr">
              <a:buNone/>
            </a:pPr>
            <a:r>
              <a:rPr lang="cs-CZ" sz="2000" b="1" dirty="0"/>
              <a:t>při oddlužení - § 414 IZ</a:t>
            </a:r>
          </a:p>
        </p:txBody>
      </p:sp>
      <p:sp>
        <p:nvSpPr>
          <p:cNvPr id="4" name="Zástupný symbol pro datum 3"/>
          <p:cNvSpPr>
            <a:spLocks noGrp="1"/>
          </p:cNvSpPr>
          <p:nvPr>
            <p:ph type="dt" sz="half" idx="10"/>
          </p:nvPr>
        </p:nvSpPr>
        <p:spPr/>
        <p:txBody>
          <a:bodyPr/>
          <a:lstStyle/>
          <a:p>
            <a:fld id="{79AA0A97-5F35-4656-A567-3BE80C3E5D74}"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161</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0" y="1052736"/>
            <a:ext cx="9144000" cy="5616624"/>
          </a:xfrm>
        </p:spPr>
        <p:txBody>
          <a:bodyPr>
            <a:normAutofit fontScale="92500" lnSpcReduction="10000"/>
          </a:bodyPr>
          <a:lstStyle/>
          <a:p>
            <a:pPr algn="ctr">
              <a:lnSpc>
                <a:spcPct val="80000"/>
              </a:lnSpc>
              <a:buNone/>
              <a:defRPr/>
            </a:pPr>
            <a:r>
              <a:rPr lang="cs-CZ" sz="2200" dirty="0"/>
              <a:t>§ 203</a:t>
            </a:r>
          </a:p>
          <a:p>
            <a:pPr algn="ctr">
              <a:lnSpc>
                <a:spcPct val="80000"/>
              </a:lnSpc>
              <a:buNone/>
              <a:defRPr/>
            </a:pPr>
            <a:r>
              <a:rPr lang="cs-CZ" sz="2200" dirty="0"/>
              <a:t>(</a:t>
            </a:r>
            <a:r>
              <a:rPr lang="cs-CZ" sz="2200" b="1" dirty="0"/>
              <a:t>1) Není-li dále stanoveno jinak, pohledávky za majetkovou podstatou a pohledávky jim postavené na roveň se uplatňují písemně vůči osobě s dispozičními oprávněními. O uplatnění takové pohledávky věřitel současně vždy vyrozumí insolvenčního správce; náležitosti tohoto vyrozumění stanoví prováděcí právní předpis.</a:t>
            </a:r>
          </a:p>
          <a:p>
            <a:pPr algn="ctr">
              <a:lnSpc>
                <a:spcPct val="80000"/>
              </a:lnSpc>
              <a:buNone/>
              <a:defRPr/>
            </a:pPr>
            <a:r>
              <a:rPr lang="cs-CZ" sz="2200" dirty="0"/>
              <a:t> (2) Neuplatní-li dlužníkův zaměstnanec pracovněprávní pohledávku uvedenou v § 169 odst. 1 písm. a) v jiné výši, pokládá se jeho pohledávka za uplatněnou ve výši vyplývající z účetnictví dlužníka nebo z evidence vedené podle zvláštního právního předpisu 13) .</a:t>
            </a:r>
          </a:p>
          <a:p>
            <a:pPr algn="ctr">
              <a:lnSpc>
                <a:spcPct val="80000"/>
              </a:lnSpc>
              <a:buNone/>
              <a:defRPr/>
            </a:pPr>
            <a:r>
              <a:rPr lang="cs-CZ" sz="2200" dirty="0"/>
              <a:t> (3) </a:t>
            </a:r>
            <a:r>
              <a:rPr lang="cs-CZ" sz="2200" b="1" strike="sngStrike" dirty="0"/>
              <a:t>Insolvenční správce</a:t>
            </a:r>
            <a:r>
              <a:rPr lang="cs-CZ" sz="2200" strike="sngStrike" dirty="0"/>
              <a:t> </a:t>
            </a:r>
            <a:r>
              <a:rPr lang="cs-CZ" sz="2200" b="1" dirty="0"/>
              <a:t>Osoba s dispozičními oprávněními</a:t>
            </a:r>
            <a:r>
              <a:rPr lang="cs-CZ" sz="2200" dirty="0"/>
              <a:t> uspokojí pohledávky podle odstavce 1 z majetkové podstaty.</a:t>
            </a:r>
          </a:p>
          <a:p>
            <a:pPr algn="ctr">
              <a:lnSpc>
                <a:spcPct val="80000"/>
              </a:lnSpc>
              <a:buNone/>
              <a:defRPr/>
            </a:pPr>
            <a:r>
              <a:rPr lang="cs-CZ" sz="2200" dirty="0"/>
              <a:t> (4) Neuspokojí-li </a:t>
            </a:r>
            <a:r>
              <a:rPr lang="cs-CZ" sz="2200" b="1" dirty="0"/>
              <a:t>i</a:t>
            </a:r>
            <a:r>
              <a:rPr lang="cs-CZ" sz="2200" b="1" strike="sngStrike" dirty="0"/>
              <a:t>nsolvenční správce</a:t>
            </a:r>
            <a:r>
              <a:rPr lang="cs-CZ" sz="2200" strike="sngStrike" dirty="0"/>
              <a:t> </a:t>
            </a:r>
            <a:r>
              <a:rPr lang="cs-CZ" sz="2200" b="1" dirty="0"/>
              <a:t> osoba s dispozičními oprávněními</a:t>
            </a:r>
            <a:r>
              <a:rPr lang="cs-CZ" sz="2200" dirty="0"/>
              <a:t> pohledávky podle odstavce 1 v plné výši a včas, může se věřitel domáhat jejich splnění žalobou podanou proti insolvenčnímu správci; nejde o incidenční spor. Náklady, které v tomto sporu vznikly insolvenčnímu správci, se hradí z majetkové podstaty, pokud nevznikly zaviněním správce nebo náhodou, která se mu přihodila.</a:t>
            </a:r>
          </a:p>
          <a:p>
            <a:pPr algn="ctr">
              <a:lnSpc>
                <a:spcPct val="80000"/>
              </a:lnSpc>
              <a:buNone/>
              <a:defRPr/>
            </a:pPr>
            <a:r>
              <a:rPr lang="cs-CZ" sz="2200" dirty="0"/>
              <a:t> (5) Po právní moci rozhodnutí o žalobě podle odstavce 4 určí lhůtu k uspokojení přisouzené pohledávky a jejího příslušenství svým rozhodnutím insolvenční soud; současně rozhodne, která část majetkové podstaty může být použita k uspokojení. Učiní tak jen na návrh oprávněné osoby nebo </a:t>
            </a:r>
            <a:r>
              <a:rPr lang="cs-CZ" sz="2200" b="1" strike="sngStrike" dirty="0"/>
              <a:t>Insolvenční správce</a:t>
            </a:r>
            <a:r>
              <a:rPr lang="cs-CZ" sz="2200" strike="sngStrike" dirty="0"/>
              <a:t>  </a:t>
            </a:r>
            <a:r>
              <a:rPr lang="cs-CZ" sz="2200" b="1" dirty="0"/>
              <a:t>osoba s dispozičními oprávněními</a:t>
            </a:r>
            <a:r>
              <a:rPr lang="cs-CZ" sz="2200" dirty="0"/>
              <a:t> , kterým se rozhodnutí, proti němuž není odvolání přípustné, doručuje, a to zvlášť.</a:t>
            </a:r>
          </a:p>
          <a:p>
            <a:pPr>
              <a:buNone/>
            </a:pPr>
            <a:endParaRPr lang="cs-CZ" sz="1800" dirty="0"/>
          </a:p>
        </p:txBody>
      </p:sp>
      <p:sp>
        <p:nvSpPr>
          <p:cNvPr id="4" name="Zástupný symbol pro datum 3"/>
          <p:cNvSpPr>
            <a:spLocks noGrp="1"/>
          </p:cNvSpPr>
          <p:nvPr>
            <p:ph type="dt" sz="half" idx="10"/>
          </p:nvPr>
        </p:nvSpPr>
        <p:spPr/>
        <p:txBody>
          <a:bodyPr/>
          <a:lstStyle/>
          <a:p>
            <a:fld id="{FEC3FBE0-B1AC-4D75-BA5C-5C85EEF67A20}"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162</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0" y="764704"/>
            <a:ext cx="9144000" cy="5832648"/>
          </a:xfrm>
        </p:spPr>
        <p:txBody>
          <a:bodyPr>
            <a:normAutofit/>
          </a:bodyPr>
          <a:lstStyle/>
          <a:p>
            <a:pPr algn="ctr">
              <a:lnSpc>
                <a:spcPct val="150000"/>
              </a:lnSpc>
              <a:buNone/>
            </a:pPr>
            <a:r>
              <a:rPr lang="cs-CZ" altLang="cs-CZ" sz="1800" b="1" dirty="0"/>
              <a:t>Insolvenční soud  s exekuční působností - § 207 IZ</a:t>
            </a:r>
          </a:p>
          <a:p>
            <a:pPr algn="just">
              <a:lnSpc>
                <a:spcPct val="150000"/>
              </a:lnSpc>
              <a:buNone/>
            </a:pPr>
            <a:r>
              <a:rPr lang="cs-CZ" altLang="cs-CZ" sz="1800" b="1" dirty="0"/>
              <a:t>(1)  Nestanoví-li tento zákon jinak, do majetkové podstaty nepatří majetek, který nelze postihnout výkonem rozhodnutí nebo exekucí </a:t>
            </a:r>
            <a:r>
              <a:rPr lang="cs-CZ" altLang="cs-CZ" sz="1800" b="1" baseline="30000" dirty="0"/>
              <a:t>28)</a:t>
            </a:r>
            <a:r>
              <a:rPr lang="cs-CZ" altLang="cs-CZ" sz="1800" b="1" dirty="0"/>
              <a:t>; věci sloužící k podnikání dlužníka však z majetkové podstaty vyloučeny nejsou.</a:t>
            </a:r>
          </a:p>
          <a:p>
            <a:pPr algn="just">
              <a:lnSpc>
                <a:spcPct val="150000"/>
              </a:lnSpc>
              <a:buNone/>
            </a:pPr>
            <a:r>
              <a:rPr lang="cs-CZ" altLang="cs-CZ" sz="1800" b="1" dirty="0"/>
              <a:t>(2) Příjmy dlužníka náleží do majetkové podstaty ve stejném rozsahu, v jakém z nich mohou být při výkonu rozhodnutí nebo při exekuci uspokojeny přednostní pohledávky</a:t>
            </a:r>
            <a:r>
              <a:rPr lang="cs-CZ" altLang="cs-CZ" sz="1800" b="1" baseline="30000" dirty="0"/>
              <a:t>29)</a:t>
            </a:r>
            <a:r>
              <a:rPr lang="cs-CZ" altLang="cs-CZ" sz="1800" b="1" dirty="0"/>
              <a:t>.</a:t>
            </a:r>
          </a:p>
          <a:p>
            <a:pPr algn="just">
              <a:lnSpc>
                <a:spcPct val="150000"/>
              </a:lnSpc>
              <a:buNone/>
            </a:pPr>
            <a:r>
              <a:rPr lang="cs-CZ" altLang="cs-CZ" sz="1800" b="1" dirty="0"/>
              <a:t>(3) </a:t>
            </a:r>
            <a:r>
              <a:rPr lang="cs-CZ" altLang="cs-CZ" sz="1800" b="1" u="sng" dirty="0"/>
              <a:t>Je-li podle ustanovení o výkonu rozhodnutí nebo exekuci posouzení otázky, který majetek nelze postihnout výkonem rozhodnutí nebo exekucí, závislé na rozhodnutí soudu, pro účely insolvenčního řízení vydá takové rozhodnutí insolvenční soud.</a:t>
            </a:r>
          </a:p>
          <a:p>
            <a:pPr algn="just">
              <a:lnSpc>
                <a:spcPct val="150000"/>
              </a:lnSpc>
              <a:buNone/>
            </a:pPr>
            <a:r>
              <a:rPr lang="cs-CZ" altLang="cs-CZ" sz="1800" b="1" dirty="0"/>
              <a:t>-------------------</a:t>
            </a:r>
            <a:endParaRPr lang="cs-CZ" altLang="cs-CZ" sz="1800" dirty="0"/>
          </a:p>
          <a:p>
            <a:pPr>
              <a:buNone/>
            </a:pPr>
            <a:r>
              <a:rPr lang="cs-CZ" sz="2000" i="1" dirty="0"/>
              <a:t>28) Například § 321, 322 odst. 1 a 2 o.s.</a:t>
            </a:r>
            <a:r>
              <a:rPr lang="cs-CZ" sz="2000" i="1" dirty="0" err="1"/>
              <a:t>ř</a:t>
            </a:r>
            <a:r>
              <a:rPr lang="cs-CZ" sz="2000" i="1" dirty="0"/>
              <a:t>. </a:t>
            </a:r>
          </a:p>
          <a:p>
            <a:pPr>
              <a:buNone/>
            </a:pPr>
            <a:r>
              <a:rPr lang="cs-CZ" sz="2000" i="1" dirty="0"/>
              <a:t>29) § 279 odst. 2 o.s.</a:t>
            </a:r>
            <a:r>
              <a:rPr lang="cs-CZ" sz="2000" i="1" dirty="0" err="1"/>
              <a:t>ř</a:t>
            </a:r>
            <a:r>
              <a:rPr lang="cs-CZ" sz="2000" i="1" dirty="0"/>
              <a:t>.</a:t>
            </a:r>
          </a:p>
        </p:txBody>
      </p:sp>
      <p:sp>
        <p:nvSpPr>
          <p:cNvPr id="4" name="Zástupný symbol pro datum 3"/>
          <p:cNvSpPr>
            <a:spLocks noGrp="1"/>
          </p:cNvSpPr>
          <p:nvPr>
            <p:ph type="dt" sz="half" idx="10"/>
          </p:nvPr>
        </p:nvSpPr>
        <p:spPr/>
        <p:txBody>
          <a:bodyPr/>
          <a:lstStyle/>
          <a:p>
            <a:fld id="{BE757928-30EF-4BCE-A1DA-39FB26A5C6DE}"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163</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179512" y="1124744"/>
            <a:ext cx="8784976" cy="5733256"/>
          </a:xfrm>
        </p:spPr>
        <p:txBody>
          <a:bodyPr>
            <a:normAutofit fontScale="92500" lnSpcReduction="10000"/>
          </a:bodyPr>
          <a:lstStyle/>
          <a:p>
            <a:pPr algn="ctr">
              <a:buNone/>
            </a:pPr>
            <a:r>
              <a:rPr lang="cs-CZ" sz="2000" b="1" dirty="0"/>
              <a:t>§ 321 o.s.</a:t>
            </a:r>
            <a:r>
              <a:rPr lang="cs-CZ" sz="2000" b="1" dirty="0" err="1"/>
              <a:t>ř</a:t>
            </a:r>
            <a:r>
              <a:rPr lang="cs-CZ" sz="2000" b="1" dirty="0"/>
              <a:t>.</a:t>
            </a:r>
          </a:p>
          <a:p>
            <a:pPr algn="ctr">
              <a:buNone/>
            </a:pPr>
            <a:r>
              <a:rPr lang="cs-CZ" sz="2000" b="1" dirty="0"/>
              <a:t>Výkonem rozhodnutí nemohou být postiženy věci, jejichž prodej je podle zvláštních předpisů zakázán, nebo které podle zvláštních předpisů výkonu rozhodnutí nepodléhají. </a:t>
            </a:r>
          </a:p>
          <a:p>
            <a:pPr algn="ctr">
              <a:buNone/>
            </a:pPr>
            <a:r>
              <a:rPr lang="cs-CZ" sz="2000" b="1" dirty="0"/>
              <a:t>§ 322 odst. 1) a 2) o.s.</a:t>
            </a:r>
            <a:r>
              <a:rPr lang="cs-CZ" sz="2000" b="1" dirty="0" err="1"/>
              <a:t>ř</a:t>
            </a:r>
            <a:r>
              <a:rPr lang="cs-CZ" sz="2000" b="1" dirty="0"/>
              <a:t>.</a:t>
            </a:r>
          </a:p>
          <a:p>
            <a:pPr algn="ctr">
              <a:buNone/>
            </a:pPr>
            <a:r>
              <a:rPr lang="cs-CZ" sz="2000" b="1" dirty="0"/>
              <a:t>(1) Z věcí, které jsou ve vlastnictví povinného, se nemůže týkat výkon rozhodnutí těch, které povinný nezbytně potřebuje k uspokojování hmotných potřeb svých a své rodiny nebo k plnění svých pracovních úkolů, jakož i jiných věcí, jejichž prodej by byl v rozporu s morálními pravidly. </a:t>
            </a:r>
          </a:p>
          <a:p>
            <a:pPr algn="ctr">
              <a:buNone/>
            </a:pPr>
            <a:r>
              <a:rPr lang="cs-CZ" sz="2000" b="1" dirty="0"/>
              <a:t> 	(2) Takto jsou z výkonu rozhodnutí vyloučeny zejména </a:t>
            </a:r>
          </a:p>
          <a:p>
            <a:pPr algn="ctr">
              <a:buNone/>
            </a:pPr>
            <a:r>
              <a:rPr lang="cs-CZ" sz="2000" b="1" dirty="0"/>
              <a:t> a) běžné oděvní součásti, obvyklé vybavení domácnosti, </a:t>
            </a:r>
          </a:p>
          <a:p>
            <a:pPr algn="ctr">
              <a:buNone/>
            </a:pPr>
            <a:r>
              <a:rPr lang="cs-CZ" sz="2000" b="1" dirty="0"/>
              <a:t>b) snubní prsten a jiné předměty podobné povahy, </a:t>
            </a:r>
          </a:p>
          <a:p>
            <a:pPr algn="ctr">
              <a:buNone/>
            </a:pPr>
            <a:r>
              <a:rPr lang="cs-CZ" sz="2000" b="1" dirty="0"/>
              <a:t>c) zdravotnické potřeby a jiné věci, které povinný potřebuje vzhledem ke své nemoci nebo tělesné vadě, </a:t>
            </a:r>
          </a:p>
          <a:p>
            <a:pPr algn="ctr">
              <a:buNone/>
            </a:pPr>
            <a:r>
              <a:rPr lang="cs-CZ" sz="2000" b="1" dirty="0"/>
              <a:t>d) hotové peníze do částky odpovídající dvojnásobku životního minima jednotlivce podle zvláštního právního předpisu</a:t>
            </a:r>
            <a:r>
              <a:rPr lang="cs-CZ" sz="2000" b="1" baseline="30000" dirty="0"/>
              <a:t>80c)</a:t>
            </a:r>
            <a:r>
              <a:rPr lang="cs-CZ" sz="2000" b="1" dirty="0"/>
              <a:t>, </a:t>
            </a:r>
          </a:p>
          <a:p>
            <a:pPr algn="ctr">
              <a:buNone/>
            </a:pPr>
            <a:r>
              <a:rPr lang="cs-CZ" sz="2000" b="1" dirty="0"/>
              <a:t>e) zvířata, u nichž hospodářský efekt není hlavním účelem chovu a která slouží člověku jako jeho společník. </a:t>
            </a:r>
          </a:p>
          <a:p>
            <a:pPr algn="ctr">
              <a:buNone/>
            </a:pPr>
            <a:endParaRPr lang="cs-CZ" sz="2000" b="1" dirty="0"/>
          </a:p>
          <a:p>
            <a:pPr algn="ctr">
              <a:buNone/>
            </a:pPr>
            <a:endParaRPr lang="cs-CZ" sz="2000" b="1" dirty="0"/>
          </a:p>
        </p:txBody>
      </p:sp>
      <p:sp>
        <p:nvSpPr>
          <p:cNvPr id="4" name="Zástupný symbol pro datum 3"/>
          <p:cNvSpPr>
            <a:spLocks noGrp="1"/>
          </p:cNvSpPr>
          <p:nvPr>
            <p:ph type="dt" sz="half" idx="10"/>
          </p:nvPr>
        </p:nvSpPr>
        <p:spPr/>
        <p:txBody>
          <a:bodyPr/>
          <a:lstStyle/>
          <a:p>
            <a:fld id="{9EFCF24B-EF7D-4420-96A2-D6C2C6929B43}"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164</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179512" y="836712"/>
            <a:ext cx="8964488" cy="5760640"/>
          </a:xfrm>
        </p:spPr>
        <p:txBody>
          <a:bodyPr>
            <a:normAutofit/>
          </a:bodyPr>
          <a:lstStyle/>
          <a:p>
            <a:pPr algn="ctr">
              <a:buNone/>
            </a:pPr>
            <a:r>
              <a:rPr lang="cs-CZ" sz="1800" b="1" dirty="0"/>
              <a:t>§ 279 odst. 2 o.s.</a:t>
            </a:r>
            <a:r>
              <a:rPr lang="cs-CZ" sz="1800" b="1" dirty="0" err="1"/>
              <a:t>ř</a:t>
            </a:r>
            <a:r>
              <a:rPr lang="cs-CZ" sz="1800" b="1" dirty="0"/>
              <a:t>.</a:t>
            </a:r>
          </a:p>
          <a:p>
            <a:pPr algn="ctr">
              <a:buNone/>
            </a:pPr>
            <a:r>
              <a:rPr lang="cs-CZ" sz="1800" b="1" dirty="0"/>
              <a:t>Přednostními pohledávkami jsou </a:t>
            </a:r>
          </a:p>
          <a:p>
            <a:pPr algn="ctr">
              <a:buAutoNum type="alphaLcParenR"/>
            </a:pPr>
            <a:r>
              <a:rPr lang="cs-CZ" sz="1800" b="1" dirty="0"/>
              <a:t>pohledávky výživného, </a:t>
            </a:r>
          </a:p>
          <a:p>
            <a:pPr algn="ctr">
              <a:buNone/>
            </a:pPr>
            <a:r>
              <a:rPr lang="cs-CZ" sz="1800" b="1" dirty="0"/>
              <a:t>b) pohledávky náhrady újmy způsobené poškozenému ublížením na zdraví,  </a:t>
            </a:r>
          </a:p>
          <a:p>
            <a:pPr algn="ctr">
              <a:buNone/>
            </a:pPr>
            <a:r>
              <a:rPr lang="cs-CZ" sz="1800" b="1" dirty="0"/>
              <a:t>c) pohledávky náhrady újmy způsobené úmyslnými trestnými činy, </a:t>
            </a:r>
          </a:p>
          <a:p>
            <a:pPr algn="ctr">
              <a:buNone/>
            </a:pPr>
            <a:r>
              <a:rPr lang="cs-CZ" sz="1800" b="1" dirty="0"/>
              <a:t>d) pohledávky daní, poplatků a jiných obdobných peněžitých plnění, </a:t>
            </a:r>
          </a:p>
          <a:p>
            <a:pPr algn="ctr">
              <a:buNone/>
            </a:pPr>
            <a:r>
              <a:rPr lang="cs-CZ" sz="1800" b="1" dirty="0"/>
              <a:t>e) pohledávky náhrady přeplatků na dávkách nemocenského pojištění, důchodového pojištění a úrazového pojištění, </a:t>
            </a:r>
          </a:p>
          <a:p>
            <a:pPr algn="ctr">
              <a:buNone/>
            </a:pPr>
            <a:r>
              <a:rPr lang="cs-CZ" sz="1800" b="1" dirty="0"/>
              <a:t>f) pohledávky pojistného na sociální zabezpečení a pohledávky pojistného na veřejné zdravotní pojištění, </a:t>
            </a:r>
          </a:p>
          <a:p>
            <a:pPr algn="ctr">
              <a:buNone/>
            </a:pPr>
            <a:r>
              <a:rPr lang="cs-CZ" sz="1800" b="1" dirty="0"/>
              <a:t>g) příspěvek na úhradu potřeb dítěte svěřeného do pěstounské péče, </a:t>
            </a:r>
          </a:p>
          <a:p>
            <a:pPr algn="ctr">
              <a:buNone/>
            </a:pPr>
            <a:r>
              <a:rPr lang="cs-CZ" sz="1800" b="1" dirty="0"/>
              <a:t>h) pohledávky náhrady přeplatků na podpoře v nezaměstnanosti a podpoře při rekvalifikaci, </a:t>
            </a:r>
          </a:p>
          <a:p>
            <a:pPr marL="400050" indent="-400050" algn="ctr">
              <a:buAutoNum type="romanLcParenR"/>
            </a:pPr>
            <a:r>
              <a:rPr lang="cs-CZ" sz="1800" b="1" dirty="0"/>
              <a:t>pohledávky náhrady přeplatků na dávkách státní sociální podpory, </a:t>
            </a:r>
          </a:p>
          <a:p>
            <a:pPr algn="ctr">
              <a:buNone/>
            </a:pPr>
            <a:r>
              <a:rPr lang="cs-CZ" sz="1800" b="1" dirty="0"/>
              <a:t>j) pohledávky regresní náhrady podle zákona o nemocenském pojištění, </a:t>
            </a:r>
          </a:p>
          <a:p>
            <a:pPr algn="ctr">
              <a:buNone/>
            </a:pPr>
            <a:r>
              <a:rPr lang="cs-CZ" sz="1800" b="1" dirty="0"/>
              <a:t>k) pohledávky náhrady mzdy, platu nebo odměny a sníženého platu nebo snížené odměny, poskytované v období prvních 14 kalendářních dnů a od 1. ledna 2011 do 31. prosince 2013 v období prvních 21 kalendářních dnů dočasné pracovní neschopnosti nebo karantény. </a:t>
            </a:r>
          </a:p>
          <a:p>
            <a:pPr algn="ctr">
              <a:buNone/>
            </a:pPr>
            <a:endParaRPr lang="cs-CZ" sz="1800" b="1" dirty="0"/>
          </a:p>
        </p:txBody>
      </p:sp>
      <p:sp>
        <p:nvSpPr>
          <p:cNvPr id="4" name="Zástupný symbol pro datum 3"/>
          <p:cNvSpPr>
            <a:spLocks noGrp="1"/>
          </p:cNvSpPr>
          <p:nvPr>
            <p:ph type="dt" sz="half" idx="10"/>
          </p:nvPr>
        </p:nvSpPr>
        <p:spPr/>
        <p:txBody>
          <a:bodyPr/>
          <a:lstStyle/>
          <a:p>
            <a:fld id="{72E3EC90-6066-4BB5-AF44-C86CC66FB5FA}"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165</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457200" y="908720"/>
            <a:ext cx="8229600" cy="5217443"/>
          </a:xfrm>
        </p:spPr>
        <p:txBody>
          <a:bodyPr/>
          <a:lstStyle/>
          <a:p>
            <a:pPr>
              <a:buNone/>
            </a:pPr>
            <a:endParaRPr lang="cs-CZ" dirty="0"/>
          </a:p>
          <a:p>
            <a:pPr algn="ctr">
              <a:buNone/>
            </a:pPr>
            <a:r>
              <a:rPr lang="cs-CZ" sz="2400" b="1" dirty="0"/>
              <a:t>§ 322 odst. 5 o.s.</a:t>
            </a:r>
            <a:r>
              <a:rPr lang="cs-CZ" sz="2400" b="1" dirty="0" err="1"/>
              <a:t>ř</a:t>
            </a:r>
            <a:r>
              <a:rPr lang="cs-CZ" sz="2400" b="1" dirty="0"/>
              <a:t>.:</a:t>
            </a:r>
          </a:p>
          <a:p>
            <a:pPr algn="ctr">
              <a:buNone/>
            </a:pPr>
            <a:endParaRPr lang="cs-CZ" sz="2400" b="1" dirty="0"/>
          </a:p>
          <a:p>
            <a:pPr algn="ctr">
              <a:buNone/>
            </a:pPr>
            <a:r>
              <a:rPr lang="cs-CZ" sz="2400" b="1" dirty="0"/>
              <a:t>Z výkonu rozhodnutí jsou vyloučeny věci, které povinný nabyl jako substituční jmění. To neplatí, má-li povinný právo s věcí volně nakládat nebo jde-li o výkon rozhodnutí, kterým jsou vymáhány zůstavitelovy dluhy nebo dluhy související s nutnou správou věcí nabytých jako substituční jmění. </a:t>
            </a:r>
          </a:p>
          <a:p>
            <a:pPr algn="ctr">
              <a:buNone/>
            </a:pPr>
            <a:endParaRPr lang="cs-CZ" b="1" dirty="0"/>
          </a:p>
        </p:txBody>
      </p:sp>
      <p:sp>
        <p:nvSpPr>
          <p:cNvPr id="4" name="Zástupný symbol pro datum 3"/>
          <p:cNvSpPr>
            <a:spLocks noGrp="1"/>
          </p:cNvSpPr>
          <p:nvPr>
            <p:ph type="dt" sz="half" idx="10"/>
          </p:nvPr>
        </p:nvSpPr>
        <p:spPr/>
        <p:txBody>
          <a:bodyPr/>
          <a:lstStyle/>
          <a:p>
            <a:fld id="{FC4B93A6-AA18-419F-ADD5-3E702F87A701}"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166</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706090"/>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5" name="Zástupný symbol pro obsah 4"/>
          <p:cNvSpPr>
            <a:spLocks noGrp="1"/>
          </p:cNvSpPr>
          <p:nvPr>
            <p:ph idx="1"/>
          </p:nvPr>
        </p:nvSpPr>
        <p:spPr>
          <a:xfrm>
            <a:off x="457200" y="1196752"/>
            <a:ext cx="8229600" cy="5400600"/>
          </a:xfrm>
        </p:spPr>
        <p:txBody>
          <a:bodyPr>
            <a:normAutofit/>
          </a:bodyPr>
          <a:lstStyle/>
          <a:p>
            <a:pPr algn="ctr">
              <a:buNone/>
            </a:pPr>
            <a:r>
              <a:rPr lang="cs-CZ" sz="2000" b="1" u="sng" dirty="0">
                <a:effectLst>
                  <a:outerShdw blurRad="38100" dist="38100" dir="2700000" algn="tl">
                    <a:srgbClr val="000000">
                      <a:alpha val="43137"/>
                    </a:srgbClr>
                  </a:outerShdw>
                </a:effectLst>
              </a:rPr>
              <a:t>Z JUDIKATURY  NS ČR:</a:t>
            </a:r>
          </a:p>
          <a:p>
            <a:pPr algn="ctr">
              <a:buNone/>
            </a:pPr>
            <a:endParaRPr lang="cs-CZ" sz="2000" b="1" u="sng" dirty="0">
              <a:effectLst>
                <a:outerShdw blurRad="38100" dist="38100" dir="2700000" algn="tl">
                  <a:srgbClr val="000000">
                    <a:alpha val="43137"/>
                  </a:srgbClr>
                </a:outerShdw>
              </a:effectLst>
            </a:endParaRPr>
          </a:p>
          <a:p>
            <a:pPr algn="ctr">
              <a:buNone/>
            </a:pPr>
            <a:r>
              <a:rPr lang="cs-CZ" sz="2000" b="1" dirty="0"/>
              <a:t>Jestliže tak stanoví insolvenční zákon, náleží do majetkové podstaty dlužníka i majetek, který nelze postihnout výkonem rozhodnutí nebo exekuci. Byty nebo nebytové prostory a domy s byty nebo nebytovými prostory vyloučené z výkonu rozhodnuti nebo exekuce podle § 322 odst. 5 o. s. </a:t>
            </a:r>
            <a:r>
              <a:rPr lang="cs-CZ" sz="2000" b="1" dirty="0" err="1"/>
              <a:t>ř</a:t>
            </a:r>
            <a:r>
              <a:rPr lang="cs-CZ" sz="2000" b="1" dirty="0"/>
              <a:t>. náleží do majetkové podstaty dlužníka (§ 206 insolvenčního zákona). </a:t>
            </a:r>
            <a:endParaRPr lang="cs-CZ" sz="2000" dirty="0"/>
          </a:p>
          <a:p>
            <a:pPr algn="ctr">
              <a:buNone/>
            </a:pPr>
            <a:r>
              <a:rPr lang="cs-CZ" sz="2000" b="1" dirty="0"/>
              <a:t>Jestliže exekuční právo dovoluje postih určitého majetku výkonem rozhodnuti nebo exekuci jen za určitých podmínek, není takový majetek vyloučen z majetkové podstaty dlužníka ve smyslu § 207 odst. 1 insolvenčního zákona.</a:t>
            </a:r>
            <a:endParaRPr lang="cs-CZ" sz="2000" dirty="0"/>
          </a:p>
          <a:p>
            <a:pPr algn="ctr">
              <a:buNone/>
            </a:pPr>
            <a:r>
              <a:rPr lang="cs-CZ" sz="2000" b="1" dirty="0"/>
              <a:t>Ustanoveni exekučního práva jsou (přiměřeně) uplatnitelná v insolvenčním řízeni, jen pokud na ně insolvenční zákon odkáže.</a:t>
            </a:r>
            <a:endParaRPr lang="cs-CZ" sz="2000" dirty="0"/>
          </a:p>
          <a:p>
            <a:pPr algn="ctr">
              <a:buNone/>
            </a:pPr>
            <a:endParaRPr lang="cs-CZ" sz="2000" dirty="0"/>
          </a:p>
          <a:p>
            <a:pPr algn="ctr">
              <a:buNone/>
            </a:pPr>
            <a:r>
              <a:rPr lang="cs-CZ" sz="2000" b="1" i="1" dirty="0"/>
              <a:t>(Usneseni Nejvyššího soudu ze dne 27. 6. 2013, sen. zn. 29 NSČR 50/2011)</a:t>
            </a:r>
          </a:p>
          <a:p>
            <a:pPr algn="ctr">
              <a:buNone/>
            </a:pPr>
            <a:endParaRPr lang="cs-CZ" sz="2000" dirty="0"/>
          </a:p>
        </p:txBody>
      </p:sp>
      <p:sp>
        <p:nvSpPr>
          <p:cNvPr id="6" name="Zástupný symbol pro datum 5"/>
          <p:cNvSpPr>
            <a:spLocks noGrp="1"/>
          </p:cNvSpPr>
          <p:nvPr>
            <p:ph type="dt" sz="half" idx="10"/>
          </p:nvPr>
        </p:nvSpPr>
        <p:spPr/>
        <p:txBody>
          <a:bodyPr/>
          <a:lstStyle/>
          <a:p>
            <a:fld id="{1D15C6AE-982B-45E4-830D-A0F5B729DCCF}" type="datetime1">
              <a:rPr lang="cs-CZ" smtClean="0"/>
              <a:pPr/>
              <a:t>12.01.2017</a:t>
            </a:fld>
            <a:endParaRPr lang="cs-CZ"/>
          </a:p>
        </p:txBody>
      </p:sp>
      <p:sp>
        <p:nvSpPr>
          <p:cNvPr id="7" name="Zástupný symbol pro číslo snímku 6"/>
          <p:cNvSpPr>
            <a:spLocks noGrp="1"/>
          </p:cNvSpPr>
          <p:nvPr>
            <p:ph type="sldNum" sz="quarter" idx="12"/>
          </p:nvPr>
        </p:nvSpPr>
        <p:spPr/>
        <p:txBody>
          <a:bodyPr/>
          <a:lstStyle/>
          <a:p>
            <a:fld id="{3A77E114-E26C-406E-96F9-BC3A20B241F6}" type="slidenum">
              <a:rPr lang="cs-CZ" smtClean="0"/>
              <a:pPr/>
              <a:t>167</a:t>
            </a:fld>
            <a:endParaRPr lang="cs-CZ"/>
          </a:p>
        </p:txBody>
      </p:sp>
      <p:sp>
        <p:nvSpPr>
          <p:cNvPr id="8" name="Zástupný symbol pro zápatí 7"/>
          <p:cNvSpPr>
            <a:spLocks noGrp="1"/>
          </p:cNvSpPr>
          <p:nvPr>
            <p:ph type="ftr" sz="quarter" idx="11"/>
          </p:nvPr>
        </p:nvSpPr>
        <p:spPr/>
        <p:txBody>
          <a:bodyPr/>
          <a:lstStyle/>
          <a:p>
            <a:r>
              <a:rPr lang="cs-CZ"/>
              <a:t>Jan Kozák, KS Brno</a:t>
            </a:r>
          </a:p>
        </p:txBody>
      </p:sp>
    </p:spTree>
  </p:cSld>
  <p:clrMapOvr>
    <a:masterClrMapping/>
  </p:clrMapOvr>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1143000"/>
          </a:xfrm>
        </p:spPr>
        <p:txBody>
          <a:bodyPr>
            <a:normAutofit fontScale="90000"/>
          </a:bodyPr>
          <a:lstStyle/>
          <a:p>
            <a:r>
              <a:rPr lang="cs-CZ" sz="2400" b="1" dirty="0">
                <a:effectLst>
                  <a:outerShdw blurRad="38100" dist="38100" dir="2700000" algn="tl">
                    <a:srgbClr val="000000">
                      <a:alpha val="43137"/>
                    </a:srgbClr>
                  </a:outerShdw>
                </a:effectLst>
              </a:rPr>
              <a:t>NS ČR 25 </a:t>
            </a:r>
            <a:r>
              <a:rPr lang="cs-CZ" sz="2400" b="1" dirty="0" err="1">
                <a:effectLst>
                  <a:outerShdw blurRad="38100" dist="38100" dir="2700000" algn="tl">
                    <a:srgbClr val="000000">
                      <a:alpha val="43137"/>
                    </a:srgbClr>
                  </a:outerShdw>
                </a:effectLst>
              </a:rPr>
              <a:t>Cdo</a:t>
            </a:r>
            <a:r>
              <a:rPr lang="cs-CZ" sz="2400" b="1" dirty="0">
                <a:effectLst>
                  <a:outerShdw blurRad="38100" dist="38100" dir="2700000" algn="tl">
                    <a:srgbClr val="000000">
                      <a:alpha val="43137"/>
                    </a:srgbClr>
                  </a:outerShdw>
                </a:effectLst>
              </a:rPr>
              <a:t> 4802/2008 z 30.11.2010 (R 69/2011)</a:t>
            </a:r>
            <a:br>
              <a:rPr lang="cs-CZ" sz="2400" b="1" dirty="0">
                <a:effectLst>
                  <a:outerShdw blurRad="38100" dist="38100" dir="2700000" algn="tl">
                    <a:srgbClr val="000000">
                      <a:alpha val="43137"/>
                    </a:srgbClr>
                  </a:outerShdw>
                </a:effectLst>
              </a:rPr>
            </a:br>
            <a:r>
              <a:rPr lang="cs-CZ" sz="2400" b="1" dirty="0">
                <a:effectLst>
                  <a:outerShdw blurRad="38100" dist="38100" dir="2700000" algn="tl">
                    <a:srgbClr val="000000">
                      <a:alpha val="43137"/>
                    </a:srgbClr>
                  </a:outerShdw>
                </a:effectLst>
              </a:rPr>
              <a:t> dlužníkem je splněno v exekuci plněním exekutorovi  </a:t>
            </a:r>
            <a:br>
              <a:rPr lang="cs-CZ" sz="2400" b="1" dirty="0">
                <a:effectLst>
                  <a:outerShdw blurRad="38100" dist="38100" dir="2700000" algn="tl">
                    <a:srgbClr val="000000">
                      <a:alpha val="43137"/>
                    </a:srgbClr>
                  </a:outerShdw>
                </a:effectLst>
              </a:rPr>
            </a:br>
            <a:r>
              <a:rPr lang="cs-CZ" sz="2400" b="1" dirty="0">
                <a:effectLst>
                  <a:outerShdw blurRad="38100" dist="38100" dir="2700000" algn="tl">
                    <a:srgbClr val="000000">
                      <a:alpha val="43137"/>
                    </a:srgbClr>
                  </a:outerShdw>
                </a:effectLst>
              </a:rPr>
              <a:t> je-li exekuce nařízena pravomocně</a:t>
            </a:r>
          </a:p>
        </p:txBody>
      </p:sp>
      <p:sp>
        <p:nvSpPr>
          <p:cNvPr id="3" name="Zástupný symbol pro obsah 2"/>
          <p:cNvSpPr>
            <a:spLocks noGrp="1"/>
          </p:cNvSpPr>
          <p:nvPr>
            <p:ph idx="1"/>
          </p:nvPr>
        </p:nvSpPr>
        <p:spPr>
          <a:xfrm>
            <a:off x="0" y="1340768"/>
            <a:ext cx="8964488" cy="5517232"/>
          </a:xfrm>
        </p:spPr>
        <p:txBody>
          <a:bodyPr>
            <a:noAutofit/>
          </a:bodyPr>
          <a:lstStyle/>
          <a:p>
            <a:pPr algn="ctr">
              <a:buNone/>
            </a:pPr>
            <a:r>
              <a:rPr lang="cs-CZ" sz="1900" b="1" dirty="0"/>
              <a:t>Otázka okamžiku, v němž je splněn dluh povinného, který v rámci exekuce plnil soudnímu exekutorovi, </a:t>
            </a:r>
            <a:r>
              <a:rPr lang="cs-CZ" sz="1900" b="1" dirty="0">
                <a:solidFill>
                  <a:srgbClr val="FF0000"/>
                </a:solidFill>
              </a:rPr>
              <a:t>je řešena v rozhodnutí uveřejněném pod R 66/2007 </a:t>
            </a:r>
            <a:r>
              <a:rPr lang="cs-CZ" sz="1900" b="1" dirty="0"/>
              <a:t>Sbírky soudních rozhodnutí a stanovisek se závěrem: jestliže dlužník zaplatil v rámci exekučního řízení do rukou soudního exekutora část dluhu, nemá věřitel právo na úroky z prodlení ze zaplacené částky. Tento závěr vychází z úvahy, že prodlení exekutora s předáním částky, kterou přijal od povinného, oprávněnému je věcí vnitřního vztahu mezi nimi a nemůže jít k tíži povinného, který dluh splnil. Pokud dlužník v rámci exekuce učinil jednostranný právní úkon, kterým </a:t>
            </a:r>
            <a:r>
              <a:rPr lang="cs-CZ" sz="1900" b="1" dirty="0">
                <a:solidFill>
                  <a:srgbClr val="FF0000"/>
                </a:solidFill>
              </a:rPr>
              <a:t>poskytl věřiteli předmět plnění s úmyslem splnit svůj dluh, a exekutor plnění přijal jako osoba oprávněná plnění jménem věřitele přijmout, jeho dluh v rozsahu poskytnutého plnění zanikl</a:t>
            </a:r>
            <a:r>
              <a:rPr lang="cs-CZ" sz="1900" b="1" dirty="0"/>
              <a:t>. K tomuto závěru se Nejvyšší soud opakovaně přihlásil, např. v rozhodnutích </a:t>
            </a:r>
            <a:r>
              <a:rPr lang="cs-CZ" sz="1900" b="1" dirty="0" err="1"/>
              <a:t>sp</a:t>
            </a:r>
            <a:r>
              <a:rPr lang="cs-CZ" sz="1900" b="1" dirty="0"/>
              <a:t>. zn. 32 </a:t>
            </a:r>
            <a:r>
              <a:rPr lang="cs-CZ" sz="1900" b="1" dirty="0" err="1"/>
              <a:t>Cdo</a:t>
            </a:r>
            <a:r>
              <a:rPr lang="cs-CZ" sz="1900" b="1" dirty="0"/>
              <a:t> 3594/2007, </a:t>
            </a:r>
            <a:r>
              <a:rPr lang="cs-CZ" sz="1900" b="1" dirty="0" err="1"/>
              <a:t>sp</a:t>
            </a:r>
            <a:r>
              <a:rPr lang="cs-CZ" sz="1900" b="1" dirty="0"/>
              <a:t>. zn. 29 </a:t>
            </a:r>
            <a:r>
              <a:rPr lang="cs-CZ" sz="1900" b="1" dirty="0" err="1"/>
              <a:t>Cdo</a:t>
            </a:r>
            <a:r>
              <a:rPr lang="cs-CZ" sz="1900" b="1" dirty="0"/>
              <a:t> 2859/2009.</a:t>
            </a:r>
            <a:br>
              <a:rPr lang="cs-CZ" sz="1900" b="1" dirty="0"/>
            </a:br>
            <a:br>
              <a:rPr lang="cs-CZ" sz="1900" b="1" dirty="0"/>
            </a:br>
            <a:r>
              <a:rPr lang="cs-CZ" sz="1900" b="1" dirty="0"/>
              <a:t>Závěr, že platba povinného exekutorovi je plněním vymáhané pohledávky s tím důsledkem, že zaplacením dluhu na účet exekutora dluh povinného vůči oprávněnému zaniká, se však uplatní </a:t>
            </a:r>
            <a:r>
              <a:rPr lang="cs-CZ" sz="1900" b="1" dirty="0">
                <a:solidFill>
                  <a:srgbClr val="FF0000"/>
                </a:solidFill>
              </a:rPr>
              <a:t>toliko za situace, že se tak stalo v rámci pravomocně nařízené exekuce. </a:t>
            </a:r>
            <a:br>
              <a:rPr lang="cs-CZ" sz="1900" dirty="0"/>
            </a:br>
            <a:endParaRPr lang="cs-CZ" sz="1900" dirty="0"/>
          </a:p>
        </p:txBody>
      </p:sp>
      <p:sp>
        <p:nvSpPr>
          <p:cNvPr id="4" name="Zástupný symbol pro datum 3"/>
          <p:cNvSpPr>
            <a:spLocks noGrp="1"/>
          </p:cNvSpPr>
          <p:nvPr>
            <p:ph type="dt" sz="half" idx="10"/>
          </p:nvPr>
        </p:nvSpPr>
        <p:spPr/>
        <p:txBody>
          <a:bodyPr/>
          <a:lstStyle/>
          <a:p>
            <a:fld id="{7ABAEB99-AB10-4C78-A5A2-B4C4E55442D4}"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168</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634082"/>
          </a:xfrm>
        </p:spPr>
        <p:txBody>
          <a:bodyPr>
            <a:normAutofit/>
          </a:bodyPr>
          <a:lstStyle/>
          <a:p>
            <a:r>
              <a:rPr lang="cs-CZ" sz="2800" b="1" dirty="0">
                <a:effectLst>
                  <a:outerShdw blurRad="38100" dist="38100" dir="2700000" algn="tl">
                    <a:srgbClr val="000000">
                      <a:alpha val="43137"/>
                    </a:srgbClr>
                  </a:outerShdw>
                </a:effectLst>
              </a:rPr>
              <a:t>§ 266 IZ – účinky prohlášení konkursu</a:t>
            </a:r>
          </a:p>
        </p:txBody>
      </p:sp>
      <p:sp>
        <p:nvSpPr>
          <p:cNvPr id="3" name="Zástupný symbol pro obsah 2"/>
          <p:cNvSpPr>
            <a:spLocks noGrp="1"/>
          </p:cNvSpPr>
          <p:nvPr>
            <p:ph idx="1"/>
          </p:nvPr>
        </p:nvSpPr>
        <p:spPr>
          <a:xfrm>
            <a:off x="251520" y="764704"/>
            <a:ext cx="8892480" cy="5904656"/>
          </a:xfrm>
        </p:spPr>
        <p:txBody>
          <a:bodyPr>
            <a:normAutofit/>
          </a:bodyPr>
          <a:lstStyle/>
          <a:p>
            <a:pPr algn="ctr">
              <a:buAutoNum type="arabicParenBoth"/>
            </a:pPr>
            <a:r>
              <a:rPr lang="cs-CZ" sz="1700" b="1" dirty="0">
                <a:solidFill>
                  <a:srgbClr val="FF0000"/>
                </a:solidFill>
              </a:rPr>
              <a:t>Prohlášením konkursu se ze soudních a rozhodčích řízení nepřerušují </a:t>
            </a:r>
          </a:p>
          <a:p>
            <a:pPr algn="ctr">
              <a:buAutoNum type="alphaLcParenR"/>
            </a:pPr>
            <a:r>
              <a:rPr lang="cs-CZ" sz="1700" b="1" dirty="0"/>
              <a:t>trestní řízení, </a:t>
            </a:r>
          </a:p>
          <a:p>
            <a:pPr algn="ctr">
              <a:buNone/>
            </a:pPr>
            <a:r>
              <a:rPr lang="cs-CZ" sz="1700" b="1" dirty="0"/>
              <a:t>b) dědické řízení a řízení o pozůstalosti, </a:t>
            </a:r>
          </a:p>
          <a:p>
            <a:pPr algn="ctr">
              <a:buNone/>
            </a:pPr>
            <a:r>
              <a:rPr lang="cs-CZ" sz="1700" b="1" dirty="0"/>
              <a:t>c) řízení o vypořádání společného jmění dlužníka a jeho manžela, </a:t>
            </a:r>
          </a:p>
          <a:p>
            <a:pPr algn="ctr">
              <a:buNone/>
            </a:pPr>
            <a:r>
              <a:rPr lang="cs-CZ" sz="1700" b="1" dirty="0"/>
              <a:t>d) řízení o výživném nezletilých dětí bez zřetele k tomu, zda v něm dlužník vystupuje jako osoba oprávněná nebo jako osoba povinná, </a:t>
            </a:r>
          </a:p>
          <a:p>
            <a:pPr algn="ctr">
              <a:buNone/>
            </a:pPr>
            <a:r>
              <a:rPr lang="cs-CZ" sz="1700" b="1" dirty="0"/>
              <a:t>e) řízení ve věcech ochrany osobnosti a ve věcech ochrany názvu a dobré pověsti právnické osoby; to neplatí, je-li dlužník podnikatelem nebo je-li požadováno peněžité plnění, </a:t>
            </a:r>
          </a:p>
          <a:p>
            <a:pPr algn="ctr">
              <a:buNone/>
            </a:pPr>
            <a:r>
              <a:rPr lang="cs-CZ" sz="1700" b="1" dirty="0"/>
              <a:t>f) řízení ve věcech veřejných rejstříků podle zvláštního právního předpisu, </a:t>
            </a:r>
          </a:p>
          <a:p>
            <a:pPr algn="ctr">
              <a:buNone/>
            </a:pPr>
            <a:r>
              <a:rPr lang="cs-CZ" sz="1700" b="1" dirty="0"/>
              <a:t>g) řízení ve věcech kapitálového trhu, </a:t>
            </a:r>
          </a:p>
          <a:p>
            <a:pPr algn="ctr">
              <a:buNone/>
            </a:pPr>
            <a:r>
              <a:rPr lang="cs-CZ" sz="1700" b="1" dirty="0">
                <a:solidFill>
                  <a:srgbClr val="FF0000"/>
                </a:solidFill>
              </a:rPr>
              <a:t>h) řízení o výkon rozhodnutí nebo exekuce, </a:t>
            </a:r>
          </a:p>
          <a:p>
            <a:pPr marL="400050" indent="-400050" algn="ctr">
              <a:buAutoNum type="romanLcParenR"/>
            </a:pPr>
            <a:r>
              <a:rPr lang="cs-CZ" sz="1700" b="1" dirty="0"/>
              <a:t>řízení, ve kterých je dlužník jediným účastníkem. </a:t>
            </a:r>
          </a:p>
          <a:p>
            <a:pPr algn="ctr">
              <a:buNone/>
            </a:pPr>
            <a:r>
              <a:rPr lang="cs-CZ" sz="1700" b="1" dirty="0"/>
              <a:t>(2) Není-li dále stanoveno jinak, účastníkem řízení uvedených v </a:t>
            </a:r>
            <a:r>
              <a:rPr lang="cs-CZ" sz="1700" b="1" dirty="0">
                <a:hlinkClick r:id="rId2" action="ppaction://hlinkfile"/>
              </a:rPr>
              <a:t>odstavci 1</a:t>
            </a:r>
            <a:r>
              <a:rPr lang="cs-CZ" sz="1700" b="1" dirty="0"/>
              <a:t> je i nadále dlužník. </a:t>
            </a:r>
          </a:p>
          <a:p>
            <a:pPr algn="ctr">
              <a:buNone/>
            </a:pPr>
            <a:r>
              <a:rPr lang="cs-CZ" sz="1700" b="1" dirty="0"/>
              <a:t>(3) Jde-li o řízení ve věcech kapitálového trhu nebo o řízení, ve kterém je dlužník jediným účastníkem, může insolvenční soud na návrh orgánu, který je vede, nebo i bez návrhu po posouzení povahy předmětu řízení a jeho vlivu na další průběh insolvenčního řízení rozhodnout, že se insolvenční správce stává účastníkem řízení místo dlužníka. Proti tomuto rozhodnutí, které se doručuje zvlášť dlužníku, insolvenčnímu správci a orgánu, který řízení vede, není odvolání přípustné. </a:t>
            </a:r>
          </a:p>
          <a:p>
            <a:pPr algn="ctr">
              <a:buNone/>
            </a:pPr>
            <a:r>
              <a:rPr lang="cs-CZ" sz="1700" b="1" dirty="0">
                <a:solidFill>
                  <a:srgbClr val="FF0000"/>
                </a:solidFill>
              </a:rPr>
              <a:t>(4) Úpravou podle </a:t>
            </a:r>
            <a:r>
              <a:rPr lang="cs-CZ" sz="1700" b="1" dirty="0">
                <a:solidFill>
                  <a:srgbClr val="FF0000"/>
                </a:solidFill>
                <a:hlinkClick r:id="rId2" action="ppaction://hlinkfile"/>
              </a:rPr>
              <a:t>odstavců 1 až 3</a:t>
            </a:r>
            <a:r>
              <a:rPr lang="cs-CZ" sz="1700" b="1" dirty="0">
                <a:solidFill>
                  <a:srgbClr val="FF0000"/>
                </a:solidFill>
              </a:rPr>
              <a:t> nejsou dotčena ustanovení </a:t>
            </a:r>
            <a:r>
              <a:rPr lang="cs-CZ" sz="1700" b="1" dirty="0">
                <a:solidFill>
                  <a:srgbClr val="FF0000"/>
                </a:solidFill>
                <a:hlinkClick r:id="rId2" action="ppaction://hlinkfile"/>
              </a:rPr>
              <a:t>§ 140a</a:t>
            </a:r>
            <a:r>
              <a:rPr lang="cs-CZ" sz="1700" b="1" dirty="0">
                <a:solidFill>
                  <a:srgbClr val="FF0000"/>
                </a:solidFill>
              </a:rPr>
              <a:t> až </a:t>
            </a:r>
            <a:r>
              <a:rPr lang="cs-CZ" sz="1700" b="1" dirty="0">
                <a:solidFill>
                  <a:srgbClr val="FF0000"/>
                </a:solidFill>
                <a:hlinkClick r:id="rId2" action="ppaction://hlinkfile"/>
              </a:rPr>
              <a:t>§ 140e</a:t>
            </a:r>
            <a:r>
              <a:rPr lang="cs-CZ" sz="1700" b="1" dirty="0">
                <a:solidFill>
                  <a:srgbClr val="FF0000"/>
                </a:solidFill>
              </a:rPr>
              <a:t>. </a:t>
            </a:r>
          </a:p>
          <a:p>
            <a:pPr algn="ctr">
              <a:buNone/>
            </a:pPr>
            <a:endParaRPr lang="cs-CZ" sz="1400" b="1" dirty="0"/>
          </a:p>
        </p:txBody>
      </p:sp>
      <p:sp>
        <p:nvSpPr>
          <p:cNvPr id="4" name="Zástupný symbol pro datum 3"/>
          <p:cNvSpPr>
            <a:spLocks noGrp="1"/>
          </p:cNvSpPr>
          <p:nvPr>
            <p:ph type="dt" sz="half" idx="10"/>
          </p:nvPr>
        </p:nvSpPr>
        <p:spPr/>
        <p:txBody>
          <a:bodyPr/>
          <a:lstStyle/>
          <a:p>
            <a:fld id="{B46DD3A3-D3FF-4225-A651-2436D532AE8F}"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169</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0"/>
            <a:ext cx="8229600" cy="836613"/>
          </a:xfrm>
        </p:spPr>
        <p:txBody>
          <a:bodyPr/>
          <a:lstStyle/>
          <a:p>
            <a:pPr eaLnBrk="1" hangingPunct="1"/>
            <a:r>
              <a:rPr lang="cs-CZ" sz="2800"/>
              <a:t>§ 307 lhůty pro splnění rozvrhového usnesení</a:t>
            </a:r>
          </a:p>
        </p:txBody>
      </p:sp>
      <p:sp>
        <p:nvSpPr>
          <p:cNvPr id="49155" name="Rectangle 3"/>
          <p:cNvSpPr>
            <a:spLocks noGrp="1" noChangeArrowheads="1"/>
          </p:cNvSpPr>
          <p:nvPr>
            <p:ph type="body" idx="1"/>
          </p:nvPr>
        </p:nvSpPr>
        <p:spPr>
          <a:xfrm>
            <a:off x="457200" y="620713"/>
            <a:ext cx="8229600" cy="6237287"/>
          </a:xfrm>
        </p:spPr>
        <p:txBody>
          <a:bodyPr>
            <a:normAutofit/>
          </a:bodyPr>
          <a:lstStyle/>
          <a:p>
            <a:pPr algn="ctr">
              <a:buNone/>
            </a:pPr>
            <a:r>
              <a:rPr lang="cs-CZ" sz="2000" dirty="0"/>
              <a:t>(3) Částky určené pro jednotlivé věřitele v rozvrhovém usnesení jim insolvenční správce proplatí na jejich náklad zpravidla ve svém sídle. Částky nepřesahující 500 Kč může </a:t>
            </a:r>
            <a:r>
              <a:rPr lang="cs-CZ" sz="2000" b="1" dirty="0">
                <a:solidFill>
                  <a:srgbClr val="FF0000"/>
                </a:solidFill>
              </a:rPr>
              <a:t>složit do úschovy u soudu </a:t>
            </a:r>
            <a:r>
              <a:rPr lang="cs-CZ" sz="2000" dirty="0"/>
              <a:t>a věřitele o tom písemně vyrozumět. Obdobně postupuje, jestliže nedojde k proplacení částek určených pro jednotlivé věřitele do 30 dnů od rozvrhového usnesení pro překážku na jejich straně. O splnění rozvrhového usnesení podá insolvenční správce insolvenčnímu soudu zprávu. </a:t>
            </a:r>
          </a:p>
          <a:p>
            <a:pPr algn="ctr">
              <a:buNone/>
            </a:pPr>
            <a:r>
              <a:rPr lang="cs-CZ" sz="2000" dirty="0"/>
              <a:t> </a:t>
            </a:r>
          </a:p>
          <a:p>
            <a:pPr algn="ctr">
              <a:buNone/>
            </a:pPr>
            <a:r>
              <a:rPr lang="cs-CZ" sz="2000" dirty="0"/>
              <a:t>	(4) Částky, které by mohly připadnout na pohledávky uvedené v </a:t>
            </a:r>
            <a:r>
              <a:rPr lang="cs-CZ" sz="2000" dirty="0">
                <a:hlinkClick r:id="rId2" action="ppaction://hlinkfile"/>
              </a:rPr>
              <a:t>§ 306 odst. 4</a:t>
            </a:r>
            <a:r>
              <a:rPr lang="cs-CZ" sz="2000" dirty="0"/>
              <a:t>, </a:t>
            </a:r>
            <a:r>
              <a:rPr lang="cs-CZ" sz="2000" b="1" dirty="0">
                <a:solidFill>
                  <a:srgbClr val="FF0000"/>
                </a:solidFill>
              </a:rPr>
              <a:t>složí insolvenční správce do úschovy u insolvenčního soudu</a:t>
            </a:r>
            <a:r>
              <a:rPr lang="cs-CZ" sz="2000" dirty="0"/>
              <a:t>. Jakmile odpadnou překážky k jejich výplatě, vydá o nich insolvenční soud další rozvrhové usnesení; ustanovení o rozvrhovém usnesení platí obdobně i pro další rozvrhové usnesení. Pokud se ukáže, že ohledně některé z těchto částek nejsou splněny předpoklady pro její zařazení do rozvrhu, vyloučí ji insolvenční soud z rozvrhu; proti tomuto rozhodnutí není odvolání přípustné. Obdobně se postupuje ohledně částek vyčleněných na výlohy spojené s ukončením řízení, pokud nebyly použity. </a:t>
            </a:r>
          </a:p>
          <a:p>
            <a:pPr algn="ctr" eaLnBrk="1" hangingPunct="1">
              <a:lnSpc>
                <a:spcPct val="80000"/>
              </a:lnSpc>
              <a:buNone/>
            </a:pPr>
            <a:endParaRPr lang="cs-CZ" sz="2000" dirty="0"/>
          </a:p>
        </p:txBody>
      </p:sp>
      <p:sp>
        <p:nvSpPr>
          <p:cNvPr id="4" name="Zástupný symbol pro datum 3"/>
          <p:cNvSpPr>
            <a:spLocks noGrp="1"/>
          </p:cNvSpPr>
          <p:nvPr>
            <p:ph type="dt" sz="quarter" idx="10"/>
          </p:nvPr>
        </p:nvSpPr>
        <p:spPr/>
        <p:txBody>
          <a:bodyPr/>
          <a:lstStyle/>
          <a:p>
            <a:pPr>
              <a:defRPr/>
            </a:pPr>
            <a:fld id="{3D4C08F6-56EC-4F3C-949C-A7C3203BEA65}" type="datetime1">
              <a:rPr lang="cs-CZ"/>
              <a:pPr>
                <a:defRPr/>
              </a:pPr>
              <a:t>12.01.2017</a:t>
            </a:fld>
            <a:endParaRPr lang="cs-CZ"/>
          </a:p>
        </p:txBody>
      </p:sp>
      <p:sp>
        <p:nvSpPr>
          <p:cNvPr id="5" name="Zástupný symbol pro číslo snímku 4"/>
          <p:cNvSpPr>
            <a:spLocks noGrp="1"/>
          </p:cNvSpPr>
          <p:nvPr>
            <p:ph type="sldNum" sz="quarter" idx="12"/>
          </p:nvPr>
        </p:nvSpPr>
        <p:spPr/>
        <p:txBody>
          <a:bodyPr/>
          <a:lstStyle/>
          <a:p>
            <a:pPr>
              <a:defRPr/>
            </a:pPr>
            <a:fld id="{CA1D65C8-E200-44C8-B74A-098A578DE651}" type="slidenum">
              <a:rPr lang="cs-CZ" smtClean="0"/>
              <a:pPr>
                <a:defRPr/>
              </a:pPr>
              <a:t>17</a:t>
            </a:fld>
            <a:endParaRPr lang="cs-CZ"/>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457200" y="1124744"/>
            <a:ext cx="8229600" cy="5400600"/>
          </a:xfrm>
        </p:spPr>
        <p:txBody>
          <a:bodyPr>
            <a:normAutofit lnSpcReduction="10000"/>
          </a:bodyPr>
          <a:lstStyle/>
          <a:p>
            <a:pPr algn="ctr">
              <a:lnSpc>
                <a:spcPct val="150000"/>
              </a:lnSpc>
              <a:buNone/>
            </a:pPr>
            <a:r>
              <a:rPr lang="cs-CZ" altLang="cs-CZ" sz="2400" b="1" u="sng" dirty="0">
                <a:effectLst>
                  <a:outerShdw blurRad="38100" dist="38100" dir="2700000" algn="tl">
                    <a:srgbClr val="000000">
                      <a:alpha val="43137"/>
                    </a:srgbClr>
                  </a:outerShdw>
                </a:effectLst>
              </a:rPr>
              <a:t>Oddlužení  a exekuce  - § 409 odst. 2 IZ:</a:t>
            </a:r>
          </a:p>
          <a:p>
            <a:pPr algn="ctr">
              <a:lnSpc>
                <a:spcPct val="150000"/>
              </a:lnSpc>
              <a:buNone/>
            </a:pPr>
            <a:endParaRPr lang="cs-CZ" altLang="cs-CZ" sz="2400" b="1" u="sng" dirty="0">
              <a:effectLst>
                <a:outerShdw blurRad="38100" dist="38100" dir="2700000" algn="tl">
                  <a:srgbClr val="000000">
                    <a:alpha val="43137"/>
                  </a:srgbClr>
                </a:outerShdw>
              </a:effectLst>
            </a:endParaRPr>
          </a:p>
          <a:p>
            <a:pPr algn="ctr">
              <a:lnSpc>
                <a:spcPct val="150000"/>
              </a:lnSpc>
              <a:buNone/>
            </a:pPr>
            <a:r>
              <a:rPr lang="cs-CZ" altLang="cs-CZ" sz="2400" b="1" dirty="0"/>
              <a:t>		Majetek, který dlužník získá poté, co nastanou účinky schválení oddlužení, </a:t>
            </a:r>
            <a:r>
              <a:rPr lang="cs-CZ" altLang="cs-CZ" sz="2400" b="1" u="sng" dirty="0"/>
              <a:t>z té části příjmů, která nepodléhá oddlužení, nenáleží do majetkové podstaty. </a:t>
            </a:r>
            <a:r>
              <a:rPr lang="cs-CZ" altLang="cs-CZ" sz="2400" b="1" dirty="0"/>
              <a:t>Výkon rozhodnutí nebo exekuci, která by postihovala takový majetek, lze za trvání oddlužení nařídit nebo zahájit a provést </a:t>
            </a:r>
            <a:r>
              <a:rPr lang="cs-CZ" altLang="cs-CZ" sz="2400" b="1" u="sng" dirty="0"/>
              <a:t>jen pro pohledávky, které nemají být uspokojeny při oddlužení a současně které vzniknou poté, co nastanou účinky schválení oddlužení.</a:t>
            </a:r>
            <a:endParaRPr lang="cs-CZ" altLang="cs-CZ" sz="2400" u="sng" dirty="0"/>
          </a:p>
          <a:p>
            <a:pPr algn="ctr"/>
            <a:endParaRPr lang="cs-CZ" altLang="cs-CZ" sz="2400" dirty="0"/>
          </a:p>
          <a:p>
            <a:pPr algn="ctr">
              <a:buNone/>
            </a:pPr>
            <a:endParaRPr lang="cs-CZ" sz="2400" dirty="0"/>
          </a:p>
        </p:txBody>
      </p:sp>
      <p:sp>
        <p:nvSpPr>
          <p:cNvPr id="4" name="Zástupný symbol pro datum 3"/>
          <p:cNvSpPr>
            <a:spLocks noGrp="1"/>
          </p:cNvSpPr>
          <p:nvPr>
            <p:ph type="dt" sz="half" idx="10"/>
          </p:nvPr>
        </p:nvSpPr>
        <p:spPr/>
        <p:txBody>
          <a:bodyPr/>
          <a:lstStyle/>
          <a:p>
            <a:fld id="{6D447E95-42EE-4328-B19B-811A35E417CF}"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170</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p:txBody>
          <a:bodyPr>
            <a:normAutofit/>
          </a:bodyPr>
          <a:lstStyle/>
          <a:p>
            <a:pPr algn="ctr">
              <a:lnSpc>
                <a:spcPct val="150000"/>
              </a:lnSpc>
              <a:buNone/>
            </a:pPr>
            <a:r>
              <a:rPr lang="cs-CZ" altLang="cs-CZ" sz="2000" b="1" u="sng" dirty="0"/>
              <a:t>Oddlužení zpeněžením majetkové podstaty  - § 408 odst. 2 IZ:</a:t>
            </a:r>
          </a:p>
          <a:p>
            <a:pPr algn="ctr">
              <a:lnSpc>
                <a:spcPct val="150000"/>
              </a:lnSpc>
              <a:buNone/>
            </a:pPr>
            <a:endParaRPr lang="cs-CZ" altLang="cs-CZ" sz="2000" b="1" u="sng" dirty="0"/>
          </a:p>
          <a:p>
            <a:pPr algn="ctr">
              <a:lnSpc>
                <a:spcPct val="150000"/>
              </a:lnSpc>
              <a:buNone/>
            </a:pPr>
            <a:r>
              <a:rPr lang="cs-CZ" altLang="cs-CZ" sz="2000" b="1" dirty="0"/>
              <a:t>		Dispoziční </a:t>
            </a:r>
            <a:r>
              <a:rPr lang="cs-CZ" altLang="cs-CZ" sz="2000" b="1" u="sng" dirty="0"/>
              <a:t>oprávnění k majetku, který dlužník získá poté, co nastanou účinky schválení oddlužení, má od právní moci rozhodnutí o schválení oddlužení zpeněžením majetkové podstaty dlužník</a:t>
            </a:r>
            <a:r>
              <a:rPr lang="cs-CZ" altLang="cs-CZ" sz="2000" b="1" dirty="0"/>
              <a:t>. Výkon rozhodnutí, která by postihovala takový majetek, lze za trvání oddlužení nařídit nebo zahájit a provést jen pro </a:t>
            </a:r>
            <a:r>
              <a:rPr lang="cs-CZ" altLang="cs-CZ" sz="2000" b="1" u="sng" dirty="0"/>
              <a:t>pohledávky, které nemají být uspokojeny při oddlužení a současně které vzniknou poté, co nastanou účinky schválení oddlužení.</a:t>
            </a:r>
            <a:endParaRPr lang="cs-CZ" altLang="cs-CZ" sz="2000" u="sng" dirty="0"/>
          </a:p>
          <a:p>
            <a:pPr>
              <a:buNone/>
            </a:pPr>
            <a:endParaRPr lang="cs-CZ" sz="2000" dirty="0"/>
          </a:p>
        </p:txBody>
      </p:sp>
      <p:sp>
        <p:nvSpPr>
          <p:cNvPr id="4" name="Zástupný symbol pro datum 3"/>
          <p:cNvSpPr>
            <a:spLocks noGrp="1"/>
          </p:cNvSpPr>
          <p:nvPr>
            <p:ph type="dt" sz="half" idx="10"/>
          </p:nvPr>
        </p:nvSpPr>
        <p:spPr/>
        <p:txBody>
          <a:bodyPr/>
          <a:lstStyle/>
          <a:p>
            <a:fld id="{598FB41E-3D5E-4E9B-B4A9-BF1DB2D21A4F}"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171</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634082"/>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179512" y="692696"/>
            <a:ext cx="8784976" cy="5976664"/>
          </a:xfrm>
        </p:spPr>
        <p:txBody>
          <a:bodyPr>
            <a:normAutofit/>
          </a:bodyPr>
          <a:lstStyle/>
          <a:p>
            <a:pPr algn="ctr">
              <a:buNone/>
            </a:pPr>
            <a:r>
              <a:rPr lang="cs-CZ" sz="1900" b="1" u="sng" dirty="0">
                <a:effectLst>
                  <a:outerShdw blurRad="38100" dist="38100" dir="2700000" algn="tl">
                    <a:srgbClr val="000000">
                      <a:alpha val="43137"/>
                    </a:srgbClr>
                  </a:outerShdw>
                </a:effectLst>
              </a:rPr>
              <a:t>Oddlužení manželů – návrh - § 394a odst. 2 IZ:</a:t>
            </a:r>
          </a:p>
          <a:p>
            <a:pPr algn="ctr">
              <a:buNone/>
            </a:pPr>
            <a:r>
              <a:rPr lang="cs-CZ" altLang="cs-CZ" sz="1900" b="1" dirty="0"/>
              <a:t>Společný návrh manželů na povolení oddlužení musí obsahovat </a:t>
            </a:r>
            <a:r>
              <a:rPr lang="cs-CZ" altLang="cs-CZ" sz="1900" b="1" u="sng" dirty="0"/>
              <a:t>výslovné prohlášení obou manželů, že souhlasí s tím, aby všechen jejich majetek byl pro účely schválení oddlužení zpeněžením majetkové podstaty považován za majetek ve společném jmění manželů</a:t>
            </a:r>
            <a:r>
              <a:rPr lang="cs-CZ" altLang="cs-CZ" sz="1900" b="1" dirty="0"/>
              <a:t>; podpisy obou manželů u tohoto prohlášení musí být úředně ověřeny.</a:t>
            </a:r>
          </a:p>
          <a:p>
            <a:pPr algn="ctr">
              <a:buNone/>
            </a:pPr>
            <a:endParaRPr lang="cs-CZ" altLang="cs-CZ" sz="1900" b="1" dirty="0"/>
          </a:p>
          <a:p>
            <a:pPr algn="ctr">
              <a:lnSpc>
                <a:spcPct val="150000"/>
              </a:lnSpc>
              <a:buNone/>
            </a:pPr>
            <a:r>
              <a:rPr lang="cs-CZ" altLang="cs-CZ" sz="1900" b="1" u="sng" dirty="0">
                <a:effectLst>
                  <a:outerShdw blurRad="38100" dist="38100" dir="2700000" algn="tl">
                    <a:srgbClr val="000000">
                      <a:alpha val="43137"/>
                    </a:srgbClr>
                  </a:outerShdw>
                </a:effectLst>
              </a:rPr>
              <a:t>Oddlužení zpeněžením majetku - osud SJM - § 408 odst. 1 IZ:   </a:t>
            </a:r>
          </a:p>
          <a:p>
            <a:pPr algn="ctr">
              <a:lnSpc>
                <a:spcPct val="150000"/>
              </a:lnSpc>
              <a:buNone/>
            </a:pPr>
            <a:r>
              <a:rPr lang="cs-CZ" altLang="cs-CZ" sz="1900" b="1" dirty="0"/>
              <a:t>		O účincích schválení oddlužení zpeněžením majetkové podstaty platí ohledně majetku náležícího do majetkové podstaty v době schválení oddlužení obdobně ustanovení tohoto zákona o účincích prohlášení konkursu, včetně zániku společného jmění dlužníka a jeho manžela</a:t>
            </a:r>
            <a:r>
              <a:rPr lang="cs-CZ" altLang="cs-CZ" sz="1900" b="1" u="sng" dirty="0"/>
              <a:t>. Jde-li o oddlužení povolené na základě společného návrhu manželů (§ 394a), považuje se od okamžiku, kdy nastanou účinky schválení oddlužení zpeněžením majetkové podstaty, všechen majetek těchto manželů za majetek ve společném jmění manželů, které nezaniká. </a:t>
            </a:r>
          </a:p>
          <a:p>
            <a:pPr algn="ctr">
              <a:buNone/>
            </a:pPr>
            <a:endParaRPr lang="cs-CZ" altLang="cs-CZ" sz="1900" b="1" dirty="0"/>
          </a:p>
          <a:p>
            <a:pPr algn="ctr">
              <a:buNone/>
            </a:pPr>
            <a:endParaRPr lang="cs-CZ" sz="1900" b="1" u="sng" dirty="0">
              <a:effectLst>
                <a:outerShdw blurRad="38100" dist="38100" dir="2700000" algn="tl">
                  <a:srgbClr val="000000">
                    <a:alpha val="43137"/>
                  </a:srgbClr>
                </a:outerShdw>
              </a:effectLst>
            </a:endParaRPr>
          </a:p>
          <a:p>
            <a:pPr algn="ctr">
              <a:buNone/>
            </a:pPr>
            <a:endParaRPr lang="cs-CZ" sz="1900" b="1" u="sng" dirty="0">
              <a:effectLst>
                <a:outerShdw blurRad="38100" dist="38100" dir="2700000" algn="tl">
                  <a:srgbClr val="000000">
                    <a:alpha val="43137"/>
                  </a:srgbClr>
                </a:outerShdw>
              </a:effectLst>
            </a:endParaRPr>
          </a:p>
        </p:txBody>
      </p:sp>
      <p:sp>
        <p:nvSpPr>
          <p:cNvPr id="4" name="Zástupný symbol pro datum 3"/>
          <p:cNvSpPr>
            <a:spLocks noGrp="1"/>
          </p:cNvSpPr>
          <p:nvPr>
            <p:ph type="dt" sz="half" idx="10"/>
          </p:nvPr>
        </p:nvSpPr>
        <p:spPr/>
        <p:txBody>
          <a:bodyPr/>
          <a:lstStyle/>
          <a:p>
            <a:fld id="{933D8ED3-BE21-4D1B-B7EF-8D766045B0E9}"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172</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490066"/>
          </a:xfrm>
        </p:spPr>
        <p:txBody>
          <a:bodyPr>
            <a:normAutofit fontScale="90000"/>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179512" y="764704"/>
            <a:ext cx="8712968" cy="5832648"/>
          </a:xfrm>
        </p:spPr>
        <p:txBody>
          <a:bodyPr>
            <a:noAutofit/>
          </a:bodyPr>
          <a:lstStyle/>
          <a:p>
            <a:pPr>
              <a:buNone/>
            </a:pPr>
            <a:r>
              <a:rPr lang="cs-CZ" sz="1800" dirty="0"/>
              <a:t>§ 731 NOZ</a:t>
            </a:r>
          </a:p>
          <a:p>
            <a:pPr>
              <a:buNone/>
            </a:pPr>
            <a:r>
              <a:rPr lang="cs-CZ" sz="1800" dirty="0"/>
              <a:t>§ 732 NOZ</a:t>
            </a:r>
          </a:p>
          <a:p>
            <a:pPr>
              <a:buNone/>
            </a:pPr>
            <a:endParaRPr lang="cs-CZ" sz="1800" dirty="0"/>
          </a:p>
          <a:p>
            <a:pPr algn="ctr">
              <a:buNone/>
            </a:pPr>
            <a:r>
              <a:rPr lang="cs-CZ" sz="1800" b="1" dirty="0"/>
              <a:t>§ 262a o.s.</a:t>
            </a:r>
            <a:r>
              <a:rPr lang="cs-CZ" sz="1800" b="1" dirty="0" err="1"/>
              <a:t>ř</a:t>
            </a:r>
            <a:r>
              <a:rPr lang="cs-CZ" sz="1800" b="1" dirty="0"/>
              <a:t>.</a:t>
            </a:r>
          </a:p>
          <a:p>
            <a:pPr algn="ctr">
              <a:buNone/>
            </a:pPr>
            <a:r>
              <a:rPr lang="cs-CZ" sz="1800" b="1" dirty="0"/>
              <a:t>(1) Výkon rozhodnutí na majetek patřící do společného jmění manželů lze nařídit také tehdy, jde-li o vydobytí dluhu, který vznikl za trvání manželství nebo před uzavřením manželství jen jednomu z manželů. Za majetek patřící do společného jmění povinného a jeho manžela se pro účely nařízení výkonu rozhodnutí považuje také majetek, který netvoří součást společného jmění manželů jen proto, že bylo rozhodnutím soudu zrušeno společné jmění manželů nebo zúžen jeho stávající rozsah nebo že byl smlouvou zúžen rozsah společného jmění manželů, že byl ujednán režim oddělených jmění nebo že byl smlouvou vyhrazen vznik společného jmění ke dni zániku manželství. </a:t>
            </a:r>
          </a:p>
          <a:p>
            <a:pPr algn="ctr">
              <a:buNone/>
            </a:pPr>
            <a:r>
              <a:rPr lang="cs-CZ" sz="1800" b="1" dirty="0"/>
              <a:t> 	(2) Výkon rozhodnutí srážkami ze mzdy nebo jiného příjmu manžela povinného, přikázáním pohledávky manžela povinného z účtu u peněžního ústavu, přikázáním jiné peněžité pohledávky manžela povinného nebo postižením jiných majetkových práv manžela povinného lze nařídit tehdy, jde-li o vydobytí dluhu, který patří do společného jmění manželů. Ustanovení hlavy druhé a třetí se použije přiměřeně. </a:t>
            </a:r>
          </a:p>
          <a:p>
            <a:pPr>
              <a:buNone/>
            </a:pPr>
            <a:r>
              <a:rPr lang="cs-CZ" sz="1800" dirty="0"/>
              <a:t> </a:t>
            </a:r>
          </a:p>
          <a:p>
            <a:pPr>
              <a:buNone/>
            </a:pPr>
            <a:endParaRPr lang="cs-CZ" sz="1800" dirty="0"/>
          </a:p>
        </p:txBody>
      </p:sp>
      <p:sp>
        <p:nvSpPr>
          <p:cNvPr id="4" name="Zástupný symbol pro datum 3"/>
          <p:cNvSpPr>
            <a:spLocks noGrp="1"/>
          </p:cNvSpPr>
          <p:nvPr>
            <p:ph type="dt" sz="half" idx="10"/>
          </p:nvPr>
        </p:nvSpPr>
        <p:spPr/>
        <p:txBody>
          <a:bodyPr/>
          <a:lstStyle/>
          <a:p>
            <a:fld id="{6C8339CF-D77E-4E3E-9D9B-504614816A1B}"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173</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562074"/>
          </a:xfrm>
        </p:spPr>
        <p:txBody>
          <a:bodyPr>
            <a:normAutofit/>
          </a:bodyPr>
          <a:lstStyle/>
          <a:p>
            <a:r>
              <a:rPr lang="cs-CZ" sz="2800" b="1" dirty="0">
                <a:effectLst>
                  <a:outerShdw blurRad="38100" dist="38100" dir="2700000" algn="tl">
                    <a:srgbClr val="000000">
                      <a:alpha val="43137"/>
                    </a:srgbClr>
                  </a:outerShdw>
                </a:effectLst>
              </a:rPr>
              <a:t>Exekuce a insolvence </a:t>
            </a:r>
            <a:endParaRPr lang="cs-CZ" sz="2800" dirty="0"/>
          </a:p>
        </p:txBody>
      </p:sp>
      <p:sp>
        <p:nvSpPr>
          <p:cNvPr id="3" name="Zástupný symbol pro obsah 2"/>
          <p:cNvSpPr>
            <a:spLocks noGrp="1"/>
          </p:cNvSpPr>
          <p:nvPr>
            <p:ph idx="1"/>
          </p:nvPr>
        </p:nvSpPr>
        <p:spPr>
          <a:xfrm>
            <a:off x="251520" y="908720"/>
            <a:ext cx="8712968" cy="5949280"/>
          </a:xfrm>
        </p:spPr>
        <p:txBody>
          <a:bodyPr>
            <a:normAutofit fontScale="77500" lnSpcReduction="20000"/>
          </a:bodyPr>
          <a:lstStyle/>
          <a:p>
            <a:pPr>
              <a:buNone/>
            </a:pPr>
            <a:r>
              <a:rPr lang="cs-CZ" sz="2000" dirty="0"/>
              <a:t> </a:t>
            </a:r>
          </a:p>
          <a:p>
            <a:pPr algn="ctr">
              <a:buNone/>
            </a:pPr>
            <a:r>
              <a:rPr lang="cs-CZ" sz="2400" b="1" dirty="0"/>
              <a:t>(1) Od schválení oddlužení plněním splátkového kalendáře má dispoziční oprávnění k příjmům, které získá po schválení oddlužení, dlužník. S takto nabytými příjmy je dlužník povinen naložit způsobem uvedeným v rozhodnutí o schválení oddlužení plněním splátkového kalendáře. </a:t>
            </a:r>
          </a:p>
          <a:p>
            <a:pPr algn="ctr">
              <a:buNone/>
            </a:pPr>
            <a:r>
              <a:rPr lang="cs-CZ" sz="2400" b="1" dirty="0"/>
              <a:t> </a:t>
            </a:r>
          </a:p>
          <a:p>
            <a:pPr algn="ctr">
              <a:buNone/>
            </a:pPr>
            <a:r>
              <a:rPr lang="cs-CZ" sz="2400" b="1" dirty="0"/>
              <a:t>	(2) Dispoziční oprávnění k majetku, náležejícímu do majetkové podstaty v době schválení oddlužení, včetně toho majetku, s nímž dlužník nemohl dosud nakládat v důsledku účinků nařízení nebo zahájení výkonu rozhodnutí nebo exekuce, má od právní moci rozhodnutí o schválení oddlužení plněním splátkového kalendáře dlužník; to neplatí, jde-li o majetek, který slouží k zajištění. Majetek, který dlužník získá poté, co nastanou účinky schválení oddlužení, z té části příjmů, která nepodléhá oddlužení, nenáleží do majetkové podstaty</a:t>
            </a:r>
            <a:r>
              <a:rPr lang="cs-CZ" sz="2400" b="1" dirty="0">
                <a:solidFill>
                  <a:srgbClr val="FF0000"/>
                </a:solidFill>
              </a:rPr>
              <a:t>.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 </a:t>
            </a:r>
          </a:p>
          <a:p>
            <a:pPr algn="ctr">
              <a:buNone/>
            </a:pPr>
            <a:r>
              <a:rPr lang="cs-CZ" sz="2400" b="1" dirty="0"/>
              <a:t> </a:t>
            </a:r>
          </a:p>
          <a:p>
            <a:pPr algn="ctr">
              <a:buNone/>
            </a:pPr>
            <a:r>
              <a:rPr lang="cs-CZ" sz="2400" b="1" dirty="0"/>
              <a:t>	(3) Majetek, který slouží k zajištění, zpeněží insolvenční správce po schválení oddlužení plněním splátkového kalendáře, nejdříve však po zjištění pravosti výše a pořadí zajištěné pohledávky, požádá-li o to zajištěný věřitel. Výtěžek zpeněžení vydá zajištěnému věřiteli; přitom postupuje obdobně podle ustanovení o zpeněžení zajištění v konkursu. </a:t>
            </a:r>
          </a:p>
          <a:p>
            <a:pPr algn="ctr">
              <a:buNone/>
            </a:pPr>
            <a:endParaRPr lang="cs-CZ" sz="2400" b="1" dirty="0"/>
          </a:p>
        </p:txBody>
      </p:sp>
      <p:sp>
        <p:nvSpPr>
          <p:cNvPr id="4" name="Zástupný symbol pro datum 3"/>
          <p:cNvSpPr>
            <a:spLocks noGrp="1"/>
          </p:cNvSpPr>
          <p:nvPr>
            <p:ph type="dt" sz="half" idx="10"/>
          </p:nvPr>
        </p:nvSpPr>
        <p:spPr/>
        <p:txBody>
          <a:bodyPr/>
          <a:lstStyle/>
          <a:p>
            <a:fld id="{AD5E673B-D76A-4AF6-9C12-816222518355}"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174</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38138"/>
          </a:xfrm>
        </p:spPr>
        <p:txBody>
          <a:bodyPr>
            <a:normAutofit/>
          </a:bodyPr>
          <a:lstStyle/>
          <a:p>
            <a:r>
              <a:rPr lang="cs-CZ" sz="2800" b="1" dirty="0">
                <a:effectLst>
                  <a:outerShdw blurRad="38100" dist="38100" dir="2700000" algn="tl">
                    <a:srgbClr val="000000">
                      <a:alpha val="43137"/>
                    </a:srgbClr>
                  </a:outerShdw>
                </a:effectLst>
              </a:rPr>
              <a:t>Exekuce a insolvence  </a:t>
            </a:r>
            <a:br>
              <a:rPr lang="cs-CZ" sz="2800" b="1" dirty="0">
                <a:effectLst>
                  <a:outerShdw blurRad="38100" dist="38100" dir="2700000" algn="tl">
                    <a:srgbClr val="000000">
                      <a:alpha val="43137"/>
                    </a:srgbClr>
                  </a:outerShdw>
                </a:effectLst>
              </a:rPr>
            </a:br>
            <a:r>
              <a:rPr lang="cs-CZ" sz="2800" b="1" dirty="0">
                <a:effectLst>
                  <a:outerShdw blurRad="38100" dist="38100" dir="2700000" algn="tl">
                    <a:srgbClr val="000000">
                      <a:alpha val="43137"/>
                    </a:srgbClr>
                  </a:outerShdw>
                </a:effectLst>
              </a:rPr>
              <a:t>Pohledávka soudního exekutora v </a:t>
            </a:r>
            <a:r>
              <a:rPr lang="cs-CZ" sz="2800" b="1" dirty="0" err="1">
                <a:effectLst>
                  <a:outerShdw blurRad="38100" dist="38100" dir="2700000" algn="tl">
                    <a:srgbClr val="000000">
                      <a:alpha val="43137"/>
                    </a:srgbClr>
                  </a:outerShdw>
                </a:effectLst>
              </a:rPr>
              <a:t>insol</a:t>
            </a:r>
            <a:r>
              <a:rPr lang="cs-CZ" sz="2800" b="1" dirty="0">
                <a:effectLst>
                  <a:outerShdw blurRad="38100" dist="38100" dir="2700000" algn="tl">
                    <a:srgbClr val="000000">
                      <a:alpha val="43137"/>
                    </a:srgbClr>
                  </a:outerShdw>
                </a:effectLst>
              </a:rPr>
              <a:t>. říz.</a:t>
            </a:r>
            <a:endParaRPr lang="cs-CZ" sz="2800" dirty="0"/>
          </a:p>
        </p:txBody>
      </p:sp>
      <p:sp>
        <p:nvSpPr>
          <p:cNvPr id="3" name="Zástupný symbol pro obsah 2"/>
          <p:cNvSpPr>
            <a:spLocks noGrp="1"/>
          </p:cNvSpPr>
          <p:nvPr>
            <p:ph idx="1"/>
          </p:nvPr>
        </p:nvSpPr>
        <p:spPr>
          <a:xfrm>
            <a:off x="395536" y="1628800"/>
            <a:ext cx="8748464" cy="4968552"/>
          </a:xfrm>
        </p:spPr>
        <p:txBody>
          <a:bodyPr>
            <a:normAutofit/>
          </a:bodyPr>
          <a:lstStyle/>
          <a:p>
            <a:pPr algn="ctr">
              <a:lnSpc>
                <a:spcPct val="150000"/>
              </a:lnSpc>
              <a:buNone/>
            </a:pPr>
            <a:r>
              <a:rPr lang="cs-CZ" altLang="cs-CZ" sz="2000" b="1" dirty="0"/>
              <a:t>Je nutné rozlišit následující situace:</a:t>
            </a:r>
          </a:p>
          <a:p>
            <a:pPr algn="ctr">
              <a:lnSpc>
                <a:spcPct val="150000"/>
              </a:lnSpc>
              <a:buNone/>
            </a:pPr>
            <a:r>
              <a:rPr lang="cs-CZ" altLang="cs-CZ" sz="2000" b="1" dirty="0"/>
              <a:t>1/ Exekutor požádá o pověření, ale nebyl pověřen vedením exekuce – nemá nárok na odměnu podle § 11 odst. 5 vyhlášky č. 330/2001 Sb. </a:t>
            </a:r>
          </a:p>
          <a:p>
            <a:pPr algn="ctr">
              <a:lnSpc>
                <a:spcPct val="150000"/>
              </a:lnSpc>
              <a:buNone/>
            </a:pPr>
            <a:r>
              <a:rPr lang="cs-CZ" altLang="cs-CZ" sz="2000" b="1" dirty="0"/>
              <a:t>2/ Exekutor požádá o pověření, ale nebyl pověřen vedením exekuce a zároveň zamítl nebo odmítl exekuční návrh nebo zastavil exekuční řízení – má nárok na odměnu 500,- Kč podle § 11 odst. 4 vyhlášky č. 330/2001 Sb. </a:t>
            </a:r>
          </a:p>
          <a:p>
            <a:pPr algn="ctr">
              <a:lnSpc>
                <a:spcPct val="150000"/>
              </a:lnSpc>
              <a:buNone/>
            </a:pPr>
            <a:r>
              <a:rPr lang="cs-CZ" altLang="cs-CZ" sz="2000" b="1" dirty="0"/>
              <a:t>3/ Exekutor byl pověřen a provedl nějaké úkony v rámci exekuce; bude mít nárok na odměnu ve výši stanovené vyhláškou č. 330/2001 Sb.   podle toho, které úkony učiní.</a:t>
            </a:r>
          </a:p>
          <a:p>
            <a:pPr algn="ctr">
              <a:buNone/>
            </a:pPr>
            <a:endParaRPr lang="cs-CZ" sz="2000" b="1" u="sng" dirty="0">
              <a:effectLst>
                <a:outerShdw blurRad="38100" dist="38100" dir="2700000" algn="tl">
                  <a:srgbClr val="000000">
                    <a:alpha val="43137"/>
                  </a:srgbClr>
                </a:outerShdw>
              </a:effectLst>
            </a:endParaRPr>
          </a:p>
        </p:txBody>
      </p:sp>
      <p:sp>
        <p:nvSpPr>
          <p:cNvPr id="4" name="Zástupný symbol pro datum 3"/>
          <p:cNvSpPr>
            <a:spLocks noGrp="1"/>
          </p:cNvSpPr>
          <p:nvPr>
            <p:ph type="dt" sz="half" idx="10"/>
          </p:nvPr>
        </p:nvSpPr>
        <p:spPr/>
        <p:txBody>
          <a:bodyPr/>
          <a:lstStyle/>
          <a:p>
            <a:fld id="{4AC34778-5AEE-4E9A-8E12-EF1C3B78BB36}"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175</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sz="2800" b="1" dirty="0">
                <a:effectLst>
                  <a:outerShdw blurRad="38100" dist="38100" dir="2700000" algn="tl">
                    <a:srgbClr val="000000">
                      <a:alpha val="43137"/>
                    </a:srgbClr>
                  </a:outerShdw>
                </a:effectLst>
              </a:rPr>
              <a:t>Exekuce a insolvence </a:t>
            </a:r>
            <a:br>
              <a:rPr lang="cs-CZ" sz="2800" b="1" dirty="0">
                <a:effectLst>
                  <a:outerShdw blurRad="38100" dist="38100" dir="2700000" algn="tl">
                    <a:srgbClr val="000000">
                      <a:alpha val="43137"/>
                    </a:srgbClr>
                  </a:outerShdw>
                </a:effectLst>
              </a:rPr>
            </a:br>
            <a:r>
              <a:rPr lang="cs-CZ" sz="2800" b="1" dirty="0">
                <a:effectLst>
                  <a:outerShdw blurRad="38100" dist="38100" dir="2700000" algn="tl">
                    <a:srgbClr val="000000">
                      <a:alpha val="43137"/>
                    </a:srgbClr>
                  </a:outerShdw>
                </a:effectLst>
              </a:rPr>
              <a:t>Pohledávka soudního exekutora v </a:t>
            </a:r>
            <a:r>
              <a:rPr lang="cs-CZ" sz="2800" b="1" dirty="0" err="1">
                <a:effectLst>
                  <a:outerShdw blurRad="38100" dist="38100" dir="2700000" algn="tl">
                    <a:srgbClr val="000000">
                      <a:alpha val="43137"/>
                    </a:srgbClr>
                  </a:outerShdw>
                </a:effectLst>
              </a:rPr>
              <a:t>insol</a:t>
            </a:r>
            <a:r>
              <a:rPr lang="cs-CZ" sz="2800" b="1" dirty="0">
                <a:effectLst>
                  <a:outerShdw blurRad="38100" dist="38100" dir="2700000" algn="tl">
                    <a:srgbClr val="000000">
                      <a:alpha val="43137"/>
                    </a:srgbClr>
                  </a:outerShdw>
                </a:effectLst>
              </a:rPr>
              <a:t>. říz. </a:t>
            </a:r>
            <a:endParaRPr lang="cs-CZ" sz="2800" dirty="0"/>
          </a:p>
        </p:txBody>
      </p:sp>
      <p:sp>
        <p:nvSpPr>
          <p:cNvPr id="3" name="Zástupný symbol pro obsah 2"/>
          <p:cNvSpPr>
            <a:spLocks noGrp="1"/>
          </p:cNvSpPr>
          <p:nvPr>
            <p:ph idx="1"/>
          </p:nvPr>
        </p:nvSpPr>
        <p:spPr>
          <a:xfrm>
            <a:off x="457200" y="1052736"/>
            <a:ext cx="8229600" cy="5616624"/>
          </a:xfrm>
        </p:spPr>
        <p:txBody>
          <a:bodyPr>
            <a:normAutofit/>
          </a:bodyPr>
          <a:lstStyle/>
          <a:p>
            <a:pPr algn="ctr">
              <a:lnSpc>
                <a:spcPct val="150000"/>
              </a:lnSpc>
              <a:buNone/>
            </a:pPr>
            <a:endParaRPr lang="cs-CZ" altLang="cs-CZ" sz="2000" b="1" dirty="0"/>
          </a:p>
          <a:p>
            <a:pPr algn="ctr">
              <a:lnSpc>
                <a:spcPct val="150000"/>
              </a:lnSpc>
              <a:buNone/>
            </a:pPr>
            <a:r>
              <a:rPr lang="cs-CZ" altLang="cs-CZ" sz="2000" b="1" dirty="0"/>
              <a:t>Vydání příkazu k úhradě nákladů exekuce, jakož i uspokojení nákladů exekuce poté, co ve vztahu k povinnému nastaly účinky spojené se zahájením insolvenčního řízení vedeného na jeho majetek, je nepřípustným prováděním exekuce. </a:t>
            </a:r>
          </a:p>
          <a:p>
            <a:pPr algn="ctr">
              <a:lnSpc>
                <a:spcPct val="150000"/>
              </a:lnSpc>
              <a:buNone/>
            </a:pPr>
            <a:r>
              <a:rPr lang="cs-CZ" altLang="cs-CZ" sz="2000" b="1" dirty="0"/>
              <a:t>		Vzniklo-li exekutorovi podle exekučních předpisů vůči dlužníku (lhostejno, zda jde o povinného nebo oprávněného) právo na náhradu nákladů exekuce, je povinen přihlásit pohledávku (má-li být v insolvenčním řízení uspokojena) do insolvenčního řízení jako nevykonatelnou. </a:t>
            </a:r>
          </a:p>
          <a:p>
            <a:pPr algn="ctr">
              <a:buNone/>
            </a:pPr>
            <a:endParaRPr lang="cs-CZ" sz="2000" dirty="0"/>
          </a:p>
        </p:txBody>
      </p:sp>
      <p:sp>
        <p:nvSpPr>
          <p:cNvPr id="4" name="Zástupný symbol pro datum 3"/>
          <p:cNvSpPr>
            <a:spLocks noGrp="1"/>
          </p:cNvSpPr>
          <p:nvPr>
            <p:ph type="dt" sz="half" idx="10"/>
          </p:nvPr>
        </p:nvSpPr>
        <p:spPr/>
        <p:txBody>
          <a:bodyPr/>
          <a:lstStyle/>
          <a:p>
            <a:fld id="{FCE3E77A-1735-4625-B116-C94387A0D9F4}"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176</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Autofit/>
          </a:bodyPr>
          <a:lstStyle/>
          <a:p>
            <a:br>
              <a:rPr lang="cs-CZ" sz="2800" b="1" dirty="0"/>
            </a:br>
            <a:r>
              <a:rPr lang="cs-CZ" sz="2800" b="1" dirty="0"/>
              <a:t>Osud pohledávek po skončení oddlužení</a:t>
            </a:r>
            <a:br>
              <a:rPr lang="cs-CZ" sz="2800" dirty="0"/>
            </a:br>
            <a:endParaRPr lang="cs-CZ" sz="28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179512" y="1268760"/>
            <a:ext cx="8712968" cy="5328592"/>
          </a:xfrm>
        </p:spPr>
        <p:txBody>
          <a:bodyPr>
            <a:noAutofit/>
          </a:bodyPr>
          <a:lstStyle/>
          <a:p>
            <a:pPr marL="400050" indent="-400050" algn="ctr">
              <a:buAutoNum type="romanUcPeriod"/>
            </a:pPr>
            <a:r>
              <a:rPr lang="cs-CZ" sz="2200" b="1" dirty="0"/>
              <a:t>Rozhodnutí vydané podle § 414 odst. 1 insolvenčního zákona, jímž insolvenční soud osvobodí dlužníka od placení pohledávek v rozsahu, v němž dosud nebyly uspokojeny, nezbavuje povinnosti k úhradě těchto pohledávek dlužníkovým věřitelům ani ručitele, ani jiné osoby, které měly vůči dlužníku pro tyto pohledávky právo postihu. </a:t>
            </a:r>
          </a:p>
          <a:p>
            <a:pPr marL="400050" indent="-400050" algn="ctr">
              <a:buAutoNum type="romanUcPeriod"/>
            </a:pPr>
            <a:r>
              <a:rPr lang="cs-CZ" sz="2200" b="1" dirty="0"/>
              <a:t>II. Pohledávka, na kterou se vztahuje rozhodnutí o osvobození dlužníka od placení, vydané podle § 414 odst. 1 insolvenčního zákona, v neuhrazeném rozsahu nezaniká, v soudním či jiném řízení ji však již nelze věřiteli přiznat ve vykonávacím řízení má taková pohledávka stejný režim, jako promlčená pohledávka.</a:t>
            </a:r>
          </a:p>
          <a:p>
            <a:pPr marL="400050" indent="-400050" algn="ctr">
              <a:buAutoNum type="romanUcPeriod"/>
            </a:pPr>
            <a:endParaRPr lang="cs-CZ" sz="2200" b="1" dirty="0"/>
          </a:p>
          <a:p>
            <a:pPr marL="400050" indent="-400050" algn="ctr">
              <a:buNone/>
            </a:pPr>
            <a:r>
              <a:rPr lang="cs-CZ" sz="2200" b="1" dirty="0"/>
              <a:t>NS ČR 29 </a:t>
            </a:r>
            <a:r>
              <a:rPr lang="cs-CZ" sz="2200" b="1" dirty="0" err="1"/>
              <a:t>Cdo</a:t>
            </a:r>
            <a:r>
              <a:rPr lang="cs-CZ" sz="2200" b="1" dirty="0"/>
              <a:t> 3509/2010 ze dne 24.11.2010 (publikováno jako R 63/2011)</a:t>
            </a:r>
            <a:endParaRPr lang="cs-CZ" sz="2200" dirty="0"/>
          </a:p>
        </p:txBody>
      </p:sp>
      <p:sp>
        <p:nvSpPr>
          <p:cNvPr id="4" name="Zástupný symbol pro datum 3"/>
          <p:cNvSpPr>
            <a:spLocks noGrp="1"/>
          </p:cNvSpPr>
          <p:nvPr>
            <p:ph type="dt" sz="half" idx="10"/>
          </p:nvPr>
        </p:nvSpPr>
        <p:spPr/>
        <p:txBody>
          <a:bodyPr/>
          <a:lstStyle/>
          <a:p>
            <a:fld id="{8895A879-5661-464F-A505-7DEF320CFD6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177</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rtlCol="0">
            <a:normAutofit/>
          </a:bodyPr>
          <a:lstStyle/>
          <a:p>
            <a:pPr fontAlgn="auto">
              <a:spcAft>
                <a:spcPts val="0"/>
              </a:spcAft>
              <a:defRPr/>
            </a:pPr>
            <a:r>
              <a:rPr lang="cs-CZ" b="1" dirty="0">
                <a:effectLst>
                  <a:outerShdw blurRad="38100" dist="38100" dir="2700000" algn="tl">
                    <a:srgbClr val="000000">
                      <a:alpha val="43137"/>
                    </a:srgbClr>
                  </a:outerShdw>
                </a:effectLst>
              </a:rPr>
              <a:t>ODDLUŽENÍ</a:t>
            </a:r>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r>
              <a:rPr lang="cs-CZ" b="1" dirty="0"/>
              <a:t>§§ 389 až 418 IZ</a:t>
            </a:r>
          </a:p>
        </p:txBody>
      </p:sp>
      <p:sp>
        <p:nvSpPr>
          <p:cNvPr id="6" name="Zástupný symbol pro datum 5"/>
          <p:cNvSpPr>
            <a:spLocks noGrp="1"/>
          </p:cNvSpPr>
          <p:nvPr>
            <p:ph type="dt" sz="quarter" idx="10"/>
          </p:nvPr>
        </p:nvSpPr>
        <p:spPr/>
        <p:txBody>
          <a:bodyPr/>
          <a:lstStyle/>
          <a:p>
            <a:pPr>
              <a:defRPr/>
            </a:pPr>
            <a:fld id="{4000F0EB-FE91-43FE-98F3-E1E7DAF5B76F}"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4" name="Zástupný symbol pro číslo snímku 3"/>
          <p:cNvSpPr>
            <a:spLocks noGrp="1"/>
          </p:cNvSpPr>
          <p:nvPr>
            <p:ph type="sldNum" sz="quarter" idx="12"/>
          </p:nvPr>
        </p:nvSpPr>
        <p:spPr/>
        <p:txBody>
          <a:bodyPr/>
          <a:lstStyle/>
          <a:p>
            <a:pPr>
              <a:defRPr/>
            </a:pPr>
            <a:fld id="{020A0995-E00B-47F7-B2ED-0B1E2359C62A}" type="slidenum">
              <a:rPr lang="cs-CZ"/>
              <a:pPr>
                <a:defRPr/>
              </a:pPr>
              <a:t>178</a:t>
            </a:fld>
            <a:endParaRPr lang="cs-CZ"/>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5"/>
          <p:cNvSpPr>
            <a:spLocks noGrp="1"/>
          </p:cNvSpPr>
          <p:nvPr>
            <p:ph type="title"/>
          </p:nvPr>
        </p:nvSpPr>
        <p:spPr>
          <a:xfrm>
            <a:off x="457200" y="274638"/>
            <a:ext cx="8229600" cy="706437"/>
          </a:xfrm>
        </p:spPr>
        <p:txBody>
          <a:bodyPr/>
          <a:lstStyle/>
          <a:p>
            <a:r>
              <a:rPr lang="cs-CZ" altLang="cs-CZ" sz="2800" b="1"/>
              <a:t>Fáze oddlužení</a:t>
            </a:r>
            <a:endParaRPr lang="cs-CZ" altLang="cs-CZ" sz="2800"/>
          </a:p>
        </p:txBody>
      </p:sp>
      <p:sp>
        <p:nvSpPr>
          <p:cNvPr id="7" name="Zástupný symbol pro obsah 6"/>
          <p:cNvSpPr>
            <a:spLocks noGrp="1"/>
          </p:cNvSpPr>
          <p:nvPr>
            <p:ph idx="1"/>
          </p:nvPr>
        </p:nvSpPr>
        <p:spPr>
          <a:xfrm>
            <a:off x="457200" y="1196975"/>
            <a:ext cx="8229600" cy="4929188"/>
          </a:xfrm>
        </p:spPr>
        <p:txBody>
          <a:bodyPr rtlCol="0">
            <a:normAutofit/>
          </a:bodyPr>
          <a:lstStyle/>
          <a:p>
            <a:pPr algn="ctr" fontAlgn="auto">
              <a:spcAft>
                <a:spcPts val="0"/>
              </a:spcAft>
              <a:buFont typeface="Arial" pitchFamily="34" charset="0"/>
              <a:buNone/>
              <a:defRPr/>
            </a:pPr>
            <a:r>
              <a:rPr lang="cs-CZ" sz="2000" b="1" dirty="0">
                <a:effectLst>
                  <a:outerShdw blurRad="38100" dist="38100" dir="2700000" algn="tl">
                    <a:srgbClr val="C0C0C0"/>
                  </a:outerShdw>
                </a:effectLst>
              </a:rPr>
              <a:t>FÁZE I.</a:t>
            </a:r>
          </a:p>
          <a:p>
            <a:pPr algn="ctr" fontAlgn="auto">
              <a:spcAft>
                <a:spcPts val="0"/>
              </a:spcAft>
              <a:buFont typeface="Arial" pitchFamily="34" charset="0"/>
              <a:buNone/>
              <a:defRPr/>
            </a:pPr>
            <a:r>
              <a:rPr lang="cs-CZ" sz="2000" dirty="0"/>
              <a:t>PODÁNÍ NÁVRHU NA ZAHÁJENÍ INS. ŘÍZENÍ A NA POVOLENÍ ODDLUŽENÍ</a:t>
            </a:r>
          </a:p>
          <a:p>
            <a:pPr algn="ctr" fontAlgn="auto">
              <a:spcAft>
                <a:spcPts val="0"/>
              </a:spcAft>
              <a:buFont typeface="Arial" pitchFamily="34" charset="0"/>
              <a:buNone/>
              <a:defRPr/>
            </a:pPr>
            <a:endParaRPr lang="cs-CZ" sz="2000" dirty="0"/>
          </a:p>
          <a:p>
            <a:pPr algn="ctr" fontAlgn="auto">
              <a:spcAft>
                <a:spcPts val="0"/>
              </a:spcAft>
              <a:buFont typeface="Arial" pitchFamily="34" charset="0"/>
              <a:buNone/>
              <a:defRPr/>
            </a:pPr>
            <a:r>
              <a:rPr lang="cs-CZ" sz="2000" b="1" dirty="0">
                <a:effectLst>
                  <a:outerShdw blurRad="38100" dist="38100" dir="2700000" algn="tl">
                    <a:srgbClr val="C0C0C0"/>
                  </a:outerShdw>
                </a:effectLst>
              </a:rPr>
              <a:t>FÁZE II.</a:t>
            </a:r>
          </a:p>
          <a:p>
            <a:pPr algn="ctr" fontAlgn="auto">
              <a:spcAft>
                <a:spcPts val="0"/>
              </a:spcAft>
              <a:buFont typeface="Arial" pitchFamily="34" charset="0"/>
              <a:buNone/>
              <a:defRPr/>
            </a:pPr>
            <a:r>
              <a:rPr lang="cs-CZ" sz="2000" dirty="0"/>
              <a:t>POVOLENÍ ODDLUŽENÍ</a:t>
            </a:r>
          </a:p>
          <a:p>
            <a:pPr algn="ctr" fontAlgn="auto">
              <a:spcAft>
                <a:spcPts val="0"/>
              </a:spcAft>
              <a:buFont typeface="Arial" pitchFamily="34" charset="0"/>
              <a:buNone/>
              <a:defRPr/>
            </a:pPr>
            <a:endParaRPr lang="cs-CZ" sz="2000" dirty="0"/>
          </a:p>
          <a:p>
            <a:pPr algn="ctr" fontAlgn="auto">
              <a:spcAft>
                <a:spcPts val="0"/>
              </a:spcAft>
              <a:buFont typeface="Arial" pitchFamily="34" charset="0"/>
              <a:buNone/>
              <a:defRPr/>
            </a:pPr>
            <a:r>
              <a:rPr lang="cs-CZ" sz="2000" b="1" dirty="0">
                <a:effectLst>
                  <a:outerShdw blurRad="38100" dist="38100" dir="2700000" algn="tl">
                    <a:srgbClr val="C0C0C0"/>
                  </a:outerShdw>
                </a:effectLst>
              </a:rPr>
              <a:t>FÁZE III.</a:t>
            </a:r>
          </a:p>
          <a:p>
            <a:pPr algn="ctr" fontAlgn="auto">
              <a:spcAft>
                <a:spcPts val="0"/>
              </a:spcAft>
              <a:buFont typeface="Arial" pitchFamily="34" charset="0"/>
              <a:buNone/>
              <a:defRPr/>
            </a:pPr>
            <a:r>
              <a:rPr lang="cs-CZ" sz="2000" dirty="0"/>
              <a:t>URČENÍ ZPŮSOBU PLNĚNÍ ODDLUŽENÍ</a:t>
            </a:r>
          </a:p>
          <a:p>
            <a:pPr algn="ctr" fontAlgn="auto">
              <a:spcAft>
                <a:spcPts val="0"/>
              </a:spcAft>
              <a:buFont typeface="Arial" pitchFamily="34" charset="0"/>
              <a:buNone/>
              <a:defRPr/>
            </a:pPr>
            <a:r>
              <a:rPr lang="cs-CZ" sz="2000" dirty="0"/>
              <a:t>SCHVÁLENÍ ODDLUŽENÍ</a:t>
            </a:r>
          </a:p>
          <a:p>
            <a:pPr algn="ctr" fontAlgn="auto">
              <a:spcAft>
                <a:spcPts val="0"/>
              </a:spcAft>
              <a:buFont typeface="Arial" pitchFamily="34" charset="0"/>
              <a:buNone/>
              <a:defRPr/>
            </a:pPr>
            <a:endParaRPr lang="cs-CZ" sz="2000" dirty="0"/>
          </a:p>
          <a:p>
            <a:pPr algn="ctr" fontAlgn="auto">
              <a:spcAft>
                <a:spcPts val="0"/>
              </a:spcAft>
              <a:buFont typeface="Arial" pitchFamily="34" charset="0"/>
              <a:buNone/>
              <a:defRPr/>
            </a:pPr>
            <a:r>
              <a:rPr lang="cs-CZ" sz="2000" b="1" dirty="0">
                <a:effectLst>
                  <a:outerShdw blurRad="38100" dist="38100" dir="2700000" algn="tl">
                    <a:srgbClr val="C0C0C0"/>
                  </a:outerShdw>
                </a:effectLst>
              </a:rPr>
              <a:t>FÁZE IV.</a:t>
            </a:r>
          </a:p>
          <a:p>
            <a:pPr algn="ctr" fontAlgn="auto">
              <a:spcAft>
                <a:spcPts val="0"/>
              </a:spcAft>
              <a:buFont typeface="Arial" pitchFamily="34" charset="0"/>
              <a:buNone/>
              <a:defRPr/>
            </a:pPr>
            <a:r>
              <a:rPr lang="cs-CZ" sz="2000" dirty="0"/>
              <a:t>PLNĚNÍ ODDLUŽENÍ </a:t>
            </a:r>
          </a:p>
          <a:p>
            <a:pPr algn="ctr" fontAlgn="auto">
              <a:spcAft>
                <a:spcPts val="0"/>
              </a:spcAft>
              <a:buFont typeface="Arial" pitchFamily="34" charset="0"/>
              <a:buNone/>
              <a:defRPr/>
            </a:pPr>
            <a:r>
              <a:rPr lang="cs-CZ" sz="2000" dirty="0"/>
              <a:t>UKONČENÍ ODDLUŽENÍ</a:t>
            </a:r>
          </a:p>
          <a:p>
            <a:pPr fontAlgn="auto">
              <a:spcAft>
                <a:spcPts val="0"/>
              </a:spcAft>
              <a:buFont typeface="Arial" pitchFamily="34" charset="0"/>
              <a:buNone/>
              <a:defRPr/>
            </a:pPr>
            <a:endParaRPr lang="cs-CZ" sz="2000" dirty="0"/>
          </a:p>
        </p:txBody>
      </p:sp>
      <p:sp>
        <p:nvSpPr>
          <p:cNvPr id="6" name="Zástupný symbol pro datum 5"/>
          <p:cNvSpPr>
            <a:spLocks noGrp="1"/>
          </p:cNvSpPr>
          <p:nvPr>
            <p:ph type="dt" sz="quarter" idx="10"/>
          </p:nvPr>
        </p:nvSpPr>
        <p:spPr/>
        <p:txBody>
          <a:bodyPr/>
          <a:lstStyle/>
          <a:p>
            <a:pPr>
              <a:defRPr/>
            </a:pPr>
            <a:fld id="{B4677058-B186-48EC-8CFC-17C3CCCB7156}" type="datetime1">
              <a:rPr lang="cs-CZ" smtClean="0"/>
              <a:pPr>
                <a:defRPr/>
              </a:pPr>
              <a:t>12.01.2017</a:t>
            </a:fld>
            <a:endParaRPr lang="cs-CZ"/>
          </a:p>
        </p:txBody>
      </p:sp>
      <p:sp>
        <p:nvSpPr>
          <p:cNvPr id="8" name="Zástupný symbol pro zápatí 7"/>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A7A45037-6B71-48BE-B79B-9049B547617C}" type="slidenum">
              <a:rPr lang="cs-CZ"/>
              <a:pPr>
                <a:defRPr/>
              </a:pPr>
              <a:t>179</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solidFill>
                  <a:srgbClr val="7030A0"/>
                </a:solidFill>
              </a:rPr>
              <a:t>Insolvenční rejstřík</a:t>
            </a:r>
            <a:br>
              <a:rPr lang="cs-CZ" sz="2400" b="1" dirty="0">
                <a:solidFill>
                  <a:srgbClr val="7030A0"/>
                </a:solidFill>
              </a:rPr>
            </a:br>
            <a:r>
              <a:rPr lang="cs-CZ" sz="2400" b="1" dirty="0">
                <a:solidFill>
                  <a:srgbClr val="7030A0"/>
                </a:solidFill>
              </a:rPr>
              <a:t>§ 2 písm. i)</a:t>
            </a:r>
          </a:p>
        </p:txBody>
      </p:sp>
      <p:sp>
        <p:nvSpPr>
          <p:cNvPr id="3" name="Zástupný symbol pro obsah 2"/>
          <p:cNvSpPr>
            <a:spLocks noGrp="1"/>
          </p:cNvSpPr>
          <p:nvPr>
            <p:ph idx="1"/>
          </p:nvPr>
        </p:nvSpPr>
        <p:spPr/>
        <p:txBody>
          <a:bodyPr>
            <a:normAutofit/>
          </a:bodyPr>
          <a:lstStyle/>
          <a:p>
            <a:pPr algn="ctr">
              <a:buNone/>
            </a:pPr>
            <a:endParaRPr lang="cs-CZ" sz="2400" dirty="0"/>
          </a:p>
          <a:p>
            <a:pPr algn="ctr">
              <a:buNone/>
            </a:pPr>
            <a:endParaRPr lang="cs-CZ" sz="2400" dirty="0"/>
          </a:p>
          <a:p>
            <a:pPr algn="ctr">
              <a:buNone/>
            </a:pPr>
            <a:r>
              <a:rPr lang="cs-CZ" sz="2400" dirty="0"/>
              <a:t>insolvenčním rejstříkem informační systém, který obsahuje údaje podle tohoto zákona, </a:t>
            </a:r>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18</a:t>
            </a:fld>
            <a:endParaRPr lang="cs-CZ"/>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908050"/>
            <a:ext cx="7772400" cy="4824413"/>
          </a:xfrm>
        </p:spPr>
        <p:txBody>
          <a:bodyPr rtlCol="0">
            <a:normAutofit/>
          </a:bodyPr>
          <a:lstStyle/>
          <a:p>
            <a:pPr fontAlgn="auto">
              <a:spcAft>
                <a:spcPts val="0"/>
              </a:spcAft>
              <a:defRPr/>
            </a:pPr>
            <a:r>
              <a:rPr lang="cs-CZ" b="1" dirty="0">
                <a:solidFill>
                  <a:srgbClr val="002060"/>
                </a:solidFill>
                <a:effectLst>
                  <a:outerShdw blurRad="38100" dist="38100" dir="2700000" algn="tl">
                    <a:srgbClr val="C0C0C0"/>
                  </a:outerShdw>
                </a:effectLst>
              </a:rPr>
              <a:t>FÁZE I.</a:t>
            </a:r>
            <a:br>
              <a:rPr lang="cs-CZ" b="1" dirty="0">
                <a:solidFill>
                  <a:srgbClr val="002060"/>
                </a:solidFill>
                <a:effectLst>
                  <a:outerShdw blurRad="38100" dist="38100" dir="2700000" algn="tl">
                    <a:srgbClr val="C0C0C0"/>
                  </a:outerShdw>
                </a:effectLst>
              </a:rPr>
            </a:br>
            <a:br>
              <a:rPr lang="cs-CZ" b="1" dirty="0">
                <a:solidFill>
                  <a:srgbClr val="002060"/>
                </a:solidFill>
                <a:effectLst>
                  <a:outerShdw blurRad="38100" dist="38100" dir="2700000" algn="tl">
                    <a:srgbClr val="C0C0C0"/>
                  </a:outerShdw>
                </a:effectLst>
              </a:rPr>
            </a:br>
            <a:r>
              <a:rPr lang="cs-CZ" dirty="0">
                <a:solidFill>
                  <a:srgbClr val="002060"/>
                </a:solidFill>
              </a:rPr>
              <a:t>PODÁNÍ NÁVRHU NA ZAHÁJENÍ INS. ŘÍZENÍ A NA POVOLENÍ ODDLUŽENÍ</a:t>
            </a:r>
            <a:br>
              <a:rPr lang="cs-CZ" dirty="0">
                <a:solidFill>
                  <a:srgbClr val="002060"/>
                </a:solidFill>
              </a:rPr>
            </a:br>
            <a:endParaRPr lang="cs-CZ" dirty="0"/>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endParaRPr lang="cs-CZ"/>
          </a:p>
        </p:txBody>
      </p:sp>
      <p:sp>
        <p:nvSpPr>
          <p:cNvPr id="6" name="Zástupný symbol pro datum 5"/>
          <p:cNvSpPr>
            <a:spLocks noGrp="1"/>
          </p:cNvSpPr>
          <p:nvPr>
            <p:ph type="dt" sz="quarter" idx="10"/>
          </p:nvPr>
        </p:nvSpPr>
        <p:spPr/>
        <p:txBody>
          <a:bodyPr/>
          <a:lstStyle/>
          <a:p>
            <a:pPr>
              <a:defRPr/>
            </a:pPr>
            <a:fld id="{15E645C9-52D1-4C8C-B670-549257C2B886}"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4" name="Zástupný symbol pro číslo snímku 3"/>
          <p:cNvSpPr>
            <a:spLocks noGrp="1"/>
          </p:cNvSpPr>
          <p:nvPr>
            <p:ph type="sldNum" sz="quarter" idx="12"/>
          </p:nvPr>
        </p:nvSpPr>
        <p:spPr/>
        <p:txBody>
          <a:bodyPr/>
          <a:lstStyle/>
          <a:p>
            <a:pPr>
              <a:defRPr/>
            </a:pPr>
            <a:fld id="{8E82362B-5076-4A65-83F6-5E805244A85E}" type="slidenum">
              <a:rPr lang="cs-CZ"/>
              <a:pPr>
                <a:defRPr/>
              </a:pPr>
              <a:t>180</a:t>
            </a:fld>
            <a:endParaRPr lang="cs-CZ"/>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457200" y="0"/>
            <a:ext cx="8229600" cy="765175"/>
          </a:xfrm>
        </p:spPr>
        <p:txBody>
          <a:bodyPr/>
          <a:lstStyle/>
          <a:p>
            <a:r>
              <a:rPr lang="cs-CZ" altLang="cs-CZ" sz="2800"/>
              <a:t>§ 389 návrh na oddlužení</a:t>
            </a:r>
          </a:p>
        </p:txBody>
      </p:sp>
      <p:sp>
        <p:nvSpPr>
          <p:cNvPr id="273411" name="Rectangle 3"/>
          <p:cNvSpPr>
            <a:spLocks noGrp="1" noChangeArrowheads="1"/>
          </p:cNvSpPr>
          <p:nvPr>
            <p:ph type="body" idx="4294967295"/>
          </p:nvPr>
        </p:nvSpPr>
        <p:spPr>
          <a:xfrm>
            <a:off x="467544" y="764704"/>
            <a:ext cx="8229600" cy="51845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marL="609600" indent="-609600" fontAlgn="auto">
              <a:lnSpc>
                <a:spcPct val="80000"/>
              </a:lnSpc>
              <a:spcAft>
                <a:spcPts val="0"/>
              </a:spcAft>
              <a:buFontTx/>
              <a:buNone/>
              <a:defRPr/>
            </a:pPr>
            <a:endParaRPr lang="cs-CZ" sz="1500" dirty="0"/>
          </a:p>
          <a:p>
            <a:pPr marL="609600" indent="-609600" fontAlgn="auto">
              <a:lnSpc>
                <a:spcPct val="80000"/>
              </a:lnSpc>
              <a:spcAft>
                <a:spcPts val="0"/>
              </a:spcAft>
              <a:buFontTx/>
              <a:buNone/>
              <a:defRPr/>
            </a:pPr>
            <a:r>
              <a:rPr lang="cs-CZ" sz="1800" strike="sngStrike" dirty="0"/>
              <a:t>(1) Dlužník, který není podnikatelem, může </a:t>
            </a:r>
            <a:r>
              <a:rPr lang="cs-CZ" sz="1800" strike="sngStrike" dirty="0" err="1"/>
              <a:t>insolvenčnímu</a:t>
            </a:r>
            <a:r>
              <a:rPr lang="cs-CZ" sz="1800" strike="sngStrike" dirty="0"/>
              <a:t> soudu navrhnout, aby jeho úpadek nebo jeho hrozící úpadek řešil oddlužením.</a:t>
            </a:r>
          </a:p>
          <a:p>
            <a:pPr marL="609600" indent="-609600" fontAlgn="auto">
              <a:lnSpc>
                <a:spcPct val="80000"/>
              </a:lnSpc>
              <a:spcAft>
                <a:spcPts val="0"/>
              </a:spcAft>
              <a:buFontTx/>
              <a:buNone/>
              <a:defRPr/>
            </a:pPr>
            <a:r>
              <a:rPr lang="cs-CZ" sz="1800" strike="sngStrike" dirty="0"/>
              <a:t> (2) Jiná osoba než dlužník není oprávněna návrh na oddlužení podat.</a:t>
            </a:r>
          </a:p>
          <a:p>
            <a:pPr marL="609600" indent="-609600" fontAlgn="auto">
              <a:lnSpc>
                <a:spcPct val="80000"/>
              </a:lnSpc>
              <a:spcAft>
                <a:spcPts val="0"/>
              </a:spcAft>
              <a:buFontTx/>
              <a:buNone/>
              <a:defRPr/>
            </a:pPr>
            <a:endParaRPr lang="cs-CZ" sz="1800" dirty="0"/>
          </a:p>
          <a:p>
            <a:pPr marL="609600" indent="-609600" algn="ctr" fontAlgn="auto">
              <a:lnSpc>
                <a:spcPct val="80000"/>
              </a:lnSpc>
              <a:spcAft>
                <a:spcPts val="0"/>
              </a:spcAft>
              <a:buFontTx/>
              <a:buNone/>
              <a:defRPr/>
            </a:pPr>
            <a:r>
              <a:rPr lang="cs-CZ" sz="2000" b="1" dirty="0"/>
              <a:t>(1) Dlužník může </a:t>
            </a:r>
            <a:r>
              <a:rPr lang="cs-CZ" sz="2000" b="1" dirty="0" err="1"/>
              <a:t>insolvenčnímu</a:t>
            </a:r>
            <a:r>
              <a:rPr lang="cs-CZ" sz="2000" b="1" dirty="0"/>
              <a:t> soudu navrhnout, aby jeho úpadek nebo jeho hrozící úpadek řešil oddlužením, jde-li o</a:t>
            </a:r>
          </a:p>
          <a:p>
            <a:pPr marL="990600" lvl="1" indent="-533400" algn="ctr" fontAlgn="auto">
              <a:lnSpc>
                <a:spcPct val="80000"/>
              </a:lnSpc>
              <a:spcAft>
                <a:spcPts val="0"/>
              </a:spcAft>
              <a:buFontTx/>
              <a:buNone/>
              <a:defRPr/>
            </a:pPr>
            <a:r>
              <a:rPr lang="cs-CZ" sz="2000" b="1" dirty="0"/>
              <a:t>právnickou osobu, která podle zákona není považována za podnikatele a současně nemá dluhy z podnikání, </a:t>
            </a:r>
          </a:p>
          <a:p>
            <a:pPr marL="990600" lvl="1" indent="-533400" algn="ctr" fontAlgn="auto">
              <a:lnSpc>
                <a:spcPct val="80000"/>
              </a:lnSpc>
              <a:spcAft>
                <a:spcPts val="0"/>
              </a:spcAft>
              <a:buFontTx/>
              <a:buNone/>
              <a:defRPr/>
            </a:pPr>
            <a:r>
              <a:rPr lang="cs-CZ" sz="2000" b="1" dirty="0"/>
              <a:t>nebo fyzickou osobu, která nemá dluhy z podnikání.</a:t>
            </a:r>
          </a:p>
          <a:p>
            <a:pPr marL="609600" indent="-609600" algn="ctr" fontAlgn="auto">
              <a:lnSpc>
                <a:spcPct val="80000"/>
              </a:lnSpc>
              <a:spcAft>
                <a:spcPts val="0"/>
              </a:spcAft>
              <a:buFontTx/>
              <a:buNone/>
              <a:defRPr/>
            </a:pPr>
            <a:r>
              <a:rPr lang="cs-CZ" sz="2000" b="1" dirty="0"/>
              <a:t>(2) Dluh z podnikání nebrání řešení dlužníkova úpadku nebo hrozícího úpadku oddlužením, jestliže s tím souhlasí věřitel, o jehož pohledávku jde, nebo jde o pohledávku věřitele, která zůstala neuspokojena po skončení insolvenčního řízení, ve kterém </a:t>
            </a:r>
            <a:r>
              <a:rPr lang="cs-CZ" sz="2000" b="1" dirty="0" err="1"/>
              <a:t>insolvenční</a:t>
            </a:r>
            <a:r>
              <a:rPr lang="cs-CZ" sz="2000" b="1" dirty="0"/>
              <a:t> soud zrušil konkurs na majetek dlužníka podle § 308 odst. 1 písm. c) nebo d), anebo jde o pohledávku zajištěného věřitele.</a:t>
            </a:r>
          </a:p>
          <a:p>
            <a:pPr marL="609600" indent="-609600" algn="ctr" fontAlgn="auto">
              <a:lnSpc>
                <a:spcPct val="80000"/>
              </a:lnSpc>
              <a:spcAft>
                <a:spcPts val="0"/>
              </a:spcAft>
              <a:buFontTx/>
              <a:buNone/>
              <a:defRPr/>
            </a:pPr>
            <a:r>
              <a:rPr lang="cs-CZ" sz="2000" b="1" dirty="0"/>
              <a:t>(3) Jiná osoba než dlužník není oprávněna návrh na povolení oddlužení podat.</a:t>
            </a:r>
            <a:endParaRPr lang="cs-CZ" sz="2000" dirty="0"/>
          </a:p>
          <a:p>
            <a:pPr marL="609600" indent="-609600" fontAlgn="auto">
              <a:lnSpc>
                <a:spcPct val="80000"/>
              </a:lnSpc>
              <a:spcAft>
                <a:spcPts val="0"/>
              </a:spcAft>
              <a:buFontTx/>
              <a:buNone/>
              <a:defRPr/>
            </a:pPr>
            <a:endParaRPr lang="cs-CZ" sz="2000" dirty="0"/>
          </a:p>
        </p:txBody>
      </p:sp>
      <p:sp>
        <p:nvSpPr>
          <p:cNvPr id="5" name="Zástupný symbol pro datum 4"/>
          <p:cNvSpPr>
            <a:spLocks noGrp="1"/>
          </p:cNvSpPr>
          <p:nvPr>
            <p:ph type="dt" sz="quarter" idx="10"/>
          </p:nvPr>
        </p:nvSpPr>
        <p:spPr/>
        <p:txBody>
          <a:bodyPr/>
          <a:lstStyle/>
          <a:p>
            <a:pPr>
              <a:defRPr/>
            </a:pPr>
            <a:fld id="{EB8B0EBC-8FCB-4D43-8013-25337CB58CA9}"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32EFCF37-3F39-4CB7-9C16-D2660F138868}" type="slidenum">
              <a:rPr lang="cs-CZ"/>
              <a:pPr>
                <a:defRPr/>
              </a:pPr>
              <a:t>181</a:t>
            </a:fld>
            <a:endParaRPr lang="cs-CZ"/>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0"/>
            <a:ext cx="8229600" cy="785813"/>
          </a:xfrm>
        </p:spPr>
        <p:txBody>
          <a:bodyPr rtlCol="0">
            <a:normAutofit fontScale="90000"/>
          </a:bodyPr>
          <a:lstStyle/>
          <a:p>
            <a:pPr fontAlgn="auto">
              <a:spcAft>
                <a:spcPts val="0"/>
              </a:spcAft>
              <a:defRPr/>
            </a:pPr>
            <a:br>
              <a:rPr lang="cs-CZ" altLang="cs-CZ" sz="3200" b="1">
                <a:latin typeface="Arial" pitchFamily="34" charset="0"/>
              </a:rPr>
            </a:br>
            <a:br>
              <a:rPr lang="cs-CZ" altLang="cs-CZ" sz="3200" b="1">
                <a:latin typeface="Arial" pitchFamily="34" charset="0"/>
              </a:rPr>
            </a:br>
            <a:r>
              <a:rPr lang="cs-CZ" altLang="cs-CZ" sz="3200" b="1"/>
              <a:t>Osoba, která není podnikatelem</a:t>
            </a:r>
            <a:br>
              <a:rPr lang="cs-CZ" altLang="cs-CZ" sz="3200" b="1">
                <a:latin typeface="Arial" pitchFamily="34" charset="0"/>
              </a:rPr>
            </a:br>
            <a:r>
              <a:rPr lang="cs-CZ" altLang="cs-CZ" sz="2400" b="1"/>
              <a:t>V</a:t>
            </a:r>
            <a:r>
              <a:rPr lang="cs-CZ" altLang="cs-CZ" sz="2400" b="1">
                <a:latin typeface="Arial" pitchFamily="34" charset="0"/>
              </a:rPr>
              <a:t>S</a:t>
            </a:r>
            <a:r>
              <a:rPr lang="cs-CZ" altLang="cs-CZ" sz="2400" b="1"/>
              <a:t> Pra</a:t>
            </a:r>
            <a:r>
              <a:rPr lang="cs-CZ" altLang="cs-CZ" sz="2400" b="1">
                <a:latin typeface="Arial" pitchFamily="34" charset="0"/>
              </a:rPr>
              <a:t>ha,</a:t>
            </a:r>
            <a:r>
              <a:rPr lang="cs-CZ" altLang="cs-CZ" sz="2400" b="1"/>
              <a:t> VSPH 39/2008 ve věci sp.zn.</a:t>
            </a:r>
            <a:r>
              <a:rPr lang="cs-CZ" altLang="cs-CZ" sz="2400"/>
              <a:t> </a:t>
            </a:r>
            <a:r>
              <a:rPr lang="cs-CZ" altLang="cs-CZ" sz="2400" b="1"/>
              <a:t>KSPL 27 INS 573/2008 </a:t>
            </a:r>
            <a:br>
              <a:rPr lang="cs-CZ" altLang="cs-CZ" sz="2400" b="1"/>
            </a:br>
            <a:endParaRPr lang="cs-CZ" altLang="cs-CZ" sz="2400" b="1"/>
          </a:p>
        </p:txBody>
      </p:sp>
      <p:sp>
        <p:nvSpPr>
          <p:cNvPr id="52227" name="Rectangle 3"/>
          <p:cNvSpPr>
            <a:spLocks noGrp="1" noChangeArrowheads="1"/>
          </p:cNvSpPr>
          <p:nvPr>
            <p:ph type="body" idx="4294967295"/>
          </p:nvPr>
        </p:nvSpPr>
        <p:spPr>
          <a:xfrm>
            <a:off x="214313" y="1412875"/>
            <a:ext cx="8715375" cy="5445125"/>
          </a:xfrm>
        </p:spPr>
        <p:txBody>
          <a:bodyPr/>
          <a:lstStyle/>
          <a:p>
            <a:pPr marL="0" indent="0" algn="just">
              <a:lnSpc>
                <a:spcPct val="80000"/>
              </a:lnSpc>
              <a:buFontTx/>
              <a:buNone/>
            </a:pPr>
            <a:r>
              <a:rPr lang="cs-CZ" altLang="cs-CZ" sz="1800"/>
              <a:t>S ohledem na výše uvedené úvahy je odvolací soud shodně jako soud prvního stupně toho názoru, že jakkoli obsah podmínky přípustnosti oddlužení definovaný v § 389 odst. 1 IZ slovním spojením „dlužník, který není podnikatelem“ není v insolvenčním zákoně dále vyložen, účelu sledovanému touto úpravou (záměru zákonodárce) odpovídá výklad, podle nějž se může oddlužení úspěšně domáhat jen taková fyzická či právnická osoba, která není zákonem považována za podnikatele, a která zároveň nemá závazky (dluhy) vzešlé z podnikání. Z toho plyne, že </a:t>
            </a:r>
            <a:r>
              <a:rPr lang="cs-CZ" altLang="cs-CZ" sz="1800" b="1" u="sng"/>
              <a:t>řešení úpadku či hrozícího úpadku oddlužením je zapovězeno </a:t>
            </a:r>
            <a:r>
              <a:rPr lang="cs-CZ" altLang="cs-CZ" sz="1800" u="sng"/>
              <a:t>jak dlužníku, na nějž se podle norem hmotného práva stále pohlíží jako na podnikatele (srovnej např. § 2 odst. 3 obchodního zákoníku), a to </a:t>
            </a:r>
            <a:r>
              <a:rPr lang="cs-CZ" altLang="cs-CZ" sz="1800" b="1" u="sng"/>
              <a:t>i kdyby v době podání návrhu na povolení oddlužení již fakticky nepodnikal a ani neměl žádné dluhy z podnikání</a:t>
            </a:r>
            <a:r>
              <a:rPr lang="cs-CZ" altLang="cs-CZ" sz="1800" u="sng"/>
              <a:t>, tak je zapovězeno i dlužníku, který </a:t>
            </a:r>
            <a:r>
              <a:rPr lang="cs-CZ" altLang="cs-CZ" sz="1800" b="1" u="sng"/>
              <a:t>již svou podnikatelskou činnost formálně ukončil </a:t>
            </a:r>
            <a:r>
              <a:rPr lang="cs-CZ" altLang="cs-CZ" sz="1800" u="sng"/>
              <a:t>(např. tím, že živnostenský úřad na jeho žádost zrušil živnostenské oprávnění postupem dle § 58 odst. 1 živnostenského zákona, nebo že jeho živnostenské oprávnění zaniklo), </a:t>
            </a:r>
            <a:r>
              <a:rPr lang="cs-CZ" altLang="cs-CZ" sz="1800" b="1" u="sng"/>
              <a:t>má však dluhy z podnikání</a:t>
            </a:r>
            <a:r>
              <a:rPr lang="cs-CZ" altLang="cs-CZ" sz="1800" u="sng"/>
              <a:t>. Odvolací soud má přitom za to, že takovými dluhy je třeba rozumět i závazky z podnikání, jež dlužník nenabyl vlastní podnikatelskou činností. Proto dovozuje, že nepřípustným je oddlužení i v případě dlužníka, který podnikatelem není ani jím nikdy nebyl, leč má dluhy z podnikání jiné osoby, jež nabyl na základě svého dispozitivního právního úkonu (např. jím uzavřené smlouvy o prodeji podniku), jímž se dobrovolně ocitl v postavení osoby, jež má dluhy z podnikání, a nese tak všechna rizika z toho plynoucí, včetně nepřípustnosti oddlužení. Takové důsledky by zřejmě nebylo možno dovodit jen ve vztahu k závazkům z podnikání, jež dlužník nabyl děděním. </a:t>
            </a:r>
          </a:p>
          <a:p>
            <a:pPr marL="0" indent="0">
              <a:lnSpc>
                <a:spcPct val="80000"/>
              </a:lnSpc>
              <a:buFontTx/>
              <a:buNone/>
            </a:pPr>
            <a:endParaRPr lang="cs-CZ" altLang="cs-CZ" sz="1600"/>
          </a:p>
        </p:txBody>
      </p:sp>
      <p:sp>
        <p:nvSpPr>
          <p:cNvPr id="4" name="Zástupný symbol pro datum 3"/>
          <p:cNvSpPr>
            <a:spLocks noGrp="1"/>
          </p:cNvSpPr>
          <p:nvPr>
            <p:ph type="dt" sz="quarter" idx="10"/>
          </p:nvPr>
        </p:nvSpPr>
        <p:spPr/>
        <p:txBody>
          <a:bodyPr/>
          <a:lstStyle/>
          <a:p>
            <a:pPr>
              <a:defRPr/>
            </a:pPr>
            <a:fld id="{75E27FF3-F6E9-4573-A099-FFDA2CED9DCE}"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87071786-EFF9-4AA9-B4D5-9669645E8C29}" type="slidenum">
              <a:rPr lang="cs-CZ"/>
              <a:pPr>
                <a:defRPr/>
              </a:pPr>
              <a:t>182</a:t>
            </a:fld>
            <a:endParaRPr lang="cs-CZ"/>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3"/>
          <p:cNvSpPr>
            <a:spLocks noGrp="1"/>
          </p:cNvSpPr>
          <p:nvPr>
            <p:ph type="title"/>
          </p:nvPr>
        </p:nvSpPr>
        <p:spPr>
          <a:xfrm>
            <a:off x="457200" y="0"/>
            <a:ext cx="8229600" cy="1417638"/>
          </a:xfrm>
        </p:spPr>
        <p:txBody>
          <a:bodyPr rtlCol="0">
            <a:normAutofit fontScale="90000"/>
          </a:bodyPr>
          <a:lstStyle/>
          <a:p>
            <a:pPr fontAlgn="auto">
              <a:lnSpc>
                <a:spcPct val="60000"/>
              </a:lnSpc>
              <a:spcAft>
                <a:spcPts val="0"/>
              </a:spcAft>
              <a:defRPr/>
            </a:pPr>
            <a:br>
              <a:rPr lang="cs-CZ" altLang="cs-CZ" sz="2800" b="1"/>
            </a:br>
            <a:br>
              <a:rPr lang="cs-CZ" altLang="cs-CZ" sz="2800" b="1"/>
            </a:br>
            <a:r>
              <a:rPr lang="cs-CZ" altLang="cs-CZ" sz="2800" b="1"/>
              <a:t>K pojmu „dlužník – nepodnikatel</a:t>
            </a:r>
            <a:r>
              <a:rPr lang="cs-CZ" altLang="cs-CZ" sz="2000" b="1"/>
              <a:t>“</a:t>
            </a:r>
            <a:br>
              <a:rPr lang="cs-CZ" altLang="cs-CZ" sz="2000" b="1"/>
            </a:br>
            <a:br>
              <a:rPr lang="cs-CZ" altLang="cs-CZ" sz="2000" b="1"/>
            </a:br>
            <a:r>
              <a:rPr lang="cs-CZ" altLang="cs-CZ" sz="2000" b="1"/>
              <a:t>Nejvyšší soud ČR, 29 NSČR 3/2009-A,  ze dne 21. 4. 2009</a:t>
            </a:r>
            <a:br>
              <a:rPr lang="cs-CZ" altLang="cs-CZ" sz="2000" b="1"/>
            </a:br>
            <a:r>
              <a:rPr lang="cs-CZ" altLang="cs-CZ" sz="2000" b="1"/>
              <a:t> </a:t>
            </a:r>
            <a:br>
              <a:rPr lang="cs-CZ" altLang="cs-CZ" sz="2000" b="1"/>
            </a:br>
            <a:r>
              <a:rPr lang="cs-CZ" altLang="cs-CZ" sz="2000" b="1"/>
              <a:t>ve věci KSOS 34 INS 625/2008 </a:t>
            </a:r>
            <a:br>
              <a:rPr lang="cs-CZ" altLang="cs-CZ" sz="2800" i="1"/>
            </a:br>
            <a:br>
              <a:rPr lang="cs-CZ" altLang="cs-CZ" sz="2800"/>
            </a:br>
            <a:endParaRPr lang="cs-CZ" altLang="cs-CZ" sz="2800" b="1"/>
          </a:p>
        </p:txBody>
      </p:sp>
      <p:sp>
        <p:nvSpPr>
          <p:cNvPr id="53251" name="Zástupný symbol pro obsah 4"/>
          <p:cNvSpPr>
            <a:spLocks noGrp="1"/>
          </p:cNvSpPr>
          <p:nvPr>
            <p:ph idx="1"/>
          </p:nvPr>
        </p:nvSpPr>
        <p:spPr>
          <a:xfrm>
            <a:off x="179388" y="1600200"/>
            <a:ext cx="8507412" cy="5257800"/>
          </a:xfrm>
        </p:spPr>
        <p:txBody>
          <a:bodyPr/>
          <a:lstStyle/>
          <a:p>
            <a:pPr>
              <a:lnSpc>
                <a:spcPct val="80000"/>
              </a:lnSpc>
              <a:buFont typeface="Arial" charset="0"/>
              <a:buNone/>
            </a:pPr>
            <a:r>
              <a:rPr lang="cs-CZ" altLang="cs-CZ" sz="1800" b="1"/>
              <a:t>Dlužníkem, „který není podnikatelem“, se ve smyslu ustanovení § 389</a:t>
            </a:r>
          </a:p>
          <a:p>
            <a:pPr>
              <a:lnSpc>
                <a:spcPct val="80000"/>
              </a:lnSpc>
              <a:buFont typeface="Arial" charset="0"/>
              <a:buNone/>
            </a:pPr>
            <a:r>
              <a:rPr lang="cs-CZ" altLang="cs-CZ" sz="1800" b="1"/>
              <a:t>odst. 1 insolvenčního zákona rozumí taková fyzická nebo právnická</a:t>
            </a:r>
          </a:p>
          <a:p>
            <a:pPr>
              <a:lnSpc>
                <a:spcPct val="80000"/>
              </a:lnSpc>
              <a:buFont typeface="Arial" charset="0"/>
              <a:buNone/>
            </a:pPr>
            <a:r>
              <a:rPr lang="cs-CZ" altLang="cs-CZ" sz="1800" b="1"/>
              <a:t>osoba, která není zákonem považována za podnikatele a současně</a:t>
            </a:r>
          </a:p>
          <a:p>
            <a:pPr>
              <a:lnSpc>
                <a:spcPct val="80000"/>
              </a:lnSpc>
              <a:buFont typeface="Arial" charset="0"/>
              <a:buNone/>
            </a:pPr>
            <a:r>
              <a:rPr lang="cs-CZ" altLang="cs-CZ" sz="1800" b="1"/>
              <a:t>nemá závazky (dluhy) vzešlé z jejího podnikání. </a:t>
            </a:r>
            <a:endParaRPr lang="cs-CZ" altLang="cs-CZ" sz="1800"/>
          </a:p>
          <a:p>
            <a:pPr>
              <a:lnSpc>
                <a:spcPct val="80000"/>
              </a:lnSpc>
              <a:buFont typeface="Arial" charset="0"/>
              <a:buNone/>
            </a:pPr>
            <a:r>
              <a:rPr lang="cs-CZ" altLang="cs-CZ" sz="1800" b="1"/>
              <a:t>To, zda existuje rozumný důvod nepokládat při rozhodování o návrhu na</a:t>
            </a:r>
          </a:p>
          <a:p>
            <a:pPr>
              <a:lnSpc>
                <a:spcPct val="80000"/>
              </a:lnSpc>
              <a:buFont typeface="Arial" charset="0"/>
              <a:buNone/>
            </a:pPr>
            <a:r>
              <a:rPr lang="cs-CZ" altLang="cs-CZ" sz="1800" b="1"/>
              <a:t>povolení oddlužení nebo při rozhodování o tom, zda se oddlužení schvaluje,</a:t>
            </a:r>
          </a:p>
          <a:p>
            <a:pPr>
              <a:lnSpc>
                <a:spcPct val="80000"/>
              </a:lnSpc>
              <a:buFont typeface="Arial" charset="0"/>
              <a:buNone/>
            </a:pPr>
            <a:r>
              <a:rPr lang="cs-CZ" altLang="cs-CZ" sz="1800" b="1"/>
              <a:t>za překážku bránící uplatnění institutu  oddlužení neuhrazený dluh z</a:t>
            </a:r>
          </a:p>
          <a:p>
            <a:pPr>
              <a:lnSpc>
                <a:spcPct val="80000"/>
              </a:lnSpc>
              <a:buFont typeface="Arial" charset="0"/>
              <a:buNone/>
            </a:pPr>
            <a:r>
              <a:rPr lang="cs-CZ" altLang="cs-CZ" sz="1800" b="1"/>
              <a:t>dlužníkova  dřívějšího podnikání, insolvenční soud uváží vždy především s</a:t>
            </a:r>
          </a:p>
          <a:p>
            <a:pPr>
              <a:lnSpc>
                <a:spcPct val="80000"/>
              </a:lnSpc>
              <a:buFont typeface="Arial" charset="0"/>
              <a:buNone/>
            </a:pPr>
            <a:r>
              <a:rPr lang="cs-CZ" altLang="cs-CZ" sz="1800" b="1"/>
              <a:t>přihlédnutím k:</a:t>
            </a:r>
            <a:endParaRPr lang="cs-CZ" altLang="cs-CZ" sz="1800"/>
          </a:p>
          <a:p>
            <a:pPr>
              <a:lnSpc>
                <a:spcPct val="80000"/>
              </a:lnSpc>
              <a:buFont typeface="Arial" charset="0"/>
              <a:buNone/>
            </a:pPr>
            <a:r>
              <a:rPr lang="cs-CZ" altLang="cs-CZ" sz="1800" b="1"/>
              <a:t>1) době vzniku konkrétního dlužníkova závazku (dluhu) z podnikání, </a:t>
            </a:r>
            <a:endParaRPr lang="cs-CZ" altLang="cs-CZ" sz="1800"/>
          </a:p>
          <a:p>
            <a:pPr>
              <a:lnSpc>
                <a:spcPct val="80000"/>
              </a:lnSpc>
              <a:buFont typeface="Arial" charset="0"/>
              <a:buNone/>
            </a:pPr>
            <a:r>
              <a:rPr lang="cs-CZ" altLang="cs-CZ" sz="1800" b="1"/>
              <a:t>2) době ukončení dlužníkova podnikání, </a:t>
            </a:r>
            <a:endParaRPr lang="cs-CZ" altLang="cs-CZ" sz="1800"/>
          </a:p>
          <a:p>
            <a:pPr>
              <a:lnSpc>
                <a:spcPct val="80000"/>
              </a:lnSpc>
              <a:buFont typeface="Arial" charset="0"/>
              <a:buNone/>
            </a:pPr>
            <a:r>
              <a:rPr lang="cs-CZ" altLang="cs-CZ" sz="1800" b="1"/>
              <a:t>3) četnosti neuhrazených dlužníkových závazků (dluhů) z podnikání, </a:t>
            </a:r>
            <a:endParaRPr lang="cs-CZ" altLang="cs-CZ" sz="1800"/>
          </a:p>
          <a:p>
            <a:pPr>
              <a:lnSpc>
                <a:spcPct val="80000"/>
              </a:lnSpc>
              <a:buFont typeface="Arial" charset="0"/>
              <a:buNone/>
            </a:pPr>
            <a:r>
              <a:rPr lang="cs-CZ" altLang="cs-CZ" sz="1800" b="1"/>
              <a:t>4) výši konkrétního dlužníkova závazku (dluhu) z podnikání v porovnání s celkovou výší všech dlužníkových závazků,</a:t>
            </a:r>
            <a:endParaRPr lang="cs-CZ" altLang="cs-CZ" sz="1800"/>
          </a:p>
          <a:p>
            <a:pPr>
              <a:lnSpc>
                <a:spcPct val="80000"/>
              </a:lnSpc>
              <a:buFont typeface="Arial" charset="0"/>
              <a:buNone/>
            </a:pPr>
            <a:r>
              <a:rPr lang="cs-CZ" altLang="cs-CZ" sz="1800" b="1"/>
              <a:t>5) tomu, zda věřitel, o jehož pohledávku jde, je srozuměn s tím, že tato pohledávka bude podrobena režimu oddlužení.</a:t>
            </a:r>
            <a:endParaRPr lang="cs-CZ" altLang="cs-CZ" sz="1800"/>
          </a:p>
          <a:p>
            <a:pPr algn="just">
              <a:lnSpc>
                <a:spcPct val="60000"/>
              </a:lnSpc>
              <a:buFont typeface="Arial" charset="0"/>
              <a:buNone/>
            </a:pPr>
            <a:endParaRPr lang="cs-CZ" altLang="cs-CZ" sz="1800"/>
          </a:p>
          <a:p>
            <a:pPr algn="just">
              <a:lnSpc>
                <a:spcPct val="60000"/>
              </a:lnSpc>
              <a:buFont typeface="Arial" charset="0"/>
              <a:buNone/>
            </a:pPr>
            <a:endParaRPr lang="cs-CZ" altLang="cs-CZ" sz="1800"/>
          </a:p>
          <a:p>
            <a:pPr>
              <a:lnSpc>
                <a:spcPct val="60000"/>
              </a:lnSpc>
              <a:buFont typeface="Arial" charset="0"/>
              <a:buNone/>
            </a:pPr>
            <a:endParaRPr lang="cs-CZ" altLang="cs-CZ" sz="1800"/>
          </a:p>
          <a:p>
            <a:pPr>
              <a:buFont typeface="Arial" charset="0"/>
              <a:buNone/>
            </a:pPr>
            <a:endParaRPr lang="cs-CZ" altLang="cs-CZ" sz="1800"/>
          </a:p>
        </p:txBody>
      </p:sp>
      <p:sp>
        <p:nvSpPr>
          <p:cNvPr id="4" name="Zástupný symbol pro datum 3"/>
          <p:cNvSpPr>
            <a:spLocks noGrp="1"/>
          </p:cNvSpPr>
          <p:nvPr>
            <p:ph type="dt" sz="quarter" idx="10"/>
          </p:nvPr>
        </p:nvSpPr>
        <p:spPr/>
        <p:txBody>
          <a:bodyPr/>
          <a:lstStyle/>
          <a:p>
            <a:pPr>
              <a:defRPr/>
            </a:pPr>
            <a:fld id="{96A16CD0-6F21-4231-8167-AA117B631EC1}"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2932983A-24C5-4F56-8C01-35B497806D2B}" type="slidenum">
              <a:rPr lang="cs-CZ"/>
              <a:pPr>
                <a:defRPr/>
              </a:pPr>
              <a:t>183</a:t>
            </a:fld>
            <a:endParaRPr lang="cs-CZ"/>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altLang="cs-CZ" sz="2800" b="1"/>
              <a:t>Úhrada pohledávky z podnikání v průběhu řízení</a:t>
            </a:r>
            <a:br>
              <a:rPr lang="cs-CZ" altLang="cs-CZ" sz="2800" b="1"/>
            </a:br>
            <a:r>
              <a:rPr lang="cs-CZ" altLang="cs-CZ" sz="2800" b="1"/>
              <a:t>JE MOŽNÁ, DLUŽNÍK SE TAK DOSTANE K ODDLUŽENÍ</a:t>
            </a:r>
          </a:p>
        </p:txBody>
      </p:sp>
      <p:sp>
        <p:nvSpPr>
          <p:cNvPr id="54275" name="Rectangle 3"/>
          <p:cNvSpPr>
            <a:spLocks noGrp="1" noChangeArrowheads="1"/>
          </p:cNvSpPr>
          <p:nvPr>
            <p:ph type="body" idx="1"/>
          </p:nvPr>
        </p:nvSpPr>
        <p:spPr>
          <a:xfrm>
            <a:off x="457200" y="1600200"/>
            <a:ext cx="8229600" cy="4997450"/>
          </a:xfrm>
        </p:spPr>
        <p:txBody>
          <a:bodyPr/>
          <a:lstStyle/>
          <a:p>
            <a:pPr marL="0" indent="0">
              <a:lnSpc>
                <a:spcPct val="80000"/>
              </a:lnSpc>
              <a:buFontTx/>
              <a:buNone/>
            </a:pPr>
            <a:r>
              <a:rPr lang="cs-CZ" altLang="cs-CZ" sz="2800"/>
              <a:t>V daném případě je pro rozhodnutí o odvolání podstatné, že po vydání napadeného usnesení došlo – dříve, než o odvolání rozhodl odvolací soud – k zásadní změně skutkového stavu, když dlužník doložil a věřitel Komerční banka, a.s. následně potvrdil, že dlužník již žádný závazek vzešlý z podnikání nemá, neboť jediný závazek tohoto druhu zanikl plněním třetí osoby z titulu ručení. </a:t>
            </a:r>
          </a:p>
          <a:p>
            <a:pPr marL="0" indent="0">
              <a:lnSpc>
                <a:spcPct val="80000"/>
              </a:lnSpc>
              <a:buFontTx/>
              <a:buNone/>
            </a:pPr>
            <a:endParaRPr lang="cs-CZ" altLang="cs-CZ" sz="2800"/>
          </a:p>
          <a:p>
            <a:pPr marL="0" indent="0">
              <a:lnSpc>
                <a:spcPct val="80000"/>
              </a:lnSpc>
              <a:buFontTx/>
              <a:buNone/>
            </a:pPr>
            <a:r>
              <a:rPr lang="cs-CZ" altLang="cs-CZ" sz="2800"/>
              <a:t>Usnesení Vrchního soudu v Praze sp.zn. </a:t>
            </a:r>
            <a:r>
              <a:rPr lang="cs-CZ" altLang="cs-CZ" sz="2800" b="1"/>
              <a:t>2 VSPH 73/2008 ve věci insolvenčního řízení vedeného pod sp.zn. KSPH 55 INS 316/2008</a:t>
            </a:r>
            <a:r>
              <a:rPr lang="cs-CZ" altLang="cs-CZ" sz="2800"/>
              <a:t> </a:t>
            </a:r>
          </a:p>
        </p:txBody>
      </p:sp>
      <p:sp>
        <p:nvSpPr>
          <p:cNvPr id="4" name="Zástupný symbol pro datum 3"/>
          <p:cNvSpPr>
            <a:spLocks noGrp="1"/>
          </p:cNvSpPr>
          <p:nvPr>
            <p:ph type="dt" sz="quarter" idx="10"/>
          </p:nvPr>
        </p:nvSpPr>
        <p:spPr/>
        <p:txBody>
          <a:bodyPr/>
          <a:lstStyle/>
          <a:p>
            <a:pPr>
              <a:defRPr/>
            </a:pPr>
            <a:fld id="{84773173-789E-4821-B20C-BD92780F29E1}"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2FA1C216-D425-496E-A04C-401D2B2FE9D8}" type="slidenum">
              <a:rPr lang="cs-CZ"/>
              <a:pPr>
                <a:defRPr/>
              </a:pPr>
              <a:t>184</a:t>
            </a:fld>
            <a:endParaRPr lang="cs-CZ"/>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0"/>
            <a:ext cx="8229600" cy="993775"/>
          </a:xfrm>
        </p:spPr>
        <p:txBody>
          <a:bodyPr rtlCol="0">
            <a:normAutofit/>
          </a:bodyPr>
          <a:lstStyle/>
          <a:p>
            <a:pPr fontAlgn="auto">
              <a:spcAft>
                <a:spcPts val="0"/>
              </a:spcAft>
              <a:defRPr/>
            </a:pPr>
            <a:r>
              <a:rPr lang="cs-CZ" sz="2800" b="1" dirty="0">
                <a:effectLst>
                  <a:outerShdw blurRad="38100" dist="38100" dir="2700000" algn="tl">
                    <a:srgbClr val="000000">
                      <a:alpha val="43137"/>
                    </a:srgbClr>
                  </a:outerShdw>
                </a:effectLst>
              </a:rPr>
              <a:t>Souhlas věřitelů závazků z podnikání k oddlužení není nutný </a:t>
            </a:r>
          </a:p>
        </p:txBody>
      </p:sp>
      <p:sp>
        <p:nvSpPr>
          <p:cNvPr id="55299" name="Zástupný symbol pro obsah 2"/>
          <p:cNvSpPr>
            <a:spLocks noGrp="1"/>
          </p:cNvSpPr>
          <p:nvPr>
            <p:ph idx="1"/>
          </p:nvPr>
        </p:nvSpPr>
        <p:spPr>
          <a:xfrm>
            <a:off x="179388" y="1125538"/>
            <a:ext cx="8785225" cy="5472112"/>
          </a:xfrm>
        </p:spPr>
        <p:txBody>
          <a:bodyPr/>
          <a:lstStyle/>
          <a:p>
            <a:pPr marL="0" indent="0" algn="ctr">
              <a:buFont typeface="Arial" charset="0"/>
              <a:buNone/>
            </a:pPr>
            <a:r>
              <a:rPr lang="cs-CZ" sz="2000"/>
              <a:t>S ohledem na shora citovaná přechodná ustanovení zákona č. 294/2013 Sb., kterým byl s účinností od 1.1.2014 novelizován insolvenční zákon,  je třeba i v tomto odvolacím řízení  rozhodovat podle insolvenčního zákona ve znění novely, která v ustanovení § 389 umožnila podat návrh na povolení oddlužení též fyzickým osobám, které podnikají, a to dokonce i za situace, že </a:t>
            </a:r>
            <a:r>
              <a:rPr lang="cs-CZ" sz="2000" b="1"/>
              <a:t>mají závazky vzešlé z podnikání,  pokud s tím souhlasí věřitelé, o jejichž pohledávky jde. </a:t>
            </a:r>
            <a:r>
              <a:rPr lang="cs-CZ" sz="2000"/>
              <a:t>Tento </a:t>
            </a:r>
            <a:r>
              <a:rPr lang="cs-CZ" sz="2000" b="1"/>
              <a:t>souhlas věřitelů není vyjmenován mezi povinnými doklady k návrhu na povolení oddlužení </a:t>
            </a:r>
            <a:r>
              <a:rPr lang="cs-CZ" sz="2000"/>
              <a:t>v ustanovení § 392 odst. 1 IZ, a to na rozdíl od souhlasu věřitele s nižším plněním než 30 %, takže nelze do budoucna přičítat k tíži dlužníků, že tento souhlas nepřipojili k návrhu, ale bude nezbytné postupovat dle ustanovení § 397 odst. 1 IZ a v pochybnostech o tom, zda dlužník je oprávněn podat návrh na povolení oddlužení, bude třeba oddlužení povolit a tuto otázku prozkoumat v průběhu schůze věřitelů svolané k projednání způsobu oddlužení a hlasování o jeho přijetí.</a:t>
            </a:r>
          </a:p>
          <a:p>
            <a:pPr marL="0" indent="0" algn="ctr">
              <a:buFont typeface="Arial" charset="0"/>
              <a:buNone/>
            </a:pPr>
            <a:endParaRPr lang="cs-CZ" sz="2000"/>
          </a:p>
          <a:p>
            <a:pPr marL="0" indent="0" algn="ctr">
              <a:buFont typeface="Arial" charset="0"/>
              <a:buNone/>
            </a:pPr>
            <a:r>
              <a:rPr lang="cs-CZ" sz="2000" b="1" i="1"/>
              <a:t>VS Olomouc 1 VSOL 1197/2013-A-18 ze dne 29.1.2014 </a:t>
            </a:r>
          </a:p>
          <a:p>
            <a:pPr marL="0" indent="0" algn="ctr">
              <a:buFont typeface="Arial" charset="0"/>
              <a:buNone/>
            </a:pPr>
            <a:r>
              <a:rPr lang="cs-CZ" sz="2000" b="1" i="1"/>
              <a:t>ve věci KSBR 37 INS 20247/2013</a:t>
            </a:r>
          </a:p>
          <a:p>
            <a:pPr marL="0" indent="0">
              <a:buFont typeface="Arial" charset="0"/>
              <a:buNone/>
            </a:pPr>
            <a:endParaRPr lang="cs-CZ" sz="1800"/>
          </a:p>
        </p:txBody>
      </p:sp>
      <p:sp>
        <p:nvSpPr>
          <p:cNvPr id="5" name="Zástupný symbol pro datum 4"/>
          <p:cNvSpPr>
            <a:spLocks noGrp="1"/>
          </p:cNvSpPr>
          <p:nvPr>
            <p:ph type="dt" sz="quarter" idx="10"/>
          </p:nvPr>
        </p:nvSpPr>
        <p:spPr/>
        <p:txBody>
          <a:bodyPr/>
          <a:lstStyle/>
          <a:p>
            <a:pPr>
              <a:defRPr/>
            </a:pPr>
            <a:fld id="{C9B5B8D5-367E-4482-9626-4CA7F5D34669}"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3" name="Zástupný symbol pro číslo snímku 2"/>
          <p:cNvSpPr>
            <a:spLocks noGrp="1"/>
          </p:cNvSpPr>
          <p:nvPr>
            <p:ph type="sldNum" sz="quarter" idx="12"/>
          </p:nvPr>
        </p:nvSpPr>
        <p:spPr/>
        <p:txBody>
          <a:bodyPr/>
          <a:lstStyle/>
          <a:p>
            <a:pPr>
              <a:defRPr/>
            </a:pPr>
            <a:fld id="{1832DFB1-2C30-47EA-A640-A7FDF37DE7BF}" type="slidenum">
              <a:rPr lang="cs-CZ"/>
              <a:pPr>
                <a:defRPr/>
              </a:pPr>
              <a:t>185</a:t>
            </a:fld>
            <a:endParaRPr lang="cs-CZ"/>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2800" b="1" dirty="0">
                <a:effectLst>
                  <a:outerShdw blurRad="38100" dist="38100" dir="2700000" algn="tl">
                    <a:srgbClr val="000000">
                      <a:alpha val="43137"/>
                    </a:srgbClr>
                  </a:outerShdw>
                </a:effectLst>
              </a:rPr>
              <a:t>Stanovisko věřitelů z podnikání zkoumej až na SV, ale pokud už řekli NE – pak musí být konkurs</a:t>
            </a:r>
            <a:br>
              <a:rPr lang="cs-CZ" sz="2800" b="1" dirty="0">
                <a:effectLst>
                  <a:outerShdw blurRad="38100" dist="38100" dir="2700000" algn="tl">
                    <a:srgbClr val="000000">
                      <a:alpha val="43137"/>
                    </a:srgbClr>
                  </a:outerShdw>
                </a:effectLst>
              </a:rPr>
            </a:br>
            <a:endParaRPr lang="cs-CZ" sz="2800" b="1" dirty="0">
              <a:effectLst>
                <a:outerShdw blurRad="38100" dist="38100" dir="2700000" algn="tl">
                  <a:srgbClr val="000000">
                    <a:alpha val="43137"/>
                  </a:srgbClr>
                </a:outerShdw>
              </a:effectLst>
            </a:endParaRPr>
          </a:p>
        </p:txBody>
      </p:sp>
      <p:sp>
        <p:nvSpPr>
          <p:cNvPr id="56323" name="Zástupný symbol pro obsah 2"/>
          <p:cNvSpPr>
            <a:spLocks noGrp="1"/>
          </p:cNvSpPr>
          <p:nvPr>
            <p:ph idx="1"/>
          </p:nvPr>
        </p:nvSpPr>
        <p:spPr/>
        <p:txBody>
          <a:bodyPr/>
          <a:lstStyle/>
          <a:p>
            <a:pPr marL="0" indent="0" algn="ctr">
              <a:buFont typeface="Arial" charset="0"/>
              <a:buNone/>
            </a:pPr>
            <a:endParaRPr lang="cs-CZ" sz="2000"/>
          </a:p>
          <a:p>
            <a:pPr marL="0" indent="0" algn="ctr">
              <a:buFont typeface="Arial" charset="0"/>
              <a:buNone/>
            </a:pPr>
            <a:r>
              <a:rPr lang="cs-CZ" sz="2200"/>
              <a:t>Lze přisvědčit odvolatelce, že existenci souhlasu věřitelů s uspokojením jejich pohledávky v rámci oddlužení dlužnice (§ 389 odst. 2, písm. a/ IZ) měl soud prvního stupně zkoumat až na schůzi věřitelů (§ 403 odst. 1, 2 IZ), ovšem za situace, že již nyní má nesouhlas dvou věřitelů, nelze postupovat dle ustanovení § 397 odst. 1 IZ, neboť je nepochybné, že  nejméně dva  věřitelé souhlas nedali.</a:t>
            </a:r>
          </a:p>
          <a:p>
            <a:pPr marL="0" indent="0" algn="ctr">
              <a:buFont typeface="Arial" charset="0"/>
              <a:buNone/>
            </a:pPr>
            <a:endParaRPr lang="cs-CZ" sz="2200" b="1" i="1"/>
          </a:p>
          <a:p>
            <a:pPr marL="0" indent="0" algn="ctr">
              <a:buFont typeface="Arial" charset="0"/>
              <a:buNone/>
            </a:pPr>
            <a:r>
              <a:rPr lang="cs-CZ" sz="2200" b="1" i="1"/>
              <a:t>VS Olomouc 1 VSOL 349/2014-A-40 ze dne 23.4.2014 ve věci KSBR 37 INS 20247/2013</a:t>
            </a:r>
            <a:endParaRPr lang="cs-CZ" sz="2200" i="1"/>
          </a:p>
          <a:p>
            <a:pPr marL="0" indent="0" algn="ctr">
              <a:buFont typeface="Arial" charset="0"/>
              <a:buNone/>
            </a:pPr>
            <a:endParaRPr lang="cs-CZ" sz="2000"/>
          </a:p>
        </p:txBody>
      </p:sp>
      <p:sp>
        <p:nvSpPr>
          <p:cNvPr id="5" name="Zástupný symbol pro datum 4"/>
          <p:cNvSpPr>
            <a:spLocks noGrp="1"/>
          </p:cNvSpPr>
          <p:nvPr>
            <p:ph type="dt" sz="quarter" idx="10"/>
          </p:nvPr>
        </p:nvSpPr>
        <p:spPr/>
        <p:txBody>
          <a:bodyPr/>
          <a:lstStyle/>
          <a:p>
            <a:pPr>
              <a:defRPr/>
            </a:pPr>
            <a:fld id="{A12B7CB8-E676-4651-BB83-E3E3ECEF3B89}"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3" name="Zástupný symbol pro číslo snímku 2"/>
          <p:cNvSpPr>
            <a:spLocks noGrp="1"/>
          </p:cNvSpPr>
          <p:nvPr>
            <p:ph type="sldNum" sz="quarter" idx="12"/>
          </p:nvPr>
        </p:nvSpPr>
        <p:spPr/>
        <p:txBody>
          <a:bodyPr/>
          <a:lstStyle/>
          <a:p>
            <a:pPr>
              <a:defRPr/>
            </a:pPr>
            <a:fld id="{6C28983D-3E1C-45E2-8641-8019D3E3CC43}" type="slidenum">
              <a:rPr lang="cs-CZ"/>
              <a:pPr>
                <a:defRPr/>
              </a:pPr>
              <a:t>186</a:t>
            </a:fld>
            <a:endParaRPr lang="cs-CZ"/>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a:xfrm>
            <a:off x="457200" y="274638"/>
            <a:ext cx="8229600" cy="706437"/>
          </a:xfrm>
        </p:spPr>
        <p:txBody>
          <a:bodyPr/>
          <a:lstStyle/>
          <a:p>
            <a:r>
              <a:rPr lang="cs-CZ" sz="2400" b="1"/>
              <a:t>Způsob vyjádření stanoviska věřitelů závazků z podnikání </a:t>
            </a:r>
          </a:p>
        </p:txBody>
      </p:sp>
      <p:sp>
        <p:nvSpPr>
          <p:cNvPr id="3" name="Zástupný symbol pro obsah 2"/>
          <p:cNvSpPr>
            <a:spLocks noGrp="1"/>
          </p:cNvSpPr>
          <p:nvPr>
            <p:ph idx="1"/>
          </p:nvPr>
        </p:nvSpPr>
        <p:spPr>
          <a:xfrm>
            <a:off x="250825" y="1196975"/>
            <a:ext cx="8713788" cy="5111750"/>
          </a:xfrm>
        </p:spPr>
        <p:txBody>
          <a:bodyPr rtlCol="0">
            <a:normAutofit fontScale="92500" lnSpcReduction="20000"/>
          </a:bodyPr>
          <a:lstStyle/>
          <a:p>
            <a:pPr marL="0" indent="0" algn="ctr" fontAlgn="auto">
              <a:spcAft>
                <a:spcPts val="0"/>
              </a:spcAft>
              <a:buFont typeface="Arial" pitchFamily="34" charset="0"/>
              <a:buNone/>
              <a:defRPr/>
            </a:pPr>
            <a:r>
              <a:rPr lang="cs-CZ" sz="2000" dirty="0"/>
              <a:t>V této souvislosti (k souhlasu věřitelů s pohledávkami vůči dlužníku z podnikání) odvolací soud pro úplnost odkazuje i na důvodovou zprávu k zákonu č. 294/2013 Sb., v níž v obecné části, pod bodem 3.2. ad v.) zákonodárce mimo jiné uvedl, že „V oblasti oddlužení se jeví logickým vyústěním přijetí úpravy, která umožní dlužníku, jenž není podle zákona považován za podnikatele (srov. usnesení Nejvyššího soudu ze dne 21. dubna 2009, sen. zn. 29 NSČR 3/2009, uveřejněné pod číslem 79/2009 Sbírky soudních rozhodnutí a stanovisek), řešit úpadek oddlužením přesto, že některý z jeho závazků (nebo všechny) pochází z podnikání. Předpokladem takového řešení je zásadně souhlas věřitele, o jehož pohledávku jde. </a:t>
            </a:r>
            <a:r>
              <a:rPr lang="cs-CZ" sz="2000" b="1" dirty="0"/>
              <a:t>Tento souhlas může být vyjádřen různým způsobem (včetně toho, že věřitel nenamítne ničeho proti navrženému způsobu řešení úpadku dlužníka)“. </a:t>
            </a:r>
          </a:p>
          <a:p>
            <a:pPr marL="0" indent="0" algn="ctr" fontAlgn="auto">
              <a:spcAft>
                <a:spcPts val="0"/>
              </a:spcAft>
              <a:buFont typeface="Arial" pitchFamily="34" charset="0"/>
              <a:buNone/>
              <a:defRPr/>
            </a:pPr>
            <a:r>
              <a:rPr lang="cs-CZ" sz="2000" dirty="0"/>
              <a:t>S ohledem na novou právní úpravu, podle které již není významný podíl dlužníkových závazků z podnikání v poměru k jeho celkovým závazkům, ale je rozhodující souhlas věřitele, o jehož pohledávku jde (§ 389 odst. 2, písm. a/ IZ) a který za dané situace (když dosud žádný výslovný nesouhlas takového věřitele ze spisu nevyplývá) bude soud prvního stupně zkoumat až na schůzi věřitelů </a:t>
            </a:r>
            <a:br>
              <a:rPr lang="cs-CZ" sz="2000" dirty="0"/>
            </a:br>
            <a:r>
              <a:rPr lang="cs-CZ" sz="2000" dirty="0"/>
              <a:t>(§ 403 odst. 1, odst. 2 IZ), jsou v přezkoumávané věci závěry soudu prvního stupně </a:t>
            </a:r>
            <a:br>
              <a:rPr lang="cs-CZ" sz="2000" dirty="0"/>
            </a:br>
            <a:r>
              <a:rPr lang="cs-CZ" sz="2000" dirty="0"/>
              <a:t>o tom, že návrh dlužníků na povolení oddlužení bude nutno odmítnout (§ 390 odst. 3 IZ), jakož i na to navazující rozhodnutí o uložení povinnosti k zaplacení zálohy na náklady insolvenčního řízení, předčasné a ve svých důsledcích nesprávné. </a:t>
            </a:r>
          </a:p>
          <a:p>
            <a:pPr marL="0" indent="0" algn="ctr" fontAlgn="auto">
              <a:spcAft>
                <a:spcPts val="0"/>
              </a:spcAft>
              <a:buFont typeface="Arial" pitchFamily="34" charset="0"/>
              <a:buNone/>
              <a:defRPr/>
            </a:pPr>
            <a:r>
              <a:rPr lang="cs-CZ" sz="2000" b="1" dirty="0"/>
              <a:t>VS Olomouc 1 VSOL 313/2014-A-14 ze dne 9.4.2014 ve věci KSBR 45 INS 5018/2014</a:t>
            </a:r>
          </a:p>
          <a:p>
            <a:pPr marL="0" indent="0" algn="ctr" fontAlgn="auto">
              <a:spcAft>
                <a:spcPts val="0"/>
              </a:spcAft>
              <a:buFont typeface="Arial" pitchFamily="34" charset="0"/>
              <a:buNone/>
              <a:defRPr/>
            </a:pPr>
            <a:endParaRPr lang="cs-CZ" sz="2000" b="1" dirty="0"/>
          </a:p>
          <a:p>
            <a:pPr marL="0" indent="0" algn="ctr" fontAlgn="auto">
              <a:spcAft>
                <a:spcPts val="0"/>
              </a:spcAft>
              <a:buFont typeface="Arial" pitchFamily="34" charset="0"/>
              <a:buNone/>
              <a:defRPr/>
            </a:pPr>
            <a:endParaRPr lang="cs-CZ" sz="2000" dirty="0"/>
          </a:p>
        </p:txBody>
      </p:sp>
      <p:sp>
        <p:nvSpPr>
          <p:cNvPr id="4" name="Zástupný symbol pro datum 3"/>
          <p:cNvSpPr>
            <a:spLocks noGrp="1"/>
          </p:cNvSpPr>
          <p:nvPr>
            <p:ph type="dt" sz="quarter" idx="10"/>
          </p:nvPr>
        </p:nvSpPr>
        <p:spPr/>
        <p:txBody>
          <a:bodyPr/>
          <a:lstStyle/>
          <a:p>
            <a:pPr>
              <a:defRPr/>
            </a:pPr>
            <a:fld id="{9AEAA194-4C9A-4A22-9EB4-1E1B0D1F0DEB}" type="datetime1">
              <a:rPr lang="cs-CZ" smtClean="0"/>
              <a:pPr>
                <a:defRPr/>
              </a:pPr>
              <a:t>12.01.2017</a:t>
            </a:fld>
            <a:endParaRPr lang="cs-CZ"/>
          </a:p>
        </p:txBody>
      </p:sp>
      <p:sp>
        <p:nvSpPr>
          <p:cNvPr id="5" name="Zástupný symbol pro zápatí 4"/>
          <p:cNvSpPr>
            <a:spLocks noGrp="1"/>
          </p:cNvSpPr>
          <p:nvPr>
            <p:ph type="ftr" sz="quarter" idx="11"/>
          </p:nvPr>
        </p:nvSpPr>
        <p:spPr/>
        <p:txBody>
          <a:bodyPr/>
          <a:lstStyle/>
          <a:p>
            <a:pPr>
              <a:defRPr/>
            </a:pPr>
            <a:r>
              <a:rPr lang="cs-CZ"/>
              <a:t>Jan Kozák, KS Brno</a:t>
            </a:r>
          </a:p>
        </p:txBody>
      </p:sp>
      <p:sp>
        <p:nvSpPr>
          <p:cNvPr id="6" name="Zástupný symbol pro číslo snímku 5"/>
          <p:cNvSpPr>
            <a:spLocks noGrp="1"/>
          </p:cNvSpPr>
          <p:nvPr>
            <p:ph type="sldNum" sz="quarter" idx="12"/>
          </p:nvPr>
        </p:nvSpPr>
        <p:spPr/>
        <p:txBody>
          <a:bodyPr/>
          <a:lstStyle/>
          <a:p>
            <a:pPr>
              <a:defRPr/>
            </a:pPr>
            <a:fld id="{44489FBC-18F2-4760-A882-4CE377136A92}" type="slidenum">
              <a:rPr lang="cs-CZ"/>
              <a:pPr>
                <a:defRPr/>
              </a:pPr>
              <a:t>187</a:t>
            </a:fld>
            <a:endParaRPr lang="cs-CZ"/>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0"/>
            <a:ext cx="8229600" cy="778098"/>
          </a:xfrm>
        </p:spPr>
        <p:txBody>
          <a:bodyPr>
            <a:normAutofit/>
          </a:bodyPr>
          <a:lstStyle/>
          <a:p>
            <a:r>
              <a:rPr lang="cs-CZ" sz="2400" b="1" dirty="0"/>
              <a:t>Jak má být poučen dlužník o možnost požádat o oddlužení ?</a:t>
            </a:r>
          </a:p>
        </p:txBody>
      </p:sp>
      <p:sp>
        <p:nvSpPr>
          <p:cNvPr id="3" name="Zástupný symbol pro obsah 2"/>
          <p:cNvSpPr>
            <a:spLocks noGrp="1"/>
          </p:cNvSpPr>
          <p:nvPr>
            <p:ph idx="1"/>
          </p:nvPr>
        </p:nvSpPr>
        <p:spPr>
          <a:xfrm>
            <a:off x="0" y="620688"/>
            <a:ext cx="9144000" cy="5688632"/>
          </a:xfrm>
        </p:spPr>
        <p:txBody>
          <a:bodyPr>
            <a:normAutofit lnSpcReduction="10000"/>
          </a:bodyPr>
          <a:lstStyle/>
          <a:p>
            <a:pPr marL="0" indent="0" algn="ctr">
              <a:buNone/>
            </a:pPr>
            <a:r>
              <a:rPr lang="cs-CZ" sz="1800" dirty="0"/>
              <a:t>Jinak řečeno, dlužníku, jemuž se dostalo řádného poučení o možnosti podat návrh na povolení oddlužení ještě před doručením věřitelského insolvenčního návrhu, začne běžet třicetidenní lhůta k tomuto úkonu určená zákonem až ode dne doručení insolvenčního návrhu. </a:t>
            </a:r>
            <a:r>
              <a:rPr lang="cs-CZ" sz="1800" dirty="0">
                <a:solidFill>
                  <a:srgbClr val="FF0000"/>
                </a:solidFill>
              </a:rPr>
              <a:t>Dlužníku, jemuž byl doručen věřitelský insolvenční návrh, aniž se mu současně dostalo řádného poučení o možnosti podat návrh na povolení oddlužení, pak začne běžet třicetidenní lhůta k tomuto úkonu určená zákonem až ode dne, kdy se mu dostane řádného poučení.</a:t>
            </a:r>
          </a:p>
          <a:p>
            <a:pPr marL="0" indent="0" algn="ctr">
              <a:buNone/>
            </a:pPr>
            <a:r>
              <a:rPr lang="cs-CZ" sz="1800" dirty="0"/>
              <a:t>Z výše podaného výkladu plyne, že potřeba poučit dlužníka při doručení věřitelského insolvenčního návrhu o možnosti podat návrh na povolení oddlužení nebude dána tam, kde insolvenčnímu soudu bude známo, že dlužník je podnikatelem (a jako takový je z tohoto způsobu řešení svého úpadku vyloučen). Jestliže otázka, zda dlužník je podnikatelem, není podstavena najisto v době doručování věřitelského insolvenčního návrhu dlužníku (což je situace typická zejména v případech, kdy insolvenční návrh věřitele směřuje proti dlužníku - fyzické osobě), lze mít poučení dlužníka o možnosti podat návrh na povolení oddlužení za náležitě konkrétní, jen obsahuje-li současně (nejméně) předpoklad vyjádřený ustanovením § 389 odst. 1 insolvenčního zákona (že dlužník není podnikatelem). </a:t>
            </a:r>
            <a:r>
              <a:rPr lang="cs-CZ" sz="1800" dirty="0">
                <a:solidFill>
                  <a:srgbClr val="FF0000"/>
                </a:solidFill>
              </a:rPr>
              <a:t>Tomu odpovídá např. alespoň poučení, podle kterého</a:t>
            </a:r>
            <a:r>
              <a:rPr lang="cs-CZ" sz="1800" dirty="0"/>
              <a:t>: </a:t>
            </a:r>
          </a:p>
          <a:p>
            <a:pPr marL="0" indent="0" algn="ctr">
              <a:buNone/>
            </a:pPr>
            <a:r>
              <a:rPr lang="cs-CZ" sz="1800" dirty="0"/>
              <a:t>„Dlužník, který není podnikatelem a který má za to, že splňuje podmínky pro řešení svého úpadku oddlužením ve smyslu ustanovení § 389 a násl. insolvenčního zákona, může podat do 30 dnů od doručení insolvenčního návrhu na předepsaném formuláři, jenž je k dispozici na webových stránkách Ministerstva spravedlnosti, návrh na povolení oddlužení. Později podaný návrh na povolení oddlužení insolvenční soud odmítne“. </a:t>
            </a:r>
          </a:p>
          <a:p>
            <a:pPr marL="0" indent="0" algn="ctr">
              <a:buNone/>
            </a:pPr>
            <a:r>
              <a:rPr lang="cs-CZ" sz="1800" dirty="0"/>
              <a:t>(</a:t>
            </a:r>
            <a:r>
              <a:rPr lang="cs-CZ" sz="1800" b="1" dirty="0"/>
              <a:t>29  NSCR 39/2012-B-27 ze dne 26.6.2012 ve věci KSPL 27 INS 5504/2011)</a:t>
            </a:r>
            <a:endParaRPr lang="cs-CZ" sz="1800" dirty="0"/>
          </a:p>
          <a:p>
            <a:pPr marL="0" indent="0"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188</a:t>
            </a:fld>
            <a:endParaRPr lang="cs-CZ"/>
          </a:p>
        </p:txBody>
      </p:sp>
    </p:spTree>
    <p:extLst>
      <p:ext uri="{BB962C8B-B14F-4D97-AF65-F5344CB8AC3E}">
        <p14:creationId xmlns:p14="http://schemas.microsoft.com/office/powerpoint/2010/main" val="225986301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a:xfrm>
            <a:off x="457200" y="274638"/>
            <a:ext cx="8229600" cy="993775"/>
          </a:xfrm>
        </p:spPr>
        <p:txBody>
          <a:bodyPr/>
          <a:lstStyle/>
          <a:p>
            <a:r>
              <a:rPr lang="cs-CZ" sz="2800" b="1"/>
              <a:t>Návrh dlužníka FO – podnikatele, vyjádření k závazkům (I.)</a:t>
            </a:r>
          </a:p>
        </p:txBody>
      </p:sp>
      <p:sp>
        <p:nvSpPr>
          <p:cNvPr id="58371" name="Zástupný symbol pro obsah 2"/>
          <p:cNvSpPr>
            <a:spLocks noGrp="1"/>
          </p:cNvSpPr>
          <p:nvPr>
            <p:ph idx="1"/>
          </p:nvPr>
        </p:nvSpPr>
        <p:spPr>
          <a:xfrm>
            <a:off x="457200" y="1773238"/>
            <a:ext cx="8229600" cy="4535487"/>
          </a:xfrm>
        </p:spPr>
        <p:txBody>
          <a:bodyPr/>
          <a:lstStyle/>
          <a:p>
            <a:pPr marL="0" indent="0" algn="ctr">
              <a:buFont typeface="Arial" charset="0"/>
              <a:buNone/>
            </a:pPr>
            <a:r>
              <a:rPr lang="cs-CZ" sz="2400"/>
              <a:t>Dlužník musí v návrhu uvést, zda má či nemá závazky z podnikání – pokud dlužník podnikatel v návrhu neuvede, zda má závazky z podnikání (resp. neuvede, že takové závazky nemá), čili mlčí v otázce možné existence závazků z podnikání, pak řádně netvrdí, že je oprávněn podat návrh na povolení oddlužení a jeho návrh je třeba odmítnout podle § 390 odst. 3 IZ</a:t>
            </a:r>
          </a:p>
          <a:p>
            <a:pPr marL="0" indent="0" algn="ctr">
              <a:buFont typeface="Arial" charset="0"/>
              <a:buNone/>
            </a:pPr>
            <a:endParaRPr lang="cs-CZ" sz="2400"/>
          </a:p>
          <a:p>
            <a:pPr marL="0" indent="0" algn="ctr">
              <a:buFont typeface="Arial" charset="0"/>
              <a:buNone/>
            </a:pPr>
            <a:r>
              <a:rPr lang="cs-CZ" sz="2400" b="1"/>
              <a:t>VS Olomouc 2 VSOL 225/2014-A-10 ze dne 29.5.2014 </a:t>
            </a:r>
          </a:p>
          <a:p>
            <a:pPr marL="0" indent="0" algn="ctr">
              <a:buFont typeface="Arial" charset="0"/>
              <a:buNone/>
            </a:pPr>
            <a:r>
              <a:rPr lang="cs-CZ" sz="2400" b="1"/>
              <a:t>ve věci   KSBR 45 INS 2889/2014 </a:t>
            </a:r>
          </a:p>
          <a:p>
            <a:pPr marL="0" indent="0">
              <a:buFont typeface="Arial" charset="0"/>
              <a:buNone/>
            </a:pPr>
            <a:endParaRPr lang="cs-CZ" sz="1800"/>
          </a:p>
        </p:txBody>
      </p:sp>
      <p:sp>
        <p:nvSpPr>
          <p:cNvPr id="4" name="Zástupný symbol pro datum 3"/>
          <p:cNvSpPr>
            <a:spLocks noGrp="1"/>
          </p:cNvSpPr>
          <p:nvPr>
            <p:ph type="dt" sz="quarter" idx="10"/>
          </p:nvPr>
        </p:nvSpPr>
        <p:spPr/>
        <p:txBody>
          <a:bodyPr/>
          <a:lstStyle/>
          <a:p>
            <a:pPr>
              <a:defRPr/>
            </a:pPr>
            <a:fld id="{075541BA-1B9E-4D03-AB7C-B0B7003405C5}" type="datetime1">
              <a:rPr lang="cs-CZ" smtClean="0"/>
              <a:pPr>
                <a:defRPr/>
              </a:pPr>
              <a:t>12.01.2017</a:t>
            </a:fld>
            <a:endParaRPr lang="cs-CZ"/>
          </a:p>
        </p:txBody>
      </p:sp>
      <p:sp>
        <p:nvSpPr>
          <p:cNvPr id="5" name="Zástupný symbol pro zápatí 4"/>
          <p:cNvSpPr>
            <a:spLocks noGrp="1"/>
          </p:cNvSpPr>
          <p:nvPr>
            <p:ph type="ftr" sz="quarter" idx="11"/>
          </p:nvPr>
        </p:nvSpPr>
        <p:spPr/>
        <p:txBody>
          <a:bodyPr/>
          <a:lstStyle/>
          <a:p>
            <a:pPr>
              <a:defRPr/>
            </a:pPr>
            <a:r>
              <a:rPr lang="cs-CZ"/>
              <a:t>Jan Kozák, KS Brno</a:t>
            </a:r>
          </a:p>
        </p:txBody>
      </p:sp>
      <p:sp>
        <p:nvSpPr>
          <p:cNvPr id="6" name="Zástupný symbol pro číslo snímku 5"/>
          <p:cNvSpPr>
            <a:spLocks noGrp="1"/>
          </p:cNvSpPr>
          <p:nvPr>
            <p:ph type="sldNum" sz="quarter" idx="12"/>
          </p:nvPr>
        </p:nvSpPr>
        <p:spPr/>
        <p:txBody>
          <a:bodyPr/>
          <a:lstStyle/>
          <a:p>
            <a:pPr>
              <a:defRPr/>
            </a:pPr>
            <a:fld id="{344EFF5E-8E89-452D-AEB9-6B900D02247A}" type="slidenum">
              <a:rPr lang="cs-CZ"/>
              <a:pPr>
                <a:defRPr/>
              </a:pPr>
              <a:t>189</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 419</a:t>
            </a:r>
          </a:p>
        </p:txBody>
      </p:sp>
      <p:sp>
        <p:nvSpPr>
          <p:cNvPr id="3" name="Zástupný symbol pro obsah 2"/>
          <p:cNvSpPr>
            <a:spLocks noGrp="1"/>
          </p:cNvSpPr>
          <p:nvPr>
            <p:ph idx="1"/>
          </p:nvPr>
        </p:nvSpPr>
        <p:spPr/>
        <p:txBody>
          <a:bodyPr>
            <a:normAutofit lnSpcReduction="10000"/>
          </a:bodyPr>
          <a:lstStyle/>
          <a:p>
            <a:pPr algn="ctr">
              <a:buNone/>
            </a:pPr>
            <a:r>
              <a:rPr lang="cs-CZ" sz="1800" b="1" dirty="0"/>
              <a:t>(1) </a:t>
            </a:r>
            <a:r>
              <a:rPr lang="cs-CZ" sz="1800" b="1" dirty="0">
                <a:hlinkClick r:id="rId2" action="ppaction://hlinkfile"/>
              </a:rPr>
              <a:t>Insolvenční rejstřík</a:t>
            </a:r>
            <a:r>
              <a:rPr lang="cs-CZ" sz="1800" b="1" dirty="0"/>
              <a:t> je informačním systémem veřejné správy, jehož správcem je Ministerstvo spravedlnosti (dále jen "ministerstvo"). </a:t>
            </a:r>
          </a:p>
          <a:p>
            <a:pPr algn="ctr">
              <a:buNone/>
            </a:pPr>
            <a:r>
              <a:rPr lang="cs-CZ" sz="1800" b="1" dirty="0"/>
              <a:t> </a:t>
            </a:r>
          </a:p>
          <a:p>
            <a:pPr algn="ctr">
              <a:buNone/>
            </a:pPr>
            <a:r>
              <a:rPr lang="cs-CZ" sz="1800" b="1" dirty="0"/>
              <a:t>	(2) </a:t>
            </a:r>
            <a:r>
              <a:rPr lang="cs-CZ" sz="1800" b="1" dirty="0">
                <a:solidFill>
                  <a:srgbClr val="FF0000"/>
                </a:solidFill>
              </a:rPr>
              <a:t>Insolvenční rejstřík obsahuje seznam insolvenčních správců, seznam dlužníků a insolvenční spisy</a:t>
            </a:r>
            <a:r>
              <a:rPr lang="cs-CZ" sz="1800" b="1" dirty="0"/>
              <a:t>. Pro každého dlužníka se vede jeden insolvenční spis. </a:t>
            </a:r>
          </a:p>
          <a:p>
            <a:pPr algn="ctr">
              <a:buNone/>
            </a:pPr>
            <a:r>
              <a:rPr lang="cs-CZ" sz="1800" b="1" dirty="0"/>
              <a:t> </a:t>
            </a:r>
          </a:p>
          <a:p>
            <a:pPr algn="ctr">
              <a:buNone/>
            </a:pPr>
            <a:r>
              <a:rPr lang="cs-CZ" sz="1800" b="1" dirty="0"/>
              <a:t>	(3</a:t>
            </a:r>
            <a:r>
              <a:rPr lang="cs-CZ" sz="1800" b="1" dirty="0">
                <a:solidFill>
                  <a:srgbClr val="FF0000"/>
                </a:solidFill>
              </a:rPr>
              <a:t>) Insolvenční rejstřík je veřejně přístupný</a:t>
            </a:r>
            <a:r>
              <a:rPr lang="cs-CZ" sz="1800" b="1" dirty="0"/>
              <a:t>, s výjimkou údajů, o kterých tak stanoví tento zákon. Každý má právo do něj nahlížet a pořizovat si z něj kopie a výpisy. Soudce insolvenčního soudu má přístup ke všem údajům vedeným v insolvenčním rejstříku. </a:t>
            </a:r>
          </a:p>
          <a:p>
            <a:pPr algn="ctr">
              <a:buNone/>
            </a:pPr>
            <a:r>
              <a:rPr lang="cs-CZ" sz="1800" b="1" dirty="0"/>
              <a:t> </a:t>
            </a:r>
          </a:p>
          <a:p>
            <a:pPr algn="ctr">
              <a:buNone/>
            </a:pPr>
            <a:r>
              <a:rPr lang="cs-CZ" sz="1800" b="1" dirty="0"/>
              <a:t>	(4</a:t>
            </a:r>
            <a:r>
              <a:rPr lang="cs-CZ" sz="1800" b="1" dirty="0">
                <a:solidFill>
                  <a:srgbClr val="FF0000"/>
                </a:solidFill>
              </a:rPr>
              <a:t>) Na žádost vydá ministerstvo nebo insolvenční soud úředně ověřený výstup </a:t>
            </a:r>
            <a:r>
              <a:rPr lang="cs-CZ" sz="1800" b="1" dirty="0"/>
              <a:t>z informačního systému veřejné správy obsahující údaje z insolvenčního rejstříku nebo informaci o tom, že požadovaný údaj není veden v insolvenčním rejstříku. </a:t>
            </a:r>
          </a:p>
          <a:p>
            <a:pPr algn="ctr">
              <a:buNone/>
            </a:pPr>
            <a:r>
              <a:rPr lang="cs-CZ" sz="1800" b="1" dirty="0"/>
              <a:t> </a:t>
            </a:r>
          </a:p>
          <a:p>
            <a:pPr algn="ctr">
              <a:buNone/>
            </a:pPr>
            <a:endParaRPr lang="cs-CZ" sz="18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19</a:t>
            </a:fld>
            <a:endParaRPr lang="cs-CZ"/>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r>
              <a:rPr lang="cs-CZ" sz="2800" b="1"/>
              <a:t>Návrh dlužníka FO – podnikatele, vyjádření k závazkům (II.)</a:t>
            </a:r>
            <a:endParaRPr lang="cs-CZ" sz="2800"/>
          </a:p>
        </p:txBody>
      </p:sp>
      <p:sp>
        <p:nvSpPr>
          <p:cNvPr id="59395" name="Zástupný symbol pro obsah 2"/>
          <p:cNvSpPr>
            <a:spLocks noGrp="1"/>
          </p:cNvSpPr>
          <p:nvPr>
            <p:ph idx="1"/>
          </p:nvPr>
        </p:nvSpPr>
        <p:spPr/>
        <p:txBody>
          <a:bodyPr/>
          <a:lstStyle/>
          <a:p>
            <a:pPr marL="0" indent="0" algn="ctr">
              <a:buFont typeface="Arial" charset="0"/>
              <a:buNone/>
            </a:pPr>
            <a:r>
              <a:rPr lang="cs-CZ" sz="2400"/>
              <a:t>Dlužník musí ve svém návrhu uvést, že věřitelé, vůči nimž má závazky z podnikání, souhlasí s řešením jeho úpadku oddlužením – dlužník musí tvrdit, že má tyto souhlasy. V případě, že dlužník netvrdí, že má souhlasy věřitelů z podnikání, nesplňuje podmínku § 389 odst. 2 písm. a) IZ a jeho dluhy tak brání řešení úpadku oddlužením.</a:t>
            </a:r>
          </a:p>
          <a:p>
            <a:pPr marL="0" indent="0" algn="ctr">
              <a:buFont typeface="Arial" charset="0"/>
              <a:buNone/>
            </a:pPr>
            <a:endParaRPr lang="cs-CZ" sz="2400"/>
          </a:p>
          <a:p>
            <a:pPr marL="0" indent="0" algn="ctr">
              <a:buFont typeface="Arial" charset="0"/>
              <a:buNone/>
            </a:pPr>
            <a:r>
              <a:rPr lang="cs-CZ" sz="2400" b="1"/>
              <a:t>VS Olomouc 2 VSOL 213/2014-A-12 ze dne 22.5.2014</a:t>
            </a:r>
          </a:p>
          <a:p>
            <a:pPr marL="0" indent="0" algn="ctr">
              <a:buFont typeface="Arial" charset="0"/>
              <a:buNone/>
            </a:pPr>
            <a:r>
              <a:rPr lang="cs-CZ" sz="2400" b="1"/>
              <a:t>ve věci KSBR 44 INS 37125/2013</a:t>
            </a:r>
          </a:p>
        </p:txBody>
      </p:sp>
      <p:sp>
        <p:nvSpPr>
          <p:cNvPr id="4" name="Zástupný symbol pro datum 3"/>
          <p:cNvSpPr>
            <a:spLocks noGrp="1"/>
          </p:cNvSpPr>
          <p:nvPr>
            <p:ph type="dt" sz="quarter" idx="10"/>
          </p:nvPr>
        </p:nvSpPr>
        <p:spPr/>
        <p:txBody>
          <a:bodyPr/>
          <a:lstStyle/>
          <a:p>
            <a:pPr>
              <a:defRPr/>
            </a:pPr>
            <a:fld id="{9A493020-7B3E-4317-9FF6-828258679686}" type="datetime1">
              <a:rPr lang="cs-CZ" smtClean="0"/>
              <a:pPr>
                <a:defRPr/>
              </a:pPr>
              <a:t>12.01.2017</a:t>
            </a:fld>
            <a:endParaRPr lang="cs-CZ"/>
          </a:p>
        </p:txBody>
      </p:sp>
      <p:sp>
        <p:nvSpPr>
          <p:cNvPr id="5" name="Zástupný symbol pro zápatí 4"/>
          <p:cNvSpPr>
            <a:spLocks noGrp="1"/>
          </p:cNvSpPr>
          <p:nvPr>
            <p:ph type="ftr" sz="quarter" idx="11"/>
          </p:nvPr>
        </p:nvSpPr>
        <p:spPr/>
        <p:txBody>
          <a:bodyPr/>
          <a:lstStyle/>
          <a:p>
            <a:pPr>
              <a:defRPr/>
            </a:pPr>
            <a:r>
              <a:rPr lang="cs-CZ"/>
              <a:t>Jan Kozák, KS Brno</a:t>
            </a:r>
          </a:p>
        </p:txBody>
      </p:sp>
      <p:sp>
        <p:nvSpPr>
          <p:cNvPr id="6" name="Zástupný symbol pro číslo snímku 5"/>
          <p:cNvSpPr>
            <a:spLocks noGrp="1"/>
          </p:cNvSpPr>
          <p:nvPr>
            <p:ph type="sldNum" sz="quarter" idx="12"/>
          </p:nvPr>
        </p:nvSpPr>
        <p:spPr/>
        <p:txBody>
          <a:bodyPr/>
          <a:lstStyle/>
          <a:p>
            <a:pPr>
              <a:defRPr/>
            </a:pPr>
            <a:fld id="{9DAD809C-482E-4355-A27B-54EC45C67CB3}" type="slidenum">
              <a:rPr lang="cs-CZ"/>
              <a:pPr>
                <a:defRPr/>
              </a:pPr>
              <a:t>190</a:t>
            </a:fld>
            <a:endParaRPr lang="cs-CZ"/>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p:nvPr>
        </p:nvSpPr>
        <p:spPr/>
        <p:txBody>
          <a:bodyPr/>
          <a:lstStyle/>
          <a:p>
            <a:r>
              <a:rPr lang="cs-CZ" sz="2800" b="1"/>
              <a:t>Návrh dlužníka FO – podnikatele, vyjádření k závazkům (III.)</a:t>
            </a:r>
            <a:endParaRPr lang="cs-CZ" sz="2800"/>
          </a:p>
        </p:txBody>
      </p:sp>
      <p:sp>
        <p:nvSpPr>
          <p:cNvPr id="60419" name="Zástupný symbol pro obsah 2"/>
          <p:cNvSpPr>
            <a:spLocks noGrp="1"/>
          </p:cNvSpPr>
          <p:nvPr>
            <p:ph idx="1"/>
          </p:nvPr>
        </p:nvSpPr>
        <p:spPr/>
        <p:txBody>
          <a:bodyPr/>
          <a:lstStyle/>
          <a:p>
            <a:pPr marL="0" indent="0" algn="ctr">
              <a:buFont typeface="Arial" charset="0"/>
              <a:buNone/>
            </a:pPr>
            <a:r>
              <a:rPr lang="cs-CZ" sz="2000"/>
              <a:t>Dlužník musí v návrhu uvést skutečnosti, ze kterých by vyplývalo, že je osobou oprávněnou podat návrh na povolení oddlužení podle § 389 IZ – dlužník musí v návrhu uvést skutečnosti, ze kterých vyplývá, že dluhy z podnikání nebrání řešení úpadku oddlužením (dlužník tedy musí uvést, ž splňuje některou z podmínek v § 389 odst. 2 IZ – věřitelé souhlasí, již prošel konkursem, věřitelé jsou zajištění).</a:t>
            </a:r>
          </a:p>
          <a:p>
            <a:pPr marL="0" indent="0" algn="ctr">
              <a:buFont typeface="Arial" charset="0"/>
              <a:buNone/>
            </a:pPr>
            <a:endParaRPr lang="cs-CZ" sz="2000"/>
          </a:p>
          <a:p>
            <a:pPr marL="0" indent="0" algn="ctr">
              <a:buFont typeface="Arial" charset="0"/>
              <a:buNone/>
            </a:pPr>
            <a:r>
              <a:rPr lang="cs-CZ" sz="2000"/>
              <a:t>Pokud jde o povinnost prokazovat existenci souhlasů věřitelů z podnikání, pak tuto povinnost dlužník nemá</a:t>
            </a:r>
          </a:p>
          <a:p>
            <a:pPr marL="0" indent="0" algn="ctr">
              <a:buFont typeface="Arial" charset="0"/>
              <a:buNone/>
            </a:pPr>
            <a:endParaRPr lang="cs-CZ" sz="2000"/>
          </a:p>
          <a:p>
            <a:pPr marL="0" indent="0" algn="ctr">
              <a:buFont typeface="Arial" charset="0"/>
              <a:buNone/>
            </a:pPr>
            <a:endParaRPr lang="cs-CZ" sz="2000"/>
          </a:p>
          <a:p>
            <a:pPr marL="0" indent="0" algn="ctr">
              <a:buFont typeface="Arial" charset="0"/>
              <a:buNone/>
            </a:pPr>
            <a:r>
              <a:rPr lang="cs-CZ" sz="2000" b="1"/>
              <a:t>VS Olomouc 2 VSOL 627/2014-A-13 ze dne  19.8.2014</a:t>
            </a:r>
          </a:p>
          <a:p>
            <a:pPr marL="0" indent="0" algn="ctr">
              <a:buFont typeface="Arial" charset="0"/>
              <a:buNone/>
            </a:pPr>
            <a:r>
              <a:rPr lang="cs-CZ" sz="2000" b="1"/>
              <a:t>ve věci KSBR 33 INS 12010/2014</a:t>
            </a:r>
          </a:p>
        </p:txBody>
      </p:sp>
      <p:sp>
        <p:nvSpPr>
          <p:cNvPr id="4" name="Zástupný symbol pro datum 3"/>
          <p:cNvSpPr>
            <a:spLocks noGrp="1"/>
          </p:cNvSpPr>
          <p:nvPr>
            <p:ph type="dt" sz="quarter" idx="10"/>
          </p:nvPr>
        </p:nvSpPr>
        <p:spPr/>
        <p:txBody>
          <a:bodyPr/>
          <a:lstStyle/>
          <a:p>
            <a:pPr>
              <a:defRPr/>
            </a:pPr>
            <a:fld id="{EBDD84D4-0CFB-4960-862D-5FA12770E3BC}" type="datetime1">
              <a:rPr lang="cs-CZ" smtClean="0"/>
              <a:pPr>
                <a:defRPr/>
              </a:pPr>
              <a:t>12.01.2017</a:t>
            </a:fld>
            <a:endParaRPr lang="cs-CZ"/>
          </a:p>
        </p:txBody>
      </p:sp>
      <p:sp>
        <p:nvSpPr>
          <p:cNvPr id="5" name="Zástupný symbol pro zápatí 4"/>
          <p:cNvSpPr>
            <a:spLocks noGrp="1"/>
          </p:cNvSpPr>
          <p:nvPr>
            <p:ph type="ftr" sz="quarter" idx="11"/>
          </p:nvPr>
        </p:nvSpPr>
        <p:spPr/>
        <p:txBody>
          <a:bodyPr/>
          <a:lstStyle/>
          <a:p>
            <a:pPr>
              <a:defRPr/>
            </a:pPr>
            <a:r>
              <a:rPr lang="cs-CZ"/>
              <a:t>Jan Kozák, KS Brno</a:t>
            </a:r>
          </a:p>
        </p:txBody>
      </p:sp>
      <p:sp>
        <p:nvSpPr>
          <p:cNvPr id="6" name="Zástupný symbol pro číslo snímku 5"/>
          <p:cNvSpPr>
            <a:spLocks noGrp="1"/>
          </p:cNvSpPr>
          <p:nvPr>
            <p:ph type="sldNum" sz="quarter" idx="12"/>
          </p:nvPr>
        </p:nvSpPr>
        <p:spPr/>
        <p:txBody>
          <a:bodyPr/>
          <a:lstStyle/>
          <a:p>
            <a:pPr>
              <a:defRPr/>
            </a:pPr>
            <a:fld id="{BBDE757D-5017-416D-A36C-9DC63DBE195F}" type="slidenum">
              <a:rPr lang="cs-CZ"/>
              <a:pPr>
                <a:defRPr/>
              </a:pPr>
              <a:t>191</a:t>
            </a:fld>
            <a:endParaRPr lang="cs-CZ"/>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
            <a:ext cx="8856984" cy="620687"/>
          </a:xfrm>
        </p:spPr>
        <p:txBody>
          <a:bodyPr>
            <a:normAutofit fontScale="90000"/>
          </a:bodyPr>
          <a:lstStyle/>
          <a:p>
            <a:pPr marL="0" indent="0"/>
            <a:br>
              <a:rPr lang="cs-CZ" sz="2400" b="1" dirty="0"/>
            </a:br>
            <a:r>
              <a:rPr lang="cs-CZ" sz="2400" b="1" dirty="0"/>
              <a:t>Závazky z podnikání – tvrzení o závazcích z podnikání</a:t>
            </a:r>
            <a:br>
              <a:rPr lang="cs-CZ" sz="2400" b="1" dirty="0"/>
            </a:br>
            <a:endParaRPr lang="cs-CZ" sz="2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179512" y="620688"/>
            <a:ext cx="8856984" cy="5505475"/>
          </a:xfrm>
        </p:spPr>
        <p:txBody>
          <a:bodyPr>
            <a:normAutofit fontScale="62500" lnSpcReduction="20000"/>
          </a:bodyPr>
          <a:lstStyle/>
          <a:p>
            <a:pPr marL="0" indent="0" algn="ctr">
              <a:buNone/>
            </a:pPr>
            <a:r>
              <a:rPr lang="cs-CZ" sz="3600" dirty="0"/>
              <a:t>Má-li dlužník dluh z podnikání, je povinen již v návrhu na povolení oddlužení tvrdit skutečnosti, z nichž v souladu s ustanovením § 389 odst. 2 insolvenčního zákona vyplývá, že dluh z podnikání nebrání řešení jeho úpadku nebo hrozícího úpadku oddlužením.</a:t>
            </a:r>
          </a:p>
          <a:p>
            <a:pPr marL="0" indent="0" algn="ctr">
              <a:buNone/>
            </a:pPr>
            <a:r>
              <a:rPr lang="cs-CZ" sz="3600" dirty="0"/>
              <a:t>                Jestliže dlužník, který má dluh z podnikání, v návrhu na povolení oddlužení ani k výzvě insolvenčního soudu netvrdí skutečnosti, z nichž v souladu s ustanovením § 389 odst. 2 insolvenčního zákona vyplývá, že dluh z podnikání nebrání řešení jeho úpadku nebo hrozícího úpadku oddlužením, insolvenční soud návrh na povolení oddlužení odmítne; totéž platí, má-li důvod, pro který dluh z podnikání nebrání řešení dlužníkova úpadku nebo hrozícího úpadku oddlužením, spočívat v tom, že s tím souhlasí věřitel, o jehož pohledávku jde (§ 389 odst. 2 písm. a/  insolvenčního zákona), a dlužník v návrhu na povolení oddlužení uvede, že takový souhlas nemá, nebo vyjde-li před rozhodnutím o návrhu na povolení oddlužení v řízení najevo, že věřitel, o jehož pohledávku jde, s oddlužením nesouhlasí. Postup podle § 397 odst. 1, věty druhé insolvenčního zákona je v těchto případech vyloučen.</a:t>
            </a:r>
          </a:p>
          <a:p>
            <a:pPr marL="0" indent="0" algn="ctr">
              <a:buNone/>
            </a:pPr>
            <a:r>
              <a:rPr lang="cs-CZ" sz="2200" b="1" dirty="0"/>
              <a:t>VS Olomouc, 23. 9. 2015, </a:t>
            </a:r>
            <a:r>
              <a:rPr lang="cs-CZ" sz="2200" b="1" dirty="0" err="1"/>
              <a:t>sp</a:t>
            </a:r>
            <a:r>
              <a:rPr lang="cs-CZ" sz="2200" b="1" dirty="0"/>
              <a:t>. zn. 1 VSOL 918/2015 </a:t>
            </a:r>
            <a:br>
              <a:rPr lang="cs-CZ" sz="2200" dirty="0"/>
            </a:br>
            <a:r>
              <a:rPr lang="cs-CZ" sz="2200" b="1" dirty="0"/>
              <a:t>Schváleno k publikaci ve Sbírce soudních rozhodnutí a stanovisek NS ČR (únor 2016)</a:t>
            </a:r>
            <a:br>
              <a:rPr lang="cs-CZ" sz="2200" dirty="0"/>
            </a:br>
            <a:endParaRPr lang="cs-CZ" sz="22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192</a:t>
            </a:fld>
            <a:endParaRPr lang="cs-CZ"/>
          </a:p>
        </p:txBody>
      </p:sp>
    </p:spTree>
    <p:extLst>
      <p:ext uri="{BB962C8B-B14F-4D97-AF65-F5344CB8AC3E}">
        <p14:creationId xmlns:p14="http://schemas.microsoft.com/office/powerpoint/2010/main" val="421381303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75903"/>
          </a:xfrm>
        </p:spPr>
        <p:txBody>
          <a:bodyPr>
            <a:normAutofit/>
          </a:bodyPr>
          <a:lstStyle/>
          <a:p>
            <a:r>
              <a:rPr lang="cs-CZ" sz="2400" b="1" dirty="0">
                <a:effectLst>
                  <a:outerShdw blurRad="38100" dist="38100" dir="2700000" algn="tl">
                    <a:srgbClr val="000000">
                      <a:alpha val="43137"/>
                    </a:srgbClr>
                  </a:outerShdw>
                </a:effectLst>
              </a:rPr>
              <a:t>Souhlas věřitelů závazků z podnikání a jeho absence (1.)</a:t>
            </a:r>
          </a:p>
        </p:txBody>
      </p:sp>
      <p:sp>
        <p:nvSpPr>
          <p:cNvPr id="3" name="Zástupný symbol pro obsah 2"/>
          <p:cNvSpPr>
            <a:spLocks noGrp="1"/>
          </p:cNvSpPr>
          <p:nvPr>
            <p:ph idx="1"/>
          </p:nvPr>
        </p:nvSpPr>
        <p:spPr>
          <a:xfrm>
            <a:off x="179512" y="548680"/>
            <a:ext cx="8784976" cy="5577483"/>
          </a:xfrm>
        </p:spPr>
        <p:txBody>
          <a:bodyPr>
            <a:normAutofit fontScale="92500" lnSpcReduction="20000"/>
          </a:bodyPr>
          <a:lstStyle/>
          <a:p>
            <a:pPr marL="0" indent="0" algn="ctr">
              <a:buNone/>
            </a:pPr>
            <a:r>
              <a:rPr lang="cs-CZ" sz="1900" dirty="0"/>
              <a:t>Koncepce oddlužení je i po novelizaci IZ provedené s účinností od 1.1.2014 zákonem č. 293/2013 Sb. postavena na tom, že zákonodárce jasně vyjádřil úmysl nerozšiřovat okruh osob, které mohou žádat o povolení oddlužení, o dlužníky se závazky z podnikání (srovnej § </a:t>
            </a:r>
            <a:r>
              <a:rPr lang="cs-CZ" sz="1900" u="sng" dirty="0">
                <a:hlinkClick r:id="rId2"/>
              </a:rPr>
              <a:t>389</a:t>
            </a:r>
            <a:r>
              <a:rPr lang="cs-CZ" sz="1900" dirty="0"/>
              <a:t> odst. 1 písm. b/ IZ). Ustanovení § </a:t>
            </a:r>
            <a:r>
              <a:rPr lang="cs-CZ" sz="1900" u="sng" dirty="0">
                <a:hlinkClick r:id="rId3"/>
              </a:rPr>
              <a:t>389</a:t>
            </a:r>
            <a:r>
              <a:rPr lang="cs-CZ" sz="1900" dirty="0"/>
              <a:t> IZ nelze a contrario vykládat jinak, než že podnikatelské závazky v zásadě brání v řešení úpadku oddlužením a daný dlužník není aktivně legitimován k podání daného návrhu. Z tohoto pravidla je poskytnuta výjimka v podobě souhlasu věřitele, aby jeho pohledávka vzniklá z podnikání dlužníka byla uspokojena v režimu oddlužení. Pokud by vznikly pochybnosti o oprávněnosti dlužníka podat návrh na povolení oddlužení (např. pochybnost o původu jeho závazků či pochybnost o </a:t>
            </a:r>
            <a:r>
              <a:rPr lang="cs-CZ" sz="1900" dirty="0" err="1"/>
              <a:t>bagatelnosti</a:t>
            </a:r>
            <a:r>
              <a:rPr lang="cs-CZ" sz="1900" dirty="0"/>
              <a:t> jeho podnikatelských závazků), má soud v takovém případě pustit řízení dál a případné nejasnosti projednat na schůzi věřitelů dle § 397 IZ. Po skončení takové schůze pak nelze již namítat, že budou v rámci oddlužení uspokojeny i závazky z podnikání. Procesní postup, tak jak jej původně nastínily oba vrchní soudy, dělá z této výjimky pravidlo, ačkoli nelze dovodit, že v ustanovení § 403 věta: Platí, že věřitelé, kteří včas neuplatnili námitky podle věty první, souhlasí s oddlužením bez zřetele k tomu, zda dlužník má dluhy z podnikání. byla zamýšlena jako generální souhlas všech věřitelů. Při takovém výkladu by pak nedávala žádný smysl úprava v § </a:t>
            </a:r>
            <a:r>
              <a:rPr lang="cs-CZ" sz="1900" u="sng" dirty="0">
                <a:hlinkClick r:id="rId4"/>
              </a:rPr>
              <a:t>389</a:t>
            </a:r>
            <a:r>
              <a:rPr lang="cs-CZ" sz="1900" dirty="0"/>
              <a:t> odst. 2 a také v § 397 IZ. Také by postačilo uvést v ustanovení § </a:t>
            </a:r>
            <a:r>
              <a:rPr lang="cs-CZ" sz="1900" u="sng" dirty="0">
                <a:hlinkClick r:id="rId5"/>
              </a:rPr>
              <a:t>389</a:t>
            </a:r>
            <a:r>
              <a:rPr lang="cs-CZ" sz="1900" dirty="0"/>
              <a:t>, že platí, že tento souhlas je dán, pokud toto věřitel nenamítne nejpozději do konce věřitelské schůze . Argument, který se opírá o skutečnost, že tyto souhlasy nejsou zákonnou přílohou k návrhu a není tedy nutné je k návrhu přikládat, není přiléhavý. Absence zákonných příloh je procesně řešena v ustanovení § 393 IZ. </a:t>
            </a:r>
          </a:p>
          <a:p>
            <a:pPr marL="0" indent="0" algn="ctr">
              <a:buNone/>
            </a:pPr>
            <a:r>
              <a:rPr lang="cs-CZ" sz="1900" b="1" dirty="0"/>
              <a:t>KSBR 47 INS 5811/2014 2 VSOL 914/2014-A-12 ZE DNE 25.9.2014</a:t>
            </a:r>
            <a:endParaRPr lang="cs-CZ" sz="1900" dirty="0"/>
          </a:p>
          <a:p>
            <a:pPr marL="0" indent="0" algn="ctr">
              <a:buNone/>
            </a:pPr>
            <a:endParaRPr lang="cs-CZ" sz="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193</a:t>
            </a:fld>
            <a:endParaRPr lang="cs-CZ"/>
          </a:p>
        </p:txBody>
      </p:sp>
    </p:spTree>
    <p:extLst>
      <p:ext uri="{BB962C8B-B14F-4D97-AF65-F5344CB8AC3E}">
        <p14:creationId xmlns:p14="http://schemas.microsoft.com/office/powerpoint/2010/main" val="371764591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490066"/>
          </a:xfrm>
        </p:spPr>
        <p:txBody>
          <a:bodyPr>
            <a:normAutofit/>
          </a:bodyPr>
          <a:lstStyle/>
          <a:p>
            <a:r>
              <a:rPr lang="cs-CZ" sz="2400" b="1" dirty="0">
                <a:effectLst>
                  <a:outerShdw blurRad="38100" dist="38100" dir="2700000" algn="tl">
                    <a:srgbClr val="000000">
                      <a:alpha val="43137"/>
                    </a:srgbClr>
                  </a:outerShdw>
                </a:effectLst>
              </a:rPr>
              <a:t>Souhlas věřitelů závazků z podnikání a jeho absence (2.)</a:t>
            </a:r>
            <a:endParaRPr lang="cs-CZ" sz="2400" dirty="0"/>
          </a:p>
        </p:txBody>
      </p:sp>
      <p:sp>
        <p:nvSpPr>
          <p:cNvPr id="3" name="Zástupný symbol pro obsah 2"/>
          <p:cNvSpPr>
            <a:spLocks noGrp="1"/>
          </p:cNvSpPr>
          <p:nvPr>
            <p:ph idx="1"/>
          </p:nvPr>
        </p:nvSpPr>
        <p:spPr>
          <a:xfrm>
            <a:off x="457200" y="908720"/>
            <a:ext cx="8229600" cy="5217443"/>
          </a:xfrm>
        </p:spPr>
        <p:txBody>
          <a:bodyPr>
            <a:normAutofit fontScale="92500" lnSpcReduction="20000"/>
          </a:bodyPr>
          <a:lstStyle/>
          <a:p>
            <a:pPr marL="0" indent="0" algn="ctr">
              <a:buNone/>
            </a:pPr>
            <a:r>
              <a:rPr lang="cs-CZ" sz="2000" dirty="0"/>
              <a:t>Pokud tyto přílohy nejsou na výzvu doplněny, soud návrh na povolení oddlužení bez dalšího odmítne. V případě příloh a dalších listin, které nepředepisuje zákon, ale jsou stanoveny vyhláškou (např. výpis z trestního rejstříku) či rozhodnutím soudu, soud bez dalšího nemůže návrh odmítnout, ale takové nedostatky se mohou projevit v dalším řízení i případným zamítnutím návrhu dle ustanovení § 395 IZ. Oprávněnost osoby podat samotný návrh soud hodnotí podle ustanovení § 390 IZ a návrh, kde nejsou pochybnosti o neoprávněnosti dané osoby, soud odmítne. Souhlas věřitelů je v tomto případě otázka samotné legitimace, nikoli povinných příloh dle § 392 IZ.</a:t>
            </a:r>
          </a:p>
          <a:p>
            <a:pPr marL="0" indent="0" algn="ctr">
              <a:buNone/>
            </a:pPr>
            <a:r>
              <a:rPr lang="cs-CZ" sz="2000" dirty="0"/>
              <a:t>Pokud dlužník poukazoval na dřívější rozhodnutí Vrchního soudu v Olomouci k této problematice, pak odvolací soud od závěrů zde uvedených ustoupil a k tomu poukazuje na pozdější judikaturu Vrchního soudu v Olomouci, například rozhodnutí č. j. KSBR 44 INS 37125/2013, 2 VSOL 213/2014-A-12 ze dne 22.5.2014, č. j. KSBR 45 INS 2889/2014, 2 VSOL 225/2014-A-10 ze dne 29.5.2014 a č. j. KSBR 33 INS 12010/2014, 2 VSOL 627/2014-A-13 ze dne 19.8.2014, č. j. KSBR 44 INS 11191/2014, 2 VSOL 594/2014-A-13 ze dne 12.9.2014, č. j. KSBR 26 INS 15987/2014, 2 VSOL 780/2014-A-14 ze dne 30.9.2014 a další, ze kterých již (při vědomí odlišné praxe Vrchního soudu v Praze) vyplývá odlišný právní názor vyjádřený v tomto rozhodnutí. </a:t>
            </a:r>
          </a:p>
          <a:p>
            <a:pPr marL="0" indent="0" algn="ctr">
              <a:buNone/>
            </a:pPr>
            <a:r>
              <a:rPr lang="cs-CZ" sz="2000" b="1" dirty="0"/>
              <a:t>KSBR 47 INS 5811/2014 2 VSOL 914/2014-A-12 ZE DNE 25.9.2014</a:t>
            </a:r>
            <a:endParaRPr lang="cs-CZ" sz="2000" dirty="0"/>
          </a:p>
          <a:p>
            <a:pPr marL="0" indent="0">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194</a:t>
            </a:fld>
            <a:endParaRPr lang="cs-CZ"/>
          </a:p>
        </p:txBody>
      </p:sp>
    </p:spTree>
    <p:extLst>
      <p:ext uri="{BB962C8B-B14F-4D97-AF65-F5344CB8AC3E}">
        <p14:creationId xmlns:p14="http://schemas.microsoft.com/office/powerpoint/2010/main" val="69363694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800" b="1" dirty="0">
                <a:effectLst>
                  <a:outerShdw blurRad="38100" dist="38100" dir="2700000" algn="tl">
                    <a:srgbClr val="000000">
                      <a:alpha val="43137"/>
                    </a:srgbClr>
                  </a:outerShdw>
                </a:effectLst>
              </a:rPr>
              <a:t>Podmíněný souhlas věřitele závazku z podnikání</a:t>
            </a:r>
          </a:p>
        </p:txBody>
      </p:sp>
      <p:sp>
        <p:nvSpPr>
          <p:cNvPr id="3" name="Zástupný symbol pro obsah 2"/>
          <p:cNvSpPr>
            <a:spLocks noGrp="1"/>
          </p:cNvSpPr>
          <p:nvPr>
            <p:ph idx="1"/>
          </p:nvPr>
        </p:nvSpPr>
        <p:spPr>
          <a:xfrm>
            <a:off x="457200" y="1196752"/>
            <a:ext cx="8229600" cy="4929411"/>
          </a:xfrm>
        </p:spPr>
        <p:txBody>
          <a:bodyPr/>
          <a:lstStyle/>
          <a:p>
            <a:pPr marL="0" indent="0" algn="ctr">
              <a:buNone/>
            </a:pPr>
            <a:r>
              <a:rPr lang="cs-CZ" sz="2800" dirty="0"/>
              <a:t>Podmiňuje-li věřitel, vůči němuž má dlužník nezajištěný závazek z podnikání, svůj souhlas s řešením dlužníkova úpadku oddlužením uspokojením 100 % všech jeho pohledávek, nelze to považovat za souhlas s řešením úpadku oddlužením ve smyslu ustanovení § </a:t>
            </a:r>
            <a:r>
              <a:rPr lang="cs-CZ" sz="2800" u="sng" dirty="0">
                <a:hlinkClick r:id="rId2"/>
              </a:rPr>
              <a:t>389</a:t>
            </a:r>
            <a:r>
              <a:rPr lang="cs-CZ" sz="2800" dirty="0"/>
              <a:t> odst. 2 písm. a) IZ. </a:t>
            </a:r>
          </a:p>
          <a:p>
            <a:pPr marL="0" indent="0" algn="ctr">
              <a:buNone/>
            </a:pPr>
            <a:r>
              <a:rPr lang="cs-CZ" sz="2800" b="1" dirty="0"/>
              <a:t>(VS Olomouc </a:t>
            </a:r>
            <a:r>
              <a:rPr lang="cs-CZ" sz="2800" b="1" u="sng" dirty="0">
                <a:hlinkClick r:id="rId3"/>
              </a:rPr>
              <a:t>VSOL 1 VSOL 918/2015</a:t>
            </a:r>
            <a:r>
              <a:rPr lang="cs-CZ" sz="2800" b="1" dirty="0"/>
              <a:t> ve věci KSBR 29 INS 15846/2015 ze dne 23.9.2015)</a:t>
            </a:r>
            <a:endParaRPr lang="cs-CZ" sz="2800" dirty="0"/>
          </a:p>
          <a:p>
            <a:pPr marL="0" indent="0">
              <a:buNone/>
            </a:pPr>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195</a:t>
            </a:fld>
            <a:endParaRPr lang="cs-CZ"/>
          </a:p>
        </p:txBody>
      </p:sp>
    </p:spTree>
    <p:extLst>
      <p:ext uri="{BB962C8B-B14F-4D97-AF65-F5344CB8AC3E}">
        <p14:creationId xmlns:p14="http://schemas.microsoft.com/office/powerpoint/2010/main" val="352204472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457200" y="0"/>
            <a:ext cx="8229600" cy="692150"/>
          </a:xfrm>
        </p:spPr>
        <p:txBody>
          <a:bodyPr/>
          <a:lstStyle/>
          <a:p>
            <a:r>
              <a:rPr lang="cs-CZ" altLang="cs-CZ" sz="2400"/>
              <a:t>§ 392 doklady k návrhu na povolení oddlužení I.</a:t>
            </a:r>
          </a:p>
        </p:txBody>
      </p:sp>
      <p:sp>
        <p:nvSpPr>
          <p:cNvPr id="274435" name="Rectangle 3"/>
          <p:cNvSpPr>
            <a:spLocks noGrp="1" noChangeArrowheads="1"/>
          </p:cNvSpPr>
          <p:nvPr>
            <p:ph type="body" idx="4294967295"/>
          </p:nvPr>
        </p:nvSpPr>
        <p:spPr>
          <a:xfrm>
            <a:off x="457200" y="692150"/>
            <a:ext cx="8229600" cy="61658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fontAlgn="auto">
              <a:lnSpc>
                <a:spcPct val="80000"/>
              </a:lnSpc>
              <a:spcAft>
                <a:spcPts val="0"/>
              </a:spcAft>
              <a:buFontTx/>
              <a:buNone/>
              <a:defRPr/>
            </a:pPr>
            <a:r>
              <a:rPr lang="cs-CZ" sz="2000" dirty="0"/>
              <a:t>1) K návrhu na povolení oddlužení musí dlužník připojit</a:t>
            </a:r>
          </a:p>
          <a:p>
            <a:pPr fontAlgn="auto">
              <a:lnSpc>
                <a:spcPct val="80000"/>
              </a:lnSpc>
              <a:spcAft>
                <a:spcPts val="0"/>
              </a:spcAft>
              <a:buFontTx/>
              <a:buNone/>
              <a:defRPr/>
            </a:pPr>
            <a:r>
              <a:rPr lang="cs-CZ" sz="2000" dirty="0"/>
              <a:t>a) seznam majetku a seznam závazků, popřípadě prohlášení o změnách, ke kterým v mezidobí došlo v porovnání se seznamy, které v </a:t>
            </a:r>
            <a:r>
              <a:rPr lang="cs-CZ" sz="2000" dirty="0" err="1"/>
              <a:t>insolvenčním</a:t>
            </a:r>
            <a:r>
              <a:rPr lang="cs-CZ" sz="2000" dirty="0"/>
              <a:t> řízení již dříve předložil,</a:t>
            </a:r>
          </a:p>
          <a:p>
            <a:pPr fontAlgn="auto">
              <a:lnSpc>
                <a:spcPct val="80000"/>
              </a:lnSpc>
              <a:spcAft>
                <a:spcPts val="0"/>
              </a:spcAft>
              <a:buFontTx/>
              <a:buNone/>
              <a:defRPr/>
            </a:pPr>
            <a:r>
              <a:rPr lang="cs-CZ" sz="2000" dirty="0"/>
              <a:t> b) listiny dokládající údaje o příjmech dlužníka za poslední 3 roky,</a:t>
            </a:r>
          </a:p>
          <a:p>
            <a:pPr fontAlgn="auto">
              <a:lnSpc>
                <a:spcPct val="80000"/>
              </a:lnSpc>
              <a:spcAft>
                <a:spcPts val="0"/>
              </a:spcAft>
              <a:buFontTx/>
              <a:buNone/>
              <a:defRPr/>
            </a:pPr>
            <a:r>
              <a:rPr lang="cs-CZ" sz="2000" dirty="0"/>
              <a:t>c) písemný souhlas nezajištěného věřitele, který se na tom s dlužníkem dohodl, s tím, že hodnota plnění, které při oddlužení obdrží, bude nižší než 30 % jeho pohledávky.</a:t>
            </a:r>
          </a:p>
          <a:p>
            <a:pPr fontAlgn="auto">
              <a:lnSpc>
                <a:spcPct val="80000"/>
              </a:lnSpc>
              <a:spcAft>
                <a:spcPts val="0"/>
              </a:spcAft>
              <a:buFontTx/>
              <a:buNone/>
              <a:defRPr/>
            </a:pPr>
            <a:r>
              <a:rPr lang="cs-CZ" sz="2000" dirty="0"/>
              <a:t> </a:t>
            </a:r>
          </a:p>
          <a:p>
            <a:pPr fontAlgn="auto">
              <a:lnSpc>
                <a:spcPct val="80000"/>
              </a:lnSpc>
              <a:spcAft>
                <a:spcPts val="0"/>
              </a:spcAft>
              <a:buFontTx/>
              <a:buNone/>
              <a:defRPr/>
            </a:pPr>
            <a:r>
              <a:rPr lang="cs-CZ" sz="2000" strike="sngStrike" dirty="0"/>
              <a:t>(2) V seznamu majetku dlužník kromě náležitostí uvedených v § 104 odst. 2 u každé položky tohoto seznamu uvede údaj o době pořízení majetku, o jeho pořizovací ceně a odhad obvyklé ceny majetku ke dni pořízení seznamu. Nejde-li o nemovitosti nebo o majetek, který slouží k zajištění, ocenění znalcem se nevyžaduje. V písemném souhlasu věřitele podle odstavce 1 písm. c) musí být uvedeno, jaká bude nejnižší hodnota plnění, na kterém se s dlužníkem dohodl; podpis věřitele musí být úředně ověřen.</a:t>
            </a:r>
          </a:p>
          <a:p>
            <a:pPr fontAlgn="auto">
              <a:lnSpc>
                <a:spcPct val="80000"/>
              </a:lnSpc>
              <a:spcAft>
                <a:spcPts val="0"/>
              </a:spcAft>
              <a:buFontTx/>
              <a:buNone/>
              <a:defRPr/>
            </a:pPr>
            <a:r>
              <a:rPr lang="cs-CZ" sz="2000" dirty="0"/>
              <a:t>(</a:t>
            </a:r>
            <a:r>
              <a:rPr lang="cs-CZ" sz="2000" b="1" dirty="0"/>
              <a:t>2)V písemném souhlasu věřitele podle odstavce 1 písm. c) musí být uvedeno, jaká bude nejnižší hodnota plnění, na kterém se s dlužníkem dohodl. </a:t>
            </a:r>
          </a:p>
          <a:p>
            <a:pPr fontAlgn="auto">
              <a:lnSpc>
                <a:spcPct val="80000"/>
              </a:lnSpc>
              <a:spcAft>
                <a:spcPts val="0"/>
              </a:spcAft>
              <a:buFontTx/>
              <a:buNone/>
              <a:defRPr/>
            </a:pPr>
            <a:r>
              <a:rPr lang="cs-CZ" sz="2400" dirty="0"/>
              <a:t> </a:t>
            </a:r>
          </a:p>
        </p:txBody>
      </p:sp>
      <p:sp>
        <p:nvSpPr>
          <p:cNvPr id="5" name="Zástupný symbol pro datum 4"/>
          <p:cNvSpPr>
            <a:spLocks noGrp="1"/>
          </p:cNvSpPr>
          <p:nvPr>
            <p:ph type="dt" sz="quarter" idx="10"/>
          </p:nvPr>
        </p:nvSpPr>
        <p:spPr/>
        <p:txBody>
          <a:bodyPr/>
          <a:lstStyle/>
          <a:p>
            <a:pPr>
              <a:defRPr/>
            </a:pPr>
            <a:fld id="{938C2E46-1D58-41AF-929C-9C045565A043}"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8818BCAB-C102-4748-9534-D6757DE60BFA}" type="slidenum">
              <a:rPr lang="cs-CZ"/>
              <a:pPr>
                <a:defRPr/>
              </a:pPr>
              <a:t>196</a:t>
            </a:fld>
            <a:endParaRPr lang="cs-CZ"/>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457200" y="274638"/>
            <a:ext cx="8229600" cy="706437"/>
          </a:xfrm>
        </p:spPr>
        <p:txBody>
          <a:bodyPr/>
          <a:lstStyle/>
          <a:p>
            <a:r>
              <a:rPr lang="cs-CZ" altLang="cs-CZ" sz="2800"/>
              <a:t>§ 392 doklady k návrhu na povolení oddlužení II.</a:t>
            </a:r>
          </a:p>
        </p:txBody>
      </p:sp>
      <p:sp>
        <p:nvSpPr>
          <p:cNvPr id="330755" name="Rectangle 3"/>
          <p:cNvSpPr>
            <a:spLocks noGrp="1" noChangeArrowheads="1"/>
          </p:cNvSpPr>
          <p:nvPr>
            <p:ph type="body" idx="4294967295"/>
          </p:nvPr>
        </p:nvSpPr>
        <p:spPr>
          <a:xfrm>
            <a:off x="457200" y="1052513"/>
            <a:ext cx="8229600" cy="5400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fontAlgn="auto">
              <a:lnSpc>
                <a:spcPct val="80000"/>
              </a:lnSpc>
              <a:spcAft>
                <a:spcPts val="0"/>
              </a:spcAft>
              <a:buFontTx/>
              <a:buNone/>
              <a:defRPr/>
            </a:pPr>
            <a:r>
              <a:rPr lang="cs-CZ" sz="2000" strike="sngStrike" dirty="0"/>
              <a:t>3) Osoby ochotné zavázat se při povolení oddlužení jako spoludlužníci nebo ručitelé dlužníka musí návrh spolupodepsat. Dále musí návrh podepsat i dlužníkův manžel a výslovně uvést, že s povolením oddlužení souhlasí; to neplatí, jestliže oddlužením nemůže být dotčen majetek z nevypořádaného společného jmění manželů, rozsah vyživovacích povinností dlužníka vůči jeho manželu a nezaopatřeným dětem nebo rozsah vyživovacích povinností dlužníkova manžela. Všechny podpisy musí být úředně ověřeny.</a:t>
            </a:r>
          </a:p>
          <a:p>
            <a:pPr fontAlgn="auto">
              <a:lnSpc>
                <a:spcPct val="80000"/>
              </a:lnSpc>
              <a:spcAft>
                <a:spcPts val="0"/>
              </a:spcAft>
              <a:buFontTx/>
              <a:buNone/>
              <a:defRPr/>
            </a:pPr>
            <a:r>
              <a:rPr lang="cs-CZ" sz="2000" b="1" dirty="0"/>
              <a:t>(3) Není-li dále stanoveno jinak, podpis dlužníkova manžela na návrhu na povolení oddlužení se nevyžaduje. Jsou-li zde osoby ochotné poskytnout dlužníkovi za účelem splnění oddlužení dar nebo mu po dobu trvání oddlužení platit pravidelné peněžní dávky, připojí dlužník k návrhu na povolení oddlužení i písemnou darovací smlouvu nebo smlouvu o důchodu; podpisy těchto osob na smlouvách musí být úředně ověřeny.</a:t>
            </a:r>
            <a:r>
              <a:rPr lang="cs-CZ" sz="2000" dirty="0"/>
              <a:t> </a:t>
            </a:r>
          </a:p>
          <a:p>
            <a:pPr fontAlgn="auto">
              <a:lnSpc>
                <a:spcPct val="80000"/>
              </a:lnSpc>
              <a:spcAft>
                <a:spcPts val="0"/>
              </a:spcAft>
              <a:buFontTx/>
              <a:buNone/>
              <a:defRPr/>
            </a:pPr>
            <a:endParaRPr lang="cs-CZ" sz="2000" dirty="0"/>
          </a:p>
          <a:p>
            <a:pPr fontAlgn="auto">
              <a:lnSpc>
                <a:spcPct val="80000"/>
              </a:lnSpc>
              <a:spcAft>
                <a:spcPts val="0"/>
              </a:spcAft>
              <a:buFontTx/>
              <a:buNone/>
              <a:defRPr/>
            </a:pPr>
            <a:r>
              <a:rPr lang="cs-CZ" sz="2000" dirty="0"/>
              <a:t>(4) Pro označení osob v návrhu na povolení oddlužení a v seznamech k němu připojených platí § 103 odst. 1 obdobně.</a:t>
            </a:r>
          </a:p>
          <a:p>
            <a:pPr fontAlgn="auto">
              <a:lnSpc>
                <a:spcPct val="80000"/>
              </a:lnSpc>
              <a:spcAft>
                <a:spcPts val="0"/>
              </a:spcAft>
              <a:buFont typeface="Arial" pitchFamily="34" charset="0"/>
              <a:buChar char="•"/>
              <a:defRPr/>
            </a:pPr>
            <a:endParaRPr lang="cs-CZ" sz="2000" dirty="0"/>
          </a:p>
        </p:txBody>
      </p:sp>
      <p:sp>
        <p:nvSpPr>
          <p:cNvPr id="5" name="Zástupný symbol pro datum 4"/>
          <p:cNvSpPr>
            <a:spLocks noGrp="1"/>
          </p:cNvSpPr>
          <p:nvPr>
            <p:ph type="dt" sz="quarter" idx="10"/>
          </p:nvPr>
        </p:nvSpPr>
        <p:spPr/>
        <p:txBody>
          <a:bodyPr/>
          <a:lstStyle/>
          <a:p>
            <a:pPr>
              <a:defRPr/>
            </a:pPr>
            <a:fld id="{5B628002-5737-45EB-AA89-36E265370737}"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911EC738-7CE6-4ED7-84D8-442795686376}" type="slidenum">
              <a:rPr lang="cs-CZ"/>
              <a:pPr>
                <a:defRPr/>
              </a:pPr>
              <a:t>197</a:t>
            </a:fld>
            <a:endParaRPr lang="cs-CZ"/>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5"/>
          <p:cNvSpPr>
            <a:spLocks noGrp="1"/>
          </p:cNvSpPr>
          <p:nvPr>
            <p:ph type="title"/>
          </p:nvPr>
        </p:nvSpPr>
        <p:spPr>
          <a:xfrm>
            <a:off x="457200" y="274638"/>
            <a:ext cx="8229600" cy="850900"/>
          </a:xfrm>
        </p:spPr>
        <p:txBody>
          <a:bodyPr/>
          <a:lstStyle/>
          <a:p>
            <a:r>
              <a:rPr lang="cs-CZ" altLang="cs-CZ" sz="2800" b="1"/>
              <a:t>§ 394a společný návrh manželů na povolení oddlužení</a:t>
            </a:r>
            <a:endParaRPr lang="cs-CZ" altLang="cs-CZ" sz="2800"/>
          </a:p>
        </p:txBody>
      </p:sp>
      <p:sp>
        <p:nvSpPr>
          <p:cNvPr id="7" name="Zástupný symbol pro obsah 6"/>
          <p:cNvSpPr>
            <a:spLocks noGrp="1"/>
          </p:cNvSpPr>
          <p:nvPr>
            <p:ph idx="1"/>
          </p:nvPr>
        </p:nvSpPr>
        <p:spPr>
          <a:xfrm>
            <a:off x="457200" y="1196975"/>
            <a:ext cx="8229600" cy="4929188"/>
          </a:xfrm>
        </p:spPr>
        <p:txBody>
          <a:bodyPr rtlCol="0">
            <a:normAutofit/>
          </a:bodyPr>
          <a:lstStyle/>
          <a:p>
            <a:pPr marL="609600" indent="-609600" algn="ctr" fontAlgn="auto">
              <a:lnSpc>
                <a:spcPct val="80000"/>
              </a:lnSpc>
              <a:spcAft>
                <a:spcPts val="0"/>
              </a:spcAft>
              <a:buFontTx/>
              <a:buNone/>
              <a:defRPr/>
            </a:pPr>
            <a:r>
              <a:rPr lang="cs-CZ" sz="2400" b="1" dirty="0"/>
              <a:t>(1) Manželé, z nichž každý samostatně je osobou oprávněnou podat návrh na povolení oddlužení, mohou tento návrh podat společně. Pro posouzení, zda jde o osoby oprávněné podat společný návrh manželů na povolení oddlužení, je rozhodné, zda jde o manžele ke dni, kdy takový návrh dojde insolvenčnímu soudu.  </a:t>
            </a:r>
          </a:p>
          <a:p>
            <a:pPr marL="609600" indent="-609600" algn="ctr" fontAlgn="auto">
              <a:lnSpc>
                <a:spcPct val="80000"/>
              </a:lnSpc>
              <a:spcAft>
                <a:spcPts val="0"/>
              </a:spcAft>
              <a:buFontTx/>
              <a:buNone/>
              <a:defRPr/>
            </a:pPr>
            <a:r>
              <a:rPr lang="cs-CZ" sz="2400" b="1" dirty="0"/>
              <a:t>(2) Společný návrh manželů na povolení oddlužení musí obsahovat výslovné prohlášení obou manželů, že souhlasí s tím, aby všechen jejich majetek byl pro účely schválení oddlužení zpeněžením majetkové podstaty považován za majetek ve společném jmění manželů; podpisy obou manželů u tohoto prohlášení musí být úředně ověřeny. </a:t>
            </a:r>
          </a:p>
          <a:p>
            <a:pPr marL="609600" indent="-609600" algn="ctr" fontAlgn="auto">
              <a:lnSpc>
                <a:spcPct val="80000"/>
              </a:lnSpc>
              <a:spcAft>
                <a:spcPts val="0"/>
              </a:spcAft>
              <a:buFontTx/>
              <a:buNone/>
              <a:defRPr/>
            </a:pPr>
            <a:r>
              <a:rPr lang="cs-CZ" sz="2400" b="1" dirty="0"/>
              <a:t>(3) Manželé, kteří podali společný návrh na povolení oddlužení, mají po dobu trvání insolvenčního řízení o tomto návrhu a po dobu trvání účinků oddlužení postavení nerozlučných společníků a považují se za jednoho dlužníka.</a:t>
            </a:r>
          </a:p>
          <a:p>
            <a:pPr fontAlgn="auto">
              <a:spcAft>
                <a:spcPts val="0"/>
              </a:spcAft>
              <a:buFont typeface="Arial" pitchFamily="34" charset="0"/>
              <a:buNone/>
              <a:defRPr/>
            </a:pPr>
            <a:endParaRPr lang="cs-CZ" sz="2000" dirty="0"/>
          </a:p>
        </p:txBody>
      </p:sp>
      <p:sp>
        <p:nvSpPr>
          <p:cNvPr id="6" name="Zástupný symbol pro datum 5"/>
          <p:cNvSpPr>
            <a:spLocks noGrp="1"/>
          </p:cNvSpPr>
          <p:nvPr>
            <p:ph type="dt" sz="quarter" idx="10"/>
          </p:nvPr>
        </p:nvSpPr>
        <p:spPr/>
        <p:txBody>
          <a:bodyPr/>
          <a:lstStyle/>
          <a:p>
            <a:pPr>
              <a:defRPr/>
            </a:pPr>
            <a:fld id="{F22D49BA-FDCC-4D52-B936-D11E4F45DE90}" type="datetime1">
              <a:rPr lang="cs-CZ" smtClean="0"/>
              <a:pPr>
                <a:defRPr/>
              </a:pPr>
              <a:t>12.01.2017</a:t>
            </a:fld>
            <a:endParaRPr lang="cs-CZ"/>
          </a:p>
        </p:txBody>
      </p:sp>
      <p:sp>
        <p:nvSpPr>
          <p:cNvPr id="8" name="Zástupný symbol pro zápatí 7"/>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9F4A5D5C-4210-4475-9928-3C5B703F95DD}" type="slidenum">
              <a:rPr lang="cs-CZ"/>
              <a:pPr>
                <a:defRPr/>
              </a:pPr>
              <a:t>198</a:t>
            </a:fld>
            <a:endParaRPr lang="cs-CZ"/>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6" name="Rectangle 2"/>
          <p:cNvSpPr>
            <a:spLocks noGrp="1" noChangeArrowheads="1"/>
          </p:cNvSpPr>
          <p:nvPr>
            <p:ph type="title"/>
          </p:nvPr>
        </p:nvSpPr>
        <p:spPr>
          <a:xfrm>
            <a:off x="457200" y="0"/>
            <a:ext cx="8229600" cy="1844675"/>
          </a:xfrm>
        </p:spPr>
        <p:txBody>
          <a:bodyPr rtlCol="0">
            <a:normAutofit fontScale="90000"/>
          </a:bodyPr>
          <a:lstStyle/>
          <a:p>
            <a:pPr fontAlgn="auto">
              <a:spcAft>
                <a:spcPts val="0"/>
              </a:spcAft>
              <a:defRPr/>
            </a:pPr>
            <a:br>
              <a:rPr lang="cs-CZ" sz="2800" b="1"/>
            </a:br>
            <a:r>
              <a:rPr lang="cs-CZ" sz="2800" b="1"/>
              <a:t>Osvědčení úpadku v návrhu na povolení oddlužení</a:t>
            </a:r>
            <a:br>
              <a:rPr lang="cs-CZ" sz="2800" b="1"/>
            </a:br>
            <a:br>
              <a:rPr lang="cs-CZ" sz="2800" b="1"/>
            </a:br>
            <a:r>
              <a:rPr lang="cs-CZ" sz="2000" b="1"/>
              <a:t>VS Olomouc, 3 VSOL 8/2008-A-8 ve věci sp.zn. KSBR 37 INS 294/2008</a:t>
            </a:r>
            <a:br>
              <a:rPr lang="cs-CZ" sz="2800" b="1"/>
            </a:br>
            <a:endParaRPr lang="cs-CZ" sz="2800" b="1"/>
          </a:p>
        </p:txBody>
      </p:sp>
      <p:sp>
        <p:nvSpPr>
          <p:cNvPr id="64515" name="Rectangle 3"/>
          <p:cNvSpPr>
            <a:spLocks noGrp="1" noChangeArrowheads="1"/>
          </p:cNvSpPr>
          <p:nvPr>
            <p:ph type="body" idx="1"/>
          </p:nvPr>
        </p:nvSpPr>
        <p:spPr>
          <a:xfrm>
            <a:off x="457200" y="2133600"/>
            <a:ext cx="8229600" cy="4464050"/>
          </a:xfrm>
        </p:spPr>
        <p:txBody>
          <a:bodyPr/>
          <a:lstStyle/>
          <a:p>
            <a:pPr algn="ctr">
              <a:lnSpc>
                <a:spcPct val="90000"/>
              </a:lnSpc>
              <a:buFontTx/>
              <a:buNone/>
            </a:pPr>
            <a:r>
              <a:rPr lang="cs-CZ" altLang="cs-CZ" sz="2800"/>
              <a:t>Dlužnice v návrhu na povolení oddlužení (kolonka 21) navrhla, aby soud rozhodl o hrozícím úpadku a zároveň rozhodl o povolení oddlužení. Rozhodující skutečnosti osvědčující hrozící úpadek popsala tak, že „příjmy manželů nepostačují ke krytí závazků, které narůstají o úroky. Závazky lze vypořádat v poměrné výši za podmínek daných zákonem č. 182/2006 Sb.“. Z tohoto obecného konstatování nevyplývají žádné konkrétní skutečnosti, které by nasvědčovaly hrozícímu úpadku dlužnice.</a:t>
            </a:r>
            <a:endParaRPr lang="cs-CZ" altLang="cs-CZ" sz="2800" b="1"/>
          </a:p>
          <a:p>
            <a:pPr algn="ctr">
              <a:lnSpc>
                <a:spcPct val="90000"/>
              </a:lnSpc>
            </a:pPr>
            <a:endParaRPr lang="cs-CZ" altLang="cs-CZ" sz="2800" b="1"/>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17BDF830-EA16-4939-9BC9-AFD9B9FADF95}"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7D6E0216-3325-4120-A8F3-F627B45CB794}"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ACEB0EC4-2D2C-47DD-82F9-95BF7A538881}" type="slidenum">
              <a:rPr lang="cs-CZ"/>
              <a:pPr>
                <a:defRPr/>
              </a:pPr>
              <a:t>199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5"/>
          <p:cNvSpPr>
            <a:spLocks noGrp="1"/>
          </p:cNvSpPr>
          <p:nvPr>
            <p:ph type="title"/>
          </p:nvPr>
        </p:nvSpPr>
        <p:spPr/>
        <p:txBody>
          <a:bodyPr/>
          <a:lstStyle/>
          <a:p>
            <a:pPr eaLnBrk="1" hangingPunct="1"/>
            <a:r>
              <a:rPr lang="cs-CZ" altLang="cs-CZ" sz="2800" b="1"/>
              <a:t>STATISTIKY INSOLVENCE V ČR ZA ROK 2012</a:t>
            </a:r>
            <a:endParaRPr lang="cs-CZ" altLang="cs-CZ" sz="2800"/>
          </a:p>
        </p:txBody>
      </p:sp>
      <p:sp>
        <p:nvSpPr>
          <p:cNvPr id="4099" name="Zástupný symbol pro obsah 6"/>
          <p:cNvSpPr>
            <a:spLocks noGrp="1"/>
          </p:cNvSpPr>
          <p:nvPr>
            <p:ph idx="1"/>
          </p:nvPr>
        </p:nvSpPr>
        <p:spPr/>
        <p:txBody>
          <a:bodyPr/>
          <a:lstStyle/>
          <a:p>
            <a:pPr eaLnBrk="1" hangingPunct="1">
              <a:buFont typeface="Arial" pitchFamily="34" charset="0"/>
              <a:buNone/>
            </a:pPr>
            <a:r>
              <a:rPr lang="cs-CZ" altLang="cs-CZ" sz="2000" b="1"/>
              <a:t>Insolvenční návrhy celkem 			        …32.656</a:t>
            </a:r>
          </a:p>
          <a:p>
            <a:pPr eaLnBrk="1" hangingPunct="1">
              <a:buFont typeface="Arial" pitchFamily="34" charset="0"/>
              <a:buNone/>
            </a:pPr>
            <a:endParaRPr lang="cs-CZ" altLang="cs-CZ" sz="2000" b="1"/>
          </a:p>
          <a:p>
            <a:pPr eaLnBrk="1" hangingPunct="1">
              <a:buFont typeface="Arial" pitchFamily="34" charset="0"/>
              <a:buNone/>
            </a:pPr>
            <a:r>
              <a:rPr lang="cs-CZ" altLang="cs-CZ" sz="2000" b="1"/>
              <a:t>Insolven</a:t>
            </a:r>
            <a:r>
              <a:rPr lang="cs-CZ" altLang="cs-CZ" sz="2000"/>
              <a:t>č</a:t>
            </a:r>
            <a:r>
              <a:rPr lang="cs-CZ" altLang="cs-CZ" sz="2000" b="1"/>
              <a:t>ní návrhy nespojené s návrhem na zp</a:t>
            </a:r>
            <a:r>
              <a:rPr lang="cs-CZ" altLang="cs-CZ" sz="2000"/>
              <a:t>ů</a:t>
            </a:r>
            <a:r>
              <a:rPr lang="cs-CZ" altLang="cs-CZ" sz="2000" b="1"/>
              <a:t>sob </a:t>
            </a:r>
            <a:r>
              <a:rPr lang="cs-CZ" altLang="cs-CZ" sz="2000"/>
              <a:t>ř</a:t>
            </a:r>
            <a:r>
              <a:rPr lang="cs-CZ" altLang="cs-CZ" sz="2000" b="1"/>
              <a:t>e</a:t>
            </a:r>
            <a:r>
              <a:rPr lang="cs-CZ" altLang="cs-CZ" sz="2000"/>
              <a:t>š</a:t>
            </a:r>
            <a:r>
              <a:rPr lang="cs-CZ" altLang="cs-CZ" sz="2000" b="1"/>
              <a:t>ení úpadku</a:t>
            </a:r>
            <a:r>
              <a:rPr lang="cs-CZ" altLang="cs-CZ" sz="2000"/>
              <a:t>…</a:t>
            </a:r>
            <a:r>
              <a:rPr lang="cs-CZ" altLang="cs-CZ" sz="2000" b="1"/>
              <a:t>4.115</a:t>
            </a:r>
          </a:p>
          <a:p>
            <a:pPr eaLnBrk="1" hangingPunct="1">
              <a:buFont typeface="Arial" pitchFamily="34" charset="0"/>
              <a:buNone/>
            </a:pPr>
            <a:endParaRPr lang="cs-CZ" altLang="cs-CZ" sz="2000" b="1"/>
          </a:p>
          <a:p>
            <a:pPr eaLnBrk="1" hangingPunct="1">
              <a:buFont typeface="Arial" pitchFamily="34" charset="0"/>
              <a:buNone/>
            </a:pPr>
            <a:r>
              <a:rPr lang="cs-CZ" altLang="cs-CZ" sz="2000" b="1"/>
              <a:t>insolven</a:t>
            </a:r>
            <a:r>
              <a:rPr lang="cs-CZ" altLang="cs-CZ" sz="2000"/>
              <a:t>č</a:t>
            </a:r>
            <a:r>
              <a:rPr lang="cs-CZ" altLang="cs-CZ" sz="2000" b="1"/>
              <a:t>ní návrhy spojené snávrhem na prohlá</a:t>
            </a:r>
            <a:r>
              <a:rPr lang="cs-CZ" altLang="cs-CZ" sz="2000"/>
              <a:t>š</a:t>
            </a:r>
            <a:r>
              <a:rPr lang="cs-CZ" altLang="cs-CZ" sz="2000" b="1"/>
              <a:t>ení konkurs	          …2.735</a:t>
            </a:r>
            <a:endParaRPr lang="cs-CZ" altLang="cs-CZ" sz="2000"/>
          </a:p>
          <a:p>
            <a:pPr eaLnBrk="1" hangingPunct="1">
              <a:buFont typeface="Arial" pitchFamily="34" charset="0"/>
              <a:buNone/>
            </a:pPr>
            <a:endParaRPr lang="cs-CZ" altLang="cs-CZ" sz="2000"/>
          </a:p>
          <a:p>
            <a:pPr eaLnBrk="1" hangingPunct="1">
              <a:buFont typeface="Arial" pitchFamily="34" charset="0"/>
              <a:buNone/>
            </a:pPr>
            <a:r>
              <a:rPr lang="cs-CZ" altLang="cs-CZ" sz="2000" b="1"/>
              <a:t>insolven</a:t>
            </a:r>
            <a:r>
              <a:rPr lang="cs-CZ" altLang="cs-CZ" sz="2000"/>
              <a:t>č</a:t>
            </a:r>
            <a:r>
              <a:rPr lang="cs-CZ" altLang="cs-CZ" sz="2000" b="1"/>
              <a:t>ní návrhy spojené s návrhem na povolení oddlu</a:t>
            </a:r>
            <a:r>
              <a:rPr lang="cs-CZ" altLang="cs-CZ" sz="2000"/>
              <a:t>ž</a:t>
            </a:r>
            <a:r>
              <a:rPr lang="cs-CZ" altLang="cs-CZ" sz="2000" b="1"/>
              <a:t>ení        </a:t>
            </a:r>
            <a:r>
              <a:rPr lang="cs-CZ" altLang="cs-CZ" sz="2000"/>
              <a:t>…</a:t>
            </a:r>
            <a:r>
              <a:rPr lang="cs-CZ" altLang="cs-CZ" sz="2000" b="1"/>
              <a:t>25.785</a:t>
            </a:r>
            <a:r>
              <a:rPr lang="cs-CZ" altLang="cs-CZ" sz="2000"/>
              <a:t> </a:t>
            </a:r>
          </a:p>
          <a:p>
            <a:pPr eaLnBrk="1" hangingPunct="1">
              <a:buFont typeface="Arial" pitchFamily="34" charset="0"/>
              <a:buNone/>
            </a:pPr>
            <a:endParaRPr lang="cs-CZ" altLang="cs-CZ" sz="2000"/>
          </a:p>
          <a:p>
            <a:pPr eaLnBrk="1" hangingPunct="1">
              <a:buFont typeface="Arial" pitchFamily="34" charset="0"/>
              <a:buNone/>
            </a:pPr>
            <a:r>
              <a:rPr lang="cs-CZ" altLang="cs-CZ" sz="2000" b="1"/>
              <a:t>insolven</a:t>
            </a:r>
            <a:r>
              <a:rPr lang="cs-CZ" altLang="cs-CZ" sz="2000"/>
              <a:t>č</a:t>
            </a:r>
            <a:r>
              <a:rPr lang="cs-CZ" altLang="cs-CZ" sz="2000" b="1"/>
              <a:t>ní návrhy spojené s návrhem na povolení reorganizace	</a:t>
            </a:r>
            <a:r>
              <a:rPr lang="cs-CZ" altLang="cs-CZ" sz="2000"/>
              <a:t>…</a:t>
            </a:r>
            <a:r>
              <a:rPr lang="cs-CZ" altLang="cs-CZ" sz="2000" b="1"/>
              <a:t>21</a:t>
            </a:r>
            <a:r>
              <a:rPr lang="cs-CZ" altLang="cs-CZ" sz="2000"/>
              <a:t> </a:t>
            </a:r>
          </a:p>
          <a:p>
            <a:pPr eaLnBrk="1" hangingPunct="1">
              <a:buFont typeface="Arial" pitchFamily="34" charset="0"/>
              <a:buNone/>
            </a:pPr>
            <a:endParaRPr lang="cs-CZ" altLang="cs-CZ" sz="2000"/>
          </a:p>
        </p:txBody>
      </p:sp>
      <p:sp>
        <p:nvSpPr>
          <p:cNvPr id="6" name="Zástupný symbol pro datum 5"/>
          <p:cNvSpPr>
            <a:spLocks noGrp="1"/>
          </p:cNvSpPr>
          <p:nvPr>
            <p:ph type="dt" sz="half" idx="10"/>
          </p:nvPr>
        </p:nvSpPr>
        <p:spPr/>
        <p:txBody>
          <a:bodyPr/>
          <a:lstStyle/>
          <a:p>
            <a:fld id="{0334AE99-7774-4AA4-876D-0DDF54FC2919}" type="datetime1">
              <a:rPr lang="cs-CZ" smtClean="0"/>
              <a:pPr/>
              <a:t>12.01.2017</a:t>
            </a:fld>
            <a:endParaRPr lang="cs-CZ"/>
          </a:p>
        </p:txBody>
      </p:sp>
      <p:sp>
        <p:nvSpPr>
          <p:cNvPr id="7" name="Zástupný symbol pro zápatí 6"/>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 71</a:t>
            </a:r>
          </a:p>
        </p:txBody>
      </p:sp>
      <p:sp>
        <p:nvSpPr>
          <p:cNvPr id="3" name="Zástupný symbol pro obsah 2"/>
          <p:cNvSpPr>
            <a:spLocks noGrp="1"/>
          </p:cNvSpPr>
          <p:nvPr>
            <p:ph idx="1"/>
          </p:nvPr>
        </p:nvSpPr>
        <p:spPr>
          <a:xfrm>
            <a:off x="457200" y="1340768"/>
            <a:ext cx="8229600" cy="4785395"/>
          </a:xfrm>
        </p:spPr>
        <p:txBody>
          <a:bodyPr>
            <a:noAutofit/>
          </a:bodyPr>
          <a:lstStyle/>
          <a:p>
            <a:pPr algn="ctr">
              <a:buNone/>
            </a:pPr>
            <a:endParaRPr lang="cs-CZ" sz="2000" b="1" dirty="0"/>
          </a:p>
          <a:p>
            <a:pPr marL="457200" indent="-457200" algn="ctr">
              <a:buAutoNum type="arabicParenBoth"/>
            </a:pPr>
            <a:r>
              <a:rPr lang="cs-CZ" sz="2000" b="1" dirty="0"/>
              <a:t>Soudní rozhodnutí, předvolání, vyrozumění nebo jiná písemnost insolvenčního soudu nebo účastníků se v insolvenčním řízení </a:t>
            </a:r>
            <a:r>
              <a:rPr lang="cs-CZ" sz="2000" b="1" dirty="0">
                <a:solidFill>
                  <a:srgbClr val="FF0000"/>
                </a:solidFill>
              </a:rPr>
              <a:t>doručují pouze zveřejněním písemnosti v insolvenčním rejstříku </a:t>
            </a:r>
            <a:r>
              <a:rPr lang="cs-CZ" sz="2000" b="1" dirty="0"/>
              <a:t>(dále jen "doručení vyhláškou"), ledaže zákon stanoví pro určité případy nebo pro určité osoby i zvláštní způsob doručení. </a:t>
            </a:r>
          </a:p>
          <a:p>
            <a:pPr algn="ctr">
              <a:buNone/>
            </a:pPr>
            <a:r>
              <a:rPr lang="cs-CZ" sz="2000" b="1" dirty="0"/>
              <a:t>	(2) Při doručení vyhláškou se písemnost považuje za doručenou dnem, popřípadě </a:t>
            </a:r>
            <a:r>
              <a:rPr lang="cs-CZ" sz="2000" b="1" dirty="0">
                <a:solidFill>
                  <a:srgbClr val="FF0000"/>
                </a:solidFill>
              </a:rPr>
              <a:t>okamžikem jejího zveřejnění v insolvenčním rejstříku</a:t>
            </a:r>
            <a:r>
              <a:rPr lang="cs-CZ" sz="2000" b="1" dirty="0"/>
              <a:t>; okamžikem zveřejnění písemnosti v insolvenčním rejstříku se rozumí den, hodina a minuta zveřejnění. </a:t>
            </a:r>
          </a:p>
          <a:p>
            <a:pPr algn="ctr">
              <a:buNone/>
            </a:pPr>
            <a:r>
              <a:rPr lang="cs-CZ" sz="2000" b="1" dirty="0"/>
              <a:t> 	(3) Povinnost insolvenčního soudu zveřejnit vyhláškou různé údaje, stanovená v tomto zákoně, je splněna zveřejněním příslušné písemnosti v insolvenčním rejstříku; při zveřejnění písemnosti v insolvenčním rejstříku platí </a:t>
            </a:r>
            <a:r>
              <a:rPr lang="cs-CZ" sz="2000" b="1" dirty="0">
                <a:hlinkClick r:id="rId2" action="ppaction://hlinkfile"/>
              </a:rPr>
              <a:t>odstavec 2</a:t>
            </a:r>
            <a:r>
              <a:rPr lang="cs-CZ" sz="2000" b="1" dirty="0"/>
              <a:t> obdobně.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20</a:t>
            </a:fld>
            <a:endParaRPr lang="cs-CZ"/>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0" name="Rectangle 2"/>
          <p:cNvSpPr>
            <a:spLocks noGrp="1" noChangeArrowheads="1"/>
          </p:cNvSpPr>
          <p:nvPr>
            <p:ph type="title"/>
          </p:nvPr>
        </p:nvSpPr>
        <p:spPr>
          <a:xfrm>
            <a:off x="323850" y="260350"/>
            <a:ext cx="8229600" cy="1081088"/>
          </a:xfrm>
        </p:spPr>
        <p:txBody>
          <a:bodyPr rtlCol="0">
            <a:normAutofit fontScale="90000"/>
          </a:bodyPr>
          <a:lstStyle/>
          <a:p>
            <a:pPr fontAlgn="auto">
              <a:spcAft>
                <a:spcPts val="0"/>
              </a:spcAft>
              <a:defRPr/>
            </a:pPr>
            <a:br>
              <a:rPr lang="cs-CZ" sz="2800" b="1"/>
            </a:br>
            <a:r>
              <a:rPr lang="cs-CZ" sz="2800" b="1"/>
              <a:t>ÚPADEK JE NUTNÉPODROBNĚ POPSAT</a:t>
            </a:r>
            <a:br>
              <a:rPr lang="cs-CZ" sz="2800" b="1"/>
            </a:br>
            <a:r>
              <a:rPr lang="cs-CZ" sz="2000" b="1"/>
              <a:t>VS  Praha, 1 VSPH 111/2008 ve věci KSPL 54 INS 1211/2008</a:t>
            </a:r>
            <a:br>
              <a:rPr lang="cs-CZ" sz="2800" b="1"/>
            </a:br>
            <a:endParaRPr lang="cs-CZ" sz="2800" b="1"/>
          </a:p>
        </p:txBody>
      </p:sp>
      <p:sp>
        <p:nvSpPr>
          <p:cNvPr id="65539" name="Rectangle 3"/>
          <p:cNvSpPr>
            <a:spLocks noGrp="1" noChangeArrowheads="1"/>
          </p:cNvSpPr>
          <p:nvPr>
            <p:ph type="body" idx="1"/>
          </p:nvPr>
        </p:nvSpPr>
        <p:spPr>
          <a:xfrm>
            <a:off x="142875" y="1341438"/>
            <a:ext cx="8858250" cy="5516562"/>
          </a:xfrm>
        </p:spPr>
        <p:txBody>
          <a:bodyPr/>
          <a:lstStyle/>
          <a:p>
            <a:pPr marL="0" indent="0" algn="just">
              <a:lnSpc>
                <a:spcPct val="80000"/>
              </a:lnSpc>
              <a:buFontTx/>
              <a:buNone/>
            </a:pPr>
            <a:r>
              <a:rPr lang="cs-CZ" altLang="cs-CZ" sz="2400"/>
              <a:t>Jak vysvětleno výše, i v případě podání insolvenčního návrhu prostřednictvím kolonky č. 21 uvedeného formuláře musí zde dlužník (v souladu s náležitostmi insolvenčního návrhu vymezenými v § 103 odst. 2 IZ) vyplnit nejen údaj o tom, čeho se domáhá, ale též uvést důvody tohoto návrhu, tj. vylíčit rozhodující skutečnosti, které jeho úpadek či hrozící úpadek osvědčují. </a:t>
            </a:r>
            <a:r>
              <a:rPr lang="cs-CZ" altLang="cs-CZ" sz="2400" u="sng"/>
              <a:t>Dlužnice však v této kolonce formuláře co do odůvodnění návrhu na rozhodnutí o jejím úpadku uvedla pouze to, že spolu s manželem žijí již zhruba 3 roky na hranici životního minima, živí a šatí 3 nezletilé děti (vnoučata), dle svých možností postupně umořují své závazky a v nemovitosti, na níž vázne zástavní právo, bydlí spolu s nimi jejich 3 děti s rodinami. Taková tvrzení však neposkytují dostatečný podklad pro závěr, že se dlužnice nachází v úpadku dle § 3 odst. 1 IZ (ve formě platební neschopnosti) nebo dle § 3 odst. 3 IZ (ve formě předlužení),</a:t>
            </a:r>
            <a:r>
              <a:rPr lang="cs-CZ" altLang="cs-CZ" sz="2400"/>
              <a:t> neboť z nich není patrné, jaký majetek dlužnice vlastní, jaké jsou její příjmy a zda ona sama má více věřitelů se splatnými pohledávkami a jaká je jejich výše. </a:t>
            </a:r>
          </a:p>
          <a:p>
            <a:pPr marL="0" indent="0">
              <a:lnSpc>
                <a:spcPct val="80000"/>
              </a:lnSpc>
              <a:buFontTx/>
              <a:buNone/>
            </a:pPr>
            <a:endParaRPr lang="cs-CZ" altLang="cs-CZ" sz="20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E745038-3D95-4854-9484-B7E8B9C707D7}"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A1D60973-9CB6-45B3-B31F-7AF086945C80}"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E372325B-7B7B-429F-A458-2E10C3C5C362}" type="slidenum">
              <a:rPr lang="cs-CZ"/>
              <a:pPr>
                <a:defRPr/>
              </a:pPr>
              <a:t>200</a:t>
            </a:fld>
            <a:endParaRPr lang="cs-CZ"/>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1714500"/>
          </a:xfrm>
        </p:spPr>
        <p:txBody>
          <a:bodyPr/>
          <a:lstStyle/>
          <a:p>
            <a:br>
              <a:rPr lang="cs-CZ" altLang="cs-CZ" sz="2800" b="1">
                <a:latin typeface="Arial" charset="0"/>
              </a:rPr>
            </a:br>
            <a:r>
              <a:rPr lang="cs-CZ" altLang="cs-CZ" sz="2400" b="1"/>
              <a:t>Doplnění návrhu v odvolacím řízen</a:t>
            </a:r>
            <a:r>
              <a:rPr lang="cs-CZ" altLang="cs-CZ" sz="2400"/>
              <a:t>í </a:t>
            </a:r>
            <a:r>
              <a:rPr lang="cs-CZ" altLang="cs-CZ" sz="2400" b="1"/>
              <a:t>NENÍ MOŽNÉ</a:t>
            </a:r>
            <a:br>
              <a:rPr lang="cs-CZ" altLang="cs-CZ" sz="3200" b="1"/>
            </a:br>
            <a:r>
              <a:rPr lang="cs-CZ" altLang="cs-CZ" sz="2000" b="1"/>
              <a:t>VS Praha, 1 VSPH 5/2008-A-10 ve věci sp.zn. KSPL 20 INS 437/2008</a:t>
            </a:r>
            <a:r>
              <a:rPr lang="cs-CZ" altLang="cs-CZ" sz="2000"/>
              <a:t> </a:t>
            </a:r>
            <a:br>
              <a:rPr lang="cs-CZ" altLang="cs-CZ" sz="3200"/>
            </a:br>
            <a:endParaRPr lang="cs-CZ" altLang="cs-CZ" sz="3200" b="1"/>
          </a:p>
        </p:txBody>
      </p:sp>
      <p:sp>
        <p:nvSpPr>
          <p:cNvPr id="66563" name="Rectangle 3"/>
          <p:cNvSpPr>
            <a:spLocks noGrp="1" noChangeArrowheads="1"/>
          </p:cNvSpPr>
          <p:nvPr>
            <p:ph type="body" idx="1"/>
          </p:nvPr>
        </p:nvSpPr>
        <p:spPr>
          <a:xfrm>
            <a:off x="457200" y="2205038"/>
            <a:ext cx="8229600" cy="4295775"/>
          </a:xfrm>
        </p:spPr>
        <p:txBody>
          <a:bodyPr/>
          <a:lstStyle/>
          <a:p>
            <a:pPr marL="0" indent="0" algn="ctr">
              <a:lnSpc>
                <a:spcPct val="80000"/>
              </a:lnSpc>
              <a:buFontTx/>
              <a:buNone/>
            </a:pPr>
            <a:r>
              <a:rPr lang="cs-CZ" altLang="cs-CZ" sz="2000"/>
              <a:t>„Jestliže insolvenční návrh neobsahuje náležitosti stanovené v § 103 odst.1 a 2 IZ a pro tyto nedostatky nelze v řízení pokračovat, insolvenční soud, aniž by určil navrhovateli lhůtu k jeho doplnění či opravě, dle § 128 odst.1 IZ jej bez dalšího odmítne. </a:t>
            </a:r>
            <a:r>
              <a:rPr lang="cs-CZ" altLang="cs-CZ" sz="2000" b="1" u="sng"/>
              <a:t>Vady insolvenčního  návrhu může navrhovatel odstranit jen dokud soud prvního stupně nevydá usnesení o odmítnu návrhu podle § 128 odst. 1 IZ</a:t>
            </a:r>
            <a:r>
              <a:rPr lang="cs-CZ" altLang="cs-CZ" sz="2000"/>
              <a:t>, a proto nemají z hlediska posouzení věcné správnosti tohoto usnesení žádného významu ta doplnění insolvenčního návrhu, jež navrhovatel učinil k odstranění jeho nedostatků až v rámci odvolacího řízení.“</a:t>
            </a:r>
            <a:endParaRPr lang="cs-CZ" altLang="cs-CZ" sz="2000" b="1"/>
          </a:p>
          <a:p>
            <a:pPr marL="0" indent="0">
              <a:lnSpc>
                <a:spcPct val="80000"/>
              </a:lnSpc>
            </a:pPr>
            <a:endParaRPr lang="cs-CZ" altLang="cs-CZ" sz="2000" b="1"/>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C541758-1615-485A-BE03-A97749329075}"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9397D099-433F-46F4-894F-3826C1A6537E}"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4A4C4599-7D22-446D-8041-9044FCBA3DBA}" type="slidenum">
              <a:rPr lang="cs-CZ"/>
              <a:pPr>
                <a:defRPr/>
              </a:pPr>
              <a:t>201</a:t>
            </a:fld>
            <a:endParaRPr lang="cs-CZ"/>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2" name="Rectangle 2"/>
          <p:cNvSpPr>
            <a:spLocks noGrp="1" noChangeArrowheads="1"/>
          </p:cNvSpPr>
          <p:nvPr>
            <p:ph type="title"/>
          </p:nvPr>
        </p:nvSpPr>
        <p:spPr/>
        <p:txBody>
          <a:bodyPr rtlCol="0">
            <a:normAutofit fontScale="90000"/>
          </a:bodyPr>
          <a:lstStyle/>
          <a:p>
            <a:pPr fontAlgn="auto">
              <a:spcAft>
                <a:spcPts val="0"/>
              </a:spcAft>
              <a:defRPr/>
            </a:pPr>
            <a:r>
              <a:rPr lang="cs-CZ" sz="2800" b="1"/>
              <a:t>Nedoložení příloh </a:t>
            </a:r>
            <a:br>
              <a:rPr lang="cs-CZ" sz="2800" b="1"/>
            </a:br>
            <a:r>
              <a:rPr lang="cs-CZ" sz="2000" b="1"/>
              <a:t>VS Praha, 1 VSPH 9/2008-A-8 ve věci sp.zn. KSUL 46 INS 346/2008</a:t>
            </a:r>
            <a:br>
              <a:rPr lang="cs-CZ" sz="2800" b="1"/>
            </a:br>
            <a:r>
              <a:rPr lang="cs-CZ" sz="2800" b="1"/>
              <a:t> </a:t>
            </a:r>
          </a:p>
        </p:txBody>
      </p:sp>
      <p:sp>
        <p:nvSpPr>
          <p:cNvPr id="67587" name="Rectangle 3"/>
          <p:cNvSpPr>
            <a:spLocks noGrp="1" noChangeArrowheads="1"/>
          </p:cNvSpPr>
          <p:nvPr>
            <p:ph type="body" idx="1"/>
          </p:nvPr>
        </p:nvSpPr>
        <p:spPr>
          <a:xfrm>
            <a:off x="457200" y="1600200"/>
            <a:ext cx="8229600" cy="4972050"/>
          </a:xfrm>
        </p:spPr>
        <p:txBody>
          <a:bodyPr/>
          <a:lstStyle/>
          <a:p>
            <a:pPr marL="0" indent="0" algn="ctr">
              <a:lnSpc>
                <a:spcPct val="80000"/>
              </a:lnSpc>
              <a:buFontTx/>
              <a:buNone/>
            </a:pPr>
            <a:r>
              <a:rPr lang="cs-CZ" altLang="cs-CZ" sz="2400"/>
              <a:t>„Náležitosti návrhu na povolení oddlužení a jeho povinné přílohy, včetně jejich náležitostí, jsou v § 391 392 IZ vymezeny tak, </a:t>
            </a:r>
            <a:r>
              <a:rPr lang="cs-CZ" altLang="cs-CZ" sz="2400" b="1" u="sng"/>
              <a:t>aby soudu poskytly dostatečný podklad pro rozhodnutí o tom, zda jsou dány podmínky pro povolení (a schválení) oddlužení, a aby umožnily věřitelům  (popř. soudu) kvalifikovaně posoudit, kterým ze způsobů stanovených v § 398 IZ má být oddlužení provedeno. </a:t>
            </a:r>
            <a:r>
              <a:rPr lang="cs-CZ" altLang="cs-CZ" sz="2400"/>
              <a:t>Proto insolvenční soud ve smyslu § 393 odst. 2 IZ </a:t>
            </a:r>
            <a:r>
              <a:rPr lang="cs-CZ" altLang="cs-CZ" sz="2400" b="1" u="sng"/>
              <a:t>musí</a:t>
            </a:r>
            <a:r>
              <a:rPr lang="cs-CZ" altLang="cs-CZ" sz="2400"/>
              <a:t> po dlužníku </a:t>
            </a:r>
            <a:r>
              <a:rPr lang="cs-CZ" altLang="cs-CZ" sz="2400" b="1" u="sng"/>
              <a:t>požadovat i předložení všech předepsaných příloh </a:t>
            </a:r>
            <a:r>
              <a:rPr lang="cs-CZ" altLang="cs-CZ" sz="2400"/>
              <a:t>návrhu obsahujících stanovené náležitosti, a pokud dlužník tomuto požadavku ani přes jeho výzvu nevyhoví, návrh na povolení oddlužení dle § 393 odst. 3 IZ </a:t>
            </a:r>
            <a:r>
              <a:rPr lang="cs-CZ" altLang="cs-CZ" sz="2400" b="1" u="sng"/>
              <a:t>odmítne</a:t>
            </a:r>
            <a:r>
              <a:rPr lang="cs-CZ" altLang="cs-CZ" sz="2400"/>
              <a:t>.“</a:t>
            </a:r>
            <a:endParaRPr lang="cs-CZ" altLang="cs-CZ" sz="2400" b="1"/>
          </a:p>
          <a:p>
            <a:pPr marL="0" indent="0" algn="ctr">
              <a:lnSpc>
                <a:spcPct val="80000"/>
              </a:lnSpc>
              <a:buFontTx/>
              <a:buNone/>
            </a:pPr>
            <a:endParaRPr lang="cs-CZ" altLang="cs-CZ" sz="2400" b="1"/>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FFC8DBE-D358-4B09-BF89-A338CF179B7D}"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398A0B45-583B-47DB-9A51-FA8C44900FFC}"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94BE2E1B-764E-4CF0-A7A5-EE95B6BA7370}" type="slidenum">
              <a:rPr lang="cs-CZ"/>
              <a:pPr>
                <a:defRPr/>
              </a:pPr>
              <a:t>202</a:t>
            </a:fld>
            <a:endParaRPr lang="cs-CZ"/>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8" name="Rectangle 2"/>
          <p:cNvSpPr>
            <a:spLocks noGrp="1" noChangeArrowheads="1"/>
          </p:cNvSpPr>
          <p:nvPr>
            <p:ph type="title"/>
          </p:nvPr>
        </p:nvSpPr>
        <p:spPr>
          <a:xfrm>
            <a:off x="457200" y="274638"/>
            <a:ext cx="8229600" cy="1858962"/>
          </a:xfrm>
        </p:spPr>
        <p:txBody>
          <a:bodyPr rtlCol="0">
            <a:normAutofit fontScale="90000"/>
          </a:bodyPr>
          <a:lstStyle/>
          <a:p>
            <a:pPr fontAlgn="auto">
              <a:spcAft>
                <a:spcPts val="0"/>
              </a:spcAft>
              <a:defRPr/>
            </a:pPr>
            <a:br>
              <a:rPr lang="cs-CZ" sz="2800" b="1"/>
            </a:br>
            <a:r>
              <a:rPr lang="cs-CZ" sz="2800" b="1"/>
              <a:t>Prohlášení o správnosti a úplnosti příloh na formuláři</a:t>
            </a:r>
            <a:br>
              <a:rPr lang="cs-CZ" sz="2800" b="1"/>
            </a:br>
            <a:r>
              <a:rPr lang="cs-CZ" sz="2800" b="1"/>
              <a:t>SE VZTAHUJE NA VŠECH</a:t>
            </a:r>
            <a:r>
              <a:rPr lang="cs-CZ" sz="2800" b="1">
                <a:latin typeface="Arial" pitchFamily="34" charset="0"/>
              </a:rPr>
              <a:t>N</a:t>
            </a:r>
            <a:r>
              <a:rPr lang="cs-CZ" sz="2800" b="1"/>
              <a:t>Y PŘÍLOHY</a:t>
            </a:r>
            <a:br>
              <a:rPr lang="cs-CZ" sz="2800" b="1"/>
            </a:br>
            <a:r>
              <a:rPr lang="cs-CZ" sz="2000" b="1"/>
              <a:t>VS Olomouc, 1 VSOL 72/2008 ve věci KSBR 39 INS 1564/2008</a:t>
            </a:r>
            <a:br>
              <a:rPr lang="cs-CZ" sz="2000" b="1"/>
            </a:br>
            <a:br>
              <a:rPr lang="cs-CZ" sz="2800" b="1"/>
            </a:br>
            <a:endParaRPr lang="cs-CZ" sz="2800" b="1"/>
          </a:p>
        </p:txBody>
      </p:sp>
      <p:sp>
        <p:nvSpPr>
          <p:cNvPr id="68611" name="Rectangle 3"/>
          <p:cNvSpPr>
            <a:spLocks noGrp="1" noChangeArrowheads="1"/>
          </p:cNvSpPr>
          <p:nvPr>
            <p:ph type="body" idx="1"/>
          </p:nvPr>
        </p:nvSpPr>
        <p:spPr>
          <a:xfrm>
            <a:off x="0" y="1989138"/>
            <a:ext cx="8543925" cy="4292600"/>
          </a:xfrm>
        </p:spPr>
        <p:txBody>
          <a:bodyPr/>
          <a:lstStyle/>
          <a:p>
            <a:pPr marL="0" indent="0" algn="just">
              <a:lnSpc>
                <a:spcPct val="90000"/>
              </a:lnSpc>
              <a:buFontTx/>
              <a:buNone/>
            </a:pPr>
            <a:r>
              <a:rPr lang="cs-CZ" altLang="cs-CZ" sz="2400"/>
              <a:t>Součástí formuláře návrhu na povolení oddlužení je prohlášení, podle něhož „údaje v návrhu na povolení oddlužení a jeho přílohách jsou pravdivé“. Pokud je takovéto prohlášení součástí formuláře návrhu na oddlužení spojeného s insolvenčním návrhem, jehož podobu zveřejnilo ministerstvo, dlužník této služby využil a nemůže návrh na oddlužení podat jinak než na předepsaném formuláři, je potřeba vztáhnout potvrzení „pravdivosti“ obsahu příloh, které je součástí formulářové podoby spojených návrhů, na všechny přílohy k podanému návrhu bez rozlišení, zda se formálně jedná o přílohu k insolvenčnímu návrhu či o přílohu k návrhu na oddlužení.</a:t>
            </a:r>
          </a:p>
          <a:p>
            <a:pPr marL="0" indent="0">
              <a:lnSpc>
                <a:spcPct val="90000"/>
              </a:lnSpc>
              <a:buFontTx/>
              <a:buNone/>
            </a:pPr>
            <a:endParaRPr lang="cs-CZ" altLang="cs-CZ" sz="24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endParaRPr lang="cs-CZ" sz="1200" dirty="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53179506-F1D7-4C2A-9086-0D1BB58B0D9C}"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8F3C2740-F164-4082-9C19-447DEC1BB2AE}" type="slidenum">
              <a:rPr lang="cs-CZ"/>
              <a:pPr>
                <a:defRPr/>
              </a:pPr>
              <a:t>203</a:t>
            </a:fld>
            <a:endParaRPr lang="cs-CZ"/>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rtlCol="0">
            <a:normAutofit/>
          </a:bodyPr>
          <a:lstStyle/>
          <a:p>
            <a:pPr fontAlgn="auto">
              <a:spcAft>
                <a:spcPts val="0"/>
              </a:spcAft>
              <a:buFont typeface="Arial" pitchFamily="34" charset="0"/>
              <a:buNone/>
              <a:defRPr/>
            </a:pPr>
            <a:endParaRPr lang="cs-CZ" dirty="0"/>
          </a:p>
          <a:p>
            <a:pPr fontAlgn="auto">
              <a:spcAft>
                <a:spcPts val="0"/>
              </a:spcAft>
              <a:buFont typeface="Arial" pitchFamily="34" charset="0"/>
              <a:buNone/>
              <a:defRPr/>
            </a:pPr>
            <a:endParaRPr lang="cs-CZ" dirty="0"/>
          </a:p>
          <a:p>
            <a:pPr algn="ctr" fontAlgn="auto">
              <a:spcAft>
                <a:spcPts val="0"/>
              </a:spcAft>
              <a:buFont typeface="Arial" pitchFamily="34" charset="0"/>
              <a:buNone/>
              <a:defRPr/>
            </a:pPr>
            <a:r>
              <a:rPr lang="cs-CZ" b="1" dirty="0">
                <a:effectLst>
                  <a:outerShdw blurRad="38100" dist="38100" dir="2700000" algn="tl">
                    <a:srgbClr val="C0C0C0"/>
                  </a:outerShdw>
                </a:effectLst>
              </a:rPr>
              <a:t>FÁZE II.</a:t>
            </a:r>
          </a:p>
          <a:p>
            <a:pPr algn="ctr" fontAlgn="auto">
              <a:spcAft>
                <a:spcPts val="0"/>
              </a:spcAft>
              <a:buFont typeface="Arial" pitchFamily="34" charset="0"/>
              <a:buNone/>
              <a:defRPr/>
            </a:pPr>
            <a:r>
              <a:rPr lang="cs-CZ" dirty="0"/>
              <a:t>POVOLENÍ ODDLUŽENÍ</a:t>
            </a:r>
          </a:p>
          <a:p>
            <a:pPr fontAlgn="auto">
              <a:spcAft>
                <a:spcPts val="0"/>
              </a:spcAft>
              <a:buFont typeface="Arial" pitchFamily="34" charset="0"/>
              <a:buNone/>
              <a:defRPr/>
            </a:pPr>
            <a:endParaRPr lang="cs-CZ" dirty="0"/>
          </a:p>
        </p:txBody>
      </p:sp>
      <p:sp>
        <p:nvSpPr>
          <p:cNvPr id="6" name="Zástupný symbol pro datum 5"/>
          <p:cNvSpPr>
            <a:spLocks noGrp="1"/>
          </p:cNvSpPr>
          <p:nvPr>
            <p:ph type="dt" sz="quarter" idx="10"/>
          </p:nvPr>
        </p:nvSpPr>
        <p:spPr/>
        <p:txBody>
          <a:bodyPr/>
          <a:lstStyle/>
          <a:p>
            <a:pPr>
              <a:defRPr/>
            </a:pPr>
            <a:fld id="{30BFC471-9596-499E-9C26-3177E3C0E470}"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3E209645-C2A1-4C12-8FDC-4406DEB0FC4B}" type="slidenum">
              <a:rPr lang="cs-CZ"/>
              <a:pPr>
                <a:defRPr/>
              </a:pPr>
              <a:t>204</a:t>
            </a:fld>
            <a:endParaRPr lang="cs-CZ"/>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57200" y="0"/>
            <a:ext cx="8229600" cy="476250"/>
          </a:xfrm>
        </p:spPr>
        <p:txBody>
          <a:bodyPr/>
          <a:lstStyle/>
          <a:p>
            <a:r>
              <a:rPr lang="cs-CZ" altLang="cs-CZ" sz="2400"/>
              <a:t>§ 395 zamítnutí návrhu na povolení oddlužení</a:t>
            </a:r>
          </a:p>
        </p:txBody>
      </p:sp>
      <p:sp>
        <p:nvSpPr>
          <p:cNvPr id="276483" name="Rectangle 3"/>
          <p:cNvSpPr>
            <a:spLocks noGrp="1" noChangeArrowheads="1"/>
          </p:cNvSpPr>
          <p:nvPr>
            <p:ph type="body" idx="4294967295"/>
          </p:nvPr>
        </p:nvSpPr>
        <p:spPr>
          <a:xfrm>
            <a:off x="179388" y="476250"/>
            <a:ext cx="8713787" cy="63817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fontAlgn="auto">
              <a:lnSpc>
                <a:spcPct val="80000"/>
              </a:lnSpc>
              <a:spcAft>
                <a:spcPts val="0"/>
              </a:spcAft>
              <a:buFontTx/>
              <a:buNone/>
              <a:defRPr/>
            </a:pPr>
            <a:r>
              <a:rPr lang="cs-CZ" sz="1600" dirty="0"/>
              <a:t>(1) </a:t>
            </a:r>
            <a:r>
              <a:rPr lang="cs-CZ" sz="1600" dirty="0" err="1"/>
              <a:t>Insolvenční</a:t>
            </a:r>
            <a:r>
              <a:rPr lang="cs-CZ" sz="1600" dirty="0"/>
              <a:t> soud zamítne návrh na povolení oddlužení, jestliže se zřetelem ke všem okolnostem lze důvodně předpokládat,</a:t>
            </a:r>
          </a:p>
          <a:p>
            <a:pPr fontAlgn="auto">
              <a:lnSpc>
                <a:spcPct val="80000"/>
              </a:lnSpc>
              <a:spcAft>
                <a:spcPts val="0"/>
              </a:spcAft>
              <a:buFontTx/>
              <a:buNone/>
              <a:defRPr/>
            </a:pPr>
            <a:r>
              <a:rPr lang="cs-CZ" sz="1600" dirty="0"/>
              <a:t> a) že jím je sledován nepoctivý záměr, nebo</a:t>
            </a:r>
          </a:p>
          <a:p>
            <a:pPr fontAlgn="auto">
              <a:lnSpc>
                <a:spcPct val="80000"/>
              </a:lnSpc>
              <a:spcAft>
                <a:spcPts val="0"/>
              </a:spcAft>
              <a:buFontTx/>
              <a:buNone/>
              <a:defRPr/>
            </a:pPr>
            <a:r>
              <a:rPr lang="cs-CZ" sz="1600" dirty="0"/>
              <a:t>b) že hodnota plnění, které by při oddlužení obdrželi nezajištění věřitelé, bude nižší než 30 % jejich pohledávek, ledaže tito věřitelé s nižším plněním souhlasí,</a:t>
            </a:r>
          </a:p>
          <a:p>
            <a:pPr fontAlgn="auto">
              <a:lnSpc>
                <a:spcPct val="80000"/>
              </a:lnSpc>
              <a:spcAft>
                <a:spcPts val="0"/>
              </a:spcAft>
              <a:buFontTx/>
              <a:buNone/>
              <a:defRPr/>
            </a:pPr>
            <a:r>
              <a:rPr lang="cs-CZ" sz="1600" dirty="0"/>
              <a:t>	</a:t>
            </a:r>
          </a:p>
          <a:p>
            <a:pPr fontAlgn="auto">
              <a:lnSpc>
                <a:spcPct val="80000"/>
              </a:lnSpc>
              <a:spcAft>
                <a:spcPts val="0"/>
              </a:spcAft>
              <a:buFontTx/>
              <a:buNone/>
              <a:defRPr/>
            </a:pPr>
            <a:r>
              <a:rPr lang="cs-CZ" sz="1600" strike="sngStrike" dirty="0"/>
              <a:t>(2) </a:t>
            </a:r>
            <a:r>
              <a:rPr lang="cs-CZ" sz="1600" strike="sngStrike" dirty="0" err="1"/>
              <a:t>Insolvenční</a:t>
            </a:r>
            <a:r>
              <a:rPr lang="cs-CZ" sz="1600" strike="sngStrike" dirty="0"/>
              <a:t> soud zamítne návrh na povolení oddlužení i tehdy, jestliže</a:t>
            </a:r>
          </a:p>
          <a:p>
            <a:pPr fontAlgn="auto">
              <a:lnSpc>
                <a:spcPct val="80000"/>
              </a:lnSpc>
              <a:spcAft>
                <a:spcPts val="0"/>
              </a:spcAft>
              <a:buFontTx/>
              <a:buNone/>
              <a:defRPr/>
            </a:pPr>
            <a:r>
              <a:rPr lang="cs-CZ" sz="1600" strike="sngStrike" dirty="0"/>
              <a:t> a) jej znovu podala osoba, o jejímž návrhu na povolení oddlužení bylo již dříve rozhodnuto, nebo</a:t>
            </a:r>
          </a:p>
          <a:p>
            <a:pPr fontAlgn="auto">
              <a:lnSpc>
                <a:spcPct val="80000"/>
              </a:lnSpc>
              <a:spcAft>
                <a:spcPts val="0"/>
              </a:spcAft>
              <a:buFontTx/>
              <a:buNone/>
              <a:defRPr/>
            </a:pPr>
            <a:r>
              <a:rPr lang="cs-CZ" sz="1600" strike="sngStrike" dirty="0"/>
              <a:t>b) dosavadní výsledky řízení dokládají lehkomyslný nebo nedbalý přístup dlužníka k plnění povinností v </a:t>
            </a:r>
            <a:r>
              <a:rPr lang="cs-CZ" sz="1600" strike="sngStrike" dirty="0" err="1"/>
              <a:t>insolvenčním</a:t>
            </a:r>
            <a:r>
              <a:rPr lang="cs-CZ" sz="1600" strike="sngStrike" dirty="0"/>
              <a:t> řízení.</a:t>
            </a:r>
          </a:p>
          <a:p>
            <a:pPr fontAlgn="auto">
              <a:lnSpc>
                <a:spcPct val="80000"/>
              </a:lnSpc>
              <a:spcAft>
                <a:spcPts val="0"/>
              </a:spcAft>
              <a:buFontTx/>
              <a:buNone/>
              <a:defRPr/>
            </a:pPr>
            <a:r>
              <a:rPr lang="cs-CZ" sz="1600" b="1" dirty="0"/>
              <a:t>(2) </a:t>
            </a:r>
            <a:r>
              <a:rPr lang="cs-CZ" sz="1600" b="1" dirty="0" err="1"/>
              <a:t>Insolvenční</a:t>
            </a:r>
            <a:r>
              <a:rPr lang="cs-CZ" sz="1600" b="1" dirty="0"/>
              <a:t> soud zamítne návrh na povolení oddlužení i tehdy, jestliže dosavadní výsledky řízení dokládají lehkomyslný nebo nedbalý přístup dlužníka k plnění povinností v </a:t>
            </a:r>
            <a:r>
              <a:rPr lang="cs-CZ" sz="1600" b="1" dirty="0" err="1"/>
              <a:t>insolvenčním</a:t>
            </a:r>
            <a:r>
              <a:rPr lang="cs-CZ" sz="1600" b="1" dirty="0"/>
              <a:t> řízení.</a:t>
            </a:r>
          </a:p>
          <a:p>
            <a:pPr fontAlgn="auto">
              <a:lnSpc>
                <a:spcPct val="80000"/>
              </a:lnSpc>
              <a:spcAft>
                <a:spcPts val="0"/>
              </a:spcAft>
              <a:buFontTx/>
              <a:buNone/>
              <a:defRPr/>
            </a:pPr>
            <a:r>
              <a:rPr lang="cs-CZ" sz="1600" dirty="0"/>
              <a:t> </a:t>
            </a:r>
          </a:p>
          <a:p>
            <a:pPr fontAlgn="auto">
              <a:lnSpc>
                <a:spcPct val="80000"/>
              </a:lnSpc>
              <a:spcAft>
                <a:spcPts val="0"/>
              </a:spcAft>
              <a:buFontTx/>
              <a:buNone/>
              <a:defRPr/>
            </a:pPr>
            <a:r>
              <a:rPr lang="cs-CZ" sz="1600" strike="sngStrike" dirty="0"/>
              <a:t>(</a:t>
            </a:r>
            <a:r>
              <a:rPr lang="cs-CZ" sz="1600" b="1" strike="sngStrike" dirty="0"/>
              <a:t>3) Na nepoctivý záměr sledovaný návrhem na povolení oddlužení lze usuzovat zejména tehdy, jestliže ohledně dlužníka, jeho zákonného zástupce, jeho statutárního orgánu nebo člena jeho kolektivního statutárního orgánu</a:t>
            </a:r>
          </a:p>
          <a:p>
            <a:pPr fontAlgn="auto">
              <a:lnSpc>
                <a:spcPct val="80000"/>
              </a:lnSpc>
              <a:spcAft>
                <a:spcPts val="0"/>
              </a:spcAft>
              <a:buFontTx/>
              <a:buNone/>
              <a:defRPr/>
            </a:pPr>
            <a:r>
              <a:rPr lang="cs-CZ" sz="1600" b="1" strike="sngStrike" dirty="0"/>
              <a:t> a) v posledních 5 letech probíhalo </a:t>
            </a:r>
            <a:r>
              <a:rPr lang="cs-CZ" sz="1600" b="1" strike="sngStrike" dirty="0" err="1"/>
              <a:t>insolvenční</a:t>
            </a:r>
            <a:r>
              <a:rPr lang="cs-CZ" sz="1600" b="1" strike="sngStrike" dirty="0"/>
              <a:t> řízení nebo jiné řízení řešící úpadek takové osoby, a to v závislosti na výsledku takového řízení, nebo</a:t>
            </a:r>
          </a:p>
          <a:p>
            <a:pPr fontAlgn="auto">
              <a:lnSpc>
                <a:spcPct val="80000"/>
              </a:lnSpc>
              <a:spcAft>
                <a:spcPts val="0"/>
              </a:spcAft>
              <a:buFontTx/>
              <a:buNone/>
              <a:defRPr/>
            </a:pPr>
            <a:r>
              <a:rPr lang="cs-CZ" sz="1600" b="1" strike="sngStrike" dirty="0"/>
              <a:t>b) podle výpisu z rejstříku trestů v posledních 5 letech před zahájením </a:t>
            </a:r>
            <a:r>
              <a:rPr lang="cs-CZ" sz="1600" b="1" strike="sngStrike" dirty="0" err="1"/>
              <a:t>insolvenčního</a:t>
            </a:r>
            <a:r>
              <a:rPr lang="cs-CZ" sz="1600" b="1" strike="sngStrike" dirty="0"/>
              <a:t> řízení proběhlo trestní řízení, které skončilo pravomocným odsouzením pro trestný čin majetkové nebo hospodářské povahy; to neplatí, lze-li na základě dlužníkem prokázaných skutečností usuzovat na to, že se o nepoctivý záměr nejedná.</a:t>
            </a:r>
          </a:p>
          <a:p>
            <a:pPr fontAlgn="auto">
              <a:lnSpc>
                <a:spcPct val="80000"/>
              </a:lnSpc>
              <a:spcAft>
                <a:spcPts val="0"/>
              </a:spcAft>
              <a:buFontTx/>
              <a:buNone/>
              <a:defRPr/>
            </a:pPr>
            <a:endParaRPr lang="cs-CZ" sz="1600" b="1" dirty="0"/>
          </a:p>
          <a:p>
            <a:pPr fontAlgn="auto">
              <a:lnSpc>
                <a:spcPct val="80000"/>
              </a:lnSpc>
              <a:spcAft>
                <a:spcPts val="0"/>
              </a:spcAft>
              <a:buFontTx/>
              <a:buNone/>
              <a:defRPr/>
            </a:pPr>
            <a:r>
              <a:rPr lang="cs-CZ" sz="1600" b="1" strike="sngStrike" dirty="0"/>
              <a:t>(4) </a:t>
            </a:r>
            <a:r>
              <a:rPr lang="cs-CZ" sz="1600" b="1" dirty="0"/>
              <a:t>(3)</a:t>
            </a:r>
            <a:r>
              <a:rPr lang="cs-CZ" sz="1600" dirty="0"/>
              <a:t> Rozhodnutí o zamítnutí návrhu na povolení oddlužení se doručuje dlužníku, osobě, která návrh podala, </a:t>
            </a:r>
            <a:r>
              <a:rPr lang="cs-CZ" sz="1600" dirty="0" err="1"/>
              <a:t>insolvenčnímu</a:t>
            </a:r>
            <a:r>
              <a:rPr lang="cs-CZ" sz="1600" dirty="0"/>
              <a:t> správci a věřitelskému výboru. Odvolání proti němu může podat pouze osoba, která návrh podala.</a:t>
            </a:r>
          </a:p>
        </p:txBody>
      </p:sp>
      <p:sp>
        <p:nvSpPr>
          <p:cNvPr id="5" name="Zástupný symbol pro datum 4"/>
          <p:cNvSpPr>
            <a:spLocks noGrp="1"/>
          </p:cNvSpPr>
          <p:nvPr>
            <p:ph type="dt" sz="quarter" idx="10"/>
          </p:nvPr>
        </p:nvSpPr>
        <p:spPr/>
        <p:txBody>
          <a:bodyPr/>
          <a:lstStyle/>
          <a:p>
            <a:pPr>
              <a:defRPr/>
            </a:pPr>
            <a:fld id="{B3EEE12E-59B6-4452-8326-333DEB357569}"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DD4B67C9-9279-4E5F-8A9F-A619EDAE05B3}" type="slidenum">
              <a:rPr lang="cs-CZ"/>
              <a:pPr>
                <a:defRPr/>
              </a:pPr>
              <a:t>205</a:t>
            </a:fld>
            <a:endParaRPr lang="cs-CZ"/>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adpis 3"/>
          <p:cNvSpPr>
            <a:spLocks noGrp="1"/>
          </p:cNvSpPr>
          <p:nvPr>
            <p:ph type="title"/>
          </p:nvPr>
        </p:nvSpPr>
        <p:spPr>
          <a:xfrm>
            <a:off x="468313" y="115888"/>
            <a:ext cx="8229600" cy="635000"/>
          </a:xfrm>
        </p:spPr>
        <p:txBody>
          <a:bodyPr/>
          <a:lstStyle/>
          <a:p>
            <a:r>
              <a:rPr lang="cs-CZ" sz="2800" b="1"/>
              <a:t>Příjmy dárce (plátce důchodu) ins. soud nezkoumá</a:t>
            </a:r>
          </a:p>
        </p:txBody>
      </p:sp>
      <p:sp>
        <p:nvSpPr>
          <p:cNvPr id="71683" name="Zástupný symbol pro obsah 4"/>
          <p:cNvSpPr>
            <a:spLocks noGrp="1"/>
          </p:cNvSpPr>
          <p:nvPr>
            <p:ph idx="1"/>
          </p:nvPr>
        </p:nvSpPr>
        <p:spPr>
          <a:xfrm>
            <a:off x="457200" y="908050"/>
            <a:ext cx="8229600" cy="5218113"/>
          </a:xfrm>
        </p:spPr>
        <p:txBody>
          <a:bodyPr/>
          <a:lstStyle/>
          <a:p>
            <a:pPr marL="0" indent="0" algn="ctr">
              <a:buFont typeface="Arial" charset="0"/>
              <a:buNone/>
            </a:pPr>
            <a:r>
              <a:rPr lang="cs-CZ" sz="2000"/>
              <a:t>Z tvrzení dlužnice v insolvenčním návrhu, jakož i ze seznamu závazků a jeho doplnění, vyplývá, že celková výše závazků, které jsou všechny závazky nezajištěnými, činí 1.938.399,12 Kč. Dlužnice má pouze příjem z dohody o provedení práce ve výši 3.900 Kč a dále má příjem ze smlouvy o důchodu, na základě které se poskytovatel důchodu pan Jan Brabec zavázal dlužnici vyplácet důchod ve výši 7.300 Kč měsíčně. Odvolací soud se neztotožňuje se závěrem soudu prvního stupně, že ke smlouvě o důchodu nelze přihlížet, když poskytovatel důchodu má nízký čistý měsíční příjem ze svého pracovního poměru. Podle názoru odvolacího soudu pouhé porovnání výše poskytované částky a výše čistého měsíčního příjmu poskytovatele důchodu nemůže vést k závěru o tom, že k příjmu z důchodu nelze přihlížet. Aby bylo možno takový závěr přijmout, bylo by třeba zkoumat nejenom výdělkové poměry poskytovatele důchodu, ale i ostatní jeho poměry, zejména osobní a majetkové.</a:t>
            </a:r>
          </a:p>
          <a:p>
            <a:pPr marL="0" indent="0" algn="ctr">
              <a:buFont typeface="Arial" charset="0"/>
              <a:buNone/>
            </a:pPr>
            <a:r>
              <a:rPr lang="cs-CZ" sz="2000" b="1"/>
              <a:t>VS Olomouc 3 VSOL 1148/2013-A-11 ze dne 25.2.2014 ve věci KSBR 38 INS 12448/2013</a:t>
            </a:r>
            <a:endParaRPr lang="cs-CZ" sz="2000"/>
          </a:p>
          <a:p>
            <a:pPr marL="0" indent="0">
              <a:buFont typeface="Arial" charset="0"/>
              <a:buNone/>
            </a:pPr>
            <a:endParaRPr lang="cs-CZ" sz="2000"/>
          </a:p>
        </p:txBody>
      </p:sp>
      <p:sp>
        <p:nvSpPr>
          <p:cNvPr id="2" name="Zástupný symbol pro datum 1"/>
          <p:cNvSpPr>
            <a:spLocks noGrp="1"/>
          </p:cNvSpPr>
          <p:nvPr>
            <p:ph type="dt" sz="quarter" idx="10"/>
          </p:nvPr>
        </p:nvSpPr>
        <p:spPr/>
        <p:txBody>
          <a:bodyPr/>
          <a:lstStyle/>
          <a:p>
            <a:pPr>
              <a:defRPr/>
            </a:pPr>
            <a:fld id="{02731F3F-2C66-49A9-A01C-FFB480A74E37}" type="datetime1">
              <a:rPr lang="cs-CZ" smtClean="0"/>
              <a:pPr>
                <a:defRPr/>
              </a:pPr>
              <a:t>12.01.2017</a:t>
            </a:fld>
            <a:endParaRPr lang="cs-CZ"/>
          </a:p>
        </p:txBody>
      </p:sp>
      <p:sp>
        <p:nvSpPr>
          <p:cNvPr id="3" name="Zástupný symbol pro zápatí 2"/>
          <p:cNvSpPr>
            <a:spLocks noGrp="1"/>
          </p:cNvSpPr>
          <p:nvPr>
            <p:ph type="ftr" sz="quarter" idx="11"/>
          </p:nvPr>
        </p:nvSpPr>
        <p:spPr/>
        <p:txBody>
          <a:bodyPr/>
          <a:lstStyle/>
          <a:p>
            <a:pPr>
              <a:defRPr/>
            </a:pPr>
            <a:r>
              <a:rPr lang="cs-CZ"/>
              <a:t>Jan Kozák, KS Brno</a:t>
            </a:r>
            <a:endParaRPr lang="cs-CZ" dirty="0"/>
          </a:p>
        </p:txBody>
      </p:sp>
      <p:sp>
        <p:nvSpPr>
          <p:cNvPr id="6" name="Zástupný symbol pro číslo snímku 5"/>
          <p:cNvSpPr>
            <a:spLocks noGrp="1"/>
          </p:cNvSpPr>
          <p:nvPr>
            <p:ph type="sldNum" sz="quarter" idx="12"/>
          </p:nvPr>
        </p:nvSpPr>
        <p:spPr/>
        <p:txBody>
          <a:bodyPr/>
          <a:lstStyle/>
          <a:p>
            <a:pPr>
              <a:defRPr/>
            </a:pPr>
            <a:fld id="{3CDB79CB-19CB-48EF-82EA-0F4269CF9B8A}" type="slidenum">
              <a:rPr lang="cs-CZ"/>
              <a:pPr>
                <a:defRPr/>
              </a:pPr>
              <a:t>206</a:t>
            </a:fld>
            <a:endParaRPr lang="cs-CZ"/>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457200" y="0"/>
            <a:ext cx="8229600" cy="692150"/>
          </a:xfrm>
        </p:spPr>
        <p:txBody>
          <a:bodyPr/>
          <a:lstStyle/>
          <a:p>
            <a:r>
              <a:rPr lang="cs-CZ" altLang="cs-CZ" sz="2000"/>
              <a:t>§§ 396-397 rozhodnutí o povolení oddlužení</a:t>
            </a:r>
          </a:p>
        </p:txBody>
      </p:sp>
      <p:sp>
        <p:nvSpPr>
          <p:cNvPr id="277507" name="Rectangle 3"/>
          <p:cNvSpPr>
            <a:spLocks noGrp="1" noChangeArrowheads="1"/>
          </p:cNvSpPr>
          <p:nvPr>
            <p:ph type="body" idx="4294967295"/>
          </p:nvPr>
        </p:nvSpPr>
        <p:spPr>
          <a:xfrm>
            <a:off x="468313" y="692150"/>
            <a:ext cx="8229600" cy="568917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lnSpcReduction="10000"/>
          </a:bodyPr>
          <a:lstStyle/>
          <a:p>
            <a:pPr algn="ctr" fontAlgn="auto">
              <a:lnSpc>
                <a:spcPct val="80000"/>
              </a:lnSpc>
              <a:spcAft>
                <a:spcPts val="0"/>
              </a:spcAft>
              <a:buFontTx/>
              <a:buNone/>
              <a:defRPr/>
            </a:pPr>
            <a:r>
              <a:rPr lang="cs-CZ" sz="2000" dirty="0"/>
              <a:t>§ 396</a:t>
            </a:r>
          </a:p>
          <a:p>
            <a:pPr algn="ctr" fontAlgn="auto">
              <a:lnSpc>
                <a:spcPct val="80000"/>
              </a:lnSpc>
              <a:spcAft>
                <a:spcPts val="0"/>
              </a:spcAft>
              <a:buFontTx/>
              <a:buNone/>
              <a:defRPr/>
            </a:pPr>
            <a:r>
              <a:rPr lang="cs-CZ" sz="2000" dirty="0"/>
              <a:t>Jestliže </a:t>
            </a:r>
            <a:r>
              <a:rPr lang="cs-CZ" sz="2000" dirty="0" err="1"/>
              <a:t>insolvenční</a:t>
            </a:r>
            <a:r>
              <a:rPr lang="cs-CZ" sz="2000" dirty="0"/>
              <a:t> soud návrh na povolení oddlužení odmítne, vezme na vědomí jeho </a:t>
            </a:r>
            <a:r>
              <a:rPr lang="cs-CZ" sz="2000" dirty="0" err="1"/>
              <a:t>zpětvzetí</a:t>
            </a:r>
            <a:r>
              <a:rPr lang="cs-CZ" sz="2000" dirty="0"/>
              <a:t> nebo jej zamítne, rozhodne současně o způsobu řešení dlužníkova úpadku konkursem.</a:t>
            </a:r>
          </a:p>
          <a:p>
            <a:pPr algn="ctr" fontAlgn="auto">
              <a:lnSpc>
                <a:spcPct val="80000"/>
              </a:lnSpc>
              <a:spcAft>
                <a:spcPts val="0"/>
              </a:spcAft>
              <a:buFontTx/>
              <a:buNone/>
              <a:defRPr/>
            </a:pPr>
            <a:endParaRPr lang="cs-CZ" sz="2000" dirty="0">
              <a:solidFill>
                <a:srgbClr val="CC00CC"/>
              </a:solidFill>
            </a:endParaRPr>
          </a:p>
          <a:p>
            <a:pPr algn="ctr" fontAlgn="auto">
              <a:lnSpc>
                <a:spcPct val="80000"/>
              </a:lnSpc>
              <a:spcAft>
                <a:spcPts val="0"/>
              </a:spcAft>
              <a:buFontTx/>
              <a:buNone/>
              <a:defRPr/>
            </a:pPr>
            <a:r>
              <a:rPr lang="cs-CZ" sz="2000" dirty="0"/>
              <a:t>§ 397</a:t>
            </a:r>
          </a:p>
          <a:p>
            <a:pPr algn="ctr" fontAlgn="auto">
              <a:lnSpc>
                <a:spcPct val="80000"/>
              </a:lnSpc>
              <a:spcAft>
                <a:spcPts val="0"/>
              </a:spcAft>
              <a:buFontTx/>
              <a:buNone/>
              <a:defRPr/>
            </a:pPr>
            <a:r>
              <a:rPr lang="cs-CZ" sz="2000" dirty="0"/>
              <a:t> </a:t>
            </a:r>
            <a:r>
              <a:rPr lang="cs-CZ" sz="2000" strike="sngStrike" dirty="0"/>
              <a:t>(1) Nedojde-li ke </a:t>
            </a:r>
            <a:r>
              <a:rPr lang="cs-CZ" sz="2000" strike="sngStrike" dirty="0" err="1"/>
              <a:t>zpětvzetí</a:t>
            </a:r>
            <a:r>
              <a:rPr lang="cs-CZ" sz="2000" strike="sngStrike" dirty="0"/>
              <a:t> návrhu na povolení oddlužení ani k jeho odmítnutí nebo zamítnutí, </a:t>
            </a:r>
            <a:r>
              <a:rPr lang="cs-CZ" sz="2000" strike="sngStrike" dirty="0" err="1"/>
              <a:t>insolvenční</a:t>
            </a:r>
            <a:r>
              <a:rPr lang="cs-CZ" sz="2000" strike="sngStrike" dirty="0"/>
              <a:t> soud oddlužení povolí. Rozhodnutí o povolení oddlužení se doručuje dlužníku, </a:t>
            </a:r>
            <a:r>
              <a:rPr lang="cs-CZ" sz="2000" strike="sngStrike" dirty="0" err="1"/>
              <a:t>insolvenčnímu</a:t>
            </a:r>
            <a:r>
              <a:rPr lang="cs-CZ" sz="2000" strike="sngStrike" dirty="0"/>
              <a:t> správci a věřitelskému výboru. Odvolání proti němu není přípustné.</a:t>
            </a:r>
          </a:p>
          <a:p>
            <a:pPr algn="ctr" fontAlgn="auto">
              <a:lnSpc>
                <a:spcPct val="80000"/>
              </a:lnSpc>
              <a:spcAft>
                <a:spcPts val="0"/>
              </a:spcAft>
              <a:buFontTx/>
              <a:buNone/>
              <a:defRPr/>
            </a:pPr>
            <a:r>
              <a:rPr lang="cs-CZ" sz="2000" b="1" dirty="0"/>
              <a:t>(1) Nedojde-li ke </a:t>
            </a:r>
            <a:r>
              <a:rPr lang="cs-CZ" sz="2000" b="1" dirty="0" err="1"/>
              <a:t>zpětvzetí</a:t>
            </a:r>
            <a:r>
              <a:rPr lang="cs-CZ" sz="2000" b="1" dirty="0"/>
              <a:t> návrhu na povolení oddlužení ani k jeho odmítnutí nebo zamítnutí, </a:t>
            </a:r>
            <a:r>
              <a:rPr lang="cs-CZ" sz="2000" b="1" dirty="0" err="1"/>
              <a:t>insolvenční</a:t>
            </a:r>
            <a:r>
              <a:rPr lang="cs-CZ" sz="2000" b="1" dirty="0"/>
              <a:t> soud oddlužení povolí. V pochybnostech o tom, zda dlužník je oprávněn podat návrh na povolení oddlužení, </a:t>
            </a:r>
            <a:r>
              <a:rPr lang="cs-CZ" sz="2000" b="1" dirty="0" err="1"/>
              <a:t>insolvenční</a:t>
            </a:r>
            <a:r>
              <a:rPr lang="cs-CZ" sz="2000" b="1" dirty="0"/>
              <a:t> soud oddlužení povolí a tuto otázku prozkoumá v průběhu schůze věřitelů svolané k projednání způsobu oddlužení a hlasování o jeho přijetí. </a:t>
            </a:r>
            <a:r>
              <a:rPr lang="cs-CZ" sz="2000" b="1" dirty="0" err="1"/>
              <a:t>Insolvenční</a:t>
            </a:r>
            <a:r>
              <a:rPr lang="cs-CZ" sz="2000" b="1" dirty="0"/>
              <a:t> soud oddlužení nepovolí do doby, než mu dlužník předloží seznam majetku a seznam závazků. Rozhodnutí o povolení oddlužení se doručuje dlužníku, </a:t>
            </a:r>
            <a:r>
              <a:rPr lang="cs-CZ" sz="2000" b="1" dirty="0" err="1"/>
              <a:t>insolvenčnímu</a:t>
            </a:r>
            <a:r>
              <a:rPr lang="cs-CZ" sz="2000" b="1" dirty="0"/>
              <a:t> správci a věřitelskému výboru. Odvolání proti němu není přípustné.</a:t>
            </a:r>
          </a:p>
          <a:p>
            <a:pPr algn="ctr" fontAlgn="auto">
              <a:lnSpc>
                <a:spcPct val="80000"/>
              </a:lnSpc>
              <a:spcAft>
                <a:spcPts val="0"/>
              </a:spcAft>
              <a:buFontTx/>
              <a:buNone/>
              <a:defRPr/>
            </a:pPr>
            <a:r>
              <a:rPr lang="cs-CZ" sz="2000" dirty="0"/>
              <a:t> (2) </a:t>
            </a:r>
            <a:r>
              <a:rPr lang="cs-CZ" sz="2000" dirty="0" err="1"/>
              <a:t>Insolvenční</a:t>
            </a:r>
            <a:r>
              <a:rPr lang="cs-CZ" sz="2000" dirty="0"/>
              <a:t> soud může po rozhodnutí o povolení oddlužení i bez návrhu změnit své předběžné opatření.</a:t>
            </a:r>
          </a:p>
          <a:p>
            <a:pPr algn="ctr" fontAlgn="auto">
              <a:lnSpc>
                <a:spcPct val="80000"/>
              </a:lnSpc>
              <a:spcAft>
                <a:spcPts val="0"/>
              </a:spcAft>
              <a:buFontTx/>
              <a:buNone/>
              <a:defRPr/>
            </a:pPr>
            <a:r>
              <a:rPr lang="cs-CZ" sz="2000" dirty="0"/>
              <a:t> </a:t>
            </a:r>
            <a:endParaRPr lang="cs-CZ" sz="2000" dirty="0">
              <a:solidFill>
                <a:srgbClr val="00CC00"/>
              </a:solidFill>
            </a:endParaRPr>
          </a:p>
        </p:txBody>
      </p:sp>
      <p:sp>
        <p:nvSpPr>
          <p:cNvPr id="5" name="Zástupný symbol pro datum 4"/>
          <p:cNvSpPr>
            <a:spLocks noGrp="1"/>
          </p:cNvSpPr>
          <p:nvPr>
            <p:ph type="dt" sz="quarter" idx="10"/>
          </p:nvPr>
        </p:nvSpPr>
        <p:spPr/>
        <p:txBody>
          <a:bodyPr/>
          <a:lstStyle/>
          <a:p>
            <a:pPr>
              <a:defRPr/>
            </a:pPr>
            <a:fld id="{EE7FC709-E03C-4F5D-998E-F3514F38D2C2}"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BE3E161B-927D-4F07-92B8-96F1FADCE58E}" type="slidenum">
              <a:rPr lang="cs-CZ"/>
              <a:pPr>
                <a:defRPr/>
              </a:pPr>
              <a:t>207</a:t>
            </a:fld>
            <a:endParaRPr lang="cs-CZ"/>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cs-CZ" altLang="cs-CZ"/>
              <a:t>„§ 397a</a:t>
            </a:r>
          </a:p>
        </p:txBody>
      </p:sp>
      <p:sp>
        <p:nvSpPr>
          <p:cNvPr id="73731" name="Rectangle 3"/>
          <p:cNvSpPr>
            <a:spLocks noGrp="1" noChangeArrowheads="1"/>
          </p:cNvSpPr>
          <p:nvPr>
            <p:ph type="body" idx="4294967295"/>
          </p:nvPr>
        </p:nvSpPr>
        <p:spPr/>
        <p:txBody>
          <a:bodyPr/>
          <a:lstStyle/>
          <a:p>
            <a:endParaRPr lang="cs-CZ" altLang="cs-CZ"/>
          </a:p>
          <a:p>
            <a:pPr algn="ctr">
              <a:buFontTx/>
              <a:buNone/>
            </a:pPr>
            <a:r>
              <a:rPr lang="cs-CZ" altLang="cs-CZ" b="1"/>
              <a:t>V průběhu oddlužení platí přiměřeně ustanovení § 253 až 260. Práva náležející podle těchto ustanovení insolvenčnímu správci, vykonává nadále insolvenční správce.</a:t>
            </a:r>
          </a:p>
          <a:p>
            <a:pPr algn="ctr">
              <a:buFontTx/>
              <a:buNone/>
            </a:pPr>
            <a:endParaRPr lang="cs-CZ" altLang="cs-CZ" b="1"/>
          </a:p>
          <a:p>
            <a:pPr algn="ctr">
              <a:buFontTx/>
              <a:buNone/>
            </a:pPr>
            <a:r>
              <a:rPr lang="cs-CZ" altLang="cs-CZ" sz="2400" i="1"/>
              <a:t>pozn.: jde o:  </a:t>
            </a:r>
          </a:p>
          <a:p>
            <a:pPr algn="ctr">
              <a:buFontTx/>
              <a:buNone/>
            </a:pPr>
            <a:r>
              <a:rPr lang="cs-CZ" altLang="cs-CZ" sz="2400" i="1"/>
              <a:t>smlouva o vzájemném plnění, fixní smlouvy , nájem, leasing, provoz dlužníkova podniku</a:t>
            </a:r>
          </a:p>
        </p:txBody>
      </p:sp>
      <p:sp>
        <p:nvSpPr>
          <p:cNvPr id="5" name="Zástupný symbol pro datum 4"/>
          <p:cNvSpPr>
            <a:spLocks noGrp="1"/>
          </p:cNvSpPr>
          <p:nvPr>
            <p:ph type="dt" sz="quarter" idx="10"/>
          </p:nvPr>
        </p:nvSpPr>
        <p:spPr/>
        <p:txBody>
          <a:bodyPr/>
          <a:lstStyle/>
          <a:p>
            <a:pPr>
              <a:defRPr/>
            </a:pPr>
            <a:fld id="{62CCCD67-B6F9-4133-A386-DECA0DD4F168}"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9BB10350-1C60-4727-B0D9-B5639319AE1B}" type="slidenum">
              <a:rPr lang="cs-CZ"/>
              <a:pPr>
                <a:defRPr/>
              </a:pPr>
              <a:t>208</a:t>
            </a:fld>
            <a:endParaRPr lang="cs-CZ"/>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40" name="Rectangle 2"/>
          <p:cNvSpPr>
            <a:spLocks noGrp="1" noChangeArrowheads="1"/>
          </p:cNvSpPr>
          <p:nvPr>
            <p:ph type="title"/>
          </p:nvPr>
        </p:nvSpPr>
        <p:spPr>
          <a:xfrm>
            <a:off x="457200" y="274638"/>
            <a:ext cx="8229600" cy="1714500"/>
          </a:xfrm>
        </p:spPr>
        <p:txBody>
          <a:bodyPr rtlCol="0">
            <a:normAutofit fontScale="90000"/>
          </a:bodyPr>
          <a:lstStyle/>
          <a:p>
            <a:pPr fontAlgn="auto">
              <a:spcAft>
                <a:spcPts val="0"/>
              </a:spcAft>
              <a:defRPr/>
            </a:pPr>
            <a:br>
              <a:rPr lang="cs-CZ" sz="2800" b="1"/>
            </a:br>
            <a:br>
              <a:rPr lang="cs-CZ" sz="2800" b="1"/>
            </a:br>
            <a:r>
              <a:rPr lang="cs-CZ" sz="2800" b="1"/>
              <a:t>Podmínka úhrady 30%</a:t>
            </a:r>
            <a:br>
              <a:rPr lang="cs-CZ" sz="2800" b="1"/>
            </a:br>
            <a:r>
              <a:rPr lang="cs-CZ" sz="2800" b="1"/>
              <a:t>STAČÍ SPLŇOVAT JEN PRO JEDEN ZE ZPŮSOBŮ</a:t>
            </a:r>
            <a:br>
              <a:rPr lang="cs-CZ" sz="2800" b="1"/>
            </a:br>
            <a:r>
              <a:rPr lang="cs-CZ" sz="2000" b="1"/>
              <a:t>VS Praha, 1 VSPH 169/2008 ve věci sp.zn. KSHK 42 INS 2002/2008</a:t>
            </a:r>
            <a:br>
              <a:rPr lang="cs-CZ" sz="2800" b="1"/>
            </a:br>
            <a:br>
              <a:rPr lang="cs-CZ" sz="2800" b="1"/>
            </a:br>
            <a:endParaRPr lang="cs-CZ" sz="2800" b="1"/>
          </a:p>
        </p:txBody>
      </p:sp>
      <p:sp>
        <p:nvSpPr>
          <p:cNvPr id="74755" name="Rectangle 3"/>
          <p:cNvSpPr>
            <a:spLocks noGrp="1" noChangeArrowheads="1"/>
          </p:cNvSpPr>
          <p:nvPr>
            <p:ph type="body" idx="1"/>
          </p:nvPr>
        </p:nvSpPr>
        <p:spPr>
          <a:xfrm>
            <a:off x="142875" y="2133600"/>
            <a:ext cx="8715375" cy="4535488"/>
          </a:xfrm>
        </p:spPr>
        <p:txBody>
          <a:bodyPr/>
          <a:lstStyle/>
          <a:p>
            <a:pPr marL="0" indent="0" algn="just">
              <a:lnSpc>
                <a:spcPct val="80000"/>
              </a:lnSpc>
              <a:buFontTx/>
              <a:buNone/>
            </a:pPr>
            <a:r>
              <a:rPr lang="cs-CZ" altLang="cs-CZ" sz="2400"/>
              <a:t>Z uvedeného je zřejmé, že skutková zjištění, z nichž soud prvního stupně při posouzení návrhu na povolení oddlužení vycházel, byla správná a úplná, a zcela správná byla i jeho úvaha, že pro povolení oddlužení postačí, pokud je podmínka přípustnosti oddlužení stanovená § 395 odst. 1 písm. b) IZ (předpoklad dosažení minimálního třicetiprocentního uspokojení nezajištěných věřitelů, kteří nesouhlasili s nižším plněním) splněna alespoň v případě jednoho z možných způsobů, jímž lze oddlužení dle § 398 IZ provést, přičemž v této fázi by zřejmě měla být splněna v rámci daného způsobu oddlužení, když dlužníkem uvažovaná kombinace obou způsobů oddlužení není vzhledem k odlišnému právnímu režimu těchto způsobů zákonem předpokládána. </a:t>
            </a:r>
          </a:p>
          <a:p>
            <a:pPr marL="0" indent="0">
              <a:lnSpc>
                <a:spcPct val="80000"/>
              </a:lnSpc>
              <a:buFontTx/>
              <a:buNone/>
            </a:pPr>
            <a:endParaRPr lang="cs-CZ" altLang="cs-CZ" sz="16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C06FA773-0553-435C-8E69-19FAE1E7FFAA}"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A334F2FA-5CB2-45E1-AE73-DCF1A8BA17F4}"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013033E5-3B91-4602-BEAF-E8318CDDC36C}" type="slidenum">
              <a:rPr lang="cs-CZ"/>
              <a:pPr>
                <a:defRPr/>
              </a:pPr>
              <a:t>209</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 74</a:t>
            </a:r>
          </a:p>
        </p:txBody>
      </p:sp>
      <p:sp>
        <p:nvSpPr>
          <p:cNvPr id="3" name="Zástupný symbol pro obsah 2"/>
          <p:cNvSpPr>
            <a:spLocks noGrp="1"/>
          </p:cNvSpPr>
          <p:nvPr>
            <p:ph idx="1"/>
          </p:nvPr>
        </p:nvSpPr>
        <p:spPr/>
        <p:txBody>
          <a:bodyPr>
            <a:noAutofit/>
          </a:bodyPr>
          <a:lstStyle/>
          <a:p>
            <a:pPr algn="ctr">
              <a:buNone/>
            </a:pPr>
            <a:endParaRPr lang="cs-CZ" sz="2400" b="1" dirty="0"/>
          </a:p>
          <a:p>
            <a:pPr algn="ctr">
              <a:buNone/>
            </a:pPr>
            <a:r>
              <a:rPr lang="cs-CZ" sz="2400" b="1" dirty="0"/>
              <a:t>(1) Zveřejnění písemnosti v insolvenčním rejstříku je dokladem </a:t>
            </a:r>
            <a:r>
              <a:rPr lang="cs-CZ" sz="2400" b="1" dirty="0">
                <a:solidFill>
                  <a:srgbClr val="FF0000"/>
                </a:solidFill>
              </a:rPr>
              <a:t>o doručení i při zvláštním způsobu doručení této písemnosti</a:t>
            </a:r>
            <a:r>
              <a:rPr lang="cs-CZ" sz="2400" b="1" dirty="0"/>
              <a:t>. </a:t>
            </a:r>
          </a:p>
          <a:p>
            <a:pPr algn="ctr">
              <a:buNone/>
            </a:pPr>
            <a:r>
              <a:rPr lang="cs-CZ" sz="2400" b="1" dirty="0"/>
              <a:t> </a:t>
            </a:r>
          </a:p>
          <a:p>
            <a:pPr algn="ctr">
              <a:buNone/>
            </a:pPr>
            <a:r>
              <a:rPr lang="cs-CZ" sz="2400" b="1" dirty="0"/>
              <a:t>	(2) Je-li s doručením písemnosti, pro kterou zákon stanoví zvláštní způsob doručení, spojen začátek běhu lhůty k podání opravného prostředku nebo k jinému procesnímu úkonu, </a:t>
            </a:r>
            <a:r>
              <a:rPr lang="cs-CZ" sz="2400" b="1" dirty="0">
                <a:solidFill>
                  <a:srgbClr val="FF0000"/>
                </a:solidFill>
              </a:rPr>
              <a:t>začíná lhůta běžet ode dne, kdy byla písemnost doručena adresátu zvláštním způsobem</a:t>
            </a:r>
            <a:r>
              <a:rPr lang="cs-CZ" sz="2400" b="1" dirty="0"/>
              <a:t>. O tom musí být adresát poučen. </a:t>
            </a:r>
          </a:p>
          <a:p>
            <a:pPr algn="ctr">
              <a:buNone/>
            </a:pPr>
            <a:endParaRPr lang="cs-CZ" sz="24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21</a:t>
            </a:fld>
            <a:endParaRPr lang="cs-CZ"/>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p:txBody>
          <a:bodyPr/>
          <a:lstStyle/>
          <a:p>
            <a:r>
              <a:rPr lang="cs-CZ" altLang="cs-CZ" sz="2000" b="1"/>
              <a:t>Zrušení povoleného oddlužení</a:t>
            </a:r>
            <a:br>
              <a:rPr lang="cs-CZ" altLang="cs-CZ" sz="2000" b="1"/>
            </a:br>
            <a:r>
              <a:rPr lang="cs-CZ" altLang="cs-CZ" sz="2000" b="1"/>
              <a:t>VS Praha 1 VSPH 170/2008-B-17 v KSUL 2162/2008</a:t>
            </a:r>
            <a:br>
              <a:rPr lang="cs-CZ" altLang="cs-CZ" sz="2000" b="1"/>
            </a:br>
            <a:r>
              <a:rPr lang="cs-CZ" altLang="cs-CZ" sz="2000" b="1"/>
              <a:t>ze dne 30.10.2008</a:t>
            </a:r>
          </a:p>
        </p:txBody>
      </p:sp>
      <p:sp>
        <p:nvSpPr>
          <p:cNvPr id="75779" name="Rectangle 3"/>
          <p:cNvSpPr>
            <a:spLocks noGrp="1"/>
          </p:cNvSpPr>
          <p:nvPr>
            <p:ph type="body" idx="1"/>
          </p:nvPr>
        </p:nvSpPr>
        <p:spPr>
          <a:xfrm>
            <a:off x="457200" y="1600200"/>
            <a:ext cx="8229600" cy="4997450"/>
          </a:xfrm>
        </p:spPr>
        <p:txBody>
          <a:bodyPr/>
          <a:lstStyle/>
          <a:p>
            <a:pPr algn="ctr">
              <a:lnSpc>
                <a:spcPct val="80000"/>
              </a:lnSpc>
              <a:buFont typeface="Arial" charset="0"/>
              <a:buNone/>
            </a:pPr>
            <a:r>
              <a:rPr lang="cs-CZ" altLang="cs-CZ" sz="1700"/>
              <a:t>Právo namítat skutečnosti bránící schválení oddlužení dle § 403 odst. 2 IZ a hlasovat o způsobu oddlužení mají pouze přihlášení nezajištění věřitelé, když zajištění věřitelé mají i v případě řešení úpadku oddlužením (v obou jeho formách) právo na stejné uspokojení jejich pohledávek ze zpeněžení předmětu zajištění, jaké jim náleží v konkursu. V daném případě se však žádný ze čtyř přihlášených nezajištěných věřitelů nezúčastnil schůze věřitelů konané dne 29.7.2008, již soud v řádně zveřejněném rozhodnutí o úpadku a o povolení oddlužení ze dne 19.6.2008 svolal, ani nehlasoval o způsobu oddlužení mimo schůzi věřitelů. Tímto svým postojem ovšem nezajištění věřitelé nejenže rezignovali na své právo zúčastnit se prostřednictvím hlasování rozhodnutí o způsobu, jímž má být oddlužení provedeno, ale dali tak rovněž najevo, že žádné námitky stran nepřípustnosti oddlužení nehodlají uplatnit, a že ani nereflektují na možnost s případnými novými zjištěními v tom směru se seznámit.</a:t>
            </a:r>
          </a:p>
          <a:p>
            <a:pPr algn="ctr">
              <a:lnSpc>
                <a:spcPct val="80000"/>
              </a:lnSpc>
              <a:buFont typeface="Arial" charset="0"/>
              <a:buNone/>
            </a:pPr>
            <a:r>
              <a:rPr lang="cs-CZ" altLang="cs-CZ" sz="1700"/>
              <a:t>Za této situace je nutno dovodit, že nezajištění věřitelé nemají zájem revidovat naplnění podmínek pro povolení oddlužení, jež jsou dle § 405 IZ rozhodné i pro jeho schválení, a že jsou srozuměni s tím, že úpadek dlužnice bude řešen oddlužením, které je v posuzovaném případě přípustné ve smyslu § 389 odst. 1 IZ (z hlediska věcné legitimace dlužnice k podání návrhu na povolení oddlužení) i co do podmínky minimálního plnění, jehož se dle § 395 odst. 1 písm. b) IZ musí v oddlužení věřitelům nezajištěných pohledávek k jejich uspokojení dostat (pro případ splátkového kalendáře lze dokonce předpokládat jejich úplné zaplacení). Podle názoru odvolacího soudu proto za daných okolností neodpovídá vůli a zájmům nezajištěných věřitelů rozhodnutí o neschválení povoleného oddlužení, s nímž je dle § 405 odst. 2 IZ bez dalšího spojeno rozhodnutí o řešení úpadku dlužnice konkursem.</a:t>
            </a:r>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EAC94DBC-8170-48F1-A591-73406B874147}"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F18F7822-00EE-4651-B8D4-7173688C881A}"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4065E144-E0A8-4A19-A296-56A6DD5283D8}" type="slidenum">
              <a:rPr lang="cs-CZ"/>
              <a:pPr>
                <a:defRPr/>
              </a:pPr>
              <a:t>210</a:t>
            </a:fld>
            <a:endParaRPr lang="cs-CZ"/>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2" name="Rectangle 2"/>
          <p:cNvSpPr>
            <a:spLocks noGrp="1"/>
          </p:cNvSpPr>
          <p:nvPr>
            <p:ph type="title"/>
          </p:nvPr>
        </p:nvSpPr>
        <p:spPr>
          <a:xfrm>
            <a:off x="250825" y="274638"/>
            <a:ext cx="8642350" cy="1143000"/>
          </a:xfrm>
        </p:spPr>
        <p:txBody>
          <a:bodyPr rtlCol="0">
            <a:normAutofit fontScale="90000"/>
          </a:bodyPr>
          <a:lstStyle/>
          <a:p>
            <a:pPr fontAlgn="auto">
              <a:spcAft>
                <a:spcPts val="0"/>
              </a:spcAft>
              <a:defRPr/>
            </a:pPr>
            <a:br>
              <a:rPr lang="cs-CZ" sz="2200" b="1"/>
            </a:br>
            <a:br>
              <a:rPr lang="cs-CZ" sz="2200" b="1"/>
            </a:br>
            <a:r>
              <a:rPr lang="cs-CZ" sz="2200" b="1"/>
              <a:t>§ 395 IZ – smlouva o důchodu a její vliv na závěr o nepoctivém záměru</a:t>
            </a:r>
            <a:br>
              <a:rPr lang="cs-CZ" sz="2200" b="1"/>
            </a:br>
            <a:r>
              <a:rPr lang="cs-CZ" sz="2200" b="1"/>
              <a:t>NSČR  29 NSCR 22/2012-B-18 ze dne 31.7.2012 ve věci KSCB 27 INS 13044/2010</a:t>
            </a:r>
            <a:br>
              <a:rPr lang="cs-CZ" sz="4000" b="1"/>
            </a:br>
            <a:endParaRPr lang="cs-CZ" sz="4000" b="1"/>
          </a:p>
        </p:txBody>
      </p:sp>
      <p:sp>
        <p:nvSpPr>
          <p:cNvPr id="76803" name="Rectangle 3"/>
          <p:cNvSpPr>
            <a:spLocks noGrp="1"/>
          </p:cNvSpPr>
          <p:nvPr>
            <p:ph type="body" idx="1"/>
          </p:nvPr>
        </p:nvSpPr>
        <p:spPr>
          <a:xfrm>
            <a:off x="250825" y="1600200"/>
            <a:ext cx="8713788" cy="4852988"/>
          </a:xfrm>
        </p:spPr>
        <p:txBody>
          <a:bodyPr/>
          <a:lstStyle/>
          <a:p>
            <a:pPr algn="ctr">
              <a:lnSpc>
                <a:spcPct val="80000"/>
              </a:lnSpc>
              <a:buFont typeface="Arial" charset="0"/>
              <a:buNone/>
            </a:pPr>
            <a:r>
              <a:rPr lang="cs-CZ" altLang="cs-CZ" sz="2000" dirty="0"/>
              <a:t>V poměrech dané věci to znamená, že </a:t>
            </a:r>
            <a:r>
              <a:rPr lang="cs-CZ" altLang="cs-CZ" sz="2000" dirty="0">
                <a:solidFill>
                  <a:srgbClr val="FF0000"/>
                </a:solidFill>
              </a:rPr>
              <a:t>z pouhé skutečnosti, že dlužníci (podle odvolacího soudu) předložili smlouvu o důchodu až v průběhu odvolacího řízení ve zjevné reakci na rozhodnutí insolvenčního soudu o neschválení oddlužení a ve snaze splnit podmínku pro schválení oddlužení dle ustanovení § 395 odst. 1 písm. b/ insolvenčního zákona</a:t>
            </a:r>
            <a:r>
              <a:rPr lang="cs-CZ" altLang="cs-CZ" sz="2000" dirty="0"/>
              <a:t>, nelze dovozovat, že by tímto svým jednáním sledovali (ve vazbě na žádané oddlužení) nepoctivý záměr. </a:t>
            </a:r>
          </a:p>
          <a:p>
            <a:pPr algn="ctr">
              <a:lnSpc>
                <a:spcPct val="80000"/>
              </a:lnSpc>
              <a:buFont typeface="Arial" charset="0"/>
              <a:buNone/>
            </a:pPr>
            <a:r>
              <a:rPr lang="cs-CZ" altLang="cs-CZ" sz="2000" dirty="0"/>
              <a:t>Stejně tak nevypovídá sama o sobě o nepoctivém záměru dlužníků ani odvolacím soudem zdůrazněná skutečnost, že </a:t>
            </a:r>
            <a:r>
              <a:rPr lang="cs-CZ" altLang="cs-CZ" sz="2000" dirty="0">
                <a:solidFill>
                  <a:srgbClr val="FF0000"/>
                </a:solidFill>
              </a:rPr>
              <a:t>k navýšení zdrojů došlo jen tak, aby to vyhovovalo minimální možné míře uspokojení pohledávek </a:t>
            </a:r>
            <a:r>
              <a:rPr lang="cs-CZ" altLang="cs-CZ" sz="2000" dirty="0"/>
              <a:t>. Ze skutkového stavu, z něhož vycházel odvolací soud, neplyne, že by snad dlužníci měli možnost získat dodatečné příjmy ve větším rozsahu, než je částka, kterou se jejich dcera zavázala poskytovat ve smlouvě o důchodu. Jen kdyby se dlužníci zřekli možnosti zvýšit své příjmy výrazněji, bylo by namístě uzavřít, že jejich jednání je vedeno nepoctivým záměrem. </a:t>
            </a:r>
          </a:p>
          <a:p>
            <a:pPr algn="ctr">
              <a:lnSpc>
                <a:spcPct val="80000"/>
              </a:lnSpc>
              <a:buFont typeface="Arial" charset="0"/>
              <a:buNone/>
            </a:pPr>
            <a:r>
              <a:rPr lang="cs-CZ" altLang="cs-CZ" sz="2000" dirty="0"/>
              <a:t>Odvolací soud tedy pochybil i v tom, že při posouzení, zda jsou splněny podmínky pro schválení oddlužení, nevzal v potaz smlouvu o důchodu (že v jejím uzavření nesprávně spatřoval jednání, jímž dlužníci sledují nepoctivý záměr). </a:t>
            </a:r>
            <a:endParaRPr lang="cs-CZ" altLang="cs-CZ" sz="2000" b="1" dirty="0"/>
          </a:p>
        </p:txBody>
      </p:sp>
      <p:sp>
        <p:nvSpPr>
          <p:cNvPr id="5" name="Zástupný symbol pro datum 4"/>
          <p:cNvSpPr>
            <a:spLocks noGrp="1"/>
          </p:cNvSpPr>
          <p:nvPr>
            <p:ph type="dt" sz="quarter" idx="10"/>
          </p:nvPr>
        </p:nvSpPr>
        <p:spPr/>
        <p:txBody>
          <a:bodyPr/>
          <a:lstStyle/>
          <a:p>
            <a:pPr>
              <a:defRPr/>
            </a:pPr>
            <a:fld id="{20BA2EE5-11CA-4009-B7B8-7323A82F3629}"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3E08AFEB-AE5E-4C90-B5E5-093A21B03E1C}" type="slidenum">
              <a:rPr lang="cs-CZ"/>
              <a:pPr>
                <a:defRPr/>
              </a:pPr>
              <a:t>211</a:t>
            </a:fld>
            <a:endParaRPr lang="cs-CZ"/>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6" name="Rectangle 2"/>
          <p:cNvSpPr>
            <a:spLocks noGrp="1" noChangeArrowheads="1"/>
          </p:cNvSpPr>
          <p:nvPr>
            <p:ph type="title"/>
          </p:nvPr>
        </p:nvSpPr>
        <p:spPr>
          <a:xfrm>
            <a:off x="457200" y="274638"/>
            <a:ext cx="8229600" cy="1570037"/>
          </a:xfrm>
        </p:spPr>
        <p:txBody>
          <a:bodyPr rtlCol="0">
            <a:normAutofit fontScale="90000"/>
          </a:bodyPr>
          <a:lstStyle/>
          <a:p>
            <a:pPr fontAlgn="auto">
              <a:spcAft>
                <a:spcPts val="0"/>
              </a:spcAft>
              <a:defRPr/>
            </a:pPr>
            <a:r>
              <a:rPr lang="cs-CZ" sz="2800" b="1"/>
              <a:t>Vyvrácení domněnky o nepoctivém záměru</a:t>
            </a:r>
            <a:br>
              <a:rPr lang="cs-CZ" sz="2800" b="1"/>
            </a:br>
            <a:br>
              <a:rPr lang="cs-CZ" sz="2800" b="1"/>
            </a:br>
            <a:r>
              <a:rPr lang="cs-CZ" sz="2000" b="1"/>
              <a:t>VS Olomouc, 2 VSOL 181/2008 ve věci sp.zn. KSBR 40 INS 3720/2008</a:t>
            </a:r>
            <a:br>
              <a:rPr lang="cs-CZ" sz="2000" b="1"/>
            </a:br>
            <a:endParaRPr lang="cs-CZ" sz="2800" b="1"/>
          </a:p>
        </p:txBody>
      </p:sp>
      <p:sp>
        <p:nvSpPr>
          <p:cNvPr id="77827" name="Rectangle 3"/>
          <p:cNvSpPr>
            <a:spLocks noGrp="1" noChangeArrowheads="1"/>
          </p:cNvSpPr>
          <p:nvPr>
            <p:ph type="body" idx="1"/>
          </p:nvPr>
        </p:nvSpPr>
        <p:spPr>
          <a:xfrm>
            <a:off x="250825" y="2205038"/>
            <a:ext cx="8642350" cy="4652962"/>
          </a:xfrm>
        </p:spPr>
        <p:txBody>
          <a:bodyPr/>
          <a:lstStyle/>
          <a:p>
            <a:pPr marL="0" indent="0" algn="just">
              <a:lnSpc>
                <a:spcPct val="80000"/>
              </a:lnSpc>
              <a:buFontTx/>
              <a:buNone/>
            </a:pPr>
            <a:r>
              <a:rPr lang="cs-CZ" altLang="cs-CZ" sz="2400" b="1" u="sng"/>
              <a:t>Ani pravomocné odsouzení v rozhodné době před podáním návrhu na povolení oddlužení pro trestný čin majetkové nebo hospodářské povahy dlužníka zcela nezbavuje možnosti úspěšně se domáhat povolení oddlužení. Musí však tvrdit a prokazovat takové specifické okolnosti, z nichž by bylo možno usuzovat na to, že i přes existenci odsouzení se u něho o nepoctivý záměr nejedná. </a:t>
            </a:r>
            <a:r>
              <a:rPr lang="cs-CZ" altLang="cs-CZ" sz="2400"/>
              <a:t>Obecně lze říct, že takové okolnosti by mohly spočívat např. v tom, že dlužník uhradil škodu způsobenou trestným činem, zcela výjimečnými okolnostmi případu, jež mohou vyplývat zejména z povahy trestného jednání dlužníka, míry jeho účasti na spáchání činu, následku jeho jednání, výši a druhu uloženého trestu apod., či v chování dlužníka po vynesení odsuzujícího rozsudku.</a:t>
            </a:r>
          </a:p>
          <a:p>
            <a:pPr marL="0" indent="0">
              <a:lnSpc>
                <a:spcPct val="80000"/>
              </a:lnSpc>
              <a:buFontTx/>
              <a:buNone/>
            </a:pPr>
            <a:endParaRPr lang="cs-CZ" altLang="cs-CZ" sz="24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E0FC62A3-098B-4477-B31A-704BAEA62D84}"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E4AA8830-4336-48E9-82A5-EC270FD77F7C}"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AC638E81-E3E1-4BFD-923E-A6BFC4F0B26E}" type="slidenum">
              <a:rPr lang="cs-CZ"/>
              <a:pPr>
                <a:defRPr/>
              </a:pPr>
              <a:t>212</a:t>
            </a:fld>
            <a:endParaRPr lang="cs-CZ"/>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0"/>
            <a:ext cx="8712968" cy="1124744"/>
          </a:xfrm>
        </p:spPr>
        <p:txBody>
          <a:bodyPr>
            <a:normAutofit fontScale="90000"/>
          </a:bodyPr>
          <a:lstStyle/>
          <a:p>
            <a:br>
              <a:rPr lang="cs-CZ" sz="2400" b="1" dirty="0">
                <a:effectLst>
                  <a:outerShdw blurRad="38100" dist="38100" dir="2700000" algn="tl">
                    <a:srgbClr val="000000">
                      <a:alpha val="43137"/>
                    </a:srgbClr>
                  </a:outerShdw>
                </a:effectLst>
              </a:rPr>
            </a:br>
            <a:r>
              <a:rPr lang="cs-CZ" sz="2400" b="1" dirty="0" err="1">
                <a:effectLst>
                  <a:outerShdw blurRad="38100" dist="38100" dir="2700000" algn="tl">
                    <a:srgbClr val="000000">
                      <a:alpha val="43137"/>
                    </a:srgbClr>
                  </a:outerShdw>
                </a:effectLst>
              </a:rPr>
              <a:t>Mikropůjčky</a:t>
            </a:r>
            <a:r>
              <a:rPr lang="cs-CZ" sz="2400" b="1" dirty="0">
                <a:effectLst>
                  <a:outerShdw blurRad="38100" dist="38100" dir="2700000" algn="tl">
                    <a:srgbClr val="000000">
                      <a:alpha val="43137"/>
                    </a:srgbClr>
                  </a:outerShdw>
                </a:effectLst>
              </a:rPr>
              <a:t> – poctivý záměr</a:t>
            </a:r>
            <a:br>
              <a:rPr lang="cs-CZ" sz="2400" b="1" dirty="0">
                <a:effectLst>
                  <a:outerShdw blurRad="38100" dist="38100" dir="2700000" algn="tl">
                    <a:srgbClr val="000000">
                      <a:alpha val="43137"/>
                    </a:srgbClr>
                  </a:outerShdw>
                </a:effectLst>
              </a:rPr>
            </a:br>
            <a:r>
              <a:rPr lang="cs-CZ" sz="2400" b="1" dirty="0"/>
              <a:t>VS Olomouc 3 VSOL 803/2016-A-16 ve věci KSBR 31 INS 9388/2016 </a:t>
            </a:r>
            <a:br>
              <a:rPr lang="cs-CZ" sz="2400" b="1" dirty="0"/>
            </a:br>
            <a:r>
              <a:rPr lang="cs-CZ" sz="2400" b="1" dirty="0"/>
              <a:t>ze dne 19.9.2016 (1).</a:t>
            </a:r>
            <a:br>
              <a:rPr lang="cs-CZ" sz="2400" dirty="0"/>
            </a:br>
            <a:endParaRPr lang="cs-CZ" sz="24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0" y="1196752"/>
            <a:ext cx="9036496" cy="5112568"/>
          </a:xfrm>
        </p:spPr>
        <p:txBody>
          <a:bodyPr>
            <a:normAutofit fontScale="85000" lnSpcReduction="20000"/>
          </a:bodyPr>
          <a:lstStyle/>
          <a:p>
            <a:pPr marL="0" indent="0" algn="ctr">
              <a:buNone/>
            </a:pPr>
            <a:r>
              <a:rPr lang="cs-CZ" sz="2000" dirty="0"/>
              <a:t>V přezkoumávané věci soud prvního stupně předběžně uzavřel, že dlužnice svým návrhem na povolení oddlužení sleduje nepoctivý záměr. Tento závěr – jak se z odůvodnění odvoláním napadeného usnesení podává – přitom váže k té skutečnosti, že dlužnice v období od února do března 2016 uzavřela 19 smluv o úvěru přesto, že si musela být vědoma toho, že svým závazkům vyplývajícím z těchto smluv nedostojí, a přesto, že v tomto období měla závazky z dříve uzavřených úvěrových smluv, které neplnila, neboť předcházející úvěry přestala již v lednu 2016 splácet. </a:t>
            </a:r>
          </a:p>
          <a:p>
            <a:pPr marL="0" indent="0" algn="ctr">
              <a:buNone/>
            </a:pPr>
            <a:r>
              <a:rPr lang="cs-CZ" sz="2000" dirty="0"/>
              <a:t>Je třeba uvést, že ustanovení § 395 odst. 1, písm. a) IZ, jež zakotvuje podmínku poctivosti záměru sledovaného návrhem dlužníka na povolení oddlužení, patří k právním normám s relativně neurčitou hypotézou, to je k právním normám, jejichž hypotéza není stanovena přímo právním předpisem, a které tak přenechávají soudu, aby podle svého uvážení v každém jednotlivém případě vymezil sám hypotézu právní normy ze širokého, předem neomezeného okruhu okolností. Závěr, že dlužník sleduje podáním návrhu na povolení oddlužení nepoctivý záměr, bude závislý vždy na posouzení konkrétních okolností, jež vyjdou najevo v rámci daného insolvenčního řízení. K úsudku ve smyslu ustanovení § 395 odst. 1, písm. a) IZ mohou vést různá jednání dlužníka. Může jít například o jednání směřující k poškozování věřitelů (lhostejno, že nesankcionované normami trestního práva) v době před zahájením insolvenčního řízení, o zatajování skutečností týkajících se majetkových poměrů dlužníka apod. (srov. závěry v usnesení Nejvyššího soudu České republiky ze dne 28.7.2011, sen. zn. 29 NSČR 14/2009, uveřejněném ve Sbírce soudních rozhodnutí a stanovisek pod č. 14/2012). </a:t>
            </a:r>
          </a:p>
          <a:p>
            <a:pPr marL="0" indent="0" algn="ctr">
              <a:buNone/>
            </a:pPr>
            <a:r>
              <a:rPr lang="cs-CZ" sz="2000" dirty="0"/>
              <a:t>	Pokud se týká jednání dlužnice, je nutno uvést, že dlužnice se skutečně chovala nezodpovědně, pokud v době, kdy měla své splatné závazky, brala na sebe další závazky, a nebyla schopna je plnit. Nicméně – jak </a:t>
            </a:r>
            <a:r>
              <a:rPr lang="cs-CZ" sz="2000" dirty="0" err="1"/>
              <a:t>odvolatelka</a:t>
            </a:r>
            <a:r>
              <a:rPr lang="cs-CZ" sz="2000" dirty="0"/>
              <a:t> správně poukázala – pouze z této skutečnosti důvodný předpoklad, že návrhem na povolení oddlužení je sledován nepoctivý záměr, dovodit nelze. </a:t>
            </a:r>
          </a:p>
          <a:p>
            <a:pPr marL="0" indent="0" algn="ctr">
              <a:buNone/>
            </a:pPr>
            <a:r>
              <a:rPr lang="cs-CZ" sz="2000" dirty="0"/>
              <a:t>	</a:t>
            </a: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213</a:t>
            </a:fld>
            <a:endParaRPr lang="cs-CZ"/>
          </a:p>
        </p:txBody>
      </p:sp>
    </p:spTree>
    <p:extLst>
      <p:ext uri="{BB962C8B-B14F-4D97-AF65-F5344CB8AC3E}">
        <p14:creationId xmlns:p14="http://schemas.microsoft.com/office/powerpoint/2010/main" val="421938375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b="1" dirty="0" err="1">
                <a:effectLst>
                  <a:outerShdw blurRad="38100" dist="38100" dir="2700000" algn="tl">
                    <a:srgbClr val="000000">
                      <a:alpha val="43137"/>
                    </a:srgbClr>
                  </a:outerShdw>
                </a:effectLst>
              </a:rPr>
              <a:t>Mikropůjčky</a:t>
            </a:r>
            <a:r>
              <a:rPr lang="cs-CZ" sz="2400" b="1" dirty="0">
                <a:effectLst>
                  <a:outerShdw blurRad="38100" dist="38100" dir="2700000" algn="tl">
                    <a:srgbClr val="000000">
                      <a:alpha val="43137"/>
                    </a:srgbClr>
                  </a:outerShdw>
                </a:effectLst>
              </a:rPr>
              <a:t> – poctivý záměr</a:t>
            </a:r>
            <a:br>
              <a:rPr lang="cs-CZ" sz="2400" b="1" dirty="0">
                <a:effectLst>
                  <a:outerShdw blurRad="38100" dist="38100" dir="2700000" algn="tl">
                    <a:srgbClr val="000000">
                      <a:alpha val="43137"/>
                    </a:srgbClr>
                  </a:outerShdw>
                </a:effectLst>
              </a:rPr>
            </a:br>
            <a:r>
              <a:rPr lang="cs-CZ" sz="2400" b="1" dirty="0"/>
              <a:t>VS Olomouc 3 VSOL 803/2016-A-16 ve věci KSBR 31 INS 9388/2016 </a:t>
            </a:r>
            <a:br>
              <a:rPr lang="cs-CZ" sz="2400" b="1" dirty="0"/>
            </a:br>
            <a:r>
              <a:rPr lang="cs-CZ" sz="2400" b="1" dirty="0"/>
              <a:t>ze dne 19.9.2016 (2).</a:t>
            </a:r>
            <a:br>
              <a:rPr lang="cs-CZ" sz="2400" dirty="0"/>
            </a:br>
            <a:endParaRPr lang="cs-CZ" sz="2400" dirty="0"/>
          </a:p>
        </p:txBody>
      </p:sp>
      <p:sp>
        <p:nvSpPr>
          <p:cNvPr id="3" name="Zástupný symbol pro obsah 2"/>
          <p:cNvSpPr>
            <a:spLocks noGrp="1"/>
          </p:cNvSpPr>
          <p:nvPr>
            <p:ph idx="1"/>
          </p:nvPr>
        </p:nvSpPr>
        <p:spPr>
          <a:xfrm>
            <a:off x="179512" y="1196752"/>
            <a:ext cx="8784976" cy="5112568"/>
          </a:xfrm>
        </p:spPr>
        <p:txBody>
          <a:bodyPr>
            <a:normAutofit fontScale="92500" lnSpcReduction="20000"/>
          </a:bodyPr>
          <a:lstStyle/>
          <a:p>
            <a:pPr marL="0" indent="0" algn="ctr">
              <a:buNone/>
            </a:pPr>
            <a:r>
              <a:rPr lang="cs-CZ" sz="1800" dirty="0"/>
              <a:t>Nejvyšší soud České republiky v usnesení ze dne 28.3.2012, sen. zn. </a:t>
            </a:r>
            <a:br>
              <a:rPr lang="cs-CZ" sz="1800" dirty="0"/>
            </a:br>
            <a:r>
              <a:rPr lang="cs-CZ" sz="1800" dirty="0"/>
              <a:t>29 NSČR 32/2011 (uveřejněném ve Sbírce soudních rozhodnutí a stanovisek pod </a:t>
            </a:r>
            <a:br>
              <a:rPr lang="cs-CZ" sz="1800" dirty="0"/>
            </a:br>
            <a:r>
              <a:rPr lang="cs-CZ" sz="1800" dirty="0"/>
              <a:t>č. 112/2012) vyložil, že posouzení, zda dlužník (ne)sleduje podáním návrhu na oddlužení nepoctivý záměr, je logicky navázáno na hodnocení skutečností, které se udály v určitém časovém rámci, zpravidla před zahájením insolvenčního řízení. Zdůraznil, že je přitom třeba mít na paměti, že o způsob řešení úpadku (hrozícího úpadku) oddlužením typově žádají i osoby, které si úpadkovou situaci (nebo hrozící úpadek) přivodily do jisté míry lehkomyslným, marnotratným nebo obecně málo zodpovědným přístupem ke svým majetkovým záležitostem (tzv. řetězením úvěrů a půjček), ale v určité fázi života (zpravidla časově úzce propojené dobou zahájení  insolvenčního řízení) se rozhodly tento přístup změnit a své ekonomické potíže řešit smysluplnou cestou v insolvenčním řízení. Je-li taková proměna opravdová, není důvod vylučovat dlužníka a priori z režimu oddlužení. </a:t>
            </a:r>
          </a:p>
          <a:p>
            <a:pPr marL="0" indent="0" algn="ctr">
              <a:buNone/>
            </a:pPr>
            <a:r>
              <a:rPr lang="cs-CZ" sz="1800" dirty="0"/>
              <a:t>	V daném případě dlužnice to, že se chovala nezodpovědně, když na sebe brala stále další závazky, nezpochybnila, přičemž, jak z insolvenčního návrhu a připojeného seznamu závazků vyplývá, své věřitele řádně označila a pohledávky těchto věřitelů také uznává. Odvolací soud přitom neshledal, proč by dlužnici neměl uvěřit její snahu poctivě se vypořádat se všemi svými věřiteli, a napravit stav, který vyvolala svým nezodpovědným přístupem.</a:t>
            </a:r>
          </a:p>
          <a:p>
            <a:pPr marL="0" indent="0" algn="ctr">
              <a:buNone/>
            </a:pPr>
            <a:r>
              <a:rPr lang="cs-CZ" sz="1800" dirty="0"/>
              <a:t>	Odvolací soud tak uzavírá, že důvod pro zamítnutí návrhu na povolení oddlužení proto, že jím je sledován nepoctivý záměr, (§ 395 odst. 1, písm. a/ IZ), dán není. </a:t>
            </a:r>
          </a:p>
          <a:p>
            <a:pPr marL="0" indent="0" algn="ctr">
              <a:buNone/>
            </a:pPr>
            <a:r>
              <a:rPr lang="cs-CZ" sz="1800" dirty="0"/>
              <a:t>	Ve smyslu ustanovení § 395 odst. 1 IZ představuje základní podmínku oddlužení spolu s požadavkem dlužníkova poctivého záměru také požadavek minimální 30% míry uspokojení pohledávek dlužníkových nezajištěných věřitelů (§ 395 odst. 1, písm. b/ IZ). </a:t>
            </a:r>
          </a:p>
          <a:p>
            <a:pPr marL="0" indent="0" algn="ctr">
              <a:buNone/>
            </a:pPr>
            <a:endParaRPr lang="cs-CZ" sz="1800" dirty="0"/>
          </a:p>
          <a:p>
            <a:pPr marL="0" indent="0">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214</a:t>
            </a:fld>
            <a:endParaRPr lang="cs-CZ"/>
          </a:p>
        </p:txBody>
      </p:sp>
    </p:spTree>
    <p:extLst>
      <p:ext uri="{BB962C8B-B14F-4D97-AF65-F5344CB8AC3E}">
        <p14:creationId xmlns:p14="http://schemas.microsoft.com/office/powerpoint/2010/main" val="109640192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5800" y="981075"/>
            <a:ext cx="7772400" cy="3671888"/>
          </a:xfrm>
        </p:spPr>
        <p:txBody>
          <a:bodyPr rtlCol="0">
            <a:normAutofit/>
          </a:bodyPr>
          <a:lstStyle/>
          <a:p>
            <a:pPr fontAlgn="auto">
              <a:spcAft>
                <a:spcPts val="0"/>
              </a:spcAft>
              <a:defRPr/>
            </a:pPr>
            <a:r>
              <a:rPr lang="cs-CZ" b="1" dirty="0">
                <a:effectLst>
                  <a:outerShdw blurRad="38100" dist="38100" dir="2700000" algn="tl">
                    <a:srgbClr val="C0C0C0"/>
                  </a:outerShdw>
                </a:effectLst>
              </a:rPr>
              <a:t>FÁZE III.</a:t>
            </a:r>
            <a:br>
              <a:rPr lang="cs-CZ" b="1" dirty="0">
                <a:effectLst>
                  <a:outerShdw blurRad="38100" dist="38100" dir="2700000" algn="tl">
                    <a:srgbClr val="C0C0C0"/>
                  </a:outerShdw>
                </a:effectLst>
              </a:rPr>
            </a:br>
            <a:r>
              <a:rPr lang="cs-CZ" dirty="0"/>
              <a:t>URČENÍ ZPŮSOBU PLNĚNÍ ODDLUŽENÍ</a:t>
            </a:r>
            <a:br>
              <a:rPr lang="cs-CZ" dirty="0"/>
            </a:br>
            <a:r>
              <a:rPr lang="cs-CZ" dirty="0"/>
              <a:t>SCHVÁLENÍ ODDLUŽENÍ</a:t>
            </a:r>
            <a:br>
              <a:rPr lang="cs-CZ" dirty="0"/>
            </a:br>
            <a:endParaRPr lang="cs-CZ" dirty="0"/>
          </a:p>
        </p:txBody>
      </p:sp>
      <p:sp>
        <p:nvSpPr>
          <p:cNvPr id="5" name="Podnadpis 4"/>
          <p:cNvSpPr>
            <a:spLocks noGrp="1"/>
          </p:cNvSpPr>
          <p:nvPr>
            <p:ph type="subTitle" idx="1"/>
          </p:nvPr>
        </p:nvSpPr>
        <p:spPr/>
        <p:txBody>
          <a:bodyPr rtlCol="0">
            <a:normAutofit/>
          </a:bodyPr>
          <a:lstStyle/>
          <a:p>
            <a:pPr fontAlgn="auto">
              <a:spcAft>
                <a:spcPts val="0"/>
              </a:spcAft>
              <a:buFont typeface="Arial" pitchFamily="34" charset="0"/>
              <a:buNone/>
              <a:defRPr/>
            </a:pPr>
            <a:endParaRPr lang="cs-CZ" dirty="0"/>
          </a:p>
        </p:txBody>
      </p:sp>
      <p:sp>
        <p:nvSpPr>
          <p:cNvPr id="6" name="Zástupný symbol pro datum 5"/>
          <p:cNvSpPr>
            <a:spLocks noGrp="1"/>
          </p:cNvSpPr>
          <p:nvPr>
            <p:ph type="dt" sz="quarter" idx="10"/>
          </p:nvPr>
        </p:nvSpPr>
        <p:spPr/>
        <p:txBody>
          <a:bodyPr/>
          <a:lstStyle/>
          <a:p>
            <a:pPr>
              <a:defRPr/>
            </a:pPr>
            <a:fld id="{94987DE2-3D14-402B-AE22-DE305D4FCA3A}"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554DB25D-8DBF-4DBD-BBB7-BD5293F687F2}" type="slidenum">
              <a:rPr lang="cs-CZ"/>
              <a:pPr>
                <a:defRPr/>
              </a:pPr>
              <a:t>215</a:t>
            </a:fld>
            <a:endParaRPr lang="cs-CZ"/>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457200" y="0"/>
            <a:ext cx="8229600" cy="981075"/>
          </a:xfrm>
        </p:spPr>
        <p:txBody>
          <a:bodyPr/>
          <a:lstStyle/>
          <a:p>
            <a:r>
              <a:rPr lang="cs-CZ" altLang="cs-CZ" sz="2400"/>
              <a:t>§§ 399-400 hlasovací právo věřitelů, přijetí způsobu oddlužení</a:t>
            </a:r>
          </a:p>
        </p:txBody>
      </p:sp>
      <p:sp>
        <p:nvSpPr>
          <p:cNvPr id="79875" name="Rectangle 3"/>
          <p:cNvSpPr>
            <a:spLocks noGrp="1" noChangeArrowheads="1"/>
          </p:cNvSpPr>
          <p:nvPr>
            <p:ph type="body" idx="4294967295"/>
          </p:nvPr>
        </p:nvSpPr>
        <p:spPr>
          <a:xfrm>
            <a:off x="179388" y="908050"/>
            <a:ext cx="8964612" cy="5949950"/>
          </a:xfrm>
        </p:spPr>
        <p:txBody>
          <a:bodyPr/>
          <a:lstStyle/>
          <a:p>
            <a:pPr algn="ctr">
              <a:lnSpc>
                <a:spcPct val="80000"/>
              </a:lnSpc>
              <a:buFontTx/>
              <a:buNone/>
            </a:pPr>
            <a:r>
              <a:rPr lang="cs-CZ" altLang="cs-CZ" sz="1400"/>
              <a:t>§ 399</a:t>
            </a:r>
          </a:p>
          <a:p>
            <a:pPr algn="ctr">
              <a:lnSpc>
                <a:spcPct val="80000"/>
              </a:lnSpc>
              <a:buFontTx/>
              <a:buNone/>
            </a:pPr>
            <a:r>
              <a:rPr lang="cs-CZ" altLang="cs-CZ" sz="1400"/>
              <a:t> (1) </a:t>
            </a:r>
            <a:r>
              <a:rPr lang="cs-CZ" altLang="cs-CZ" sz="1600"/>
              <a:t>Není-li dále stanoveno jinak, platí o hlasovacím právu věřitelů při oddlužení obdobně § 49 až 53. K projednání způsobu oddlužení a hlasování o jeho přijetí dochází na schůzi věřitelů za tím účelem svolané nebo za podmínek stanovených tímto zákonem mimo schůzi věřitelů; obdobně to platí pro hlasování věřitelů o tom, zda doporučují vyhovět žádosti dlužníka o stanovení jiné výše měsíčních splátek při oddlužení plněním splátkového kalendáře.</a:t>
            </a:r>
          </a:p>
          <a:p>
            <a:pPr algn="ctr">
              <a:lnSpc>
                <a:spcPct val="80000"/>
              </a:lnSpc>
              <a:buFontTx/>
              <a:buNone/>
            </a:pPr>
            <a:r>
              <a:rPr lang="cs-CZ" altLang="cs-CZ" sz="1600"/>
              <a:t> (2) Dlužníku a insolvenčnímu správci doručí insolvenční soud předvolání na schůzi věřitelů podle odstavce 1 do vlastních rukou s poučením o nezbytnosti jejich účasti. </a:t>
            </a:r>
            <a:r>
              <a:rPr lang="cs-CZ" altLang="cs-CZ" sz="1600" b="1"/>
              <a:t>Insolvenční správce se na své nebezpečí a na své náklady (§ 39 odst. 2) může dát zastoupit na schůzi věřitelů podle odstavce 1 jinou osobou; to neplatí, jestliže insolvenční soud požaduje, aby se insolvenční správce takové schůze zúčastnil osobně. </a:t>
            </a:r>
            <a:r>
              <a:rPr lang="cs-CZ" altLang="cs-CZ" sz="1600"/>
              <a:t>Dlužník je povinen zúčastnit se takové schůze osobně a zodpovědět dotazy přítomných věřitelů; (část věty za středníkem zrušena Nálezem US, č. 260/2010 Sb. s účinností 11.9.2010).</a:t>
            </a:r>
          </a:p>
          <a:p>
            <a:pPr algn="ctr">
              <a:lnSpc>
                <a:spcPct val="80000"/>
              </a:lnSpc>
              <a:buFontTx/>
              <a:buNone/>
            </a:pPr>
            <a:r>
              <a:rPr lang="cs-CZ" altLang="cs-CZ" sz="1600"/>
              <a:t> (3) Schůzi věřitelů k projednání způsobu oddlužení insolvenční soud nesvolá nebo již svolanou schůzi věřitelů zruší, jestliže všichni k tomu oprávnění věřitelé hlasovali o přijetí způsobu oddlužení mimo schůzi věřitelů. Výsledky hlasování v takovém případě zveřejní vyhláškou.</a:t>
            </a:r>
          </a:p>
          <a:p>
            <a:pPr algn="ctr">
              <a:lnSpc>
                <a:spcPct val="80000"/>
              </a:lnSpc>
              <a:buFontTx/>
              <a:buNone/>
            </a:pPr>
            <a:r>
              <a:rPr lang="cs-CZ" altLang="cs-CZ" sz="1600"/>
              <a:t> </a:t>
            </a:r>
          </a:p>
          <a:p>
            <a:pPr algn="ctr">
              <a:lnSpc>
                <a:spcPct val="80000"/>
              </a:lnSpc>
              <a:buFontTx/>
              <a:buNone/>
            </a:pPr>
            <a:r>
              <a:rPr lang="cs-CZ" altLang="cs-CZ" sz="1600"/>
              <a:t>§ 400</a:t>
            </a:r>
          </a:p>
          <a:p>
            <a:pPr algn="ctr">
              <a:lnSpc>
                <a:spcPct val="80000"/>
              </a:lnSpc>
              <a:buFontTx/>
              <a:buNone/>
            </a:pPr>
            <a:r>
              <a:rPr lang="cs-CZ" altLang="cs-CZ" sz="1600"/>
              <a:t> (1) O přijetí způsobu oddlužení mohou věřitelé hlasovat i mimo schůzi věřitelů, a to i před podáním návrhu na povolení oddlužení nebo i před podáním insolvenčního návrhu, jestliže měli možnost seznámit se s informacemi, které svým obsahem a rozsahem odpovídají informacím, které musí být obsaženy v návrhu na povolení oddlužení a v jeho přílohách. Obdobně to platí pro hlasování věřitelů o tom, zda doporučují vyhovět žádosti dlužníka o stanovení jiné výše měsíčních splátek při oddlužení plněním splátkového kalendáře. </a:t>
            </a:r>
          </a:p>
          <a:p>
            <a:pPr algn="ctr">
              <a:lnSpc>
                <a:spcPct val="80000"/>
              </a:lnSpc>
              <a:buFontTx/>
              <a:buNone/>
            </a:pPr>
            <a:r>
              <a:rPr lang="cs-CZ" altLang="cs-CZ" sz="1600"/>
              <a:t> (2) Výsledky hlasování dosažené mimo schůzi věřitelů se připočtou k výsledkům hlasování dosažených na schůzi věřitelů. Je-li rozpor mezi hlasováním věřitele mimo schůzi věřitelů a jeho hlasováním na schůzi věřitelů, považuje se za rozhodné hlasování věřitele na schůzi věřitelů; o tom insolvenční soud tohoto věřitele neprodleně vyrozumí.</a:t>
            </a:r>
          </a:p>
        </p:txBody>
      </p:sp>
      <p:sp>
        <p:nvSpPr>
          <p:cNvPr id="5" name="Zástupný symbol pro datum 4"/>
          <p:cNvSpPr>
            <a:spLocks noGrp="1"/>
          </p:cNvSpPr>
          <p:nvPr>
            <p:ph type="dt" sz="quarter" idx="10"/>
          </p:nvPr>
        </p:nvSpPr>
        <p:spPr/>
        <p:txBody>
          <a:bodyPr/>
          <a:lstStyle/>
          <a:p>
            <a:pPr>
              <a:defRPr/>
            </a:pPr>
            <a:fld id="{505A614C-0EEF-484D-8237-DBDDC6DB5090}"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A3BE1A37-E293-42EE-B20E-E9A855133A8C}" type="slidenum">
              <a:rPr lang="cs-CZ"/>
              <a:pPr>
                <a:defRPr/>
              </a:pPr>
              <a:t>216</a:t>
            </a:fld>
            <a:endParaRPr lang="cs-CZ"/>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457200" y="274638"/>
            <a:ext cx="8229600" cy="993775"/>
          </a:xfrm>
        </p:spPr>
        <p:txBody>
          <a:bodyPr/>
          <a:lstStyle/>
          <a:p>
            <a:r>
              <a:rPr lang="cs-CZ" altLang="cs-CZ" sz="2800"/>
              <a:t>§ 403 skutečnosti odůvodňující zamítnutí oddlužení</a:t>
            </a:r>
          </a:p>
        </p:txBody>
      </p:sp>
      <p:sp>
        <p:nvSpPr>
          <p:cNvPr id="80899" name="Rectangle 3"/>
          <p:cNvSpPr>
            <a:spLocks noGrp="1" noChangeArrowheads="1"/>
          </p:cNvSpPr>
          <p:nvPr>
            <p:ph type="body" idx="4294967295"/>
          </p:nvPr>
        </p:nvSpPr>
        <p:spPr>
          <a:xfrm>
            <a:off x="457200" y="1341438"/>
            <a:ext cx="8229600" cy="5183187"/>
          </a:xfrm>
        </p:spPr>
        <p:txBody>
          <a:bodyPr/>
          <a:lstStyle/>
          <a:p>
            <a:pPr algn="ctr">
              <a:lnSpc>
                <a:spcPct val="80000"/>
              </a:lnSpc>
              <a:buFontTx/>
              <a:buNone/>
            </a:pPr>
            <a:r>
              <a:rPr lang="cs-CZ" altLang="cs-CZ" sz="2000"/>
              <a:t> (1) Má-li insolvenční správce za to, že zde jsou skutečnosti, které by jinak odůvodňovaly </a:t>
            </a:r>
            <a:r>
              <a:rPr lang="cs-CZ" altLang="cs-CZ" sz="2000" b="1"/>
              <a:t>odmítnutí nebo</a:t>
            </a:r>
            <a:r>
              <a:rPr lang="cs-CZ" altLang="cs-CZ" sz="2000"/>
              <a:t>  zamítnutí návrhu na povolení oddlužení, upozorní na ně před rozhodnutím schůze věřitelů o způsobu oddlužení a v případě uvedeném v § 399 odst. 3 do 3 dnů po zveřejnění výsledků hlasování v insolvenčním rejstříku.</a:t>
            </a:r>
          </a:p>
          <a:p>
            <a:pPr algn="ctr">
              <a:lnSpc>
                <a:spcPct val="80000"/>
              </a:lnSpc>
              <a:buFontTx/>
              <a:buNone/>
            </a:pPr>
            <a:r>
              <a:rPr lang="cs-CZ" altLang="cs-CZ" sz="2000"/>
              <a:t> (2) Věřitelé, kteří hlasovali o přijetí způsobu oddlužení, mohou namítat, že zde jsou skutečnosti, které by jinak odůvodňovaly </a:t>
            </a:r>
            <a:r>
              <a:rPr lang="cs-CZ" altLang="cs-CZ" sz="2000" b="1"/>
              <a:t>odmítnutí nebo</a:t>
            </a:r>
            <a:r>
              <a:rPr lang="cs-CZ" altLang="cs-CZ" sz="2000"/>
              <a:t>  zamítnutí návrhu na povolení oddlužení. Tyto námitky mohou uplatnit nejpozději do skončení schůze věřitelů, která rozhodovala o způsobu oddlužení, a v případě uvedeném v § 399 odst. 3 do 10 dnů po zveřejnění výsledků hlasování v insolvenčním rejstříku. K později vzneseným námitkám a k námitkám uplatněným věřiteli, kteří nehlasovali o přijetí způsobu oddlužení, se nepřihlíží. </a:t>
            </a:r>
            <a:r>
              <a:rPr lang="cs-CZ" altLang="cs-CZ" sz="2000" b="1"/>
              <a:t>Platí, že věřitelé, kteří včas neuplatnili námitky podle věty první, souhlasí s oddlužením bez zřetele k tomu, zda dlužník má dluhy z podnikání. </a:t>
            </a:r>
          </a:p>
          <a:p>
            <a:pPr algn="ctr">
              <a:lnSpc>
                <a:spcPct val="80000"/>
              </a:lnSpc>
              <a:buFontTx/>
              <a:buNone/>
            </a:pPr>
            <a:r>
              <a:rPr lang="cs-CZ" altLang="cs-CZ" sz="2000"/>
              <a:t> (3) Včas podané námitky podle odstavce 2, uplatněné oprávněnými osobami, projedná insolvenční soud při jednání, ke kterému předvolá dlužníka, insolvenčního správce, věřitelský výbor a věřitele, kteří podali námitky.</a:t>
            </a:r>
            <a:r>
              <a:rPr lang="cs-CZ" altLang="cs-CZ" sz="1800"/>
              <a:t> </a:t>
            </a:r>
          </a:p>
          <a:p>
            <a:pPr algn="ctr">
              <a:lnSpc>
                <a:spcPct val="80000"/>
              </a:lnSpc>
            </a:pPr>
            <a:endParaRPr lang="cs-CZ" altLang="cs-CZ" sz="1600"/>
          </a:p>
        </p:txBody>
      </p:sp>
      <p:sp>
        <p:nvSpPr>
          <p:cNvPr id="5" name="Zástupný symbol pro datum 4"/>
          <p:cNvSpPr>
            <a:spLocks noGrp="1"/>
          </p:cNvSpPr>
          <p:nvPr>
            <p:ph type="dt" sz="quarter" idx="10"/>
          </p:nvPr>
        </p:nvSpPr>
        <p:spPr/>
        <p:txBody>
          <a:bodyPr/>
          <a:lstStyle/>
          <a:p>
            <a:pPr>
              <a:defRPr/>
            </a:pPr>
            <a:fld id="{A9D93CC4-AC8E-48DB-9BCF-58EECA30F565}"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54A32CC5-86A6-4465-9AEA-AF87873367C9}" type="slidenum">
              <a:rPr lang="cs-CZ"/>
              <a:pPr>
                <a:defRPr/>
              </a:pPr>
              <a:t>217</a:t>
            </a:fld>
            <a:endParaRPr lang="cs-CZ"/>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457200" y="274638"/>
            <a:ext cx="8229600" cy="490537"/>
          </a:xfrm>
        </p:spPr>
        <p:txBody>
          <a:bodyPr/>
          <a:lstStyle/>
          <a:p>
            <a:r>
              <a:rPr lang="cs-CZ" altLang="cs-CZ" sz="2400"/>
              <a:t>§§ 407 účinky schválení oddlužení </a:t>
            </a:r>
          </a:p>
        </p:txBody>
      </p:sp>
      <p:sp>
        <p:nvSpPr>
          <p:cNvPr id="81923" name="Rectangle 3"/>
          <p:cNvSpPr>
            <a:spLocks noGrp="1" noChangeArrowheads="1"/>
          </p:cNvSpPr>
          <p:nvPr>
            <p:ph type="body" idx="4294967295"/>
          </p:nvPr>
        </p:nvSpPr>
        <p:spPr>
          <a:xfrm>
            <a:off x="0" y="908050"/>
            <a:ext cx="9144000" cy="5949950"/>
          </a:xfrm>
        </p:spPr>
        <p:txBody>
          <a:bodyPr/>
          <a:lstStyle/>
          <a:p>
            <a:pPr marL="609600" indent="-609600">
              <a:lnSpc>
                <a:spcPct val="80000"/>
              </a:lnSpc>
              <a:buFontTx/>
              <a:buNone/>
            </a:pPr>
            <a:r>
              <a:rPr lang="cs-CZ" altLang="cs-CZ" sz="2400"/>
              <a:t> </a:t>
            </a:r>
          </a:p>
          <a:p>
            <a:pPr marL="609600" indent="-609600" algn="ctr">
              <a:lnSpc>
                <a:spcPct val="80000"/>
              </a:lnSpc>
              <a:buFontTx/>
              <a:buNone/>
            </a:pPr>
            <a:r>
              <a:rPr lang="cs-CZ" altLang="cs-CZ" sz="2400"/>
              <a:t>(1) Účinky schválení oddlužení nastávají okamžikem zveřejnění rozhodnutí o schválení oddlužení v insolvenčním rejstříku.</a:t>
            </a:r>
          </a:p>
          <a:p>
            <a:pPr marL="609600" indent="-609600" algn="ctr">
              <a:lnSpc>
                <a:spcPct val="80000"/>
              </a:lnSpc>
              <a:buFontTx/>
              <a:buNone/>
            </a:pPr>
            <a:r>
              <a:rPr lang="cs-CZ" altLang="cs-CZ" sz="2400"/>
              <a:t>(2) Právní mocí rozhodnutí o schválení oddlužení se ruší omezení dispozičních oprávnění dlužníka, ke kterým došlo před jeho vydáním v dosavadním průběhu insolvenčního řízení ze zákona nebo rozhodnutím insolvenčního soudu.</a:t>
            </a:r>
          </a:p>
          <a:p>
            <a:pPr marL="609600" indent="-609600" algn="ctr">
              <a:lnSpc>
                <a:spcPct val="80000"/>
              </a:lnSpc>
              <a:buFontTx/>
              <a:buNone/>
            </a:pPr>
            <a:r>
              <a:rPr lang="cs-CZ" altLang="cs-CZ" sz="2400"/>
              <a:t>(3) Rozhodnutí o schválení oddlužení plněním splátkového kalendáře insolvenční soud i bez návrhu změní, jestliže se podstatně změnily okolnosti, které jsou rozhodující pro výši a další trvání stanovených měsíčních splátek; ustanovení § 418 odst. 1 písm. b) tím není dotčeno. Pro doručení, zveřejnění a účinky tohoto rozhodnutí platí totéž co o doručení, zveřejnění a účincích rozhodnutí o schválení oddlužení. Proti tomuto rozhodnutí může podat odvolání pouze věřitel, který podle něj obdrží na úhradu své pohledávky méně než podle měněného rozhodnutí. </a:t>
            </a:r>
          </a:p>
          <a:p>
            <a:pPr marL="609600" indent="-609600">
              <a:lnSpc>
                <a:spcPct val="80000"/>
              </a:lnSpc>
              <a:buFontTx/>
              <a:buNone/>
            </a:pPr>
            <a:r>
              <a:rPr lang="cs-CZ" altLang="cs-CZ" sz="2400"/>
              <a:t> </a:t>
            </a:r>
          </a:p>
        </p:txBody>
      </p:sp>
      <p:sp>
        <p:nvSpPr>
          <p:cNvPr id="5" name="Zástupný symbol pro datum 4"/>
          <p:cNvSpPr>
            <a:spLocks noGrp="1"/>
          </p:cNvSpPr>
          <p:nvPr>
            <p:ph type="dt" sz="quarter" idx="10"/>
          </p:nvPr>
        </p:nvSpPr>
        <p:spPr/>
        <p:txBody>
          <a:bodyPr/>
          <a:lstStyle/>
          <a:p>
            <a:pPr>
              <a:defRPr/>
            </a:pPr>
            <a:fld id="{545FC9B7-E8F4-4399-BE91-9630CE8A42A2}"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4947B6B4-C380-47A7-B254-F7AC0F2D4E10}" type="slidenum">
              <a:rPr lang="cs-CZ"/>
              <a:pPr>
                <a:defRPr/>
              </a:pPr>
              <a:t>218</a:t>
            </a:fld>
            <a:endParaRPr lang="cs-CZ"/>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274638"/>
            <a:ext cx="8229600" cy="706437"/>
          </a:xfrm>
        </p:spPr>
        <p:txBody>
          <a:bodyPr/>
          <a:lstStyle/>
          <a:p>
            <a:r>
              <a:rPr lang="cs-CZ" altLang="cs-CZ" sz="2800"/>
              <a:t>§ 408</a:t>
            </a:r>
          </a:p>
        </p:txBody>
      </p:sp>
      <p:sp>
        <p:nvSpPr>
          <p:cNvPr id="335875" name="Rectangle 3"/>
          <p:cNvSpPr>
            <a:spLocks noGrp="1" noChangeArrowheads="1"/>
          </p:cNvSpPr>
          <p:nvPr>
            <p:ph type="body" idx="4294967295"/>
          </p:nvPr>
        </p:nvSpPr>
        <p:spPr>
          <a:xfrm>
            <a:off x="179388" y="1125538"/>
            <a:ext cx="8785225" cy="55435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marL="609600" indent="-609600" fontAlgn="auto">
              <a:lnSpc>
                <a:spcPct val="80000"/>
              </a:lnSpc>
              <a:spcAft>
                <a:spcPts val="0"/>
              </a:spcAft>
              <a:buFontTx/>
              <a:buNone/>
              <a:defRPr/>
            </a:pPr>
            <a:r>
              <a:rPr lang="cs-CZ" sz="1600" b="1" strike="sngStrike" dirty="0"/>
              <a:t>(1)   O účincích schválení oddlužení zpeněžením majetkové podstaty platí ohledně majetku náležejícího do majetkového podstaty v době schválení oddlužení obdobně ustanovení tohoto zákona o účincích prohlášení konkursu. Dispoziční oprávnění k majetku, který dlužník získá po schválení oddlužení, má od právní moci rozhodnutí o schválení oddlužení zpeněžením majetkové podstaty dlužník.</a:t>
            </a:r>
          </a:p>
          <a:p>
            <a:pPr marL="609600" indent="-609600" fontAlgn="auto">
              <a:lnSpc>
                <a:spcPct val="80000"/>
              </a:lnSpc>
              <a:spcAft>
                <a:spcPts val="0"/>
              </a:spcAft>
              <a:buFontTx/>
              <a:buNone/>
              <a:defRPr/>
            </a:pPr>
            <a:r>
              <a:rPr lang="cs-CZ" sz="1600" b="1" dirty="0"/>
              <a:t>(1)   O účincích schválení oddlužení zpeněžením majetkové podstaty platí ohledně majetku náležícího do majetkové podstaty v době schválení oddlužení obdobně ustanovení tohoto zákona o účincích prohlášení konkursu, včetně zániku společného jmění dlužníka a jeho manžela. Jde-li o oddlužení povolené na základě společného návrhu manželů (§ 394a), považuje se od okamžiku, kdy nastanou účinky schválení oddlužení zpeněžením majetkové podstaty, všechen majetek těchto manželů za majetek ve společném jmění manželů, které nezaniká. </a:t>
            </a:r>
          </a:p>
          <a:p>
            <a:pPr marL="609600" indent="-609600" fontAlgn="auto">
              <a:lnSpc>
                <a:spcPct val="80000"/>
              </a:lnSpc>
              <a:spcAft>
                <a:spcPts val="0"/>
              </a:spcAft>
              <a:buFontTx/>
              <a:buNone/>
              <a:defRPr/>
            </a:pPr>
            <a:r>
              <a:rPr lang="cs-CZ" sz="1600" b="1" dirty="0"/>
              <a:t>(2)</a:t>
            </a:r>
            <a:r>
              <a:rPr lang="cs-CZ" sz="1600" dirty="0"/>
              <a:t>   </a:t>
            </a:r>
            <a:r>
              <a:rPr lang="cs-CZ" sz="1600" b="1" dirty="0"/>
              <a:t>Dispoziční oprávnění k majetku, který dlužník získá poté, co nastanou účinky schválení oddlužení, má od právní moci rozhodnutí o schválení oddlužení zpeněžením majetkové podstaty dlužník.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a:t>
            </a:r>
          </a:p>
          <a:p>
            <a:pPr marL="609600" indent="-609600" fontAlgn="auto">
              <a:lnSpc>
                <a:spcPct val="80000"/>
              </a:lnSpc>
              <a:spcAft>
                <a:spcPts val="0"/>
              </a:spcAft>
              <a:buFontTx/>
              <a:buNone/>
              <a:defRPr/>
            </a:pPr>
            <a:r>
              <a:rPr lang="cs-CZ" sz="1600" b="1" dirty="0"/>
              <a:t>(3)   Majetek, který slouží k zajištění, </a:t>
            </a:r>
            <a:r>
              <a:rPr lang="cs-CZ" sz="1600" b="1" dirty="0" err="1"/>
              <a:t>insolvenční</a:t>
            </a:r>
            <a:r>
              <a:rPr lang="cs-CZ" sz="1600" b="1" dirty="0"/>
              <a:t> správce po schválení oddlužení zpeněžením majetkové podstaty zpeněží jen na žádost zajištěného věřitele, jestliže zpeněžením ostatního majetku dojde k plnému uspokojení pohledávek nezajištěných věřitelů nebo jestliže zajištěná pohledávka zjevně přesahuje hodnotu zajištění.</a:t>
            </a:r>
          </a:p>
          <a:p>
            <a:pPr marL="609600" indent="-609600" fontAlgn="auto">
              <a:lnSpc>
                <a:spcPct val="80000"/>
              </a:lnSpc>
              <a:spcAft>
                <a:spcPts val="0"/>
              </a:spcAft>
              <a:buFontTx/>
              <a:buNone/>
              <a:defRPr/>
            </a:pPr>
            <a:r>
              <a:rPr lang="cs-CZ" sz="1600" strike="sngStrike" dirty="0"/>
              <a:t>(</a:t>
            </a:r>
            <a:r>
              <a:rPr lang="cs-CZ" sz="1600" b="1" strike="sngStrike" dirty="0"/>
              <a:t>2) </a:t>
            </a:r>
            <a:r>
              <a:rPr lang="cs-CZ" sz="1600" b="1" dirty="0"/>
              <a:t>(4)</a:t>
            </a:r>
            <a:r>
              <a:rPr lang="cs-CZ" sz="1600" dirty="0"/>
              <a:t> Poté, co </a:t>
            </a:r>
            <a:r>
              <a:rPr lang="cs-CZ" sz="1600" dirty="0" err="1"/>
              <a:t>insolvenční</a:t>
            </a:r>
            <a:r>
              <a:rPr lang="cs-CZ" sz="1600" dirty="0"/>
              <a:t> správce zpeněží majetek, který podléhá oddlužení zpeněžením majetkové podstaty, se v </a:t>
            </a:r>
            <a:r>
              <a:rPr lang="cs-CZ" sz="1600" dirty="0" err="1"/>
              <a:t>insolvenčním</a:t>
            </a:r>
            <a:r>
              <a:rPr lang="cs-CZ" sz="1600" dirty="0"/>
              <a:t> řízení dále postupuje podle ustanovení tohoto zákona o konečné zprávě a rozvrhu v konkursu.</a:t>
            </a:r>
          </a:p>
          <a:p>
            <a:pPr marL="609600" indent="-609600" fontAlgn="auto">
              <a:lnSpc>
                <a:spcPct val="80000"/>
              </a:lnSpc>
              <a:spcAft>
                <a:spcPts val="0"/>
              </a:spcAft>
              <a:buFont typeface="Arial" pitchFamily="34" charset="0"/>
              <a:buChar char="•"/>
              <a:defRPr/>
            </a:pPr>
            <a:endParaRPr lang="cs-CZ" sz="1600" dirty="0"/>
          </a:p>
        </p:txBody>
      </p:sp>
      <p:sp>
        <p:nvSpPr>
          <p:cNvPr id="5" name="Zástupný symbol pro datum 4"/>
          <p:cNvSpPr>
            <a:spLocks noGrp="1"/>
          </p:cNvSpPr>
          <p:nvPr>
            <p:ph type="dt" sz="quarter" idx="10"/>
          </p:nvPr>
        </p:nvSpPr>
        <p:spPr/>
        <p:txBody>
          <a:bodyPr/>
          <a:lstStyle/>
          <a:p>
            <a:pPr>
              <a:defRPr/>
            </a:pPr>
            <a:fld id="{294B2C95-37E5-417B-94A6-4DC3B4D5915A}"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971D77AB-CF71-4D75-A43E-5EC2004411B3}" type="slidenum">
              <a:rPr lang="cs-CZ"/>
              <a:pPr>
                <a:defRPr/>
              </a:pPr>
              <a:t>219</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 80</a:t>
            </a:r>
          </a:p>
        </p:txBody>
      </p:sp>
      <p:sp>
        <p:nvSpPr>
          <p:cNvPr id="3" name="Zástupný symbol pro obsah 2"/>
          <p:cNvSpPr>
            <a:spLocks noGrp="1"/>
          </p:cNvSpPr>
          <p:nvPr>
            <p:ph idx="1"/>
          </p:nvPr>
        </p:nvSpPr>
        <p:spPr>
          <a:xfrm>
            <a:off x="0" y="1340768"/>
            <a:ext cx="9144000" cy="4785395"/>
          </a:xfrm>
        </p:spPr>
        <p:txBody>
          <a:bodyPr>
            <a:noAutofit/>
          </a:bodyPr>
          <a:lstStyle/>
          <a:p>
            <a:pPr algn="ctr">
              <a:buNone/>
            </a:pPr>
            <a:r>
              <a:rPr lang="cs-CZ" sz="1800" b="1" dirty="0"/>
              <a:t>(1) Jestliže se osobě, které se písemnost doručuje zvlášť, nepodařilo doručit písemnost na adresu uvedenou v podání, které učinila v insolvenčním řízení, jako adresa jejího bydliště nebo sídla anebo jako adresa v České republice, na kterou jí má být písemnost doručována, doručí insolvenční soud písemnost znovu vyhláškou; ustanovení </a:t>
            </a:r>
            <a:r>
              <a:rPr lang="cs-CZ" sz="1800" b="1" dirty="0">
                <a:hlinkClick r:id="rId2" action="ppaction://hlinkfile"/>
              </a:rPr>
              <a:t>§ 74 odst. 2</a:t>
            </a:r>
            <a:r>
              <a:rPr lang="cs-CZ" sz="1800" b="1" dirty="0"/>
              <a:t> se v takovém případě nepoužije. Neobsahovala-li písemnost označení adresáta, opatří ji insolvenční soud před doručením vyhláškou i tímto údajem. </a:t>
            </a:r>
          </a:p>
          <a:p>
            <a:pPr algn="ctr">
              <a:buNone/>
            </a:pPr>
            <a:r>
              <a:rPr lang="cs-CZ" sz="1800" b="1" dirty="0"/>
              <a:t> </a:t>
            </a:r>
          </a:p>
          <a:p>
            <a:pPr algn="ctr">
              <a:buNone/>
            </a:pPr>
            <a:r>
              <a:rPr lang="cs-CZ" sz="1800" b="1" dirty="0"/>
              <a:t>	(2) Učinila-li osoba, které se písemnost doručuje zvlášť, v insolvenčním řízení více podání, doručuje se jí písemnost podle </a:t>
            </a:r>
            <a:r>
              <a:rPr lang="cs-CZ" sz="1800" b="1" dirty="0">
                <a:hlinkClick r:id="rId3" action="ppaction://hlinkfile"/>
              </a:rPr>
              <a:t>odstavce 1</a:t>
            </a:r>
            <a:r>
              <a:rPr lang="cs-CZ" sz="1800" b="1" dirty="0"/>
              <a:t> na adresu bydliště nebo sídla anebo na adresu v České republice, na kterou má být písemnost doručována, kterou uvedla v posledním podání insolvenčnímu soudu. </a:t>
            </a:r>
          </a:p>
          <a:p>
            <a:pPr algn="ctr">
              <a:buNone/>
            </a:pPr>
            <a:r>
              <a:rPr lang="cs-CZ" sz="1800" b="1" dirty="0"/>
              <a:t> </a:t>
            </a:r>
          </a:p>
          <a:p>
            <a:pPr algn="ctr">
              <a:buNone/>
            </a:pPr>
            <a:r>
              <a:rPr lang="cs-CZ" sz="1800" b="1" dirty="0"/>
              <a:t>	(3) Osoba, které bylo rozhodnutí insolvenčního soudu doručeno vyhláškou nebo které bylo doručeno pouze zkrácené znění takového rozhodnutí, má právo na bezplatné vyhotovení stejnopisu rozhodnutí. Insolvenční soud tak učiní na její žádost. </a:t>
            </a:r>
          </a:p>
          <a:p>
            <a:pPr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22</a:t>
            </a:fld>
            <a:endParaRPr lang="cs-CZ"/>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0"/>
            <a:ext cx="8229600" cy="765175"/>
          </a:xfrm>
        </p:spPr>
        <p:txBody>
          <a:bodyPr/>
          <a:lstStyle/>
          <a:p>
            <a:r>
              <a:rPr lang="cs-CZ" altLang="cs-CZ" sz="2000"/>
              <a:t>§ 409 dispoziční oprávnění dlužníka</a:t>
            </a:r>
          </a:p>
        </p:txBody>
      </p:sp>
      <p:sp>
        <p:nvSpPr>
          <p:cNvPr id="284675" name="Rectangle 3"/>
          <p:cNvSpPr>
            <a:spLocks noGrp="1" noChangeArrowheads="1"/>
          </p:cNvSpPr>
          <p:nvPr>
            <p:ph type="body" idx="4294967295"/>
          </p:nvPr>
        </p:nvSpPr>
        <p:spPr>
          <a:xfrm>
            <a:off x="457200" y="765175"/>
            <a:ext cx="8229600" cy="59039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fontAlgn="auto">
              <a:lnSpc>
                <a:spcPct val="80000"/>
              </a:lnSpc>
              <a:spcAft>
                <a:spcPts val="0"/>
              </a:spcAft>
              <a:buFontTx/>
              <a:buNone/>
              <a:defRPr/>
            </a:pPr>
            <a:r>
              <a:rPr lang="cs-CZ" sz="1800" dirty="0"/>
              <a:t> (1) Od schválení oddlužení plněním splátkového kalendáře má dispoziční oprávnění k příjmům, které získá po schválení oddlužení, dlužník. S takto nabytými příjmy je dlužník povinen naložit způsobem uvedeným v rozhodnutí o schválení oddlužení plněním splátkového kalendáře.</a:t>
            </a:r>
          </a:p>
          <a:p>
            <a:pPr fontAlgn="auto">
              <a:lnSpc>
                <a:spcPct val="80000"/>
              </a:lnSpc>
              <a:spcAft>
                <a:spcPts val="0"/>
              </a:spcAft>
              <a:buFontTx/>
              <a:buNone/>
              <a:defRPr/>
            </a:pPr>
            <a:r>
              <a:rPr lang="cs-CZ" sz="1800" dirty="0"/>
              <a:t> </a:t>
            </a:r>
            <a:r>
              <a:rPr lang="cs-CZ" sz="1800" strike="sngStrike" dirty="0"/>
              <a:t>(</a:t>
            </a:r>
            <a:r>
              <a:rPr lang="cs-CZ" sz="1800" b="1" strike="sngStrike" dirty="0"/>
              <a:t>2) Dispoziční oprávnění k majetku, náležejícímu do majetkového podstaty v době schválení oddlužení, má od právní moci rozhodnutí o schválení oddlužení plněním splátkového kalendáře dlužník; to neplatí, jde-li o majetek, který slouží k zajištění.</a:t>
            </a:r>
          </a:p>
          <a:p>
            <a:pPr fontAlgn="auto">
              <a:lnSpc>
                <a:spcPct val="80000"/>
              </a:lnSpc>
              <a:spcAft>
                <a:spcPts val="0"/>
              </a:spcAft>
              <a:buFontTx/>
              <a:buNone/>
              <a:defRPr/>
            </a:pPr>
            <a:r>
              <a:rPr lang="cs-CZ" sz="1800" b="1" dirty="0"/>
              <a:t>(2) Dispoziční oprávnění k majetku, náležejícímu do majetkové podstaty v době schválení oddlužení, včetně toho majetku, s nímž dlužník nemohl dosud nakládat v důsledku účinků nařízení nebo zahájení výkonu rozhodnutí nebo exekuce, má od právní moci rozhodnutí o schválení oddlužení plněním splátkového kalendáře dlužník; to neplatí, jde-li o majetek, který slouží k zajištění. Majetek, který dlužník získá poté, co nastanou účinky schválení oddlužení, z té části příjmů, která nepodléhá oddlužení, nenáleží do majetkové podstaty.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a:t>
            </a:r>
          </a:p>
          <a:p>
            <a:pPr fontAlgn="auto">
              <a:lnSpc>
                <a:spcPct val="80000"/>
              </a:lnSpc>
              <a:spcAft>
                <a:spcPts val="0"/>
              </a:spcAft>
              <a:buFontTx/>
              <a:buNone/>
              <a:defRPr/>
            </a:pPr>
            <a:r>
              <a:rPr lang="cs-CZ" sz="1800" dirty="0"/>
              <a:t> (3) Majetek, který slouží k zajištění, zpeněží </a:t>
            </a:r>
            <a:r>
              <a:rPr lang="cs-CZ" sz="1800" dirty="0" err="1"/>
              <a:t>insolvenční</a:t>
            </a:r>
            <a:r>
              <a:rPr lang="cs-CZ" sz="1800" dirty="0"/>
              <a:t> správce po schválení oddlužení plněním splátkového kalendáře, nejdříve však po zjištění pravosti výše a pořadí zajištěné pohledávky. Výtěžek zpeněžení vydá zajištěnému věřiteli; přitom postupuje obdobně podle ustanovení o zpeněžení zajištění v konkursu, požádá-li o to zajištěný věřitel.</a:t>
            </a:r>
          </a:p>
        </p:txBody>
      </p:sp>
      <p:sp>
        <p:nvSpPr>
          <p:cNvPr id="5" name="Zástupný symbol pro datum 4"/>
          <p:cNvSpPr>
            <a:spLocks noGrp="1"/>
          </p:cNvSpPr>
          <p:nvPr>
            <p:ph type="dt" sz="quarter" idx="10"/>
          </p:nvPr>
        </p:nvSpPr>
        <p:spPr/>
        <p:txBody>
          <a:bodyPr/>
          <a:lstStyle/>
          <a:p>
            <a:pPr>
              <a:defRPr/>
            </a:pPr>
            <a:fld id="{E57C0E0F-2E75-4E09-8403-418243F394AE}"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AFDE8696-C6DC-423E-B9E8-277E88B86A77}" type="slidenum">
              <a:rPr lang="cs-CZ"/>
              <a:pPr>
                <a:defRPr/>
              </a:pPr>
              <a:t>220</a:t>
            </a:fld>
            <a:endParaRPr lang="cs-CZ"/>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Nadpis 1"/>
          <p:cNvSpPr>
            <a:spLocks noGrp="1"/>
          </p:cNvSpPr>
          <p:nvPr>
            <p:ph type="title" idx="4294967295"/>
          </p:nvPr>
        </p:nvSpPr>
        <p:spPr>
          <a:xfrm>
            <a:off x="468313" y="188913"/>
            <a:ext cx="8229600" cy="649287"/>
          </a:xfrm>
        </p:spPr>
        <p:txBody>
          <a:bodyPr/>
          <a:lstStyle/>
          <a:p>
            <a:r>
              <a:rPr lang="cs-CZ" altLang="cs-CZ" sz="2400"/>
              <a:t>§ 410 přezkum a popření pohledávky</a:t>
            </a:r>
          </a:p>
        </p:txBody>
      </p:sp>
      <p:sp>
        <p:nvSpPr>
          <p:cNvPr id="84995" name="Zástupný symbol pro obsah 2"/>
          <p:cNvSpPr>
            <a:spLocks noGrp="1"/>
          </p:cNvSpPr>
          <p:nvPr>
            <p:ph idx="4294967295"/>
          </p:nvPr>
        </p:nvSpPr>
        <p:spPr>
          <a:xfrm>
            <a:off x="179388" y="908050"/>
            <a:ext cx="8785225" cy="5949950"/>
          </a:xfrm>
        </p:spPr>
        <p:txBody>
          <a:bodyPr/>
          <a:lstStyle/>
          <a:p>
            <a:pPr>
              <a:lnSpc>
                <a:spcPct val="80000"/>
              </a:lnSpc>
              <a:buFontTx/>
              <a:buNone/>
            </a:pPr>
            <a:r>
              <a:rPr lang="cs-CZ" altLang="cs-CZ" sz="2000"/>
              <a:t> (1) Není-li dále stanoveno jinak, platí o přezkoumání přihlášených pohledávek za trvání účinnosti (plánu) oddlužení obdobně § 190 až 202. </a:t>
            </a:r>
            <a:r>
              <a:rPr lang="cs-CZ" altLang="cs-CZ" sz="2000" b="1"/>
              <a:t>Insolvenční správce se na své nebezpečí a na své náklady (§ 39 odst. 2) může dát zastoupit při přezkumném jednání jinou osobou; to neplatí, jestliže insolvenční soud požaduje, aby se insolvenční správce přezkumného jednání zúčastnil osobně.</a:t>
            </a:r>
            <a:r>
              <a:rPr lang="cs-CZ" altLang="cs-CZ" sz="2000"/>
              <a:t> </a:t>
            </a:r>
          </a:p>
          <a:p>
            <a:pPr>
              <a:lnSpc>
                <a:spcPct val="80000"/>
              </a:lnSpc>
              <a:buFontTx/>
              <a:buNone/>
            </a:pPr>
            <a:r>
              <a:rPr lang="cs-CZ" altLang="cs-CZ" sz="2000"/>
              <a:t>(2) Popření pohledávky nezajištěného věřitele dlužníkem má za trvání účinků schválení oddlužení (plněním splátkového kalendáře) tytéž účinky jako popření pohledávky insolvenčním správcem</a:t>
            </a:r>
            <a:r>
              <a:rPr lang="cs-CZ" altLang="cs-CZ" sz="2000" b="1"/>
              <a:t>, ustanovení § 51 odst. 2 tím však není dotčeno</a:t>
            </a:r>
            <a:r>
              <a:rPr lang="cs-CZ" altLang="cs-CZ" sz="2000"/>
              <a:t>; pro toto popření platí obdobně ustanovení o zjištění pohledávky týkající se insolvenčního správce. Jestliže dlužník popřel pohledávku při přezkumném jednání, které se konalo před schválením oddlužení, nastávají účinky tohoto popření dnem, kdy nastaly účinky oddlužení plněním splátkového kalendáře; tento den je rozhodný i pro počátek běhu lhůt k podání žaloby o určení pravosti, výše nebo pořadí pohledávky. Věřitelé nevykonatelné pohledávky, která byla popřena dlužníkem, podávají žalobu vždy vůči dlužníku.</a:t>
            </a:r>
          </a:p>
          <a:p>
            <a:pPr>
              <a:lnSpc>
                <a:spcPct val="80000"/>
              </a:lnSpc>
              <a:buFontTx/>
              <a:buNone/>
            </a:pPr>
            <a:r>
              <a:rPr lang="cs-CZ" altLang="cs-CZ" sz="2000"/>
              <a:t>(3) Jde-li o vykonatelnou pohledávku přiznanou pravomocným rozhodnutím příslušného orgánu, může dlužník jako důvod popření její pravosti nebo výše uplatnit jen skutečnosti, které jsou důvodem pro zastavení výkonu rozhodnutí nebo exekuce proto, že pohledávka zanikla nebo je promlčená.</a:t>
            </a:r>
          </a:p>
          <a:p>
            <a:pPr algn="ctr">
              <a:buFontTx/>
              <a:buNone/>
            </a:pPr>
            <a:endParaRPr lang="cs-CZ" altLang="cs-CZ" sz="2000"/>
          </a:p>
        </p:txBody>
      </p:sp>
      <p:sp>
        <p:nvSpPr>
          <p:cNvPr id="5" name="Zástupný symbol pro datum 4"/>
          <p:cNvSpPr>
            <a:spLocks noGrp="1"/>
          </p:cNvSpPr>
          <p:nvPr>
            <p:ph type="dt" sz="quarter" idx="10"/>
          </p:nvPr>
        </p:nvSpPr>
        <p:spPr/>
        <p:txBody>
          <a:bodyPr/>
          <a:lstStyle/>
          <a:p>
            <a:pPr>
              <a:defRPr/>
            </a:pPr>
            <a:fld id="{AE218348-A4DF-41E6-8AC3-257B07B81A6A}"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02979B09-A1D0-48CF-A9D8-BBA376C29D30}" type="slidenum">
              <a:rPr lang="cs-CZ"/>
              <a:pPr>
                <a:defRPr/>
              </a:pPr>
              <a:t>221</a:t>
            </a:fld>
            <a:endParaRPr lang="cs-CZ"/>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a:xfrm>
            <a:off x="250825" y="274638"/>
            <a:ext cx="8435975" cy="1498600"/>
          </a:xfrm>
        </p:spPr>
        <p:txBody>
          <a:bodyPr/>
          <a:lstStyle/>
          <a:p>
            <a:r>
              <a:rPr lang="cs-CZ" altLang="cs-CZ" sz="2200" b="1"/>
              <a:t>§ 406 a 418 IZ – vliv popření pohledávky na podmínky pro schválení oddlužení, zrušení schváleného oddlužení </a:t>
            </a:r>
            <a:br>
              <a:rPr lang="cs-CZ" altLang="cs-CZ" sz="2200" b="1"/>
            </a:br>
            <a:r>
              <a:rPr lang="cs-CZ" altLang="cs-CZ" sz="2200" b="1"/>
              <a:t>NSČR  29 NSCR 22/2012-B-18 ze dne 31.7.2012 ve věci KSCB 27 INS 13044/2010</a:t>
            </a:r>
          </a:p>
        </p:txBody>
      </p:sp>
      <p:sp>
        <p:nvSpPr>
          <p:cNvPr id="86019" name="Rectangle 3"/>
          <p:cNvSpPr>
            <a:spLocks noGrp="1"/>
          </p:cNvSpPr>
          <p:nvPr>
            <p:ph type="body" idx="1"/>
          </p:nvPr>
        </p:nvSpPr>
        <p:spPr/>
        <p:txBody>
          <a:bodyPr/>
          <a:lstStyle/>
          <a:p>
            <a:pPr>
              <a:lnSpc>
                <a:spcPct val="80000"/>
              </a:lnSpc>
              <a:buFont typeface="Arial" charset="0"/>
              <a:buNone/>
            </a:pPr>
            <a:endParaRPr lang="cs-CZ" altLang="cs-CZ" sz="900"/>
          </a:p>
          <a:p>
            <a:pPr>
              <a:lnSpc>
                <a:spcPct val="80000"/>
              </a:lnSpc>
              <a:buFont typeface="Arial" charset="0"/>
              <a:buNone/>
            </a:pPr>
            <a:endParaRPr lang="cs-CZ" altLang="cs-CZ" sz="900"/>
          </a:p>
          <a:p>
            <a:pPr>
              <a:lnSpc>
                <a:spcPct val="80000"/>
              </a:lnSpc>
              <a:buFont typeface="Arial" charset="0"/>
              <a:buNone/>
            </a:pPr>
            <a:endParaRPr lang="cs-CZ" altLang="cs-CZ" sz="900"/>
          </a:p>
          <a:p>
            <a:pPr>
              <a:lnSpc>
                <a:spcPct val="80000"/>
              </a:lnSpc>
              <a:buFont typeface="Arial" charset="0"/>
              <a:buNone/>
            </a:pPr>
            <a:endParaRPr lang="cs-CZ" altLang="cs-CZ" sz="900"/>
          </a:p>
          <a:p>
            <a:pPr>
              <a:lnSpc>
                <a:spcPct val="80000"/>
              </a:lnSpc>
              <a:buFont typeface="Arial" charset="0"/>
              <a:buNone/>
            </a:pPr>
            <a:endParaRPr lang="cs-CZ" altLang="cs-CZ" sz="900"/>
          </a:p>
          <a:p>
            <a:pPr algn="ctr">
              <a:lnSpc>
                <a:spcPct val="80000"/>
              </a:lnSpc>
              <a:buFont typeface="Arial" charset="0"/>
              <a:buNone/>
            </a:pPr>
            <a:r>
              <a:rPr lang="cs-CZ" altLang="cs-CZ" sz="2000"/>
              <a:t>Ještě jinak řečeno, splňuje-li dlužník předpoklad pro schválení oddlužení obsažený v ustanovení § 395 odst. 1 písm. b/ insolvenčního zákona jen s přihlédnutím k možným účinkům popření některé z přihlášených pohledávek, je insolvenční soud povinen pro účely rozhodnutí o tom, zda schvaluje oddlužení, předběžně posoudit význam popření pohledávky. Jestliže insolvenční soud (v procesní situaci vymezené stavem popřené pohledávky a obsahem popěrného úkonu) nevyloučí při předběžném posouzení úspěch uplatněného popření, pak oddlužení schválí. Vyjde-li posléze najevo, že popření pohledávky nebylo úspěšné a že s přihlédnutím k výši pohledávky není splněn předpoklad obsažený v ustanovení § 395 odst. 1 písm. b/ insolvenčního zákona, je to důvodem k postupu podle ustanovení § 418 odst. 1 písm. b/ insolvenčního zákona.</a:t>
            </a:r>
            <a:r>
              <a:rPr lang="cs-CZ" altLang="cs-CZ" sz="1800"/>
              <a:t> </a:t>
            </a:r>
            <a:endParaRPr lang="cs-CZ" altLang="cs-CZ" sz="1800" b="1"/>
          </a:p>
        </p:txBody>
      </p:sp>
      <p:sp>
        <p:nvSpPr>
          <p:cNvPr id="5" name="Zástupný symbol pro datum 4"/>
          <p:cNvSpPr>
            <a:spLocks noGrp="1"/>
          </p:cNvSpPr>
          <p:nvPr>
            <p:ph type="dt" sz="quarter" idx="10"/>
          </p:nvPr>
        </p:nvSpPr>
        <p:spPr/>
        <p:txBody>
          <a:bodyPr/>
          <a:lstStyle/>
          <a:p>
            <a:pPr>
              <a:defRPr/>
            </a:pPr>
            <a:fld id="{F25A3552-D256-4A74-A73F-5E52B43F96C2}"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E6FB2197-FA9B-491F-90CC-2F682B826C4C}" type="slidenum">
              <a:rPr lang="cs-CZ"/>
              <a:pPr>
                <a:defRPr/>
              </a:pPr>
              <a:t>222</a:t>
            </a:fld>
            <a:endParaRPr lang="cs-CZ"/>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6" name="Rectangle 2"/>
          <p:cNvSpPr>
            <a:spLocks noGrp="1" noChangeArrowheads="1"/>
          </p:cNvSpPr>
          <p:nvPr>
            <p:ph type="title"/>
          </p:nvPr>
        </p:nvSpPr>
        <p:spPr>
          <a:xfrm>
            <a:off x="457200" y="274638"/>
            <a:ext cx="8229600" cy="1930400"/>
          </a:xfrm>
        </p:spPr>
        <p:txBody>
          <a:bodyPr rtlCol="0">
            <a:normAutofit fontScale="90000"/>
          </a:bodyPr>
          <a:lstStyle/>
          <a:p>
            <a:pPr fontAlgn="auto">
              <a:spcAft>
                <a:spcPts val="0"/>
              </a:spcAft>
              <a:defRPr/>
            </a:pPr>
            <a:r>
              <a:rPr lang="cs-CZ" sz="3600" b="1"/>
              <a:t>Posouzení podmínek </a:t>
            </a:r>
            <a:br>
              <a:rPr lang="cs-CZ" sz="3600" b="1"/>
            </a:br>
            <a:r>
              <a:rPr lang="cs-CZ" sz="3600" b="1"/>
              <a:t>pro neschválení oddlužení</a:t>
            </a:r>
            <a:br>
              <a:rPr lang="cs-CZ" sz="3600" b="1"/>
            </a:br>
            <a:r>
              <a:rPr lang="cs-CZ" sz="2000" b="1"/>
              <a:t>VS Olomouc, 2 VSPH 7/2008 ve věci sp.zn. MSPH 59 INS 167/2008</a:t>
            </a:r>
            <a:r>
              <a:rPr lang="cs-CZ" sz="2000"/>
              <a:t> </a:t>
            </a:r>
            <a:br>
              <a:rPr lang="cs-CZ" sz="3600"/>
            </a:br>
            <a:endParaRPr lang="cs-CZ" sz="3600" b="1"/>
          </a:p>
        </p:txBody>
      </p:sp>
      <p:sp>
        <p:nvSpPr>
          <p:cNvPr id="87043" name="Rectangle 3"/>
          <p:cNvSpPr>
            <a:spLocks noGrp="1" noChangeArrowheads="1"/>
          </p:cNvSpPr>
          <p:nvPr>
            <p:ph type="body" idx="1"/>
          </p:nvPr>
        </p:nvSpPr>
        <p:spPr>
          <a:xfrm>
            <a:off x="214313" y="2349500"/>
            <a:ext cx="8750300" cy="4175125"/>
          </a:xfrm>
        </p:spPr>
        <p:txBody>
          <a:bodyPr/>
          <a:lstStyle/>
          <a:p>
            <a:pPr marL="0" indent="0" algn="just">
              <a:lnSpc>
                <a:spcPct val="80000"/>
              </a:lnSpc>
              <a:buFontTx/>
              <a:buNone/>
            </a:pPr>
            <a:r>
              <a:rPr lang="cs-CZ" altLang="cs-CZ" sz="2400"/>
              <a:t>V daném případě však </a:t>
            </a:r>
            <a:r>
              <a:rPr lang="cs-CZ" altLang="cs-CZ" sz="2400" b="1" u="sng"/>
              <a:t>žádné nové skutečnosti oproti těm, jež byly soudu známy v době, kdy rozhodoval o povolení oddlužení, najevo nevyšly</a:t>
            </a:r>
            <a:r>
              <a:rPr lang="cs-CZ" altLang="cs-CZ" sz="2400"/>
              <a:t>: zjištění o majetkové situaci dlužnice popsané v insolvenčním návrhu, v návrhu na oddlužení a v listinách k nim připojených nedoznalo žádných změn, skutečnost, že její majetek (tvořený v podstatě toliko dvěma těžko dobytnými pohledávkami) nepostačuje na uspokojení 30% pohledávek věřitelů, byla od počátku řízení zjevná a </a:t>
            </a:r>
            <a:r>
              <a:rPr lang="cs-CZ" altLang="cs-CZ" sz="2400" b="1" u="sng"/>
              <a:t>způsob, jakým v minulosti použila vypůjčené finanční prostředky, je pro posouzení existence důvodů vedoucích k neschválení oddlužení irelevantní</a:t>
            </a:r>
            <a:r>
              <a:rPr lang="cs-CZ" altLang="cs-CZ" sz="2400"/>
              <a:t>. Jinými slovy, závěr o nepoctivém záměru dlužnice postrádá oporu ve skutkových zjištěních. </a:t>
            </a:r>
          </a:p>
          <a:p>
            <a:pPr marL="0" indent="0">
              <a:lnSpc>
                <a:spcPct val="80000"/>
              </a:lnSpc>
              <a:buFontTx/>
              <a:buNone/>
            </a:pPr>
            <a:endParaRPr lang="cs-CZ" altLang="cs-CZ" sz="20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01DB233B-7F62-46BB-A1D9-8651B562151E}"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421396E5-90B5-4560-8B70-A845C2337D36}"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B16B1DAE-1F3E-4090-A326-069326005A99}" type="slidenum">
              <a:rPr lang="cs-CZ"/>
              <a:pPr>
                <a:defRPr/>
              </a:pPr>
              <a:t>223</a:t>
            </a:fld>
            <a:endParaRPr lang="cs-CZ"/>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20" name="Rectangle 2"/>
          <p:cNvSpPr>
            <a:spLocks noGrp="1" noChangeArrowheads="1"/>
          </p:cNvSpPr>
          <p:nvPr>
            <p:ph type="title"/>
          </p:nvPr>
        </p:nvSpPr>
        <p:spPr>
          <a:xfrm>
            <a:off x="395288" y="0"/>
            <a:ext cx="8229600" cy="1341438"/>
          </a:xfrm>
        </p:spPr>
        <p:txBody>
          <a:bodyPr rtlCol="0">
            <a:normAutofit fontScale="90000"/>
          </a:bodyPr>
          <a:lstStyle/>
          <a:p>
            <a:pPr fontAlgn="auto">
              <a:spcAft>
                <a:spcPts val="0"/>
              </a:spcAft>
              <a:defRPr/>
            </a:pPr>
            <a:br>
              <a:rPr lang="cs-CZ" sz="2400" b="1"/>
            </a:br>
            <a:br>
              <a:rPr lang="cs-CZ" sz="2400" b="1">
                <a:latin typeface="Arial" pitchFamily="34" charset="0"/>
              </a:rPr>
            </a:br>
            <a:r>
              <a:rPr lang="cs-CZ" sz="2400" b="1"/>
              <a:t>Námitky proti povolení oddlužení</a:t>
            </a:r>
            <a:br>
              <a:rPr lang="cs-CZ" sz="2400" b="1"/>
            </a:br>
            <a:r>
              <a:rPr lang="cs-CZ" sz="2400" b="1"/>
              <a:t>JE NUTNO VZNÉST NA SCHŮZI VĚŘITELŮ</a:t>
            </a:r>
            <a:br>
              <a:rPr lang="cs-CZ" sz="2400" b="1"/>
            </a:br>
            <a:r>
              <a:rPr lang="cs-CZ" sz="2000" b="1"/>
              <a:t>VS Praha, 1 VSPH 170/2008 ve věci sp.zn KSUL 70 INS 2162/2008</a:t>
            </a:r>
            <a:r>
              <a:rPr lang="cs-CZ" sz="3600" b="1"/>
              <a:t>  </a:t>
            </a:r>
            <a:br>
              <a:rPr lang="cs-CZ" sz="3600" b="1"/>
            </a:br>
            <a:endParaRPr lang="cs-CZ" sz="3600" b="1"/>
          </a:p>
        </p:txBody>
      </p:sp>
      <p:sp>
        <p:nvSpPr>
          <p:cNvPr id="88067" name="Rectangle 3"/>
          <p:cNvSpPr>
            <a:spLocks noGrp="1" noChangeArrowheads="1"/>
          </p:cNvSpPr>
          <p:nvPr>
            <p:ph type="body" idx="1"/>
          </p:nvPr>
        </p:nvSpPr>
        <p:spPr>
          <a:xfrm>
            <a:off x="214313" y="1700213"/>
            <a:ext cx="8472487" cy="5157787"/>
          </a:xfrm>
        </p:spPr>
        <p:txBody>
          <a:bodyPr/>
          <a:lstStyle/>
          <a:p>
            <a:pPr marL="0" indent="0" algn="just">
              <a:lnSpc>
                <a:spcPct val="80000"/>
              </a:lnSpc>
              <a:buFontTx/>
              <a:buNone/>
            </a:pPr>
            <a:r>
              <a:rPr lang="cs-CZ" altLang="cs-CZ" sz="1900"/>
              <a:t>Právo namítat skutečnosti bránící schválení oddlužení dle § 403 odst. 2 IZ a hlasovat o způsobu oddlužení mají pouze přihlášení nezajištění věřitelé, když zajištění věřitelé mají i v případě řešení úpadku oddlužením (v obou jeho formách) právo na stejné uspokojení jejich pohledávek ze zpeněžení předmětu zajištění, jaké jim náleží v konkursu. V daném případě se však </a:t>
            </a:r>
            <a:r>
              <a:rPr lang="cs-CZ" altLang="cs-CZ" sz="1900" b="1" u="sng"/>
              <a:t>žádný ze čtyř přihlášených nezajištěných věřitelů nezúčastnil schůze věřitelů </a:t>
            </a:r>
            <a:r>
              <a:rPr lang="cs-CZ" altLang="cs-CZ" sz="1900"/>
              <a:t>konané dne 29.7.2008, již soud v řádně zveřejněném rozhodnutí o úpadku a o povolení oddlužení ze dne 19.6.2008 svolal, ani nehlasoval o způsobu oddlužení mimo schůzi věřitelů. </a:t>
            </a:r>
            <a:r>
              <a:rPr lang="cs-CZ" altLang="cs-CZ" sz="1900" b="1" u="sng"/>
              <a:t>Tímto</a:t>
            </a:r>
            <a:r>
              <a:rPr lang="cs-CZ" altLang="cs-CZ" sz="1900"/>
              <a:t> svým postojem ovšem nezajištění věřitelé nejenže </a:t>
            </a:r>
            <a:r>
              <a:rPr lang="cs-CZ" altLang="cs-CZ" sz="1900" b="1" u="sng"/>
              <a:t>rezignovali na své právo zúčastnit se prostřednictvím hlasování rozhodnutí o způsobu, jímž má být oddlužení provedeno, ale dali tak rovněž najevo, že žádné námitky stran nepřípustnosti oddlužení nehodlají uplatnit, a že ani nereflektují na možnost s případnými novými zjištěními v tom směru se seznámit. </a:t>
            </a:r>
          </a:p>
          <a:p>
            <a:pPr marL="0" indent="0">
              <a:lnSpc>
                <a:spcPct val="80000"/>
              </a:lnSpc>
              <a:buFontTx/>
              <a:buNone/>
            </a:pPr>
            <a:endParaRPr lang="cs-CZ" altLang="cs-CZ" sz="19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0642045B-386B-4CAF-87F7-1CEBBDADD1EC}"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69EB617A-38FD-4175-9C48-1A8ED91BC3EB}"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7D50CBCE-A633-48F4-9642-80A2109724CE}" type="slidenum">
              <a:rPr lang="cs-CZ"/>
              <a:pPr>
                <a:defRPr/>
              </a:pPr>
              <a:t>224</a:t>
            </a:fld>
            <a:endParaRPr lang="cs-CZ"/>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3600" b="1" dirty="0"/>
              <a:t>Co všechno může potkat dlužníka pokud jde o přihlášení pohledávek … </a:t>
            </a:r>
          </a:p>
        </p:txBody>
      </p:sp>
      <p:sp>
        <p:nvSpPr>
          <p:cNvPr id="8" name="Podnadpis 7"/>
          <p:cNvSpPr>
            <a:spLocks noGrp="1"/>
          </p:cNvSpPr>
          <p:nvPr>
            <p:ph type="subTitle" idx="1"/>
          </p:nvPr>
        </p:nvSpPr>
        <p:spPr/>
        <p:txBody>
          <a:bodyPr/>
          <a:lstStyle/>
          <a:p>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225</a:t>
            </a:fld>
            <a:endParaRPr lang="cs-CZ"/>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922114"/>
          </a:xfrm>
        </p:spPr>
        <p:txBody>
          <a:bodyPr>
            <a:normAutofit/>
          </a:bodyPr>
          <a:lstStyle/>
          <a:p>
            <a:r>
              <a:rPr lang="cs-CZ" sz="2400" b="1" dirty="0"/>
              <a:t>VS Olomouc, 3 VSOL 83/2014-P28-7 </a:t>
            </a:r>
            <a:br>
              <a:rPr lang="cs-CZ" sz="2400" b="1" dirty="0"/>
            </a:br>
            <a:r>
              <a:rPr lang="cs-CZ" sz="2400" b="1" dirty="0"/>
              <a:t>ve věci KSOS 8 INS 30668/2012 ze dne 25.22.2014 (I.)</a:t>
            </a:r>
          </a:p>
        </p:txBody>
      </p:sp>
      <p:sp>
        <p:nvSpPr>
          <p:cNvPr id="3" name="Zástupný symbol pro obsah 2"/>
          <p:cNvSpPr>
            <a:spLocks noGrp="1"/>
          </p:cNvSpPr>
          <p:nvPr>
            <p:ph idx="1"/>
          </p:nvPr>
        </p:nvSpPr>
        <p:spPr>
          <a:xfrm>
            <a:off x="0" y="1052736"/>
            <a:ext cx="9144000" cy="5073427"/>
          </a:xfrm>
        </p:spPr>
        <p:txBody>
          <a:bodyPr>
            <a:noAutofit/>
          </a:bodyPr>
          <a:lstStyle/>
          <a:p>
            <a:pPr algn="ctr">
              <a:buNone/>
            </a:pPr>
            <a:endParaRPr lang="cs-CZ" sz="2000" dirty="0"/>
          </a:p>
          <a:p>
            <a:pPr algn="ctr">
              <a:buNone/>
            </a:pPr>
            <a:r>
              <a:rPr lang="cs-CZ" sz="2000" dirty="0"/>
              <a:t>S ohledem na to, že podle ustanovení § 524 odst. 2 zákona č. 40/1964 Sb., občanského zákoníku, ve znění pozdějších předpisů (účinného do 31.12.2013 – srov. § 3028 odst. 1 a odst. 2 zákona č. 89/2012 Sb., občanský zákoník, jímž se zrušuje – mimo jiné – zákon č. 40/1964 Sb., občanský zákoník, ve znění pozdějších předpisů) s postoupenou pohledávkou přechází i všechna práva s ní spojená, uplatní se týž režim – a soud prvního stupně se mýlí, dovozuje-li opak – i pro případ, kdy Česká kancelář pojistitelů takovou pohledávku postoupí třetí osobě. Nutno přisvědčit námitce odvolatele, že pokud podle ustanovení § 24 odst. 4 zákona o pojištění odpovědnosti z provozu vozidla se pohledávka České kanceláře pojistitelů na náhradu za plnění podle odstavce 2, písm. b), c) a g) považuje za pohledávku, na kterou se podle zvláštního předpisu (insolvenční zákon) hledí jako na přihlášenou, nemůže konkrétní pohledávka této své vlastnosti pozbýt ani postoupením třetí osobě, bez ohledu na to, kdy k postoupení došlo (a že k tomu došlo, jako v tomto případě, již v roce 2011).</a:t>
            </a:r>
          </a:p>
          <a:p>
            <a:pPr algn="ct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226</a:t>
            </a:fld>
            <a:endParaRPr lang="cs-CZ"/>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VS Olomouc, 3 VSOL 83/2014-P28-7 </a:t>
            </a:r>
            <a:br>
              <a:rPr lang="cs-CZ" sz="2400" b="1" dirty="0"/>
            </a:br>
            <a:r>
              <a:rPr lang="cs-CZ" sz="2400" b="1" dirty="0"/>
              <a:t>ve věci KSOS 8 INS 30668/2012 ze dne 25.22.2014 (II.)</a:t>
            </a:r>
            <a:endParaRPr lang="cs-CZ" sz="2400" dirty="0"/>
          </a:p>
        </p:txBody>
      </p:sp>
      <p:sp>
        <p:nvSpPr>
          <p:cNvPr id="3" name="Zástupný symbol pro obsah 2"/>
          <p:cNvSpPr>
            <a:spLocks noGrp="1"/>
          </p:cNvSpPr>
          <p:nvPr>
            <p:ph idx="1"/>
          </p:nvPr>
        </p:nvSpPr>
        <p:spPr/>
        <p:txBody>
          <a:bodyPr>
            <a:normAutofit fontScale="77500" lnSpcReduction="20000"/>
          </a:bodyPr>
          <a:lstStyle/>
          <a:p>
            <a:pPr algn="ctr">
              <a:buNone/>
            </a:pPr>
            <a:r>
              <a:rPr lang="cs-CZ" dirty="0"/>
              <a:t>Postupník je pak samozřejmě oprávněn pohledávku takového druhu uplatnit až poté, kdy ostatním věřitelům marně uplyne lhůta stanovená v rozhodnutí o úpadku (srov. např. závěry v usnesení Vrchního soudu v Praze ze dne 30.4.2009 </a:t>
            </a:r>
            <a:r>
              <a:rPr lang="cs-CZ" dirty="0" err="1"/>
              <a:t>sp</a:t>
            </a:r>
            <a:r>
              <a:rPr lang="cs-CZ" dirty="0"/>
              <a:t>. zn. KSPA 48 INS 2744/2008, 1 VSPH 33/2009-B, případně usnesení téhož soudu ze dne 31.7.2012 č. </a:t>
            </a:r>
            <a:r>
              <a:rPr lang="cs-CZ" dirty="0" err="1"/>
              <a:t>j</a:t>
            </a:r>
            <a:r>
              <a:rPr lang="cs-CZ" dirty="0"/>
              <a:t>. KSPA 59 INS 18227/2011, 1 VSPH 954/2012-P19-10). </a:t>
            </a:r>
          </a:p>
          <a:p>
            <a:pPr algn="ctr">
              <a:buNone/>
            </a:pPr>
            <a:r>
              <a:rPr lang="cs-CZ" b="1" dirty="0"/>
              <a:t>Z uvedeného vyplývá, že věřitel Agentura Česká inkasní, s.r.o. nebyl povinen postoupený nárok (to je plnění poskytnuté postupitelem podle ustanovení § 24 odst. 2, písm. b/ zákona č. 168/1999 Sb., o pojištění odpovědnosti z provozu vozidla) přihlásit do 4.4.2013, jak soud prvního stupně nesprávně dovodil. </a:t>
            </a:r>
          </a:p>
          <a:p>
            <a:pPr>
              <a:buNone/>
            </a:pPr>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227</a:t>
            </a:fld>
            <a:endParaRPr lang="cs-CZ"/>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0"/>
            <a:ext cx="8229600" cy="1700213"/>
          </a:xfrm>
        </p:spPr>
        <p:txBody>
          <a:bodyPr/>
          <a:lstStyle/>
          <a:p>
            <a:r>
              <a:rPr lang="cs-CZ" altLang="cs-CZ" sz="2800" b="1"/>
              <a:t>Rozhodnutí o neschválení oddlužení</a:t>
            </a:r>
            <a:br>
              <a:rPr lang="cs-CZ" altLang="cs-CZ" sz="2800" b="1"/>
            </a:br>
            <a:r>
              <a:rPr lang="cs-CZ" altLang="cs-CZ" sz="2000" b="1"/>
              <a:t>VS Olomouc, 2 VSOL 70/2008 ve věci  sp. zn. KSBR 31 INS 156/2008</a:t>
            </a:r>
            <a:br>
              <a:rPr lang="cs-CZ" altLang="cs-CZ" sz="2000" b="1"/>
            </a:br>
            <a:endParaRPr lang="cs-CZ" altLang="cs-CZ" sz="2800" b="1"/>
          </a:p>
        </p:txBody>
      </p:sp>
      <p:sp>
        <p:nvSpPr>
          <p:cNvPr id="89091" name="Rectangle 3"/>
          <p:cNvSpPr>
            <a:spLocks noGrp="1" noChangeArrowheads="1"/>
          </p:cNvSpPr>
          <p:nvPr>
            <p:ph type="body" idx="1"/>
          </p:nvPr>
        </p:nvSpPr>
        <p:spPr>
          <a:xfrm>
            <a:off x="214313" y="1989138"/>
            <a:ext cx="8643937" cy="4679950"/>
          </a:xfrm>
        </p:spPr>
        <p:txBody>
          <a:bodyPr/>
          <a:lstStyle/>
          <a:p>
            <a:pPr marL="0" indent="0" algn="just">
              <a:lnSpc>
                <a:spcPct val="80000"/>
              </a:lnSpc>
              <a:buFontTx/>
              <a:buNone/>
            </a:pPr>
            <a:endParaRPr lang="cs-CZ" altLang="cs-CZ" sz="2400"/>
          </a:p>
          <a:p>
            <a:pPr marL="0" indent="0" algn="just">
              <a:lnSpc>
                <a:spcPct val="80000"/>
              </a:lnSpc>
              <a:buFontTx/>
              <a:buNone/>
            </a:pPr>
            <a:r>
              <a:rPr lang="cs-CZ" altLang="cs-CZ" sz="2400"/>
              <a:t>Ustanovení § 405 IZ umožňuje insolvenčnímu soudu, aby i ve fázi insolvenčního řízení po rozhodnutí o způsobu oddlužení schůzí věřitelů schválené oddlužení neschválil a rozhodl o prohlášení konkursu na majetek dlužníka v případech, kdy zejména dodatečně vyjdou najevo stejné skutečnosti, pro něž by bylo lze zamítnout návrh na povolení oddlužení z důvodů uvedených v § 395. Stane-li se tak v situaci, kdy ani jeden ze způsobů oddlužení nezíská prostou většinu hlasů nezajištěných věřitelů a kdy by měl o způsobu oddlužení rozhodnout na místo schůze věřitelů insolvenční soud, takové rozhodnutí soud již nevydává a rovnou rozhodne o neschválení oddlužení.</a:t>
            </a:r>
          </a:p>
          <a:p>
            <a:pPr marL="0" indent="0">
              <a:lnSpc>
                <a:spcPct val="80000"/>
              </a:lnSpc>
              <a:buFontTx/>
              <a:buNone/>
            </a:pPr>
            <a:endParaRPr lang="cs-CZ" altLang="cs-CZ" sz="24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BA7C7FA-EC97-48DA-9AC6-D74110D5278A}"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FD4B39E4-B0B7-4A25-9A1F-B199CAB357A2}"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E95B3223-1C92-4393-BB34-C25698CE6231}" type="slidenum">
              <a:rPr lang="cs-CZ"/>
              <a:pPr>
                <a:defRPr/>
              </a:pPr>
              <a:t>228</a:t>
            </a:fld>
            <a:endParaRPr lang="cs-CZ"/>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052513"/>
            <a:ext cx="7772400" cy="2881312"/>
          </a:xfrm>
        </p:spPr>
        <p:txBody>
          <a:bodyPr rtlCol="0">
            <a:normAutofit/>
          </a:bodyPr>
          <a:lstStyle/>
          <a:p>
            <a:pPr fontAlgn="auto">
              <a:spcAft>
                <a:spcPts val="0"/>
              </a:spcAft>
              <a:defRPr/>
            </a:pPr>
            <a:r>
              <a:rPr lang="cs-CZ" b="1" dirty="0">
                <a:effectLst>
                  <a:outerShdw blurRad="38100" dist="38100" dir="2700000" algn="tl">
                    <a:srgbClr val="C0C0C0"/>
                  </a:outerShdw>
                </a:effectLst>
              </a:rPr>
              <a:t>FÁZE IV.</a:t>
            </a:r>
            <a:br>
              <a:rPr lang="cs-CZ" b="1" dirty="0">
                <a:effectLst>
                  <a:outerShdw blurRad="38100" dist="38100" dir="2700000" algn="tl">
                    <a:srgbClr val="C0C0C0"/>
                  </a:outerShdw>
                </a:effectLst>
              </a:rPr>
            </a:br>
            <a:r>
              <a:rPr lang="cs-CZ" dirty="0"/>
              <a:t>PLNĚNÍ ODDLUŽENÍ </a:t>
            </a:r>
            <a:br>
              <a:rPr lang="cs-CZ" dirty="0"/>
            </a:br>
            <a:r>
              <a:rPr lang="cs-CZ" dirty="0"/>
              <a:t>UKONČENÍ ODDLUŽENÍ</a:t>
            </a:r>
            <a:br>
              <a:rPr lang="cs-CZ" dirty="0"/>
            </a:br>
            <a:endParaRPr lang="cs-CZ" dirty="0"/>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endParaRPr lang="cs-CZ"/>
          </a:p>
        </p:txBody>
      </p:sp>
      <p:sp>
        <p:nvSpPr>
          <p:cNvPr id="6" name="Zástupný symbol pro datum 5"/>
          <p:cNvSpPr>
            <a:spLocks noGrp="1"/>
          </p:cNvSpPr>
          <p:nvPr>
            <p:ph type="dt" sz="quarter" idx="10"/>
          </p:nvPr>
        </p:nvSpPr>
        <p:spPr/>
        <p:txBody>
          <a:bodyPr/>
          <a:lstStyle/>
          <a:p>
            <a:pPr>
              <a:defRPr/>
            </a:pPr>
            <a:fld id="{FDFF2968-FB89-4F1A-B484-C4B8A6607398}"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4" name="Zástupný symbol pro číslo snímku 3"/>
          <p:cNvSpPr>
            <a:spLocks noGrp="1"/>
          </p:cNvSpPr>
          <p:nvPr>
            <p:ph type="sldNum" sz="quarter" idx="12"/>
          </p:nvPr>
        </p:nvSpPr>
        <p:spPr/>
        <p:txBody>
          <a:bodyPr/>
          <a:lstStyle/>
          <a:p>
            <a:pPr>
              <a:defRPr/>
            </a:pPr>
            <a:fld id="{005E61F2-1C46-40AD-92DA-950A14BDB638}" type="slidenum">
              <a:rPr lang="cs-CZ"/>
              <a:pPr>
                <a:defRPr/>
              </a:pPr>
              <a:t>229</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2420888"/>
            <a:ext cx="7772400" cy="1362075"/>
          </a:xfrm>
        </p:spPr>
        <p:txBody>
          <a:bodyPr>
            <a:normAutofit/>
          </a:bodyPr>
          <a:lstStyle/>
          <a:p>
            <a:pPr algn="ctr"/>
            <a:br>
              <a:rPr lang="cs-CZ" sz="2400" dirty="0">
                <a:effectLst>
                  <a:outerShdw blurRad="38100" dist="38100" dir="2700000" algn="tl">
                    <a:srgbClr val="000000">
                      <a:alpha val="43137"/>
                    </a:srgbClr>
                  </a:outerShdw>
                </a:effectLst>
              </a:rPr>
            </a:br>
            <a:r>
              <a:rPr lang="cs-CZ" sz="2400" dirty="0">
                <a:effectLst>
                  <a:outerShdw blurRad="38100" dist="38100" dir="2700000" algn="tl">
                    <a:srgbClr val="000000">
                      <a:alpha val="43137"/>
                    </a:srgbClr>
                  </a:outerShdw>
                </a:effectLst>
              </a:rPr>
              <a:t>z judikatury k doručování</a:t>
            </a:r>
          </a:p>
        </p:txBody>
      </p:sp>
      <p:sp>
        <p:nvSpPr>
          <p:cNvPr id="8" name="Zástupný symbol pro text 7"/>
          <p:cNvSpPr>
            <a:spLocks noGrp="1"/>
          </p:cNvSpPr>
          <p:nvPr>
            <p:ph type="body" idx="1"/>
          </p:nvPr>
        </p:nvSpPr>
        <p:spPr/>
        <p:txBody>
          <a:bodyPr/>
          <a:lstStyle/>
          <a:p>
            <a:endParaRPr lang="cs-CZ"/>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23</a:t>
            </a:fld>
            <a:endParaRPr lang="cs-CZ"/>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lvl="0" indent="0" algn="ctr">
              <a:buNone/>
            </a:pPr>
            <a:endParaRPr lang="cs-CZ" sz="2000" b="1" dirty="0"/>
          </a:p>
          <a:p>
            <a:pPr marL="0" lvl="0" indent="0" algn="ctr">
              <a:buNone/>
            </a:pPr>
            <a:r>
              <a:rPr lang="cs-CZ" sz="2000" b="1" dirty="0">
                <a:solidFill>
                  <a:srgbClr val="FF0000"/>
                </a:solidFill>
              </a:rPr>
              <a:t>oddlužení plněním splátkového kalendáře v případě oddlužení dlužníka – podnikatele</a:t>
            </a:r>
            <a:endParaRPr lang="cs-CZ" sz="2000" dirty="0">
              <a:solidFill>
                <a:srgbClr val="FF0000"/>
              </a:solidFill>
            </a:endParaRPr>
          </a:p>
          <a:p>
            <a:pPr marL="0" indent="0" algn="ctr">
              <a:buNone/>
            </a:pPr>
            <a:r>
              <a:rPr lang="cs-CZ" sz="2000" dirty="0">
                <a:solidFill>
                  <a:srgbClr val="FF0000"/>
                </a:solidFill>
              </a:rPr>
              <a:t>jak vypočítat měsíční splátku v oddlužení v případě, uplatňuje-li dlužník (OSVČ) daňové výdaje v režimu DPFO procentem z příjmu (výdajový paušál)?</a:t>
            </a:r>
          </a:p>
          <a:p>
            <a:pPr marL="0" indent="0">
              <a:buNone/>
            </a:pPr>
            <a:endParaRPr lang="cs-CZ" sz="2000" dirty="0"/>
          </a:p>
          <a:p>
            <a:pPr marL="0" indent="0">
              <a:buNone/>
            </a:pPr>
            <a:endParaRPr lang="cs-CZ" sz="2000" dirty="0"/>
          </a:p>
          <a:p>
            <a:pPr marL="0" indent="0" algn="ctr">
              <a:buNone/>
            </a:pPr>
            <a:r>
              <a:rPr lang="cs-CZ" sz="2000" dirty="0"/>
              <a:t>-------------------------------------------------------------------------</a:t>
            </a:r>
          </a:p>
        </p:txBody>
      </p:sp>
    </p:spTree>
    <p:extLst>
      <p:ext uri="{BB962C8B-B14F-4D97-AF65-F5344CB8AC3E}">
        <p14:creationId xmlns:p14="http://schemas.microsoft.com/office/powerpoint/2010/main" val="1054866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620688"/>
          </a:xfrm>
        </p:spPr>
        <p:txBody>
          <a:bodyPr>
            <a:normAutofit fontScale="90000"/>
          </a:bodyPr>
          <a:lstStyle/>
          <a:p>
            <a:pPr marL="0" indent="0"/>
            <a:br>
              <a:rPr lang="cs-CZ" sz="2400" b="1" dirty="0"/>
            </a:br>
            <a:r>
              <a:rPr lang="cs-CZ" sz="2400" b="1" dirty="0"/>
              <a:t>KSBR 39 INS 5977/2014-B-10 ze dne 24.9.2014</a:t>
            </a:r>
            <a:br>
              <a:rPr lang="cs-CZ" sz="2400" b="1" dirty="0"/>
            </a:br>
            <a:endParaRPr lang="cs-CZ" sz="2400" dirty="0"/>
          </a:p>
        </p:txBody>
      </p:sp>
      <p:sp>
        <p:nvSpPr>
          <p:cNvPr id="3" name="Zástupný symbol pro obsah 2"/>
          <p:cNvSpPr>
            <a:spLocks noGrp="1"/>
          </p:cNvSpPr>
          <p:nvPr>
            <p:ph idx="1"/>
          </p:nvPr>
        </p:nvSpPr>
        <p:spPr>
          <a:xfrm>
            <a:off x="179512" y="692696"/>
            <a:ext cx="8784976" cy="5976664"/>
          </a:xfrm>
        </p:spPr>
        <p:txBody>
          <a:bodyPr>
            <a:normAutofit fontScale="92500" lnSpcReduction="20000"/>
          </a:bodyPr>
          <a:lstStyle/>
          <a:p>
            <a:pPr algn="ctr" hangingPunct="0">
              <a:buNone/>
            </a:pPr>
            <a:r>
              <a:rPr lang="cs-CZ" sz="2000" b="1" dirty="0"/>
              <a:t> V. </a:t>
            </a:r>
          </a:p>
          <a:p>
            <a:pPr lvl="0" algn="ctr">
              <a:buNone/>
            </a:pPr>
            <a:r>
              <a:rPr lang="cs-CZ" sz="2000" b="1" dirty="0"/>
              <a:t>Dlužníkovi se ukládá, aby vždy nejpozději ke každému 25. dni v měsíci zasílal insolvenčnímu správci ze svých příjmů získaných se samostatně výdělečné činnosti ke splacení svých pohledávek zálohu v podobě paušální částky ve výši 1.130 Kč, a to bez zřetele k tomu, že rozhodnutí o schválení oddlužení plněním splátkového kalendáře dosud není v právní moci. Poprvé dlužník vyplatí k rukám insolvenčního správce uvedenou částku v měsíci říjnu 2014.</a:t>
            </a:r>
          </a:p>
          <a:p>
            <a:pPr algn="ctr" hangingPunct="0">
              <a:buNone/>
            </a:pPr>
            <a:r>
              <a:rPr lang="cs-CZ" sz="2000" b="1" dirty="0"/>
              <a:t> VI. </a:t>
            </a:r>
          </a:p>
          <a:p>
            <a:pPr lvl="0" algn="ctr">
              <a:buNone/>
            </a:pPr>
            <a:r>
              <a:rPr lang="cs-CZ" sz="2000" b="1" dirty="0"/>
              <a:t>Soud ukládá dlužníku, aby neprodleně po provedení zúčtování (vypracování daňového přiznání), předložil jeho výsledek insolvenčnímu správci </a:t>
            </a:r>
            <a:r>
              <a:rPr lang="cs-CZ" sz="2000" b="1" dirty="0" err="1"/>
              <a:t>Indra</a:t>
            </a:r>
            <a:r>
              <a:rPr lang="cs-CZ" sz="2000" b="1" dirty="0"/>
              <a:t>-Šebesta v.o.s., IČ 269 19 877, se sídlem </a:t>
            </a:r>
            <a:r>
              <a:rPr lang="cs-CZ" sz="2000" b="1" dirty="0" err="1"/>
              <a:t>Čechyňská</a:t>
            </a:r>
            <a:r>
              <a:rPr lang="cs-CZ" sz="2000" b="1" dirty="0"/>
              <a:t> 361/16, 602 00 Brno, pobočka Brněnská 2806/71, 586 01 Jihlava. Soud ukládá insolvenčnímu správci, aby neprodleně po předložení daňového přiznání dlužníkem určil rozsah postižitelné výše jeho příjmů z podnikání jako rozdíl jeho reálných příjmů po odečtení všech zákonných odvodů a dalších výdajů, jež dlužník na dosažení svých příjmů skutečně vynaložil a z tohoto základu určil výši srážky za použití ustanovení občanského soudního řádu o srážkách ze mzdy (ve stejném rozsahu, v jakém z nich mohou být při výkonu rozhodnutí nebo při exekuci uspokojeny přednostní pohledávky). V případě, že dlužník na zálohách hrazených podle výroku V. tohoto usnesení zaplatil částku nižší, než správcem určenou výši srážek, je dlužník povinen rozdíl mezi těmito částkami uhradit do 30 dnů od okamžiku, kdy mu insolvenční správce sdělí výši zákonných srážek. Tato částka se vyplatí nezajištěným věřitelům na úhradu jejich pohledávek podle poměru stanoveného výrokem II. tohoto usnesení.</a:t>
            </a:r>
          </a:p>
          <a:p>
            <a:pPr algn="ctr">
              <a:buNone/>
            </a:pPr>
            <a:endParaRPr lang="cs-CZ" sz="2000" dirty="0"/>
          </a:p>
        </p:txBody>
      </p:sp>
    </p:spTree>
    <p:extLst>
      <p:ext uri="{BB962C8B-B14F-4D97-AF65-F5344CB8AC3E}">
        <p14:creationId xmlns:p14="http://schemas.microsoft.com/office/powerpoint/2010/main" val="1720808473"/>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r>
              <a:rPr lang="cs-CZ" altLang="cs-CZ" sz="2400"/>
              <a:t>§ 411 výkon rozhodnutí a exekuce</a:t>
            </a:r>
          </a:p>
        </p:txBody>
      </p:sp>
      <p:sp>
        <p:nvSpPr>
          <p:cNvPr id="91139" name="Rectangle 3"/>
          <p:cNvSpPr>
            <a:spLocks noGrp="1" noChangeArrowheads="1"/>
          </p:cNvSpPr>
          <p:nvPr>
            <p:ph type="body" idx="4294967295"/>
          </p:nvPr>
        </p:nvSpPr>
        <p:spPr/>
        <p:txBody>
          <a:bodyPr/>
          <a:lstStyle/>
          <a:p>
            <a:pPr>
              <a:lnSpc>
                <a:spcPct val="80000"/>
              </a:lnSpc>
              <a:buFontTx/>
              <a:buNone/>
            </a:pPr>
            <a:endParaRPr lang="cs-CZ" altLang="cs-CZ" sz="2000"/>
          </a:p>
          <a:p>
            <a:pPr>
              <a:lnSpc>
                <a:spcPct val="80000"/>
              </a:lnSpc>
              <a:buFontTx/>
              <a:buNone/>
            </a:pPr>
            <a:r>
              <a:rPr lang="cs-CZ" altLang="cs-CZ" sz="2000"/>
              <a:t> </a:t>
            </a:r>
          </a:p>
          <a:p>
            <a:pPr>
              <a:lnSpc>
                <a:spcPct val="80000"/>
              </a:lnSpc>
              <a:buFontTx/>
              <a:buNone/>
            </a:pPr>
            <a:r>
              <a:rPr lang="cs-CZ" altLang="cs-CZ" sz="2000"/>
              <a:t>	(1) Po dobu trvání účinků schválení oddlužení nemá nařízení výkonu rozhodnutí nebo exekuce, která by postihovala majetek ve vlastnictví dlužníka, vliv na povinnost dlužníka naložit s příjmy určenými k plnění splátkového kalendáře způsobem určeným v rozhodnutí o schválení oddlužení.</a:t>
            </a:r>
          </a:p>
          <a:p>
            <a:pPr>
              <a:lnSpc>
                <a:spcPct val="80000"/>
              </a:lnSpc>
              <a:buFontTx/>
              <a:buNone/>
            </a:pPr>
            <a:r>
              <a:rPr lang="cs-CZ" altLang="cs-CZ" sz="2000"/>
              <a:t> </a:t>
            </a:r>
          </a:p>
          <a:p>
            <a:pPr>
              <a:lnSpc>
                <a:spcPct val="80000"/>
              </a:lnSpc>
              <a:buFontTx/>
              <a:buNone/>
            </a:pPr>
            <a:r>
              <a:rPr lang="cs-CZ" altLang="cs-CZ" sz="2000"/>
              <a:t>	(2) Byla-li některá z pohledávek, jež mají být uspokojeny podle splátkového kalendáře, popřena, hradí dlužník částky připadající podle splátkového kalendáře na její uspokojení v určených lhůtách k rukám insolvenčního správce, který je věřiteli vyplatí neprodleně po právní moci rozhodnutí insolvenčního soudu o zjištění této pohledávky. Nedojde-li ke zjištění pohledávky, rozdělí insolvenční správce částky připadající podle splátkového kalendáře na její uspokojení mezi ostatní věřitele určené plánem jako mimořádnou splátku poměrně.</a:t>
            </a:r>
          </a:p>
        </p:txBody>
      </p:sp>
      <p:sp>
        <p:nvSpPr>
          <p:cNvPr id="5" name="Zástupný symbol pro datum 4"/>
          <p:cNvSpPr>
            <a:spLocks noGrp="1"/>
          </p:cNvSpPr>
          <p:nvPr>
            <p:ph type="dt" sz="quarter" idx="10"/>
          </p:nvPr>
        </p:nvSpPr>
        <p:spPr/>
        <p:txBody>
          <a:bodyPr/>
          <a:lstStyle/>
          <a:p>
            <a:pPr>
              <a:defRPr/>
            </a:pPr>
            <a:fld id="{95BE5180-C00C-492B-91AB-7A980A9D878B}"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8D63D2B2-122D-484D-A40F-FED021645B05}" type="slidenum">
              <a:rPr lang="cs-CZ"/>
              <a:pPr>
                <a:defRPr/>
              </a:pPr>
              <a:t>232</a:t>
            </a:fld>
            <a:endParaRPr lang="cs-CZ"/>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179388" y="0"/>
            <a:ext cx="8713787" cy="692150"/>
          </a:xfrm>
        </p:spPr>
        <p:txBody>
          <a:bodyPr/>
          <a:lstStyle/>
          <a:p>
            <a:r>
              <a:rPr lang="cs-CZ" altLang="cs-CZ" sz="2800"/>
              <a:t>§§ 412 povinnosti dlužníka po schválení oddlužení I.</a:t>
            </a:r>
          </a:p>
        </p:txBody>
      </p:sp>
      <p:sp>
        <p:nvSpPr>
          <p:cNvPr id="287747" name="Rectangle 3"/>
          <p:cNvSpPr>
            <a:spLocks noGrp="1" noChangeArrowheads="1"/>
          </p:cNvSpPr>
          <p:nvPr>
            <p:ph type="body" idx="4294967295"/>
          </p:nvPr>
        </p:nvSpPr>
        <p:spPr>
          <a:xfrm>
            <a:off x="0" y="836613"/>
            <a:ext cx="9144000" cy="60213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fontAlgn="auto">
              <a:lnSpc>
                <a:spcPct val="80000"/>
              </a:lnSpc>
              <a:spcAft>
                <a:spcPts val="0"/>
              </a:spcAft>
              <a:buFontTx/>
              <a:buNone/>
              <a:defRPr/>
            </a:pPr>
            <a:r>
              <a:rPr lang="cs-CZ" sz="1400" dirty="0"/>
              <a:t> </a:t>
            </a:r>
            <a:r>
              <a:rPr lang="cs-CZ" sz="1600" dirty="0"/>
              <a:t>(1) Po dobu trvání účinků schválení oddlužení plněním splátkového kalendáře je dlužník povinen</a:t>
            </a:r>
          </a:p>
          <a:p>
            <a:pPr fontAlgn="auto">
              <a:lnSpc>
                <a:spcPct val="80000"/>
              </a:lnSpc>
              <a:spcAft>
                <a:spcPts val="0"/>
              </a:spcAft>
              <a:buFontTx/>
              <a:buNone/>
              <a:defRPr/>
            </a:pPr>
            <a:endParaRPr lang="cs-CZ" sz="1600" dirty="0"/>
          </a:p>
          <a:p>
            <a:pPr fontAlgn="auto">
              <a:lnSpc>
                <a:spcPct val="80000"/>
              </a:lnSpc>
              <a:spcAft>
                <a:spcPts val="0"/>
              </a:spcAft>
              <a:buFontTx/>
              <a:buNone/>
              <a:defRPr/>
            </a:pPr>
            <a:r>
              <a:rPr lang="cs-CZ" sz="1600" dirty="0"/>
              <a:t>a) vykonávat přiměřenou výdělečnou činnost a v případě, že je nezaměstnaný, o získání příjmu usilovat; nesmí rovněž odmítat splnitelnou možnost si příjem obstarat,</a:t>
            </a:r>
          </a:p>
          <a:p>
            <a:pPr fontAlgn="auto">
              <a:lnSpc>
                <a:spcPct val="80000"/>
              </a:lnSpc>
              <a:spcAft>
                <a:spcPts val="0"/>
              </a:spcAft>
              <a:buFontTx/>
              <a:buNone/>
              <a:defRPr/>
            </a:pPr>
            <a:r>
              <a:rPr lang="cs-CZ" sz="1600" b="1" strike="sngStrike" dirty="0"/>
              <a:t>b) hodnoty získané dědictvím a darem zpeněžit a jejich výtěžek, stejně jako jiné své mimořádné příjmy, použít k mimořádným splátkám nad rámec splátkového kalendáře</a:t>
            </a:r>
            <a:r>
              <a:rPr lang="cs-CZ" sz="1600" b="1" dirty="0"/>
              <a:t>,</a:t>
            </a:r>
          </a:p>
          <a:p>
            <a:pPr fontAlgn="auto">
              <a:lnSpc>
                <a:spcPct val="80000"/>
              </a:lnSpc>
              <a:spcAft>
                <a:spcPts val="0"/>
              </a:spcAft>
              <a:buFontTx/>
              <a:buNone/>
              <a:defRPr/>
            </a:pPr>
            <a:r>
              <a:rPr lang="cs-CZ" sz="1600" b="1" dirty="0"/>
              <a:t>b) hodnoty získané dědictvím, darem a z neúčinného právního úkonu, jakož i majetek, který dlužník neuvedl v seznamu majetku, ač tuto povinnost měl, vydat </a:t>
            </a:r>
            <a:r>
              <a:rPr lang="cs-CZ" sz="1600" b="1" dirty="0" err="1"/>
              <a:t>insolvenčnímu</a:t>
            </a:r>
            <a:r>
              <a:rPr lang="cs-CZ" sz="1600" b="1" dirty="0"/>
              <a:t> správci ke zpeněžení a výtěžek, stejně jako jiné své mimořádné příjmy, použít k mimořádným splátkám nad rámec splátkového kalendáře,“. </a:t>
            </a:r>
          </a:p>
          <a:p>
            <a:pPr fontAlgn="auto">
              <a:lnSpc>
                <a:spcPct val="80000"/>
              </a:lnSpc>
              <a:spcAft>
                <a:spcPts val="0"/>
              </a:spcAft>
              <a:buFontTx/>
              <a:buNone/>
              <a:defRPr/>
            </a:pPr>
            <a:r>
              <a:rPr lang="cs-CZ" sz="1600" dirty="0"/>
              <a:t>c) bez zbytečného odkladu oznámit </a:t>
            </a:r>
            <a:r>
              <a:rPr lang="cs-CZ" sz="1600" dirty="0" err="1"/>
              <a:t>insolvenčnímu</a:t>
            </a:r>
            <a:r>
              <a:rPr lang="cs-CZ" sz="1600" dirty="0"/>
              <a:t> soudu, </a:t>
            </a:r>
            <a:r>
              <a:rPr lang="cs-CZ" sz="1600" dirty="0" err="1"/>
              <a:t>insolvenčnímu</a:t>
            </a:r>
            <a:r>
              <a:rPr lang="cs-CZ" sz="1600" dirty="0"/>
              <a:t> správci a věřitelskému výboru každou změnu svého bydliště nebo sídla a zaměstnání,</a:t>
            </a:r>
          </a:p>
          <a:p>
            <a:pPr fontAlgn="auto">
              <a:lnSpc>
                <a:spcPct val="80000"/>
              </a:lnSpc>
              <a:spcAft>
                <a:spcPts val="0"/>
              </a:spcAft>
              <a:buFontTx/>
              <a:buNone/>
              <a:defRPr/>
            </a:pPr>
            <a:r>
              <a:rPr lang="cs-CZ" sz="1600" b="1" strike="sngStrike" dirty="0"/>
              <a:t>d) vždy k 15. lednu a k 15. červenci kalendářního roku předložit </a:t>
            </a:r>
            <a:r>
              <a:rPr lang="cs-CZ" sz="1600" b="1" strike="sngStrike" dirty="0" err="1"/>
              <a:t>insolvenčnímu</a:t>
            </a:r>
            <a:r>
              <a:rPr lang="cs-CZ" sz="1600" b="1" strike="sngStrike" dirty="0"/>
              <a:t> soudu, </a:t>
            </a:r>
            <a:r>
              <a:rPr lang="cs-CZ" sz="1600" b="1" strike="sngStrike" dirty="0" err="1"/>
              <a:t>insolvenčnímu</a:t>
            </a:r>
            <a:r>
              <a:rPr lang="cs-CZ" sz="1600" b="1" strike="sngStrike" dirty="0"/>
              <a:t> správci a věřitelskému výboru přehled svých příjmů za uplynulých 6 kalendářních měsíců,</a:t>
            </a:r>
          </a:p>
          <a:p>
            <a:pPr fontAlgn="auto">
              <a:lnSpc>
                <a:spcPct val="80000"/>
              </a:lnSpc>
              <a:spcAft>
                <a:spcPts val="0"/>
              </a:spcAft>
              <a:buFontTx/>
              <a:buNone/>
              <a:defRPr/>
            </a:pPr>
            <a:r>
              <a:rPr lang="cs-CZ" sz="1600" b="1" dirty="0"/>
              <a:t>d) vždy k 15. březnu a k 15. září kalendářního roku předložit </a:t>
            </a:r>
            <a:r>
              <a:rPr lang="cs-CZ" sz="1600" b="1" dirty="0" err="1"/>
              <a:t>insolvenčnímu</a:t>
            </a:r>
            <a:r>
              <a:rPr lang="cs-CZ" sz="1600" b="1" dirty="0"/>
              <a:t> soudu, </a:t>
            </a:r>
            <a:r>
              <a:rPr lang="cs-CZ" sz="1600" b="1" dirty="0" err="1"/>
              <a:t>insolvenčnímu</a:t>
            </a:r>
            <a:r>
              <a:rPr lang="cs-CZ" sz="1600" b="1" dirty="0"/>
              <a:t> správci a věřitelskému výboru přehled svých příjmů za uplynulých 6 kalendářních měsíců, neurčí-li </a:t>
            </a:r>
            <a:r>
              <a:rPr lang="cs-CZ" sz="1600" b="1" dirty="0" err="1"/>
              <a:t>insolvenční</a:t>
            </a:r>
            <a:r>
              <a:rPr lang="cs-CZ" sz="1600" b="1" dirty="0"/>
              <a:t> soud v usnesení o schválení oddlužení jinou dobu předkládání,“.</a:t>
            </a:r>
            <a:r>
              <a:rPr lang="cs-CZ" sz="1600" dirty="0"/>
              <a:t> </a:t>
            </a:r>
          </a:p>
          <a:p>
            <a:pPr fontAlgn="auto">
              <a:lnSpc>
                <a:spcPct val="80000"/>
              </a:lnSpc>
              <a:spcAft>
                <a:spcPts val="0"/>
              </a:spcAft>
              <a:buFontTx/>
              <a:buNone/>
              <a:defRPr/>
            </a:pPr>
            <a:r>
              <a:rPr lang="cs-CZ" sz="1600" dirty="0"/>
              <a:t>e) nezatajovat žádný ze svých příjmů a na žádost </a:t>
            </a:r>
            <a:r>
              <a:rPr lang="cs-CZ" sz="1600" dirty="0" err="1"/>
              <a:t>insolvenčního</a:t>
            </a:r>
            <a:r>
              <a:rPr lang="cs-CZ" sz="1600" dirty="0"/>
              <a:t> soudu, </a:t>
            </a:r>
            <a:r>
              <a:rPr lang="cs-CZ" sz="1600" dirty="0" err="1"/>
              <a:t>insolvenčního</a:t>
            </a:r>
            <a:r>
              <a:rPr lang="cs-CZ" sz="1600" dirty="0"/>
              <a:t> správce nebo věřitelského výboru předložit k nahlédnutí svá daňová přiznání za období trvání </a:t>
            </a:r>
            <a:r>
              <a:rPr lang="cs-CZ" sz="1600" b="1" strike="sngStrike" dirty="0"/>
              <a:t>plánu</a:t>
            </a:r>
            <a:r>
              <a:rPr lang="cs-CZ" sz="1600" b="1" dirty="0"/>
              <a:t> účinků schválení</a:t>
            </a:r>
            <a:r>
              <a:rPr lang="cs-CZ" sz="1000" dirty="0"/>
              <a:t> </a:t>
            </a:r>
            <a:r>
              <a:rPr lang="cs-CZ" sz="1600" dirty="0"/>
              <a:t>oddlužení,</a:t>
            </a:r>
          </a:p>
          <a:p>
            <a:pPr fontAlgn="auto">
              <a:lnSpc>
                <a:spcPct val="80000"/>
              </a:lnSpc>
              <a:spcAft>
                <a:spcPts val="0"/>
              </a:spcAft>
              <a:buFontTx/>
              <a:buNone/>
              <a:defRPr/>
            </a:pPr>
            <a:r>
              <a:rPr lang="cs-CZ" sz="1600" dirty="0"/>
              <a:t>f) neposkytovat nikomu z věřitelů žádné zvláštní výhody, </a:t>
            </a:r>
          </a:p>
          <a:p>
            <a:pPr fontAlgn="auto">
              <a:lnSpc>
                <a:spcPct val="80000"/>
              </a:lnSpc>
              <a:spcAft>
                <a:spcPts val="0"/>
              </a:spcAft>
              <a:buFontTx/>
              <a:buNone/>
              <a:defRPr/>
            </a:pPr>
            <a:r>
              <a:rPr lang="cs-CZ" sz="1600" dirty="0"/>
              <a:t>g) nepřijímat na sebe nové závazky, které by nemohl v době jejich splatnosti splnit.</a:t>
            </a:r>
          </a:p>
        </p:txBody>
      </p:sp>
      <p:sp>
        <p:nvSpPr>
          <p:cNvPr id="5" name="Zástupný symbol pro datum 4"/>
          <p:cNvSpPr>
            <a:spLocks noGrp="1"/>
          </p:cNvSpPr>
          <p:nvPr>
            <p:ph type="dt" sz="quarter" idx="10"/>
          </p:nvPr>
        </p:nvSpPr>
        <p:spPr/>
        <p:txBody>
          <a:bodyPr/>
          <a:lstStyle/>
          <a:p>
            <a:pPr>
              <a:defRPr/>
            </a:pPr>
            <a:fld id="{C399A5C0-7680-4257-AB6B-E34FE6366948}"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C65A975E-D0AF-4644-89C7-2671F2FEB677}" type="slidenum">
              <a:rPr lang="cs-CZ"/>
              <a:pPr>
                <a:defRPr/>
              </a:pPr>
              <a:t>233</a:t>
            </a:fld>
            <a:endParaRPr lang="cs-CZ"/>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179388" y="274638"/>
            <a:ext cx="8785225" cy="850900"/>
          </a:xfrm>
        </p:spPr>
        <p:txBody>
          <a:bodyPr/>
          <a:lstStyle/>
          <a:p>
            <a:r>
              <a:rPr lang="cs-CZ" altLang="cs-CZ" sz="2800"/>
              <a:t>§§ 412 povinnosti dlužníka po schválení oddlužení II.</a:t>
            </a:r>
          </a:p>
        </p:txBody>
      </p:sp>
      <p:sp>
        <p:nvSpPr>
          <p:cNvPr id="93187" name="Rectangle 3"/>
          <p:cNvSpPr>
            <a:spLocks noGrp="1" noChangeArrowheads="1"/>
          </p:cNvSpPr>
          <p:nvPr>
            <p:ph type="body" idx="4294967295"/>
          </p:nvPr>
        </p:nvSpPr>
        <p:spPr/>
        <p:txBody>
          <a:bodyPr/>
          <a:lstStyle/>
          <a:p>
            <a:pPr>
              <a:lnSpc>
                <a:spcPct val="80000"/>
              </a:lnSpc>
              <a:buFontTx/>
              <a:buNone/>
            </a:pPr>
            <a:r>
              <a:rPr lang="cs-CZ" altLang="cs-CZ" sz="2400"/>
              <a:t>(2) Po dobu trvání účinků schválení oddlužení plněním splátkového kalendáře vykonává insolvenční správce dohled nad činností dlužníka. O výsledcích své činnosti pravidelně informuje insolvenční soud a věřitelský výbor.</a:t>
            </a:r>
          </a:p>
          <a:p>
            <a:pPr>
              <a:lnSpc>
                <a:spcPct val="80000"/>
              </a:lnSpc>
              <a:buFontTx/>
              <a:buNone/>
            </a:pPr>
            <a:r>
              <a:rPr lang="cs-CZ" altLang="cs-CZ" sz="2400"/>
              <a:t>(3) Právní úkon, kterým dlužník za trvání účinků schválení oddlužení plněním splátkového kalendáře odmítne přijetí daru nebo dědictví bez souhlasu insolvenčního správce, je neplatný. Totéž platí, jestliže dlužník uzavře bez souhlasu insolvenčního správce dohodu o vypořádání dědictví, podle které má z dědictví obdržet méně, než činí jeho dědický podíl.</a:t>
            </a:r>
            <a:r>
              <a:rPr lang="cs-CZ" altLang="cs-CZ" sz="2400" b="1"/>
              <a:t> Má se za to, že dlužník, který za trvání účinků schválení oddlužení neodmítne dědictví, uplatnil výhradu soupisu. </a:t>
            </a:r>
          </a:p>
          <a:p>
            <a:pPr>
              <a:lnSpc>
                <a:spcPct val="80000"/>
              </a:lnSpc>
              <a:buFontTx/>
              <a:buNone/>
            </a:pPr>
            <a:r>
              <a:rPr lang="cs-CZ" altLang="cs-CZ" sz="1800"/>
              <a:t> </a:t>
            </a:r>
          </a:p>
          <a:p>
            <a:pPr>
              <a:lnSpc>
                <a:spcPct val="80000"/>
              </a:lnSpc>
            </a:pPr>
            <a:endParaRPr lang="cs-CZ" altLang="cs-CZ" sz="1800"/>
          </a:p>
        </p:txBody>
      </p:sp>
      <p:sp>
        <p:nvSpPr>
          <p:cNvPr id="5" name="Zástupný symbol pro datum 4"/>
          <p:cNvSpPr>
            <a:spLocks noGrp="1"/>
          </p:cNvSpPr>
          <p:nvPr>
            <p:ph type="dt" sz="quarter" idx="10"/>
          </p:nvPr>
        </p:nvSpPr>
        <p:spPr/>
        <p:txBody>
          <a:bodyPr/>
          <a:lstStyle/>
          <a:p>
            <a:pPr>
              <a:defRPr/>
            </a:pPr>
            <a:fld id="{C2E8A366-A14F-46D4-B8BD-498540AD656E}"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A5D31F9D-DA19-48BB-B6B0-485B9F6AA638}" type="slidenum">
              <a:rPr lang="cs-CZ"/>
              <a:pPr>
                <a:defRPr/>
              </a:pPr>
              <a:t>234</a:t>
            </a:fld>
            <a:endParaRPr lang="cs-CZ"/>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Nadpis 1"/>
          <p:cNvSpPr>
            <a:spLocks noGrp="1"/>
          </p:cNvSpPr>
          <p:nvPr>
            <p:ph type="title"/>
          </p:nvPr>
        </p:nvSpPr>
        <p:spPr>
          <a:xfrm>
            <a:off x="0" y="274638"/>
            <a:ext cx="9144000" cy="1143000"/>
          </a:xfrm>
        </p:spPr>
        <p:txBody>
          <a:bodyPr/>
          <a:lstStyle/>
          <a:p>
            <a:r>
              <a:rPr lang="cs-CZ" altLang="cs-CZ" sz="2000" b="1"/>
              <a:t>NESCHVÁLIT ODDLUŽENÍ NELZE EX OFFO</a:t>
            </a:r>
            <a:br>
              <a:rPr lang="cs-CZ" altLang="cs-CZ" sz="2000" b="1"/>
            </a:br>
            <a:r>
              <a:rPr lang="cs-CZ" altLang="cs-CZ" sz="2000" b="1"/>
              <a:t>VS Praha, 1 VSPH 170/2008 ze dne 30.10.2008  ve věci KSUL 70 INS 2162/2008</a:t>
            </a:r>
            <a:br>
              <a:rPr lang="cs-CZ" altLang="cs-CZ" sz="2000" b="1"/>
            </a:br>
            <a:r>
              <a:rPr lang="cs-CZ" altLang="cs-CZ" sz="2000" b="1"/>
              <a:t>(1. část)</a:t>
            </a:r>
          </a:p>
        </p:txBody>
      </p:sp>
      <p:sp>
        <p:nvSpPr>
          <p:cNvPr id="94211" name="Zástupný symbol pro obsah 2"/>
          <p:cNvSpPr>
            <a:spLocks noGrp="1"/>
          </p:cNvSpPr>
          <p:nvPr>
            <p:ph idx="1"/>
          </p:nvPr>
        </p:nvSpPr>
        <p:spPr>
          <a:xfrm>
            <a:off x="179388" y="1600200"/>
            <a:ext cx="8964612" cy="5257800"/>
          </a:xfrm>
        </p:spPr>
        <p:txBody>
          <a:bodyPr/>
          <a:lstStyle/>
          <a:p>
            <a:pPr algn="ctr">
              <a:buFont typeface="Arial" charset="0"/>
              <a:buNone/>
            </a:pPr>
            <a:r>
              <a:rPr lang="cs-CZ" altLang="cs-CZ" sz="2200"/>
              <a:t>Právo namítat skutečnosti bránící schválení oddlužení dle § 403 odst. 2 IZ a hlasovat o způsobu oddlužení mají pouze přihlášení nezajištění věřitelé, když zajištění věřitelé mají i v případě řešení úpadku oddlužením (v obou jeho formách) právo na stejné uspokojení jejich pohledávek ze zpeněžení předmětu zajištění, jaké jim náleží v konkursu. V daném případě se však </a:t>
            </a:r>
            <a:r>
              <a:rPr lang="cs-CZ" altLang="cs-CZ" sz="2200" b="1"/>
              <a:t>žádný ze čtyř přihlášených nezajištěných věřitelů nezúčastnil schůze věřitelů</a:t>
            </a:r>
            <a:r>
              <a:rPr lang="cs-CZ" altLang="cs-CZ" sz="2200"/>
              <a:t> konané dne 29.7.2008, již soud v řádně zveřejněném rozhodnutí o úpadku a o povolení oddlužení ze dne 19.6.2008 svolal, ani nehlasoval o způsobu oddlužení mimo schůzi věřitelů. Tímto svým postojem ovšem </a:t>
            </a:r>
            <a:r>
              <a:rPr lang="cs-CZ" altLang="cs-CZ" sz="2200" b="1"/>
              <a:t>nezajištění věřitelé nejenže rezignovali na své právo zúčastnit se </a:t>
            </a:r>
            <a:r>
              <a:rPr lang="cs-CZ" altLang="cs-CZ" sz="2200"/>
              <a:t>prostřednictvím hlasování rozhodnutí o způsobu, jímž má být oddlužení provedeno, </a:t>
            </a:r>
            <a:r>
              <a:rPr lang="cs-CZ" altLang="cs-CZ" sz="2200" b="1"/>
              <a:t>ale dali tak rovněž najevo, že žádné námitky stran nepřípustnosti oddlužení nehodlají uplatnit,</a:t>
            </a:r>
            <a:r>
              <a:rPr lang="cs-CZ" altLang="cs-CZ" sz="2200"/>
              <a:t> a že ani nereflektují na možnost s případnými novými zjištěními v tom směru se seznámit. </a:t>
            </a:r>
          </a:p>
          <a:p>
            <a:pPr>
              <a:buFont typeface="Arial" charset="0"/>
              <a:buNone/>
            </a:pPr>
            <a:endParaRPr lang="cs-CZ" altLang="cs-CZ" sz="18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F3647605-71B8-4DA9-9B15-DCF34F26EA8C}"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44708E85-5D6A-4500-9777-DD387DA8384C}"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297784C0-F200-4A87-BD82-D5040A70C9D0}" type="slidenum">
              <a:rPr lang="cs-CZ"/>
              <a:pPr>
                <a:defRPr/>
              </a:pPr>
              <a:t>235</a:t>
            </a:fld>
            <a:endParaRPr lang="cs-CZ"/>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adpis 1"/>
          <p:cNvSpPr>
            <a:spLocks noGrp="1"/>
          </p:cNvSpPr>
          <p:nvPr>
            <p:ph type="title"/>
          </p:nvPr>
        </p:nvSpPr>
        <p:spPr>
          <a:xfrm>
            <a:off x="0" y="188913"/>
            <a:ext cx="9144000" cy="1555750"/>
          </a:xfrm>
        </p:spPr>
        <p:txBody>
          <a:bodyPr/>
          <a:lstStyle/>
          <a:p>
            <a:r>
              <a:rPr lang="cs-CZ" altLang="cs-CZ" sz="2400" b="1"/>
              <a:t>NESCHVÁLIT ODDLUŽENÍ NELZE EX OFFO</a:t>
            </a:r>
            <a:br>
              <a:rPr lang="cs-CZ" altLang="cs-CZ" sz="2400" b="1"/>
            </a:br>
            <a:r>
              <a:rPr lang="cs-CZ" altLang="cs-CZ" sz="2400" b="1"/>
              <a:t>VS Praha, 1 VSPH 170/2008 ze dne 30.10.2008  ve věci KSUL 70 INS 2162/2008</a:t>
            </a:r>
            <a:br>
              <a:rPr lang="cs-CZ" altLang="cs-CZ" sz="2400" b="1"/>
            </a:br>
            <a:r>
              <a:rPr lang="cs-CZ" altLang="cs-CZ" sz="2400" b="1"/>
              <a:t>(2. část)</a:t>
            </a:r>
            <a:endParaRPr lang="cs-CZ" altLang="cs-CZ" sz="2400"/>
          </a:p>
        </p:txBody>
      </p:sp>
      <p:sp>
        <p:nvSpPr>
          <p:cNvPr id="95235" name="Zástupný symbol pro obsah 2"/>
          <p:cNvSpPr>
            <a:spLocks noGrp="1"/>
          </p:cNvSpPr>
          <p:nvPr>
            <p:ph idx="1"/>
          </p:nvPr>
        </p:nvSpPr>
        <p:spPr>
          <a:xfrm>
            <a:off x="457200" y="1773238"/>
            <a:ext cx="8229600" cy="5084762"/>
          </a:xfrm>
        </p:spPr>
        <p:txBody>
          <a:bodyPr/>
          <a:lstStyle/>
          <a:p>
            <a:pPr algn="ctr">
              <a:buFont typeface="Arial" charset="0"/>
              <a:buNone/>
            </a:pPr>
            <a:r>
              <a:rPr lang="cs-CZ" altLang="cs-CZ" sz="2200"/>
              <a:t>Za této situace je nutno dovodit, že nezajištění věřitelé nemají zájem revidovat naplnění podmínek pro povolení oddlužení, jež jsou dle § 405 IZ rozhodné i pro jeho schválení, a že jsou srozuměni s tím, že úpadek dlužnice bude řešen oddlužením, které je v posuzovaném případě přípustné ve smyslu § 389 odst. 1 IZ (z hlediska věcné legitimace dlužnice k podání návrhu na povolení oddlužení) i co do podmínky minimálního plnění, jehož se dle § 395 odst. 1 písm. b) IZ musí v oddlužení věřitelům nezajištěných pohledávek k jejich uspokojení dostat (pro případ splátkového kalendáře lze dokonce předpokládat jejich úplné zaplacení). Podle názoru odvolacího soudu proto za daných okolností neodpovídá vůli a zájmům nezajištěných věřitelů rozhodnutí o neschválení povoleného oddlužení, s nímž je dle § 405 odst. 2 IZ bez dalšího spojeno rozhodnutí o řešení úpadku dlužnice konkursem.</a:t>
            </a:r>
          </a:p>
          <a:p>
            <a:pPr>
              <a:buFont typeface="Arial" charset="0"/>
              <a:buNone/>
            </a:pPr>
            <a:endParaRPr lang="cs-CZ" altLang="cs-CZ" sz="20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F3647605-71B8-4DA9-9B15-DCF34F26EA8C}"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C0DC4F3E-B639-420B-8920-09732940418D}"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34276231-C95D-41A3-91E9-B79F735E0AD5}" type="slidenum">
              <a:rPr lang="cs-CZ"/>
              <a:pPr>
                <a:defRPr/>
              </a:pPr>
              <a:t>236</a:t>
            </a:fld>
            <a:endParaRPr lang="cs-CZ"/>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40" name="Rectangle 2"/>
          <p:cNvSpPr>
            <a:spLocks noGrp="1" noChangeArrowheads="1"/>
          </p:cNvSpPr>
          <p:nvPr>
            <p:ph type="title"/>
          </p:nvPr>
        </p:nvSpPr>
        <p:spPr>
          <a:xfrm>
            <a:off x="457200" y="274638"/>
            <a:ext cx="8229600" cy="1641475"/>
          </a:xfrm>
        </p:spPr>
        <p:txBody>
          <a:bodyPr rtlCol="0">
            <a:normAutofit fontScale="90000"/>
          </a:bodyPr>
          <a:lstStyle/>
          <a:p>
            <a:pPr fontAlgn="auto">
              <a:spcAft>
                <a:spcPts val="0"/>
              </a:spcAft>
              <a:defRPr/>
            </a:pPr>
            <a:r>
              <a:rPr lang="cs-CZ" sz="2800" b="1"/>
              <a:t>Příjem manžela dlužníka a výkon rozhodnutí na tomto příjmu I.</a:t>
            </a:r>
            <a:br>
              <a:rPr lang="cs-CZ" sz="2800" b="1"/>
            </a:br>
            <a:r>
              <a:rPr lang="cs-CZ" sz="2000" b="1"/>
              <a:t>VS Olomouc, 3 VSOL 68/2008-A-24 ve věci sp.zn. KSBR 27 INS 323/2008</a:t>
            </a:r>
            <a:br>
              <a:rPr lang="cs-CZ" sz="2800" b="1"/>
            </a:br>
            <a:endParaRPr lang="cs-CZ" sz="2800" b="1"/>
          </a:p>
        </p:txBody>
      </p:sp>
      <p:sp>
        <p:nvSpPr>
          <p:cNvPr id="96259" name="Rectangle 3"/>
          <p:cNvSpPr>
            <a:spLocks noGrp="1" noChangeArrowheads="1"/>
          </p:cNvSpPr>
          <p:nvPr>
            <p:ph type="body" idx="1"/>
          </p:nvPr>
        </p:nvSpPr>
        <p:spPr>
          <a:xfrm>
            <a:off x="285750" y="2133600"/>
            <a:ext cx="8643938" cy="4510088"/>
          </a:xfrm>
        </p:spPr>
        <p:txBody>
          <a:bodyPr/>
          <a:lstStyle/>
          <a:p>
            <a:pPr algn="ctr">
              <a:lnSpc>
                <a:spcPct val="90000"/>
              </a:lnSpc>
              <a:buFontTx/>
              <a:buNone/>
            </a:pPr>
            <a:r>
              <a:rPr lang="cs-CZ" altLang="cs-CZ" sz="2100"/>
              <a:t>Do splátkového kalendáře dlužníka, který je nutno hodnotit ve</a:t>
            </a:r>
          </a:p>
          <a:p>
            <a:pPr algn="ctr">
              <a:lnSpc>
                <a:spcPct val="90000"/>
              </a:lnSpc>
              <a:buFontTx/>
              <a:buNone/>
            </a:pPr>
            <a:r>
              <a:rPr lang="cs-CZ" altLang="cs-CZ" sz="2100"/>
              <a:t>smyslu splnění podmínky oddlužení plněním splátkového kalendáře</a:t>
            </a:r>
          </a:p>
          <a:p>
            <a:pPr algn="ctr">
              <a:lnSpc>
                <a:spcPct val="90000"/>
              </a:lnSpc>
              <a:buFontTx/>
              <a:buNone/>
            </a:pPr>
            <a:r>
              <a:rPr lang="cs-CZ" altLang="cs-CZ" sz="2100"/>
              <a:t>dle § 398 odst. 3 IZ, je možno zahrnout pouze příjem dlužníka</a:t>
            </a:r>
          </a:p>
          <a:p>
            <a:pPr algn="ctr">
              <a:lnSpc>
                <a:spcPct val="90000"/>
              </a:lnSpc>
              <a:buFontTx/>
              <a:buNone/>
            </a:pPr>
            <a:r>
              <a:rPr lang="cs-CZ" altLang="cs-CZ" sz="2100"/>
              <a:t>samotného. Nelze do něho totiž zahrnout příjmy jeho manželky,</a:t>
            </a:r>
          </a:p>
          <a:p>
            <a:pPr algn="ctr">
              <a:lnSpc>
                <a:spcPct val="90000"/>
              </a:lnSpc>
              <a:buFontTx/>
              <a:buNone/>
            </a:pPr>
            <a:r>
              <a:rPr lang="cs-CZ" altLang="cs-CZ" sz="2100"/>
              <a:t>neboť ta, jak vyplývá z obsahu spisu, se nezavázala poskytovat</a:t>
            </a:r>
          </a:p>
          <a:p>
            <a:pPr algn="ctr">
              <a:lnSpc>
                <a:spcPct val="90000"/>
              </a:lnSpc>
              <a:buFontTx/>
              <a:buNone/>
            </a:pPr>
            <a:r>
              <a:rPr lang="cs-CZ" altLang="cs-CZ" sz="2100"/>
              <a:t>dlužníkovi pravidelný finanční obnos právně závazným způsobem a</a:t>
            </a:r>
          </a:p>
          <a:p>
            <a:pPr algn="ctr">
              <a:lnSpc>
                <a:spcPct val="90000"/>
              </a:lnSpc>
              <a:buFontTx/>
              <a:buNone/>
            </a:pPr>
            <a:r>
              <a:rPr lang="cs-CZ" altLang="cs-CZ" sz="2100"/>
              <a:t>soudně vynutitelným právním úkonem a její příjem proto může být</a:t>
            </a:r>
          </a:p>
          <a:p>
            <a:pPr algn="ctr">
              <a:lnSpc>
                <a:spcPct val="90000"/>
              </a:lnSpc>
              <a:buFontTx/>
              <a:buNone/>
            </a:pPr>
            <a:r>
              <a:rPr lang="cs-CZ" altLang="cs-CZ" sz="2100"/>
              <a:t>postižen výkonem rozhodnutí na základě návrhu společných věřitelů</a:t>
            </a:r>
          </a:p>
          <a:p>
            <a:pPr algn="ctr">
              <a:lnSpc>
                <a:spcPct val="90000"/>
              </a:lnSpc>
              <a:buFontTx/>
              <a:buNone/>
            </a:pPr>
            <a:r>
              <a:rPr lang="cs-CZ" altLang="cs-CZ" sz="2100"/>
              <a:t>dlužníka i jeho manželky.</a:t>
            </a:r>
            <a:endParaRPr lang="cs-CZ" altLang="cs-CZ" sz="2100" b="1"/>
          </a:p>
          <a:p>
            <a:pPr algn="ctr">
              <a:lnSpc>
                <a:spcPct val="90000"/>
              </a:lnSpc>
              <a:buFontTx/>
              <a:buNone/>
            </a:pPr>
            <a:endParaRPr lang="cs-CZ" altLang="cs-CZ" sz="2100" b="1"/>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F913C1CA-DEF7-41A1-A7F7-CB39C85DAAE3}"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F21C83F6-56D0-4EF8-AAC0-EC851A515E09}"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1B19547B-152A-489A-866D-BD91A5F5C3E9}" type="slidenum">
              <a:rPr lang="cs-CZ"/>
              <a:pPr>
                <a:defRPr/>
              </a:pPr>
              <a:t>237</a:t>
            </a:fld>
            <a:endParaRPr lang="cs-CZ"/>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79388" y="274638"/>
            <a:ext cx="8785225" cy="1714500"/>
          </a:xfrm>
        </p:spPr>
        <p:txBody>
          <a:bodyPr/>
          <a:lstStyle/>
          <a:p>
            <a:r>
              <a:rPr lang="cs-CZ" altLang="cs-CZ" sz="2800" b="1"/>
              <a:t>Příjem manžela dlužníka a výkon rozhodnutí na tomto příjmu II.</a:t>
            </a:r>
            <a:br>
              <a:rPr lang="cs-CZ" altLang="cs-CZ" sz="2800" b="1"/>
            </a:br>
            <a:r>
              <a:rPr lang="cs-CZ" altLang="cs-CZ" sz="2000" b="1"/>
              <a:t>VS Olomouc, 3 VSOL 21/2008 ve věci KSOS 34 INS 26/2008</a:t>
            </a:r>
            <a:br>
              <a:rPr lang="cs-CZ" altLang="cs-CZ" sz="2000" b="1"/>
            </a:br>
            <a:endParaRPr lang="cs-CZ" altLang="cs-CZ" sz="2800" b="1"/>
          </a:p>
        </p:txBody>
      </p:sp>
      <p:sp>
        <p:nvSpPr>
          <p:cNvPr id="97283" name="Rectangle 3"/>
          <p:cNvSpPr>
            <a:spLocks noGrp="1" noChangeArrowheads="1"/>
          </p:cNvSpPr>
          <p:nvPr>
            <p:ph type="body" idx="1"/>
          </p:nvPr>
        </p:nvSpPr>
        <p:spPr>
          <a:xfrm>
            <a:off x="457200" y="2349500"/>
            <a:ext cx="8229600" cy="4294188"/>
          </a:xfrm>
        </p:spPr>
        <p:txBody>
          <a:bodyPr/>
          <a:lstStyle/>
          <a:p>
            <a:pPr marL="0" indent="0" algn="just">
              <a:buFontTx/>
              <a:buNone/>
            </a:pPr>
            <a:r>
              <a:rPr lang="cs-CZ" altLang="cs-CZ" sz="2800"/>
              <a:t>Účinky zahájení insolvenčního řízení ohledně majetku dlužnice nechrání příjem jejího manžela před postižením výkonem rozhodnutí ze strany věřitelů, vůči nimž jsou dlužnice a její manžel zavázáni ze společných závazků společně a nerozdílně ( § 145 odst. 3 občanského zákoníku).</a:t>
            </a:r>
          </a:p>
          <a:p>
            <a:pPr marL="0" indent="0">
              <a:buFontTx/>
              <a:buNone/>
            </a:pPr>
            <a:endParaRPr lang="cs-CZ" altLang="cs-CZ" sz="2800"/>
          </a:p>
          <a:p>
            <a:pPr marL="0" indent="0">
              <a:buFontTx/>
              <a:buNone/>
            </a:pPr>
            <a:endParaRPr lang="cs-CZ" altLang="cs-CZ" sz="2800"/>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05C06D33-6C02-4DCC-A6C4-048EB7B428EC}"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52AC5174-BB17-4C8F-B585-F53A11FC811A}"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F307B3F1-E9A8-41C5-B39C-393FF9AFF867}" type="slidenum">
              <a:rPr lang="cs-CZ"/>
              <a:pPr>
                <a:defRPr/>
              </a:pPr>
              <a:t>238</a:t>
            </a:fld>
            <a:endParaRPr lang="cs-CZ"/>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a:xfrm>
            <a:off x="179388" y="274638"/>
            <a:ext cx="8785225" cy="1143000"/>
          </a:xfrm>
        </p:spPr>
        <p:txBody>
          <a:bodyPr/>
          <a:lstStyle/>
          <a:p>
            <a:r>
              <a:rPr lang="cs-CZ" altLang="cs-CZ" sz="2000" b="1"/>
              <a:t>§ 412 odst. 1 písm. b) IZ – osud hyperochy (přebytku ze zajištěné pohledávky)</a:t>
            </a:r>
            <a:br>
              <a:rPr lang="cs-CZ" altLang="cs-CZ" sz="2000" b="1"/>
            </a:br>
            <a:r>
              <a:rPr lang="cs-CZ" altLang="cs-CZ" sz="2000" b="1"/>
              <a:t>VS Praha 1 VSPH 175/2012-B-30 ze dne 28.2.2012 ve věci KSPL 20 INS 3876/2010</a:t>
            </a:r>
            <a:br>
              <a:rPr lang="cs-CZ" altLang="cs-CZ" sz="2200" b="1"/>
            </a:br>
            <a:endParaRPr lang="cs-CZ" altLang="cs-CZ" sz="2200" b="1"/>
          </a:p>
        </p:txBody>
      </p:sp>
      <p:sp>
        <p:nvSpPr>
          <p:cNvPr id="98307" name="Rectangle 3"/>
          <p:cNvSpPr>
            <a:spLocks noGrp="1"/>
          </p:cNvSpPr>
          <p:nvPr>
            <p:ph type="body" idx="1"/>
          </p:nvPr>
        </p:nvSpPr>
        <p:spPr>
          <a:xfrm>
            <a:off x="179388" y="1196975"/>
            <a:ext cx="8713787" cy="5661025"/>
          </a:xfrm>
        </p:spPr>
        <p:txBody>
          <a:bodyPr/>
          <a:lstStyle/>
          <a:p>
            <a:pPr algn="ctr">
              <a:lnSpc>
                <a:spcPct val="80000"/>
              </a:lnSpc>
              <a:buFont typeface="Arial" charset="0"/>
              <a:buNone/>
            </a:pPr>
            <a:r>
              <a:rPr lang="cs-CZ" altLang="cs-CZ" sz="1800"/>
              <a:t>Pokud jde o tzv. hyperochu (tj. sumu vrácenou dlužníkovi z výtěžku soudní dražby po úhradě dluhu a ostatních nákladů), nejde svojí povahou o nic jiného, než o přebytek výtěžku zpeněžení, na nějž zajištěný věřitel nárok nemá, stejně jako na něj nemají nárok ani ostatní nezajištění věřitelé, jejichž pohledávky se uspokojují v oddlužení plněním splátkového kalendáře jen z dlužníkových budoucích příjmů. </a:t>
            </a:r>
          </a:p>
          <a:p>
            <a:pPr algn="ctr">
              <a:lnSpc>
                <a:spcPct val="80000"/>
              </a:lnSpc>
              <a:buFont typeface="Arial" charset="0"/>
              <a:buNone/>
            </a:pPr>
            <a:r>
              <a:rPr lang="cs-CZ" altLang="cs-CZ" sz="1800"/>
              <a:t>Vzhledem k tomu, že dispoziční oprávnění k majetku náležejícímu do majetkové podstaty v době schválení oddlužení má od právní moci rozhodnutí o schválení oddlužení plněním splátkového kalendáře dlužník (§ 409 odst. 2 IZ), nelze ani hyperochu, jež svojí podstatou není ničím jiným, než transformací takového majetku, považovat za mimořádný příjem, ohledně něhož by měl dlužník povinnost naložit s ním způsobem uvedeným v § 412 odst. 1 písm. b) IZ, tedy použít ho-prostřednictvím insolvenčního správce-k mimořádným splátkám nad rámec splátkového kalendáře. Je proto zcela na dlužníkovi, jak s hyperochou naloží, tedy zda si ji ponechá (a přilepší si tím na svých poměrech po dobu plnění splátkového kalendáře) nebo zda ji dobrovolně poskytne (prostřednictvím správce) nezajištěným věřitelům -nejde o dlužníkovu povinnost podle § 412 odst. 1 písm. b) IZ-k mimořádným splátkám nad rámec splátkového kalendáře. Použití hyperochy k mimořádným splátkám nad rámec splátkového kalendáře může být pro dlužníka výhodné především tam, kde by dosavadní výsledky plnění splátkového kalendáře nasvědčovaly tomu, že se nezajištěným věřitelům dostane nižšího plnění než 30 % jejich pohledávek (§ 395 odst. 1 písm. b) IZ), v důsledku čehož by dlužník nemusel dosáhnout osvobození od placení pohledávek (§ </a:t>
            </a:r>
            <a:r>
              <a:rPr lang="cs-CZ" altLang="cs-CZ" sz="1800">
                <a:hlinkClick r:id="rId2"/>
              </a:rPr>
              <a:t>414</a:t>
            </a:r>
            <a:r>
              <a:rPr lang="cs-CZ" altLang="cs-CZ" sz="1800"/>
              <a:t> IZ). Jinými slovy řečeno, vznikne-li po schválení oddlužení plněním splátkového kalendáře po úplném uspokojení pohledávky zajištěného věřitele přebytek výtěžku ze zpeněžení zajištění (hyperocha), vydá se dlužníkovi do jeho volné dispozice. </a:t>
            </a:r>
            <a:endParaRPr lang="cs-CZ" altLang="cs-CZ" sz="1800" b="1"/>
          </a:p>
        </p:txBody>
      </p:sp>
      <p:sp>
        <p:nvSpPr>
          <p:cNvPr id="5" name="Zástupný symbol pro datum 4"/>
          <p:cNvSpPr>
            <a:spLocks noGrp="1"/>
          </p:cNvSpPr>
          <p:nvPr>
            <p:ph type="dt" sz="quarter" idx="10"/>
          </p:nvPr>
        </p:nvSpPr>
        <p:spPr/>
        <p:txBody>
          <a:bodyPr/>
          <a:lstStyle/>
          <a:p>
            <a:pPr>
              <a:defRPr/>
            </a:pPr>
            <a:fld id="{F4796FD2-3E61-4688-B32A-50EB2A24F53B}"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36D32895-ADC8-4FF5-A8BF-B0FBB9BDD669}" type="slidenum">
              <a:rPr lang="cs-CZ"/>
              <a:pPr>
                <a:defRPr/>
              </a:pPr>
              <a:t>239</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700" b="1" dirty="0"/>
            </a:br>
            <a:br>
              <a:rPr lang="cs-CZ" sz="2700" b="1" dirty="0"/>
            </a:br>
            <a:r>
              <a:rPr lang="cs-CZ" sz="2700" b="1" dirty="0"/>
              <a:t>NS ČR 29 NSČR 7/2010-P128-15</a:t>
            </a:r>
            <a:br>
              <a:rPr lang="cs-CZ" sz="2700" b="1" dirty="0"/>
            </a:br>
            <a:r>
              <a:rPr lang="cs-CZ" sz="2700" b="1" dirty="0"/>
              <a:t> ze dne 26.10.2010 </a:t>
            </a:r>
            <a:br>
              <a:rPr lang="cs-CZ" sz="2700" b="1" dirty="0"/>
            </a:br>
            <a:r>
              <a:rPr lang="cs-CZ" sz="2700" b="1" dirty="0"/>
              <a:t>ve věci KSUL 43 INS 2134/2009</a:t>
            </a:r>
            <a:br>
              <a:rPr lang="cs-CZ" sz="2700" dirty="0"/>
            </a:br>
            <a:endParaRPr lang="cs-CZ" dirty="0"/>
          </a:p>
        </p:txBody>
      </p:sp>
      <p:sp>
        <p:nvSpPr>
          <p:cNvPr id="3" name="Zástupný symbol pro obsah 2"/>
          <p:cNvSpPr>
            <a:spLocks noGrp="1"/>
          </p:cNvSpPr>
          <p:nvPr>
            <p:ph idx="1"/>
          </p:nvPr>
        </p:nvSpPr>
        <p:spPr/>
        <p:txBody>
          <a:bodyPr>
            <a:normAutofit fontScale="77500" lnSpcReduction="20000"/>
          </a:bodyPr>
          <a:lstStyle/>
          <a:p>
            <a:pPr algn="ctr">
              <a:buNone/>
            </a:pPr>
            <a:r>
              <a:rPr lang="cs-CZ" dirty="0"/>
              <a:t>Vycházeje z ustanovení § 71 § </a:t>
            </a:r>
            <a:r>
              <a:rPr lang="cs-CZ" dirty="0">
                <a:hlinkClick r:id="rId2"/>
              </a:rPr>
              <a:t>74</a:t>
            </a:r>
            <a:r>
              <a:rPr lang="cs-CZ" dirty="0"/>
              <a:t> odst. 1, § 101, § 110 odst. 2, § 136 odst. 2 písm. d), § 136 odst. 3, § 138, § 173 odst. 1 a 3, § 185 insolvenčního zákona a z ustanovení § 57 odst. 1 a 3 zákona č. 99/1963 Sb., občanského soudního řádu (dále jen o. s. </a:t>
            </a:r>
            <a:r>
              <a:rPr lang="cs-CZ" dirty="0" err="1"/>
              <a:t>ř</a:t>
            </a:r>
            <a:r>
              <a:rPr lang="cs-CZ" dirty="0"/>
              <a:t>. ), odvolací soud přitakal závěru soudu prvního stupně o opožděnosti přihlášky pohledávky věřitele, uzavíraje, že věřiteli nic nebránilo, </a:t>
            </a:r>
            <a:r>
              <a:rPr lang="cs-CZ" u="sng" dirty="0">
                <a:solidFill>
                  <a:srgbClr val="FF0000"/>
                </a:solidFill>
              </a:rPr>
              <a:t>aby do insolvenčního řízení přihlásil včas i pohledávku, jež se dosud nestala splatnou</a:t>
            </a:r>
            <a:r>
              <a:rPr lang="cs-CZ" dirty="0"/>
              <a:t>. </a:t>
            </a:r>
            <a:r>
              <a:rPr lang="cs-CZ" b="1" dirty="0">
                <a:solidFill>
                  <a:srgbClr val="FF0000"/>
                </a:solidFill>
              </a:rPr>
              <a:t>Skutečnost, že se věřitel neseznámil s řádně zveřejněnou vyhláškou o zahájení insolvenčního řízení, ani se zveřejněným rozhodnutím o úpadku a s ním spojenou výzvou stanovící konečnou lhůtu k přihlášení pohledávek, přičetl k tíži věřitele, dodávaje, že prominutí zmeškání lhůty k podání přihlášky pohledávky není přípustné.</a:t>
            </a:r>
          </a:p>
          <a:p>
            <a:pPr algn="ctr">
              <a:buNone/>
            </a:pPr>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24</a:t>
            </a:fld>
            <a:endParaRPr lang="cs-CZ"/>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r>
              <a:rPr lang="cs-CZ" altLang="cs-CZ" sz="3200"/>
              <a:t>§ 413 rozhodnutí o splnění oddlužení</a:t>
            </a:r>
          </a:p>
        </p:txBody>
      </p:sp>
      <p:sp>
        <p:nvSpPr>
          <p:cNvPr id="99331" name="Rectangle 3"/>
          <p:cNvSpPr>
            <a:spLocks noGrp="1" noChangeArrowheads="1"/>
          </p:cNvSpPr>
          <p:nvPr>
            <p:ph type="body" idx="4294967295"/>
          </p:nvPr>
        </p:nvSpPr>
        <p:spPr/>
        <p:txBody>
          <a:bodyPr/>
          <a:lstStyle/>
          <a:p>
            <a:pPr>
              <a:buFontTx/>
              <a:buNone/>
            </a:pPr>
            <a:r>
              <a:rPr lang="cs-CZ" altLang="cs-CZ" sz="2800"/>
              <a:t> Splnění oddlužení vezme insolvenční soud na vědomí rozhodnutím, proti němuž není odvolání přípustné; právní mocí tohoto rozhodnutí insolvenční řízení končí. Současně insolvenční soud rozhodne o odměně insolvenčního správce a jeho nákladech a zprostí insolvenčního správce jeho funkce.</a:t>
            </a:r>
          </a:p>
          <a:p>
            <a:endParaRPr lang="cs-CZ" altLang="cs-CZ" sz="2800"/>
          </a:p>
        </p:txBody>
      </p:sp>
      <p:sp>
        <p:nvSpPr>
          <p:cNvPr id="5" name="Zástupný symbol pro datum 4"/>
          <p:cNvSpPr>
            <a:spLocks noGrp="1"/>
          </p:cNvSpPr>
          <p:nvPr>
            <p:ph type="dt" sz="quarter" idx="10"/>
          </p:nvPr>
        </p:nvSpPr>
        <p:spPr/>
        <p:txBody>
          <a:bodyPr/>
          <a:lstStyle/>
          <a:p>
            <a:pPr>
              <a:defRPr/>
            </a:pPr>
            <a:fld id="{8251BD29-998E-4F6F-866A-A075867B9319}"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00A7166A-836C-4DDB-9145-3FB0B028991F}" type="slidenum">
              <a:rPr lang="cs-CZ"/>
              <a:pPr>
                <a:defRPr/>
              </a:pPr>
              <a:t>240</a:t>
            </a:fld>
            <a:endParaRPr lang="cs-CZ"/>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457200" y="115888"/>
            <a:ext cx="8229600" cy="576262"/>
          </a:xfrm>
        </p:spPr>
        <p:txBody>
          <a:bodyPr/>
          <a:lstStyle/>
          <a:p>
            <a:r>
              <a:rPr lang="cs-CZ" altLang="cs-CZ" sz="2400"/>
              <a:t>§§ 414-416 osvobození dlužníka od placení pohledávek</a:t>
            </a:r>
          </a:p>
        </p:txBody>
      </p:sp>
      <p:sp>
        <p:nvSpPr>
          <p:cNvPr id="288771" name="Rectangle 3"/>
          <p:cNvSpPr>
            <a:spLocks noGrp="1" noChangeArrowheads="1"/>
          </p:cNvSpPr>
          <p:nvPr>
            <p:ph type="body" idx="4294967295"/>
          </p:nvPr>
        </p:nvSpPr>
        <p:spPr>
          <a:xfrm>
            <a:off x="179388" y="765175"/>
            <a:ext cx="8785225" cy="60928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algn="ctr" fontAlgn="auto">
              <a:lnSpc>
                <a:spcPct val="80000"/>
              </a:lnSpc>
              <a:spcAft>
                <a:spcPts val="0"/>
              </a:spcAft>
              <a:buFontTx/>
              <a:buNone/>
              <a:defRPr/>
            </a:pPr>
            <a:r>
              <a:rPr lang="cs-CZ" sz="1300" dirty="0"/>
              <a:t>§ 414</a:t>
            </a:r>
          </a:p>
          <a:p>
            <a:pPr algn="ctr" fontAlgn="auto">
              <a:lnSpc>
                <a:spcPct val="80000"/>
              </a:lnSpc>
              <a:spcAft>
                <a:spcPts val="0"/>
              </a:spcAft>
              <a:buFontTx/>
              <a:buNone/>
              <a:defRPr/>
            </a:pPr>
            <a:r>
              <a:rPr lang="cs-CZ" sz="1300" dirty="0"/>
              <a:t> (1) Jestliže dlužník splní řádně a včas všechny povinnosti podle schváleného způsobu oddlužení, vydá </a:t>
            </a:r>
            <a:r>
              <a:rPr lang="cs-CZ" sz="1300" dirty="0" err="1"/>
              <a:t>insolvenční</a:t>
            </a:r>
            <a:r>
              <a:rPr lang="cs-CZ" sz="1300" dirty="0"/>
              <a:t> soud </a:t>
            </a:r>
            <a:r>
              <a:rPr lang="cs-CZ" sz="1300" b="1" strike="sngStrike" dirty="0"/>
              <a:t>po slyšení dlužníka</a:t>
            </a:r>
            <a:r>
              <a:rPr lang="cs-CZ" sz="1300" strike="sngStrike" dirty="0"/>
              <a:t> </a:t>
            </a:r>
            <a:r>
              <a:rPr lang="cs-CZ" sz="1300" dirty="0"/>
              <a:t>usnesení, jímž dlužníka osvobodí od placení pohledávek, zahrnutých do oddlužení, v rozsahu, v němž dosud nebyly uspokojeny. Učiní tak jen na návrh dlužníka.</a:t>
            </a:r>
          </a:p>
          <a:p>
            <a:pPr algn="ctr" fontAlgn="auto">
              <a:lnSpc>
                <a:spcPct val="80000"/>
              </a:lnSpc>
              <a:spcAft>
                <a:spcPts val="0"/>
              </a:spcAft>
              <a:buFontTx/>
              <a:buNone/>
              <a:defRPr/>
            </a:pPr>
            <a:r>
              <a:rPr lang="cs-CZ" sz="1300" dirty="0"/>
              <a:t> (2) Osvobození podle odstavce 1 se vztahuje také na věřitele, k jejichž pohledávkám se v </a:t>
            </a:r>
            <a:r>
              <a:rPr lang="cs-CZ" sz="1300" dirty="0" err="1"/>
              <a:t>insolvenčním</a:t>
            </a:r>
            <a:r>
              <a:rPr lang="cs-CZ" sz="1300" dirty="0"/>
              <a:t> řízení nepřihlíželo, a na věřitele, kteří své pohledávky do </a:t>
            </a:r>
            <a:r>
              <a:rPr lang="cs-CZ" sz="1300" dirty="0" err="1"/>
              <a:t>insolvenčního</a:t>
            </a:r>
            <a:r>
              <a:rPr lang="cs-CZ" sz="1300" dirty="0"/>
              <a:t> řízení nepřihlásili, ač tak měli učinit.</a:t>
            </a:r>
          </a:p>
          <a:p>
            <a:pPr algn="ctr" fontAlgn="auto">
              <a:lnSpc>
                <a:spcPct val="80000"/>
              </a:lnSpc>
              <a:spcAft>
                <a:spcPts val="0"/>
              </a:spcAft>
              <a:buFontTx/>
              <a:buNone/>
              <a:defRPr/>
            </a:pPr>
            <a:r>
              <a:rPr lang="cs-CZ" sz="1300" dirty="0"/>
              <a:t> (3) Osvobození podle odstavců 1 a 2 se vztahuje i na ručitele a jiné osoby, které měly vůči dlužníku pro tyto pohledávky právo postihu.</a:t>
            </a:r>
          </a:p>
          <a:p>
            <a:pPr algn="ctr" fontAlgn="auto">
              <a:lnSpc>
                <a:spcPct val="80000"/>
              </a:lnSpc>
              <a:spcAft>
                <a:spcPts val="0"/>
              </a:spcAft>
              <a:buFontTx/>
              <a:buNone/>
              <a:defRPr/>
            </a:pPr>
            <a:r>
              <a:rPr lang="cs-CZ" sz="1300" dirty="0"/>
              <a:t>(4) Při osvobození dlužníka podle odstavce 1 zůstává zajištěnému věřiteli, který po schválení oddlužení </a:t>
            </a:r>
            <a:r>
              <a:rPr lang="cs-CZ" sz="1300" b="1" strike="sngStrike" dirty="0"/>
              <a:t>plněním splátkového kalendáře</a:t>
            </a:r>
            <a:r>
              <a:rPr lang="cs-CZ" sz="1300" strike="sngStrike" dirty="0"/>
              <a:t> </a:t>
            </a:r>
            <a:r>
              <a:rPr lang="cs-CZ" sz="1300" dirty="0"/>
              <a:t>nepožádal o zpeněžení majetku sloužícího k zajištění pohledávky, zachováno právo domáhat se uspokojení pohledávky z výtěžku zpeněžení tohoto majetku; pohledávek, které se v </a:t>
            </a:r>
            <a:r>
              <a:rPr lang="cs-CZ" sz="1300" dirty="0" err="1"/>
              <a:t>insolvenčním</a:t>
            </a:r>
            <a:r>
              <a:rPr lang="cs-CZ" sz="1300" dirty="0"/>
              <a:t> řízení neuspokojují (§ 170), se může takto domáhat jen za dobu od skončení </a:t>
            </a:r>
            <a:r>
              <a:rPr lang="cs-CZ" sz="1300" dirty="0" err="1"/>
              <a:t>insolvenčního</a:t>
            </a:r>
            <a:r>
              <a:rPr lang="cs-CZ" sz="1300" dirty="0"/>
              <a:t> řízení. </a:t>
            </a:r>
          </a:p>
          <a:p>
            <a:pPr algn="ctr" fontAlgn="auto">
              <a:lnSpc>
                <a:spcPct val="80000"/>
              </a:lnSpc>
              <a:spcAft>
                <a:spcPts val="0"/>
              </a:spcAft>
              <a:buFontTx/>
              <a:buNone/>
              <a:defRPr/>
            </a:pPr>
            <a:r>
              <a:rPr lang="cs-CZ" sz="1300" dirty="0"/>
              <a:t> </a:t>
            </a:r>
          </a:p>
          <a:p>
            <a:pPr algn="ctr" fontAlgn="auto">
              <a:lnSpc>
                <a:spcPct val="80000"/>
              </a:lnSpc>
              <a:spcAft>
                <a:spcPts val="0"/>
              </a:spcAft>
              <a:buFontTx/>
              <a:buNone/>
              <a:defRPr/>
            </a:pPr>
            <a:r>
              <a:rPr lang="cs-CZ" sz="1300" dirty="0"/>
              <a:t>§ 415</a:t>
            </a:r>
          </a:p>
          <a:p>
            <a:pPr algn="ctr" fontAlgn="auto">
              <a:lnSpc>
                <a:spcPct val="80000"/>
              </a:lnSpc>
              <a:spcAft>
                <a:spcPts val="0"/>
              </a:spcAft>
              <a:buFontTx/>
              <a:buNone/>
              <a:defRPr/>
            </a:pPr>
            <a:r>
              <a:rPr lang="cs-CZ" sz="1300" dirty="0"/>
              <a:t> Je-li hodnota plnění, které při splnění oddlužení obdrželi nezajištění věřitelé, nižší než 30 % jejich pohledávek, nebo nedosahuje-li nejnižší hodnotu plnění, na které se tito věřitelé s dlužníkem dohodli, může </a:t>
            </a:r>
            <a:r>
              <a:rPr lang="cs-CZ" sz="1300" dirty="0" err="1"/>
              <a:t>insolvenční</a:t>
            </a:r>
            <a:r>
              <a:rPr lang="cs-CZ" sz="1300" dirty="0"/>
              <a:t> soud po slyšení dlužníka a </a:t>
            </a:r>
            <a:r>
              <a:rPr lang="cs-CZ" sz="1300" dirty="0" err="1"/>
              <a:t>insolvenčního</a:t>
            </a:r>
            <a:r>
              <a:rPr lang="cs-CZ" sz="1300" dirty="0"/>
              <a:t> správce přesto přiznat dlužníku osvobození od placení pohledávek zahrnutých do oddlužení v rozsahu, ve kterém dosud nebyly uspokojeny. Učiní tak jen na návrh dlužníka a za předpokladu, že dlužník prokáže, že požadované hodnoty plnění nebylo dosaženo v důsledku okolností, které nezavinil, a zároveň, že částka, kterou tito věřitelé na uspokojení svých pohledávek dosud obdrželi, není nižší než částka, které by se jim dostalo, kdyby dlužníkův úpadek byl řešen konkursem. Ustanovení § 414 odst. 3 platí obdobně.</a:t>
            </a:r>
          </a:p>
          <a:p>
            <a:pPr algn="ctr" fontAlgn="auto">
              <a:lnSpc>
                <a:spcPct val="80000"/>
              </a:lnSpc>
              <a:spcAft>
                <a:spcPts val="0"/>
              </a:spcAft>
              <a:buFontTx/>
              <a:buNone/>
              <a:defRPr/>
            </a:pPr>
            <a:r>
              <a:rPr lang="cs-CZ" sz="1300" dirty="0"/>
              <a:t> </a:t>
            </a:r>
          </a:p>
          <a:p>
            <a:pPr algn="ctr" fontAlgn="auto">
              <a:lnSpc>
                <a:spcPct val="80000"/>
              </a:lnSpc>
              <a:spcAft>
                <a:spcPts val="0"/>
              </a:spcAft>
              <a:buFontTx/>
              <a:buNone/>
              <a:defRPr/>
            </a:pPr>
            <a:r>
              <a:rPr lang="cs-CZ" sz="1300" dirty="0"/>
              <a:t>§ 416</a:t>
            </a:r>
          </a:p>
          <a:p>
            <a:pPr algn="ctr" fontAlgn="auto">
              <a:lnSpc>
                <a:spcPct val="80000"/>
              </a:lnSpc>
              <a:spcAft>
                <a:spcPts val="0"/>
              </a:spcAft>
              <a:buFontTx/>
              <a:buNone/>
              <a:defRPr/>
            </a:pPr>
            <a:r>
              <a:rPr lang="cs-CZ" sz="1300" dirty="0"/>
              <a:t> (1) Osvobození podle § 414 a 415 se nedotýká peněžitého trestu nebo jiné majetkové sankce, která byla dlužníku uložena v trestním řízení pro úmyslný trestný čin, a dále pohledávek na náhradu škody způsobené úmyslným porušením právní povinnosti.</a:t>
            </a:r>
          </a:p>
          <a:p>
            <a:pPr algn="ctr" fontAlgn="auto">
              <a:lnSpc>
                <a:spcPct val="80000"/>
              </a:lnSpc>
              <a:spcAft>
                <a:spcPts val="0"/>
              </a:spcAft>
              <a:buFontTx/>
              <a:buNone/>
              <a:defRPr/>
            </a:pPr>
            <a:r>
              <a:rPr lang="cs-CZ" sz="1300" dirty="0"/>
              <a:t> (2) Rozhodnutí </a:t>
            </a:r>
            <a:r>
              <a:rPr lang="cs-CZ" sz="1300" dirty="0" err="1"/>
              <a:t>insolvenčního</a:t>
            </a:r>
            <a:r>
              <a:rPr lang="cs-CZ" sz="1300" dirty="0"/>
              <a:t> soudu o návrhu dlužníka na přiznání osvobození podle § 414 a 415 se doručuje zvlášť dlužníku, </a:t>
            </a:r>
            <a:r>
              <a:rPr lang="cs-CZ" sz="1300" dirty="0" err="1"/>
              <a:t>insolvenčnímu</a:t>
            </a:r>
            <a:r>
              <a:rPr lang="cs-CZ" sz="1300" dirty="0"/>
              <a:t> správci a věřitelskému výboru. Proti rozhodnutí, jímž </a:t>
            </a:r>
            <a:r>
              <a:rPr lang="cs-CZ" sz="1300" dirty="0" err="1"/>
              <a:t>insolvenční</a:t>
            </a:r>
            <a:r>
              <a:rPr lang="cs-CZ" sz="1300" dirty="0"/>
              <a:t> soud takový návrh zamítl, se může odvolat pouze dlužník. Proti rozhodnutí, jímž </a:t>
            </a:r>
            <a:r>
              <a:rPr lang="cs-CZ" sz="1300" dirty="0" err="1"/>
              <a:t>insolvenční</a:t>
            </a:r>
            <a:r>
              <a:rPr lang="cs-CZ" sz="1300" dirty="0"/>
              <a:t> soud přizná dlužníku osvobození podle § 414 a 415, se může odvolat pouze věřitel, jehož pohledávka vůči dlužníku nebyla v </a:t>
            </a:r>
            <a:r>
              <a:rPr lang="cs-CZ" sz="1300" dirty="0" err="1"/>
              <a:t>insolvenčním</a:t>
            </a:r>
            <a:r>
              <a:rPr lang="cs-CZ" sz="1300" dirty="0"/>
              <a:t> řízení zcela uspokojena. Odvoláním však lze namítat pouze to, že nebyly splněny předpoklady pro přiznání osvobození dlužníku.</a:t>
            </a:r>
          </a:p>
        </p:txBody>
      </p:sp>
      <p:sp>
        <p:nvSpPr>
          <p:cNvPr id="5" name="Zástupný symbol pro datum 4"/>
          <p:cNvSpPr>
            <a:spLocks noGrp="1"/>
          </p:cNvSpPr>
          <p:nvPr>
            <p:ph type="dt" sz="quarter" idx="10"/>
          </p:nvPr>
        </p:nvSpPr>
        <p:spPr/>
        <p:txBody>
          <a:bodyPr/>
          <a:lstStyle/>
          <a:p>
            <a:pPr>
              <a:defRPr/>
            </a:pPr>
            <a:fld id="{70B89F7D-8AB2-4CF8-B413-A45BC3C4FEDF}" type="datetime1">
              <a:rPr lang="cs-CZ" smtClean="0"/>
              <a:pPr>
                <a:defRPr/>
              </a:pPr>
              <a:t>12.01.2017</a:t>
            </a:fld>
            <a:endParaRPr lang="cs-CZ"/>
          </a:p>
        </p:txBody>
      </p:sp>
      <p:sp>
        <p:nvSpPr>
          <p:cNvPr id="6" name="Zástupný symbol pro zápatí 5"/>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16DE7F5C-FFF2-40C7-A4FA-170A1F338A8A}" type="slidenum">
              <a:rPr lang="cs-CZ"/>
              <a:pPr>
                <a:defRPr/>
              </a:pPr>
              <a:t>241</a:t>
            </a:fld>
            <a:endParaRPr lang="cs-CZ"/>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p:txBody>
          <a:bodyPr/>
          <a:lstStyle/>
          <a:p>
            <a:r>
              <a:rPr lang="cs-CZ" altLang="cs-CZ" sz="2000" b="1"/>
              <a:t>§ 414 IZ – osvobození manželů při úpadku jen jednoho z nich</a:t>
            </a:r>
            <a:br>
              <a:rPr lang="cs-CZ" altLang="cs-CZ" sz="2000" b="1"/>
            </a:br>
            <a:r>
              <a:rPr lang="cs-CZ" altLang="cs-CZ" sz="2000" b="1"/>
              <a:t>VS Praha 1 VSPH 445/2012-B-10 ze dne 28.5.2012 ve věci KSPL 29 INS 22162/2011 (I.)</a:t>
            </a:r>
          </a:p>
        </p:txBody>
      </p:sp>
      <p:sp>
        <p:nvSpPr>
          <p:cNvPr id="594949" name="Rectangle 3"/>
          <p:cNvSpPr>
            <a:spLocks noGrp="1"/>
          </p:cNvSpPr>
          <p:nvPr>
            <p:ph type="body" idx="1"/>
          </p:nvPr>
        </p:nvSpPr>
        <p:spPr>
          <a:xfrm>
            <a:off x="179388" y="1600200"/>
            <a:ext cx="8785225" cy="4924425"/>
          </a:xfrm>
        </p:spPr>
        <p:txBody>
          <a:bodyPr rtlCol="0">
            <a:normAutofit lnSpcReduction="10000"/>
          </a:bodyPr>
          <a:lstStyle/>
          <a:p>
            <a:pPr algn="ctr" fontAlgn="auto">
              <a:lnSpc>
                <a:spcPct val="80000"/>
              </a:lnSpc>
              <a:spcAft>
                <a:spcPts val="0"/>
              </a:spcAft>
              <a:buFont typeface="Arial" pitchFamily="34" charset="0"/>
              <a:buNone/>
              <a:defRPr/>
            </a:pPr>
            <a:r>
              <a:rPr lang="cs-CZ" sz="2000" b="1" dirty="0"/>
              <a:t>Takovéhoto výsledku-společného osvobození od zbytku dluhů-samozřejmě nemůže být dosaženo, pokud se bude řešení úpadku oddlužením domáhat jen jeden z manželů a pokud jen tento manžel bude režimu oddlužení podroben </a:t>
            </a:r>
            <a:r>
              <a:rPr lang="cs-CZ" sz="2000" dirty="0"/>
              <a:t>a jen on se bude na jeho plnění (bez obdobné spoluúčasti druhého manžela) podílet. Pak může dosáhnout osvobození od zbytku dluhů jen tento manžel-dlužník. To znamená, že dosáhl-li takový dlužník po úspěšném završení splátkového kalendáře přiznání osvobození, pak jeho věřitelé sice vůči němu již nemohou v soudním či jiném řízení úspěšně uplatnit svoji pohledávku (či její neuspokojenou část), na niž se dlužníkovo osvobození vztahuje, mohou ji však uplatnit vůči manželu dlužníka, jestliže šlo o jejich společný závazek (tedy takový, který byli povinni splnit oba, ať již solidárně nebo subsidiárně, např. při ručení jednoho z manželů za závazek druhého). Dosáhne-li věřitel vůči manželu dlužníka přísudku tohoto nároku náležejícího dle § 143 odst. 1 písm. b) </a:t>
            </a:r>
            <a:r>
              <a:rPr lang="cs-CZ" sz="2000" dirty="0" err="1"/>
              <a:t>ObčZ</a:t>
            </a:r>
            <a:r>
              <a:rPr lang="cs-CZ" sz="2000" dirty="0"/>
              <a:t> do SJM, může ho vymáhat nejen z výlučného majetku manžela, ale i z veškerého majetku náležejícího do trvajícího SJM tohoto manžela a dlužníka. Stejný postih může vést věřitel i pro přiznanou pohledávku vůči manželu dlužníka, z níž sice byl obligačně zavázán jen tento manžel (a proto se na ni nevztahoval režim dlužníkova oddlužení, a tedy ani jemu přiznané osvobození), jde však o pohledávku vzniklou za trvání manželství, pro kterou majetek tvořící SJM postihnout lze (viz § 262a odst. 1 o.s.</a:t>
            </a:r>
            <a:r>
              <a:rPr lang="cs-CZ" sz="2000" dirty="0" err="1"/>
              <a:t>ř</a:t>
            </a:r>
            <a:r>
              <a:rPr lang="cs-CZ" sz="2000" dirty="0"/>
              <a:t>.). </a:t>
            </a:r>
          </a:p>
        </p:txBody>
      </p:sp>
      <p:sp>
        <p:nvSpPr>
          <p:cNvPr id="5" name="Zástupný symbol pro datum 4"/>
          <p:cNvSpPr>
            <a:spLocks noGrp="1"/>
          </p:cNvSpPr>
          <p:nvPr>
            <p:ph type="dt" sz="quarter" idx="10"/>
          </p:nvPr>
        </p:nvSpPr>
        <p:spPr/>
        <p:txBody>
          <a:bodyPr/>
          <a:lstStyle/>
          <a:p>
            <a:pPr>
              <a:defRPr/>
            </a:pPr>
            <a:fld id="{90DB2AC0-4799-4B61-8C53-C5B9682C3F9D}"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7F9EC80D-EBC1-42EA-B330-AB173AAE37BC}" type="slidenum">
              <a:rPr lang="cs-CZ"/>
              <a:pPr>
                <a:defRPr/>
              </a:pPr>
              <a:t>242</a:t>
            </a:fld>
            <a:endParaRPr lang="cs-CZ"/>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2" name="Rectangle 2"/>
          <p:cNvSpPr>
            <a:spLocks noGrp="1"/>
          </p:cNvSpPr>
          <p:nvPr>
            <p:ph type="title"/>
          </p:nvPr>
        </p:nvSpPr>
        <p:spPr>
          <a:xfrm>
            <a:off x="0" y="274638"/>
            <a:ext cx="9144000" cy="993775"/>
          </a:xfrm>
        </p:spPr>
        <p:txBody>
          <a:bodyPr rtlCol="0">
            <a:normAutofit fontScale="90000"/>
          </a:bodyPr>
          <a:lstStyle/>
          <a:p>
            <a:pPr fontAlgn="auto">
              <a:spcAft>
                <a:spcPts val="0"/>
              </a:spcAft>
              <a:defRPr/>
            </a:pPr>
            <a:r>
              <a:rPr lang="cs-CZ" sz="2000" b="1" dirty="0"/>
              <a:t>§ 414 IZ – osvobození manželů při úpadku jen jednoho z nich</a:t>
            </a:r>
            <a:br>
              <a:rPr lang="cs-CZ" sz="2000" b="1" dirty="0"/>
            </a:br>
            <a:r>
              <a:rPr lang="cs-CZ" sz="2000" b="1" dirty="0"/>
              <a:t>VS Praha 1 VSPH 445/2012-B-10 ze dne 28.5.2012 ve věci KSPL 29 INS 22162/2011</a:t>
            </a:r>
            <a:br>
              <a:rPr lang="cs-CZ" sz="2000" b="1" dirty="0"/>
            </a:br>
            <a:r>
              <a:rPr lang="cs-CZ" sz="2000" b="1" dirty="0"/>
              <a:t>(II.)</a:t>
            </a:r>
          </a:p>
        </p:txBody>
      </p:sp>
      <p:sp>
        <p:nvSpPr>
          <p:cNvPr id="64515" name="Rectangle 3"/>
          <p:cNvSpPr>
            <a:spLocks noGrp="1"/>
          </p:cNvSpPr>
          <p:nvPr>
            <p:ph type="body" idx="1"/>
          </p:nvPr>
        </p:nvSpPr>
        <p:spPr>
          <a:xfrm>
            <a:off x="179388" y="1268413"/>
            <a:ext cx="8785225" cy="5040312"/>
          </a:xfrm>
        </p:spPr>
        <p:txBody>
          <a:bodyPr rtlCol="0">
            <a:normAutofit lnSpcReduction="10000"/>
          </a:bodyPr>
          <a:lstStyle/>
          <a:p>
            <a:pPr algn="ctr" fontAlgn="auto">
              <a:lnSpc>
                <a:spcPct val="80000"/>
              </a:lnSpc>
              <a:spcAft>
                <a:spcPts val="0"/>
              </a:spcAft>
              <a:buFont typeface="Arial" pitchFamily="34" charset="0"/>
              <a:buNone/>
              <a:defRPr/>
            </a:pPr>
            <a:r>
              <a:rPr lang="cs-CZ" altLang="cs-CZ" sz="1900" dirty="0"/>
              <a:t>Lze tedy shrnout, že při postupu, kdy režimu oddlužení plněním splátkového kalendáře je podroben jen jeden z manželů, a druhý manžel-na jeho plnění se nepodílející-tudíž osvobození dosáhnout nemůže, nastane po přiznání osvobození dlužníku situace, kdy SJM oddluženo nebude , tj. kdy i po úspěšném završení procesu oddlužení ve vztahu k manželu-dlužníku budou nadále vůči jeho manželu uplatnitelné též dosavadní závazky (jejich případný zbytek) tvořící SJM, z nichž byl zavázán jen tento manžel nebo společně s dlužníkem, a kdy tyto závazky budou v případě jejich přísudku vůči manželu z majetku SJM </a:t>
            </a:r>
            <a:r>
              <a:rPr lang="cs-CZ" altLang="cs-CZ" sz="1900" dirty="0" err="1"/>
              <a:t>vymožitelné</a:t>
            </a:r>
            <a:r>
              <a:rPr lang="cs-CZ" altLang="cs-CZ" sz="1900" dirty="0"/>
              <a:t> (samozřejmě se zmíněným omezením vylučujícím postih mzdy nebo jiných příjmů dlužníka). Dlužníkův manžel, který sám insolvenční návrh spojený s návrhem na povolení oddlužení nepodal, se může přesto na procesu oddlužení dobrovolně účastnit, tj. poskytovat po dobu trvání splátkového kalendáře plnění v obdobném rozsahu, v jakém jsou postiženy příjmy dlužníka, a podrobit se tomuto oddlužení i co do plnění ostatních povinností, k nimž je jinak zavázán jen dlužník. Za předpokladu takovéto spoluúčasti dlužníkova manžela (při splnění ostatních zákonných podmínek) pak mohou dosáhnout osvobození oba manželé. Jestliže dlužník a jeho manžel, který sám insolvenční řízení nezahájil, hodlají takto postupovat, vyjádří to ve smyslu § 392 odst. 3 věty druhé IZ souhlasem manžela s dlužníkovým oddlužením splátkovým kalendářem a jeho spolupodpisem návrhu na povolení takového oddlužení. Tím dají najevo, že navrženým oddlužením bude dotčen majetek SJM-totiž vyplacené příjmy dlužníkova manžela, jež hodlá na plnění splátkového kalendáře v příslušném rozsahu odevzdávat. </a:t>
            </a:r>
          </a:p>
        </p:txBody>
      </p:sp>
      <p:sp>
        <p:nvSpPr>
          <p:cNvPr id="5" name="Zástupný symbol pro datum 4"/>
          <p:cNvSpPr>
            <a:spLocks noGrp="1"/>
          </p:cNvSpPr>
          <p:nvPr>
            <p:ph type="dt" sz="quarter" idx="10"/>
          </p:nvPr>
        </p:nvSpPr>
        <p:spPr/>
        <p:txBody>
          <a:bodyPr/>
          <a:lstStyle/>
          <a:p>
            <a:pPr>
              <a:defRPr/>
            </a:pPr>
            <a:fld id="{DE5707D7-D067-4DEB-9D05-6D9136A8AC27}"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042D5EE5-FBCF-4EC9-B4E3-E5A4B4AB303F}" type="slidenum">
              <a:rPr lang="cs-CZ"/>
              <a:pPr>
                <a:defRPr/>
              </a:pPr>
              <a:t>243</a:t>
            </a:fld>
            <a:endParaRPr lang="cs-CZ"/>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3412"/>
          </a:xfrm>
        </p:spPr>
        <p:txBody>
          <a:bodyPr rtlCol="0">
            <a:noAutofit/>
          </a:bodyPr>
          <a:lstStyle/>
          <a:p>
            <a:pPr fontAlgn="auto">
              <a:spcAft>
                <a:spcPts val="0"/>
              </a:spcAft>
              <a:defRPr/>
            </a:pPr>
            <a:br>
              <a:rPr lang="cs-CZ" sz="2800" b="1" dirty="0"/>
            </a:br>
            <a:r>
              <a:rPr lang="cs-CZ" sz="2800" b="1" dirty="0"/>
              <a:t>Osud pohledávek po skončení oddlužení</a:t>
            </a:r>
            <a:br>
              <a:rPr lang="cs-CZ" sz="2800" dirty="0"/>
            </a:br>
            <a:endParaRPr lang="cs-CZ" sz="2800" b="1" dirty="0">
              <a:effectLst>
                <a:outerShdw blurRad="38100" dist="38100" dir="2700000" algn="tl">
                  <a:srgbClr val="000000">
                    <a:alpha val="43137"/>
                  </a:srgbClr>
                </a:outerShdw>
              </a:effectLst>
            </a:endParaRPr>
          </a:p>
        </p:txBody>
      </p:sp>
      <p:sp>
        <p:nvSpPr>
          <p:cNvPr id="103427" name="Zástupný symbol pro obsah 2"/>
          <p:cNvSpPr>
            <a:spLocks noGrp="1"/>
          </p:cNvSpPr>
          <p:nvPr>
            <p:ph idx="1"/>
          </p:nvPr>
        </p:nvSpPr>
        <p:spPr>
          <a:xfrm>
            <a:off x="179388" y="1268413"/>
            <a:ext cx="8713787" cy="5329237"/>
          </a:xfrm>
        </p:spPr>
        <p:txBody>
          <a:bodyPr/>
          <a:lstStyle/>
          <a:p>
            <a:pPr marL="400050" indent="-400050" algn="ctr">
              <a:buFont typeface="Arial" charset="0"/>
              <a:buAutoNum type="romanUcPeriod"/>
            </a:pPr>
            <a:r>
              <a:rPr lang="cs-CZ" sz="2200" b="1"/>
              <a:t>Rozhodnutí vydané podle § 414 odst. 1 insolvenčního zákona, jímž insolvenční soud osvobodí dlužníka od placení pohledávek v rozsahu, v němž dosud nebyly uspokojeny, nezbavuje povinnosti k úhradě těchto pohledávek dlužníkovým věřitelům ani ručitele, ani jiné osoby, které měly vůči dlužníku pro tyto pohledávky právo postihu. </a:t>
            </a:r>
          </a:p>
          <a:p>
            <a:pPr marL="400050" indent="-400050" algn="ctr">
              <a:buFont typeface="Arial" charset="0"/>
              <a:buAutoNum type="romanUcPeriod"/>
            </a:pPr>
            <a:r>
              <a:rPr lang="cs-CZ" sz="2200" b="1"/>
              <a:t>II. Pohledávka, na kterou se vztahuje rozhodnutí o osvobození dlužníka od placení, vydané podle § 414 odst. 1 insolvenčního zákona, v neuhrazeném rozsahu nezaniká, v soudním či jiném řízení ji však již nelze věřiteli přiznat ve vykonávacím řízení má taková pohledávka stejný režim, jako promlčená pohledávka.</a:t>
            </a:r>
          </a:p>
          <a:p>
            <a:pPr marL="400050" indent="-400050" algn="ctr">
              <a:buFont typeface="Arial" charset="0"/>
              <a:buAutoNum type="romanUcPeriod"/>
            </a:pPr>
            <a:endParaRPr lang="cs-CZ" sz="2200" b="1"/>
          </a:p>
          <a:p>
            <a:pPr marL="400050" indent="-400050" algn="ctr">
              <a:buFont typeface="Arial" charset="0"/>
              <a:buNone/>
            </a:pPr>
            <a:r>
              <a:rPr lang="cs-CZ" sz="2200" b="1"/>
              <a:t>NS ČR 29 Cdo 3509/2010 ze dne 24.11.2010 (publikováno jako R 63/2011)</a:t>
            </a:r>
            <a:endParaRPr lang="cs-CZ" sz="2200"/>
          </a:p>
        </p:txBody>
      </p:sp>
      <p:sp>
        <p:nvSpPr>
          <p:cNvPr id="4" name="Zástupný symbol pro datum 3"/>
          <p:cNvSpPr>
            <a:spLocks noGrp="1"/>
          </p:cNvSpPr>
          <p:nvPr>
            <p:ph type="dt" sz="half" idx="10"/>
          </p:nvPr>
        </p:nvSpPr>
        <p:spPr/>
        <p:txBody>
          <a:bodyPr/>
          <a:lstStyle/>
          <a:p>
            <a:fld id="{EDB9205B-ACF2-44D4-B78B-6BE5FBC2B3DD}" type="datetime1">
              <a:rPr lang="cs-CZ" smtClean="0"/>
              <a:pPr/>
              <a:t>12.01.2017</a:t>
            </a:fld>
            <a:endParaRPr lang="cs-CZ"/>
          </a:p>
        </p:txBody>
      </p:sp>
      <p:sp>
        <p:nvSpPr>
          <p:cNvPr id="5" name="Zástupný symbol pro číslo snímku 4"/>
          <p:cNvSpPr>
            <a:spLocks noGrp="1"/>
          </p:cNvSpPr>
          <p:nvPr>
            <p:ph type="sldNum" sz="quarter" idx="12"/>
          </p:nvPr>
        </p:nvSpPr>
        <p:spPr/>
        <p:txBody>
          <a:bodyPr/>
          <a:lstStyle/>
          <a:p>
            <a:fld id="{3A77E114-E26C-406E-96F9-BC3A20B241F6}" type="slidenum">
              <a:rPr lang="cs-CZ" smtClean="0"/>
              <a:pPr/>
              <a:t>244</a:t>
            </a:fld>
            <a:endParaRPr lang="cs-CZ"/>
          </a:p>
        </p:txBody>
      </p:sp>
      <p:sp>
        <p:nvSpPr>
          <p:cNvPr id="6" name="Zástupný symbol pro zápatí 5"/>
          <p:cNvSpPr>
            <a:spLocks noGrp="1"/>
          </p:cNvSpPr>
          <p:nvPr>
            <p:ph type="ftr" sz="quarter" idx="11"/>
          </p:nvPr>
        </p:nvSpPr>
        <p:spPr/>
        <p:txBody>
          <a:bodyPr/>
          <a:lstStyle/>
          <a:p>
            <a:r>
              <a:rPr lang="cs-CZ"/>
              <a:t>Jan Kozák, KS Brno</a:t>
            </a:r>
          </a:p>
        </p:txBody>
      </p:sp>
    </p:spTree>
  </p:cSld>
  <p:clrMapOvr>
    <a:masterClrMapping/>
  </p:clrMapOvr>
  <p:transition/>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4" name="Rectangle 2"/>
          <p:cNvSpPr>
            <a:spLocks noGrp="1"/>
          </p:cNvSpPr>
          <p:nvPr>
            <p:ph type="title"/>
          </p:nvPr>
        </p:nvSpPr>
        <p:spPr>
          <a:xfrm>
            <a:off x="0" y="274638"/>
            <a:ext cx="8893175" cy="1143000"/>
          </a:xfrm>
        </p:spPr>
        <p:txBody>
          <a:bodyPr rtlCol="0">
            <a:normAutofit fontScale="90000"/>
          </a:bodyPr>
          <a:lstStyle/>
          <a:p>
            <a:pPr fontAlgn="auto">
              <a:spcAft>
                <a:spcPts val="0"/>
              </a:spcAft>
              <a:defRPr/>
            </a:pPr>
            <a:r>
              <a:rPr lang="cs-CZ" sz="2200" b="1"/>
              <a:t>§ 415 IZ – ve které fázi řízení lze aplikovat  </a:t>
            </a:r>
            <a:br>
              <a:rPr lang="cs-CZ" sz="2200" b="1"/>
            </a:br>
            <a:r>
              <a:rPr lang="cs-CZ" sz="2200" b="1"/>
              <a:t>VS Olomouc 3 VSOL 119/2013-B-30  ze dne 22.3.2013 ve věci KSOS 22 INS 5888/2010</a:t>
            </a:r>
            <a:br>
              <a:rPr lang="cs-CZ" sz="2200" b="1"/>
            </a:br>
            <a:endParaRPr lang="cs-CZ" sz="2200" b="1"/>
          </a:p>
        </p:txBody>
      </p:sp>
      <p:sp>
        <p:nvSpPr>
          <p:cNvPr id="104451" name="Rectangle 3"/>
          <p:cNvSpPr>
            <a:spLocks noGrp="1"/>
          </p:cNvSpPr>
          <p:nvPr>
            <p:ph type="body" idx="1"/>
          </p:nvPr>
        </p:nvSpPr>
        <p:spPr>
          <a:xfrm>
            <a:off x="457200" y="1989138"/>
            <a:ext cx="8229600" cy="4608512"/>
          </a:xfrm>
        </p:spPr>
        <p:txBody>
          <a:bodyPr/>
          <a:lstStyle/>
          <a:p>
            <a:pPr algn="ctr">
              <a:lnSpc>
                <a:spcPct val="80000"/>
              </a:lnSpc>
              <a:buFont typeface="Arial" charset="0"/>
              <a:buNone/>
            </a:pPr>
            <a:r>
              <a:rPr lang="cs-CZ" altLang="cs-CZ" sz="2400" b="1"/>
              <a:t>Postup podle ustanovení § 414 a § </a:t>
            </a:r>
            <a:r>
              <a:rPr lang="cs-CZ" altLang="cs-CZ" sz="2400" b="1">
                <a:hlinkClick r:id="rId2"/>
              </a:rPr>
              <a:t>415</a:t>
            </a:r>
            <a:r>
              <a:rPr lang="cs-CZ" altLang="cs-CZ" sz="2400" b="1"/>
              <a:t> IZ může následovat teprve po splnění oddlužení</a:t>
            </a:r>
            <a:r>
              <a:rPr lang="cs-CZ" altLang="cs-CZ" sz="2400"/>
              <a:t>, to je po provedení všech úkonů, které podle schváleného způsobu oddlužení představují realizaci tohoto způsobu řešení úpadku (včetně uspokojení věřitelů z výtěžku oddlužení). Jinak řečeno, může následovat poté, co byly provedeny všechny zákonem předpokládané a v daném případě možné kroky vedoucí k uspokojení pohledávek věřitelů a výtěžek z oddlužení byl věřitelům vyplacen. Oddlužení zpeněžením majetkové podstaty tudíž lze považovat za splněné, jestliže insolvenční správce zpeněžil majetek, který tvoří majetkovou podstatu a který zpeněžitelný byl, sestavil konečnou zprávu, ta byla schválena, a soud na jejím základě vydal rozvrhové usnesení, které bylo následně splněno.</a:t>
            </a:r>
          </a:p>
          <a:p>
            <a:pPr algn="ctr">
              <a:lnSpc>
                <a:spcPct val="80000"/>
              </a:lnSpc>
            </a:pPr>
            <a:endParaRPr lang="cs-CZ" altLang="cs-CZ" sz="2400" b="1"/>
          </a:p>
        </p:txBody>
      </p:sp>
      <p:sp>
        <p:nvSpPr>
          <p:cNvPr id="5" name="Zástupný symbol pro datum 4"/>
          <p:cNvSpPr>
            <a:spLocks noGrp="1"/>
          </p:cNvSpPr>
          <p:nvPr>
            <p:ph type="dt" sz="quarter" idx="10"/>
          </p:nvPr>
        </p:nvSpPr>
        <p:spPr/>
        <p:txBody>
          <a:bodyPr/>
          <a:lstStyle/>
          <a:p>
            <a:pPr>
              <a:defRPr/>
            </a:pPr>
            <a:fld id="{51464B43-F82A-4B9A-8ECC-5F5486EAB994}"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F0EF1A2C-1AD9-429D-91EF-04969D8A61B4}" type="slidenum">
              <a:rPr lang="cs-CZ"/>
              <a:pPr>
                <a:defRPr/>
              </a:pPr>
              <a:t>245</a:t>
            </a:fld>
            <a:endParaRPr lang="cs-CZ"/>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8" name="Rectangle 2"/>
          <p:cNvSpPr>
            <a:spLocks noGrp="1"/>
          </p:cNvSpPr>
          <p:nvPr>
            <p:ph type="title"/>
          </p:nvPr>
        </p:nvSpPr>
        <p:spPr/>
        <p:txBody>
          <a:bodyPr rtlCol="0">
            <a:normAutofit fontScale="90000"/>
          </a:bodyPr>
          <a:lstStyle/>
          <a:p>
            <a:pPr fontAlgn="auto">
              <a:spcAft>
                <a:spcPts val="0"/>
              </a:spcAft>
              <a:defRPr/>
            </a:pPr>
            <a:r>
              <a:rPr lang="cs-CZ" sz="2200" b="1"/>
              <a:t>§ 415 IZ – v jakém rozsahu lze aplikovat  </a:t>
            </a:r>
            <a:br>
              <a:rPr lang="cs-CZ" sz="2200" b="1"/>
            </a:br>
            <a:r>
              <a:rPr lang="cs-CZ" sz="2200" b="1"/>
              <a:t>VS Olomouc 3 VSOL 119/2013-B-30  ze dne 22.3.2013 ve věci KSOS 22 INS 5888/2010</a:t>
            </a:r>
            <a:br>
              <a:rPr lang="cs-CZ" sz="2200" b="1"/>
            </a:br>
            <a:endParaRPr lang="cs-CZ" sz="2200" b="1"/>
          </a:p>
        </p:txBody>
      </p:sp>
      <p:sp>
        <p:nvSpPr>
          <p:cNvPr id="105475" name="Rectangle 3"/>
          <p:cNvSpPr>
            <a:spLocks noGrp="1"/>
          </p:cNvSpPr>
          <p:nvPr>
            <p:ph type="body" idx="1"/>
          </p:nvPr>
        </p:nvSpPr>
        <p:spPr>
          <a:xfrm>
            <a:off x="323850" y="1600200"/>
            <a:ext cx="8362950" cy="5068888"/>
          </a:xfrm>
        </p:spPr>
        <p:txBody>
          <a:bodyPr/>
          <a:lstStyle/>
          <a:p>
            <a:pPr algn="ctr">
              <a:lnSpc>
                <a:spcPct val="90000"/>
              </a:lnSpc>
              <a:buFont typeface="Arial" charset="0"/>
              <a:buNone/>
            </a:pPr>
            <a:r>
              <a:rPr lang="cs-CZ" altLang="cs-CZ" sz="2400" dirty="0"/>
              <a:t>Za okolností, vymezených v ustanovení § </a:t>
            </a:r>
            <a:r>
              <a:rPr lang="cs-CZ" altLang="cs-CZ" sz="2400" dirty="0">
                <a:hlinkClick r:id="rId2"/>
              </a:rPr>
              <a:t>415</a:t>
            </a:r>
            <a:r>
              <a:rPr lang="cs-CZ" altLang="cs-CZ" sz="2400" dirty="0"/>
              <a:t> IZ, sice soud může přiznat dlužníkovi na základě jeho žádosti osvobození i přesto, že věřitelé z výtěžku daného způsobu oddlužení obdrželi méně, než 30 % hodnoty svých pohledávek (případně méně za podmínky, že před schválením oddlužení písemně souhlasili s možným </a:t>
            </a:r>
            <a:r>
              <a:rPr lang="cs-CZ" altLang="cs-CZ" sz="2400" dirty="0">
                <a:solidFill>
                  <a:srgbClr val="FF0000"/>
                </a:solidFill>
              </a:rPr>
              <a:t>nižším</a:t>
            </a:r>
            <a:r>
              <a:rPr lang="cs-CZ" altLang="cs-CZ" sz="2400" dirty="0"/>
              <a:t> uspokojením než 30 %), nicméně ani užití tohoto ustanovení v přezkoumávané věci nepřipadá v úvahu, neboť </a:t>
            </a:r>
            <a:r>
              <a:rPr lang="cs-CZ" altLang="cs-CZ" sz="2400" dirty="0">
                <a:solidFill>
                  <a:srgbClr val="FF0000"/>
                </a:solidFill>
              </a:rPr>
              <a:t>nezajištění věřitelé </a:t>
            </a:r>
            <a:r>
              <a:rPr lang="cs-CZ" altLang="cs-CZ" sz="2400" dirty="0"/>
              <a:t>dlužnice-o čemž není pochybnosti -</a:t>
            </a:r>
            <a:r>
              <a:rPr lang="cs-CZ" altLang="cs-CZ" sz="2400" dirty="0">
                <a:solidFill>
                  <a:srgbClr val="FF0000"/>
                </a:solidFill>
              </a:rPr>
              <a:t> neobdrželi ničeho</a:t>
            </a:r>
            <a:r>
              <a:rPr lang="cs-CZ" altLang="cs-CZ" sz="2400" dirty="0"/>
              <a:t>. Za tohoto stavu věci by osvobození dlužnice od placení pohledávek, zahrnutých do oddlužení, v rozsahu v němž dosud nebyly uspokojeny ve svém důsledku znamenalo </a:t>
            </a:r>
            <a:r>
              <a:rPr lang="cs-CZ" altLang="cs-CZ" sz="2400" b="1" dirty="0">
                <a:solidFill>
                  <a:srgbClr val="FF0000"/>
                </a:solidFill>
              </a:rPr>
              <a:t>osvobození dlužnice </a:t>
            </a:r>
            <a:r>
              <a:rPr lang="cs-CZ" altLang="cs-CZ" sz="2400" dirty="0"/>
              <a:t>od placení těchto pohledávek </a:t>
            </a:r>
            <a:r>
              <a:rPr lang="cs-CZ" altLang="cs-CZ" sz="2400" b="1" dirty="0">
                <a:solidFill>
                  <a:srgbClr val="FF0000"/>
                </a:solidFill>
              </a:rPr>
              <a:t>v celém rozsahu, což je v rozporu se základním účelem insolvenčního zákona</a:t>
            </a:r>
            <a:r>
              <a:rPr lang="cs-CZ" altLang="cs-CZ" sz="2400" dirty="0"/>
              <a:t>, vymezeným v ustanovení § 1 IZ. </a:t>
            </a:r>
            <a:endParaRPr lang="cs-CZ" altLang="cs-CZ" sz="2400" b="1" dirty="0"/>
          </a:p>
          <a:p>
            <a:pPr>
              <a:lnSpc>
                <a:spcPct val="90000"/>
              </a:lnSpc>
              <a:buFont typeface="Arial" charset="0"/>
              <a:buNone/>
            </a:pPr>
            <a:endParaRPr lang="cs-CZ" altLang="cs-CZ" sz="2400" dirty="0"/>
          </a:p>
        </p:txBody>
      </p:sp>
      <p:sp>
        <p:nvSpPr>
          <p:cNvPr id="5" name="Zástupný symbol pro datum 4"/>
          <p:cNvSpPr>
            <a:spLocks noGrp="1"/>
          </p:cNvSpPr>
          <p:nvPr>
            <p:ph type="dt" sz="quarter" idx="10"/>
          </p:nvPr>
        </p:nvSpPr>
        <p:spPr/>
        <p:txBody>
          <a:bodyPr/>
          <a:lstStyle/>
          <a:p>
            <a:pPr>
              <a:defRPr/>
            </a:pPr>
            <a:fld id="{86969AD0-A652-4F80-A0CD-DD5C01BE98C3}"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02EBA821-EE03-4496-B5B4-C18339FFC48A}" type="slidenum">
              <a:rPr lang="cs-CZ"/>
              <a:pPr>
                <a:defRPr/>
              </a:pPr>
              <a:t>246</a:t>
            </a:fld>
            <a:endParaRPr lang="cs-CZ"/>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dirty="0"/>
          </a:p>
          <a:p>
            <a:pPr marL="0" indent="0" algn="ctr">
              <a:buNone/>
            </a:pPr>
            <a:r>
              <a:rPr lang="cs-CZ" sz="4400" b="1" dirty="0"/>
              <a:t>Z gremiální porady</a:t>
            </a:r>
          </a:p>
          <a:p>
            <a:pPr marL="0" indent="0" algn="ctr">
              <a:buNone/>
            </a:pPr>
            <a:r>
              <a:rPr lang="cs-CZ" sz="4400" b="1" dirty="0"/>
              <a:t>KS Brno, KS Ostrava a VS Olomouc</a:t>
            </a:r>
          </a:p>
          <a:p>
            <a:pPr marL="0" indent="0" algn="ctr">
              <a:buNone/>
            </a:pPr>
            <a:r>
              <a:rPr lang="cs-CZ" sz="4400" b="1" dirty="0"/>
              <a:t>Listopad 2014 </a:t>
            </a:r>
          </a:p>
          <a:p>
            <a:pPr marL="0" indent="0" algn="ctr">
              <a:buNone/>
            </a:pPr>
            <a:endParaRPr lang="cs-CZ" sz="4400" b="1" dirty="0"/>
          </a:p>
          <a:p>
            <a:pPr marL="0" indent="0" algn="ctr">
              <a:buNone/>
            </a:pPr>
            <a:endParaRPr lang="cs-CZ" sz="44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247</a:t>
            </a:fld>
            <a:endParaRPr lang="cs-CZ"/>
          </a:p>
        </p:txBody>
      </p:sp>
    </p:spTree>
    <p:extLst>
      <p:ext uri="{BB962C8B-B14F-4D97-AF65-F5344CB8AC3E}">
        <p14:creationId xmlns:p14="http://schemas.microsoft.com/office/powerpoint/2010/main" val="3825888504"/>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Nadpis 1"/>
          <p:cNvSpPr>
            <a:spLocks noGrp="1"/>
          </p:cNvSpPr>
          <p:nvPr>
            <p:ph type="title"/>
          </p:nvPr>
        </p:nvSpPr>
        <p:spPr/>
        <p:txBody>
          <a:bodyPr/>
          <a:lstStyle/>
          <a:p>
            <a:r>
              <a:rPr lang="cs-CZ" altLang="cs-CZ" sz="3200" b="1">
                <a:solidFill>
                  <a:srgbClr val="FF0000"/>
                </a:solidFill>
              </a:rPr>
              <a:t>Přípustnost řešení úpadku oddlužením</a:t>
            </a:r>
            <a:endParaRPr lang="cs-CZ" altLang="cs-CZ" sz="3200">
              <a:solidFill>
                <a:srgbClr val="FF0000"/>
              </a:solidFill>
            </a:endParaRPr>
          </a:p>
        </p:txBody>
      </p:sp>
      <p:sp>
        <p:nvSpPr>
          <p:cNvPr id="81923" name="Zástupný symbol pro obsah 2"/>
          <p:cNvSpPr>
            <a:spLocks noGrp="1"/>
          </p:cNvSpPr>
          <p:nvPr>
            <p:ph sz="quarter" idx="1"/>
          </p:nvPr>
        </p:nvSpPr>
        <p:spPr>
          <a:xfrm>
            <a:off x="301625" y="1527175"/>
            <a:ext cx="8504238" cy="4572000"/>
          </a:xfrm>
        </p:spPr>
        <p:txBody>
          <a:bodyPr/>
          <a:lstStyle/>
          <a:p>
            <a:r>
              <a:rPr lang="cs-CZ" altLang="cs-CZ" b="1"/>
              <a:t>V případě dlužníka majícího dluhy z podnikání - </a:t>
            </a:r>
            <a:r>
              <a:rPr lang="cs-CZ" altLang="cs-CZ"/>
              <a:t>odlišný přístup Vrchního soudu v Olomouci a Vrchního soudu v Praze </a:t>
            </a:r>
          </a:p>
          <a:p>
            <a:endParaRPr lang="cs-CZ" altLang="cs-CZ" u="sng"/>
          </a:p>
          <a:p>
            <a:r>
              <a:rPr lang="cs-CZ" altLang="cs-CZ"/>
              <a:t>Usnesení Vrchního soudu v Olomouci ze dne 12.9.2014, č.j. KSBR 44 INS 11191/2014, 2 VSOL 594/2014-A-13</a:t>
            </a:r>
          </a:p>
          <a:p>
            <a:endParaRPr lang="cs-CZ" altLang="cs-CZ"/>
          </a:p>
        </p:txBody>
      </p:sp>
      <p:sp>
        <p:nvSpPr>
          <p:cNvPr id="4" name="Zástupný symbol pro číslo snímku 3"/>
          <p:cNvSpPr>
            <a:spLocks noGrp="1"/>
          </p:cNvSpPr>
          <p:nvPr>
            <p:ph type="sldNum" sz="quarter" idx="12"/>
          </p:nvPr>
        </p:nvSpPr>
        <p:spPr/>
        <p:txBody>
          <a:bodyPr/>
          <a:lstStyle/>
          <a:p>
            <a:pPr>
              <a:defRPr/>
            </a:pPr>
            <a:fld id="{B05BD54F-1A8A-4BAA-9C8F-45966EC037A4}" type="slidenum">
              <a:rPr lang="cs-CZ" smtClean="0"/>
              <a:pPr>
                <a:defRPr/>
              </a:pPr>
              <a:t>248</a:t>
            </a:fld>
            <a:endParaRPr lang="cs-CZ" dirty="0"/>
          </a:p>
        </p:txBody>
      </p:sp>
    </p:spTree>
    <p:extLst>
      <p:ext uri="{BB962C8B-B14F-4D97-AF65-F5344CB8AC3E}">
        <p14:creationId xmlns:p14="http://schemas.microsoft.com/office/powerpoint/2010/main" val="2310893954"/>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800" b="1" dirty="0">
                <a:solidFill>
                  <a:srgbClr val="FF0000"/>
                </a:solidFill>
              </a:rPr>
              <a:t>Vydání výtěžku zpeněžení -</a:t>
            </a:r>
            <a:r>
              <a:rPr lang="cs-CZ" sz="2800" b="1" dirty="0"/>
              <a:t> </a:t>
            </a:r>
            <a:r>
              <a:rPr lang="cs-CZ" sz="2800" b="1" dirty="0">
                <a:solidFill>
                  <a:srgbClr val="FF0000"/>
                </a:solidFill>
              </a:rPr>
              <a:t>Poučení o námitkách </a:t>
            </a:r>
          </a:p>
        </p:txBody>
      </p:sp>
      <p:sp>
        <p:nvSpPr>
          <p:cNvPr id="82947" name="Zástupný symbol pro obsah 2"/>
          <p:cNvSpPr>
            <a:spLocks noGrp="1"/>
          </p:cNvSpPr>
          <p:nvPr>
            <p:ph sz="quarter" idx="1"/>
          </p:nvPr>
        </p:nvSpPr>
        <p:spPr>
          <a:xfrm>
            <a:off x="301625" y="1527175"/>
            <a:ext cx="8504238" cy="4572000"/>
          </a:xfrm>
        </p:spPr>
        <p:txBody>
          <a:bodyPr>
            <a:normAutofit lnSpcReduction="10000"/>
          </a:bodyPr>
          <a:lstStyle/>
          <a:p>
            <a:r>
              <a:rPr lang="cs-CZ" altLang="cs-CZ" b="1"/>
              <a:t>Vrchní soud v Olomouci: </a:t>
            </a:r>
            <a:r>
              <a:rPr lang="cs-CZ" altLang="cs-CZ"/>
              <a:t>Zákonodárce povinnost soudu poučovat o právu podat námitky v § 298 odst. 3 IZ ne stanovil, proto tuto povinnost soud nemá.</a:t>
            </a:r>
          </a:p>
          <a:p>
            <a:r>
              <a:rPr lang="cs-CZ" altLang="cs-CZ"/>
              <a:t> VSPH: Přiklání se k nutnosti poučení soudu o právu námitek proti návrhu na vydání výtěžku s tím, že absence poučení způsobuje vadu projednání věci a je důvodem pro zrušení rozhodnutí o správcově návrhu </a:t>
            </a:r>
          </a:p>
        </p:txBody>
      </p:sp>
      <p:sp>
        <p:nvSpPr>
          <p:cNvPr id="4" name="Zástupný symbol pro číslo snímku 3"/>
          <p:cNvSpPr>
            <a:spLocks noGrp="1"/>
          </p:cNvSpPr>
          <p:nvPr>
            <p:ph type="sldNum" sz="quarter" idx="12"/>
          </p:nvPr>
        </p:nvSpPr>
        <p:spPr/>
        <p:txBody>
          <a:bodyPr/>
          <a:lstStyle/>
          <a:p>
            <a:pPr>
              <a:defRPr/>
            </a:pPr>
            <a:fld id="{CD3821F5-5C1D-46F6-9D3F-7490F1024051}" type="slidenum">
              <a:rPr lang="cs-CZ" smtClean="0"/>
              <a:pPr>
                <a:defRPr/>
              </a:pPr>
              <a:t>249</a:t>
            </a:fld>
            <a:endParaRPr lang="cs-CZ" dirty="0"/>
          </a:p>
        </p:txBody>
      </p:sp>
    </p:spTree>
    <p:extLst>
      <p:ext uri="{BB962C8B-B14F-4D97-AF65-F5344CB8AC3E}">
        <p14:creationId xmlns:p14="http://schemas.microsoft.com/office/powerpoint/2010/main" val="3035866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a:t>VS Praha 3 VSPH 1628/2013-A-27</a:t>
            </a:r>
            <a:br>
              <a:rPr lang="cs-CZ" sz="2400" b="1" dirty="0"/>
            </a:br>
            <a:r>
              <a:rPr lang="cs-CZ" sz="2400" b="1" dirty="0"/>
              <a:t>ve věci KSPL 54 INS 2544/2013 </a:t>
            </a:r>
            <a:br>
              <a:rPr lang="cs-CZ" sz="2400" b="1" dirty="0"/>
            </a:br>
            <a:r>
              <a:rPr lang="cs-CZ" sz="2400" b="1" dirty="0"/>
              <a:t>ze dne 21. 1. 2014)</a:t>
            </a:r>
            <a:endParaRPr lang="cs-CZ" sz="4000" dirty="0"/>
          </a:p>
        </p:txBody>
      </p:sp>
      <p:sp>
        <p:nvSpPr>
          <p:cNvPr id="3" name="Zástupný symbol pro obsah 2"/>
          <p:cNvSpPr>
            <a:spLocks noGrp="1"/>
          </p:cNvSpPr>
          <p:nvPr>
            <p:ph idx="1"/>
          </p:nvPr>
        </p:nvSpPr>
        <p:spPr>
          <a:xfrm>
            <a:off x="179512" y="1556792"/>
            <a:ext cx="8712968" cy="4781128"/>
          </a:xfrm>
        </p:spPr>
        <p:txBody>
          <a:bodyPr>
            <a:normAutofit/>
          </a:bodyPr>
          <a:lstStyle/>
          <a:p>
            <a:pPr algn="ctr">
              <a:buNone/>
            </a:pPr>
            <a:r>
              <a:rPr lang="cs-CZ" sz="1800" b="1" dirty="0"/>
              <a:t>I když uvedené usnesení odvolacího soudu je třeba dlužnici zaslat zvlášť (viz § 75 odst. 2 IZ), nemění tato skutečnost nic na tom, že usnesení soudu prvního stupně o stanovení zálohy i potvrzující usnesení odvolacího soudu nabylo právní moci bez ohledu na doručení rozhodnutí o odvolání jejich zveřejněním v insolvenčním rejstříku. </a:t>
            </a:r>
            <a:r>
              <a:rPr lang="cs-CZ" sz="1800" b="1" dirty="0">
                <a:solidFill>
                  <a:srgbClr val="FF0000"/>
                </a:solidFill>
              </a:rPr>
              <a:t>Podle § </a:t>
            </a:r>
            <a:r>
              <a:rPr lang="cs-CZ" sz="1800" b="1" dirty="0">
                <a:solidFill>
                  <a:srgbClr val="FF0000"/>
                </a:solidFill>
                <a:hlinkClick r:id="rId2"/>
              </a:rPr>
              <a:t>74</a:t>
            </a:r>
            <a:r>
              <a:rPr lang="cs-CZ" sz="1800" b="1" dirty="0">
                <a:solidFill>
                  <a:srgbClr val="FF0000"/>
                </a:solidFill>
              </a:rPr>
              <a:t> odst. 1 IZ je totiž zveřejnění písemnosti v insolvenčním rejstříku dokladem o doručení i při zvláštním způsobu doručení této písemnosti. Doručení usnesení zvlášť má toliko význam jen pro běh lhůt k podání opravného prostředku nebo jiného procesního úkonu (§ </a:t>
            </a:r>
            <a:r>
              <a:rPr lang="cs-CZ" sz="1800" b="1" dirty="0">
                <a:solidFill>
                  <a:srgbClr val="FF0000"/>
                </a:solidFill>
                <a:hlinkClick r:id="rId2"/>
              </a:rPr>
              <a:t>74</a:t>
            </a:r>
            <a:r>
              <a:rPr lang="cs-CZ" sz="1800" b="1" dirty="0">
                <a:solidFill>
                  <a:srgbClr val="FF0000"/>
                </a:solidFill>
              </a:rPr>
              <a:t> odst. 2 IZ). V daném případě je s doručením potvrzujícího usnesení odvolacího soudu spojena lhůta k zaplacení zálohy, což však není procesní úkon, a proto je ve vztahu k okamžiku nabytí právní moci jak usnesení o záloze soudu prvního stupně, tak potvrzujícího rozhodnutí odvolacího soudu rozhodný pouze okamžik zveřejnění uvedeného usnesení Vrchního soudu v Praze v insolvenčním rejstříku</a:t>
            </a:r>
            <a:r>
              <a:rPr lang="cs-CZ" sz="1800" b="1" dirty="0"/>
              <a:t>, což se stalo dne 12.8.2013. V tento den tedy nabyla obě uvedená rozhodnutí právní moci a zvláštní doručení usnesení odvolacího soudu dlužnici je tak z tohoto hlediska irelevantní. Ve smyslu § 57 odst. 1 o.s.</a:t>
            </a:r>
            <a:r>
              <a:rPr lang="cs-CZ" sz="1800" b="1" dirty="0" err="1"/>
              <a:t>ř</a:t>
            </a:r>
            <a:r>
              <a:rPr lang="cs-CZ" sz="1800" b="1" dirty="0"/>
              <a:t>. pak následujícího dne počala běžet lhůta k uhrazení stanovené zálohy, která skončila dne 22.8.2013. </a:t>
            </a:r>
          </a:p>
          <a:p>
            <a:pP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25</a:t>
            </a:fld>
            <a:endParaRPr lang="cs-CZ"/>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Nadpis 1"/>
          <p:cNvSpPr>
            <a:spLocks noGrp="1"/>
          </p:cNvSpPr>
          <p:nvPr>
            <p:ph type="title"/>
          </p:nvPr>
        </p:nvSpPr>
        <p:spPr/>
        <p:txBody>
          <a:bodyPr/>
          <a:lstStyle/>
          <a:p>
            <a:r>
              <a:rPr lang="cs-CZ" altLang="cs-CZ" sz="2000" b="1">
                <a:solidFill>
                  <a:srgbClr val="FF0000"/>
                </a:solidFill>
              </a:rPr>
              <a:t>Postavení dalších zajištěných věřitelů s ohledem na ustanovení § 167 odst. 3 insolvenčního zákona</a:t>
            </a:r>
            <a:endParaRPr lang="cs-CZ" altLang="cs-CZ" sz="2000">
              <a:solidFill>
                <a:srgbClr val="FF0000"/>
              </a:solidFill>
            </a:endParaRPr>
          </a:p>
        </p:txBody>
      </p:sp>
      <p:sp>
        <p:nvSpPr>
          <p:cNvPr id="83971" name="Zástupný symbol pro obsah 2"/>
          <p:cNvSpPr>
            <a:spLocks noGrp="1"/>
          </p:cNvSpPr>
          <p:nvPr>
            <p:ph sz="quarter" idx="1"/>
          </p:nvPr>
        </p:nvSpPr>
        <p:spPr>
          <a:xfrm>
            <a:off x="301625" y="1527175"/>
            <a:ext cx="8504238" cy="4572000"/>
          </a:xfrm>
        </p:spPr>
        <p:txBody>
          <a:bodyPr>
            <a:normAutofit fontScale="92500" lnSpcReduction="10000"/>
          </a:bodyPr>
          <a:lstStyle/>
          <a:p>
            <a:r>
              <a:rPr lang="cs-CZ" altLang="cs-CZ"/>
              <a:t>-VSOL: zajištění věřitelé, jejichž pohledávky jsou považovány za nezajištěné, tímto ztrácí právo podílet se na rozhodování o správě majetku sloužícího k zajištění jejich pohledávek (§ 230 insolvenčního zákona) a zejména o zpeněžení předmětu zajištění (§ 293 insolvenčního zákona), tj. nejsou oprávněni podat námitky proti pokynu zajištěného věřitele, jehož pohledávka se uspokojuje ze zajištění jako první v pořadí či sami dát takový pokyn je-li tento nečinný</a:t>
            </a:r>
          </a:p>
        </p:txBody>
      </p:sp>
      <p:sp>
        <p:nvSpPr>
          <p:cNvPr id="4" name="Zástupný symbol pro číslo snímku 3"/>
          <p:cNvSpPr>
            <a:spLocks noGrp="1"/>
          </p:cNvSpPr>
          <p:nvPr>
            <p:ph type="sldNum" sz="quarter" idx="12"/>
          </p:nvPr>
        </p:nvSpPr>
        <p:spPr/>
        <p:txBody>
          <a:bodyPr/>
          <a:lstStyle/>
          <a:p>
            <a:pPr>
              <a:defRPr/>
            </a:pPr>
            <a:fld id="{27754C6A-57EC-4364-88FD-55EAB982DA8E}" type="slidenum">
              <a:rPr lang="cs-CZ" smtClean="0"/>
              <a:pPr>
                <a:defRPr/>
              </a:pPr>
              <a:t>250</a:t>
            </a:fld>
            <a:endParaRPr lang="cs-CZ" dirty="0"/>
          </a:p>
        </p:txBody>
      </p:sp>
    </p:spTree>
    <p:extLst>
      <p:ext uri="{BB962C8B-B14F-4D97-AF65-F5344CB8AC3E}">
        <p14:creationId xmlns:p14="http://schemas.microsoft.com/office/powerpoint/2010/main" val="485836257"/>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sz="2400" b="1" dirty="0">
                <a:solidFill>
                  <a:srgbClr val="FF0000"/>
                </a:solidFill>
              </a:rPr>
              <a:t>Postavení dalších zajištěných věřitelů s ohledem na ustanovení § 167 odst. 3 insolvenčního zákona</a:t>
            </a:r>
            <a:endParaRPr lang="cs-CZ" sz="2400" dirty="0"/>
          </a:p>
        </p:txBody>
      </p:sp>
      <p:sp>
        <p:nvSpPr>
          <p:cNvPr id="84995" name="Zástupný symbol pro obsah 2"/>
          <p:cNvSpPr>
            <a:spLocks noGrp="1"/>
          </p:cNvSpPr>
          <p:nvPr>
            <p:ph sz="quarter" idx="1"/>
          </p:nvPr>
        </p:nvSpPr>
        <p:spPr>
          <a:xfrm>
            <a:off x="301625" y="1527175"/>
            <a:ext cx="8504238" cy="4572000"/>
          </a:xfrm>
        </p:spPr>
        <p:txBody>
          <a:bodyPr/>
          <a:lstStyle/>
          <a:p>
            <a:r>
              <a:rPr lang="cs-CZ" altLang="cs-CZ"/>
              <a:t>Je zároveň dotčeno jejich hlasovací právo a například o volbě členů a náhradníků věřitelského výboru hlasují tito jako nezajištění věřitelé</a:t>
            </a:r>
          </a:p>
        </p:txBody>
      </p:sp>
      <p:sp>
        <p:nvSpPr>
          <p:cNvPr id="4" name="Zástupný symbol pro číslo snímku 3"/>
          <p:cNvSpPr>
            <a:spLocks noGrp="1"/>
          </p:cNvSpPr>
          <p:nvPr>
            <p:ph type="sldNum" sz="quarter" idx="12"/>
          </p:nvPr>
        </p:nvSpPr>
        <p:spPr/>
        <p:txBody>
          <a:bodyPr/>
          <a:lstStyle/>
          <a:p>
            <a:pPr>
              <a:defRPr/>
            </a:pPr>
            <a:fld id="{81FEAC0E-2F54-47F8-AAEE-8361382E05DE}" type="slidenum">
              <a:rPr lang="cs-CZ" smtClean="0"/>
              <a:pPr>
                <a:defRPr/>
              </a:pPr>
              <a:t>251</a:t>
            </a:fld>
            <a:endParaRPr lang="cs-CZ" dirty="0"/>
          </a:p>
        </p:txBody>
      </p:sp>
    </p:spTree>
    <p:extLst>
      <p:ext uri="{BB962C8B-B14F-4D97-AF65-F5344CB8AC3E}">
        <p14:creationId xmlns:p14="http://schemas.microsoft.com/office/powerpoint/2010/main" val="362234736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dpis 1"/>
          <p:cNvSpPr>
            <a:spLocks noGrp="1"/>
          </p:cNvSpPr>
          <p:nvPr>
            <p:ph type="title"/>
          </p:nvPr>
        </p:nvSpPr>
        <p:spPr>
          <a:xfrm>
            <a:off x="609600" y="260350"/>
            <a:ext cx="8534400" cy="758825"/>
          </a:xfrm>
        </p:spPr>
        <p:txBody>
          <a:bodyPr>
            <a:normAutofit fontScale="90000"/>
          </a:bodyPr>
          <a:lstStyle/>
          <a:p>
            <a:r>
              <a:rPr lang="cs-CZ" altLang="cs-CZ" sz="2800">
                <a:solidFill>
                  <a:srgbClr val="FF0000"/>
                </a:solidFill>
              </a:rPr>
              <a:t>Odměna z dohody o provedení práce dle § 75 zákoníku práce (1)</a:t>
            </a:r>
          </a:p>
        </p:txBody>
      </p:sp>
      <p:sp>
        <p:nvSpPr>
          <p:cNvPr id="86019" name="Zástupný symbol pro obsah 2"/>
          <p:cNvSpPr>
            <a:spLocks noGrp="1"/>
          </p:cNvSpPr>
          <p:nvPr>
            <p:ph sz="quarter" idx="1"/>
          </p:nvPr>
        </p:nvSpPr>
        <p:spPr>
          <a:xfrm>
            <a:off x="301625" y="1527175"/>
            <a:ext cx="8504238" cy="4572000"/>
          </a:xfrm>
        </p:spPr>
        <p:txBody>
          <a:bodyPr/>
          <a:lstStyle/>
          <a:p>
            <a:r>
              <a:rPr lang="cs-CZ" altLang="cs-CZ"/>
              <a:t>přestavuje příjem, který nelze postihnout výkonem rozhodnutí srážkami ze mzdy či jiných příjmů (§ 299 o.s.ř.) </a:t>
            </a:r>
          </a:p>
          <a:p>
            <a:r>
              <a:rPr lang="cs-CZ" altLang="cs-CZ"/>
              <a:t> tato odměna je postihována podle § 312 a násl. výkonem rozhodnutí přikázáním pohledávky</a:t>
            </a:r>
          </a:p>
          <a:p>
            <a:r>
              <a:rPr lang="cs-CZ" altLang="cs-CZ"/>
              <a:t>Řešení dle VSOL: všechny příjmy se poukáží správci, ten oddělí nepostižitelnou složku a zbytek rozdělí mezi věřitele</a:t>
            </a:r>
          </a:p>
        </p:txBody>
      </p:sp>
      <p:sp>
        <p:nvSpPr>
          <p:cNvPr id="4" name="Zástupný symbol pro číslo snímku 3"/>
          <p:cNvSpPr>
            <a:spLocks noGrp="1"/>
          </p:cNvSpPr>
          <p:nvPr>
            <p:ph type="sldNum" sz="quarter" idx="12"/>
          </p:nvPr>
        </p:nvSpPr>
        <p:spPr/>
        <p:txBody>
          <a:bodyPr/>
          <a:lstStyle/>
          <a:p>
            <a:pPr>
              <a:defRPr/>
            </a:pPr>
            <a:fld id="{DF19941A-1915-42E0-A9AA-055E0E2EA8C0}" type="slidenum">
              <a:rPr lang="cs-CZ" smtClean="0"/>
              <a:pPr>
                <a:defRPr/>
              </a:pPr>
              <a:t>252</a:t>
            </a:fld>
            <a:endParaRPr lang="cs-CZ" dirty="0"/>
          </a:p>
        </p:txBody>
      </p:sp>
    </p:spTree>
    <p:extLst>
      <p:ext uri="{BB962C8B-B14F-4D97-AF65-F5344CB8AC3E}">
        <p14:creationId xmlns:p14="http://schemas.microsoft.com/office/powerpoint/2010/main" val="3822289074"/>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sz="3600" dirty="0">
                <a:solidFill>
                  <a:srgbClr val="FF0000"/>
                </a:solidFill>
              </a:rPr>
              <a:t>Odměna z dohody o provedení práce dle § 75 zákoníku práce (1)</a:t>
            </a:r>
            <a:endParaRPr lang="cs-CZ" dirty="0"/>
          </a:p>
        </p:txBody>
      </p:sp>
      <p:sp>
        <p:nvSpPr>
          <p:cNvPr id="87043" name="Zástupný symbol pro obsah 2"/>
          <p:cNvSpPr>
            <a:spLocks noGrp="1"/>
          </p:cNvSpPr>
          <p:nvPr>
            <p:ph sz="quarter" idx="1"/>
          </p:nvPr>
        </p:nvSpPr>
        <p:spPr>
          <a:xfrm>
            <a:off x="301625" y="1527175"/>
            <a:ext cx="8504238" cy="4572000"/>
          </a:xfrm>
        </p:spPr>
        <p:txBody>
          <a:bodyPr/>
          <a:lstStyle/>
          <a:p>
            <a:r>
              <a:rPr lang="cs-CZ" altLang="cs-CZ" sz="2000"/>
              <a:t>VSPH: KSUL 71 INS 32302/2013, 3 VSPH 1253/2014 ze schválené evidenčním senátem : </a:t>
            </a:r>
          </a:p>
          <a:p>
            <a:r>
              <a:rPr lang="cs-CZ" altLang="cs-CZ" sz="2000"/>
              <a:t>„Odměna z dohody o provedení práce nepatří mezi příjmy, které podléhají výkonu rozhodnutí srážkami ze mzdy dle § 276 a násl. o.s.ř., a tudíž v rámci oddlužení plněním splátkového kalendáře nepodléhá postihu dle § 398 odst. 3 IZ a § 406 odst. 3 písm. d) IZ. Tuto odměnu lze postihnout jedině výkonem rozhodnutí přikázáním jiné peněžité pohledávky (§ 312 a násl. o.s.ř.), na němž ale oddlužení ve formě splátkového kalendáře postaveno není. Při takovém oddlužení je proto dlužníkova odměna z dohody o provedení práce použitelná jen na základě jeho dobrovolné nabídky, a to pak i v plné výši.“</a:t>
            </a:r>
          </a:p>
          <a:p>
            <a:endParaRPr lang="cs-CZ" altLang="cs-CZ" sz="2000"/>
          </a:p>
        </p:txBody>
      </p:sp>
      <p:sp>
        <p:nvSpPr>
          <p:cNvPr id="4" name="Zástupný symbol pro číslo snímku 3"/>
          <p:cNvSpPr>
            <a:spLocks noGrp="1"/>
          </p:cNvSpPr>
          <p:nvPr>
            <p:ph type="sldNum" sz="quarter" idx="12"/>
          </p:nvPr>
        </p:nvSpPr>
        <p:spPr/>
        <p:txBody>
          <a:bodyPr/>
          <a:lstStyle/>
          <a:p>
            <a:pPr>
              <a:defRPr/>
            </a:pPr>
            <a:fld id="{81279758-5613-494D-9BFE-096FF1AEDDB5}" type="slidenum">
              <a:rPr lang="cs-CZ" smtClean="0"/>
              <a:pPr>
                <a:defRPr/>
              </a:pPr>
              <a:t>253</a:t>
            </a:fld>
            <a:endParaRPr lang="cs-CZ" dirty="0"/>
          </a:p>
        </p:txBody>
      </p:sp>
    </p:spTree>
    <p:extLst>
      <p:ext uri="{BB962C8B-B14F-4D97-AF65-F5344CB8AC3E}">
        <p14:creationId xmlns:p14="http://schemas.microsoft.com/office/powerpoint/2010/main" val="1771517132"/>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br>
              <a:rPr lang="cs-CZ" dirty="0"/>
            </a:br>
            <a:r>
              <a:rPr lang="cs-CZ" sz="1800" b="1" dirty="0">
                <a:solidFill>
                  <a:srgbClr val="FF0000"/>
                </a:solidFill>
              </a:rPr>
              <a:t>Možnost zpeněžení majetkové podstaty postupem dle § 76 odst. 2 exekučního řádu</a:t>
            </a:r>
            <a:endParaRPr lang="cs-CZ" sz="1800" dirty="0"/>
          </a:p>
        </p:txBody>
      </p:sp>
      <p:sp>
        <p:nvSpPr>
          <p:cNvPr id="88067" name="Zástupný symbol pro obsah 2"/>
          <p:cNvSpPr>
            <a:spLocks noGrp="1"/>
          </p:cNvSpPr>
          <p:nvPr>
            <p:ph sz="quarter" idx="1"/>
          </p:nvPr>
        </p:nvSpPr>
        <p:spPr>
          <a:xfrm>
            <a:off x="301625" y="1527175"/>
            <a:ext cx="8504238" cy="4572000"/>
          </a:xfrm>
        </p:spPr>
        <p:txBody>
          <a:bodyPr/>
          <a:lstStyle/>
          <a:p>
            <a:r>
              <a:rPr lang="cs-CZ" altLang="cs-CZ"/>
              <a:t>Důvod: soudní exekutor před zahájením insolvenčního řízení v rámci provádění exekuce již k prodeji. </a:t>
            </a:r>
          </a:p>
          <a:p>
            <a:r>
              <a:rPr lang="cs-CZ" altLang="cs-CZ"/>
              <a:t>VSOL: dražba dle § 76 odst. 2 exekučního řádu není použitelná v rámci insolvenčního řízení, když se nejedná o žádný z přípustných způsobů zpeněžení ve smyslu § 286 IZ zajištěného majetku přistoupil </a:t>
            </a:r>
          </a:p>
        </p:txBody>
      </p:sp>
      <p:sp>
        <p:nvSpPr>
          <p:cNvPr id="4" name="Zástupný symbol pro číslo snímku 3"/>
          <p:cNvSpPr>
            <a:spLocks noGrp="1"/>
          </p:cNvSpPr>
          <p:nvPr>
            <p:ph type="sldNum" sz="quarter" idx="12"/>
          </p:nvPr>
        </p:nvSpPr>
        <p:spPr/>
        <p:txBody>
          <a:bodyPr/>
          <a:lstStyle/>
          <a:p>
            <a:pPr>
              <a:defRPr/>
            </a:pPr>
            <a:fld id="{E892C984-51AD-4E8F-96F0-5FB0E54A892E}" type="slidenum">
              <a:rPr lang="cs-CZ" smtClean="0"/>
              <a:pPr>
                <a:defRPr/>
              </a:pPr>
              <a:t>254</a:t>
            </a:fld>
            <a:endParaRPr lang="cs-CZ" dirty="0"/>
          </a:p>
        </p:txBody>
      </p:sp>
    </p:spTree>
    <p:extLst>
      <p:ext uri="{BB962C8B-B14F-4D97-AF65-F5344CB8AC3E}">
        <p14:creationId xmlns:p14="http://schemas.microsoft.com/office/powerpoint/2010/main" val="2923874459"/>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p:cNvSpPr>
            <a:spLocks noGrp="1"/>
          </p:cNvSpPr>
          <p:nvPr>
            <p:ph type="title"/>
          </p:nvPr>
        </p:nvSpPr>
        <p:spPr/>
        <p:txBody>
          <a:bodyPr/>
          <a:lstStyle/>
          <a:p>
            <a:r>
              <a:rPr lang="cs-CZ" altLang="cs-CZ">
                <a:solidFill>
                  <a:srgbClr val="FF0000"/>
                </a:solidFill>
              </a:rPr>
              <a:t>Společné oddlužení manželů</a:t>
            </a:r>
          </a:p>
        </p:txBody>
      </p:sp>
      <p:sp>
        <p:nvSpPr>
          <p:cNvPr id="89091" name="Zástupný symbol pro obsah 2"/>
          <p:cNvSpPr>
            <a:spLocks noGrp="1"/>
          </p:cNvSpPr>
          <p:nvPr>
            <p:ph sz="quarter" idx="1"/>
          </p:nvPr>
        </p:nvSpPr>
        <p:spPr>
          <a:xfrm>
            <a:off x="301625" y="1527175"/>
            <a:ext cx="8504238" cy="4572000"/>
          </a:xfrm>
        </p:spPr>
        <p:txBody>
          <a:bodyPr>
            <a:normAutofit fontScale="92500"/>
          </a:bodyPr>
          <a:lstStyle/>
          <a:p>
            <a:r>
              <a:rPr lang="cs-CZ" altLang="cs-CZ"/>
              <a:t>Nelze nadále pokračovat ve společném řízení manželů a prohlásit konkurs v jednom usnesení na oba manžele, je nutné vyloučit jednoho manžela k samostatnému řízení a pokračovat odděleně</a:t>
            </a:r>
          </a:p>
          <a:p>
            <a:r>
              <a:rPr lang="cs-CZ" altLang="cs-CZ"/>
              <a:t>Dle § 394 odst. 3 IZ se manželé považují za jednoho dlužníka a za nerozlučné společníky jen po dobu trvání insolvenčního řízení o společném návrhu na povolení oddlužení. </a:t>
            </a:r>
          </a:p>
          <a:p>
            <a:r>
              <a:rPr lang="cs-CZ" altLang="cs-CZ"/>
              <a:t> </a:t>
            </a:r>
          </a:p>
        </p:txBody>
      </p:sp>
      <p:sp>
        <p:nvSpPr>
          <p:cNvPr id="4" name="Zástupný symbol pro číslo snímku 3"/>
          <p:cNvSpPr>
            <a:spLocks noGrp="1"/>
          </p:cNvSpPr>
          <p:nvPr>
            <p:ph type="sldNum" sz="quarter" idx="12"/>
          </p:nvPr>
        </p:nvSpPr>
        <p:spPr/>
        <p:txBody>
          <a:bodyPr/>
          <a:lstStyle/>
          <a:p>
            <a:pPr>
              <a:defRPr/>
            </a:pPr>
            <a:fld id="{53CC1DE5-FA20-4286-817C-1CEF0AEFABEE}" type="slidenum">
              <a:rPr lang="cs-CZ" smtClean="0"/>
              <a:pPr>
                <a:defRPr/>
              </a:pPr>
              <a:t>255</a:t>
            </a:fld>
            <a:endParaRPr lang="cs-CZ" dirty="0"/>
          </a:p>
        </p:txBody>
      </p:sp>
    </p:spTree>
    <p:extLst>
      <p:ext uri="{BB962C8B-B14F-4D97-AF65-F5344CB8AC3E}">
        <p14:creationId xmlns:p14="http://schemas.microsoft.com/office/powerpoint/2010/main" val="3294886469"/>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1"/>
          <p:cNvSpPr>
            <a:spLocks noGrp="1"/>
          </p:cNvSpPr>
          <p:nvPr>
            <p:ph type="title"/>
          </p:nvPr>
        </p:nvSpPr>
        <p:spPr/>
        <p:txBody>
          <a:bodyPr/>
          <a:lstStyle/>
          <a:p>
            <a:r>
              <a:rPr lang="cs-CZ" altLang="cs-CZ">
                <a:solidFill>
                  <a:srgbClr val="FF0000"/>
                </a:solidFill>
              </a:rPr>
              <a:t>Pravomoc českých soudů </a:t>
            </a:r>
          </a:p>
        </p:txBody>
      </p:sp>
      <p:sp>
        <p:nvSpPr>
          <p:cNvPr id="90115" name="Zástupný symbol pro obsah 2"/>
          <p:cNvSpPr>
            <a:spLocks noGrp="1"/>
          </p:cNvSpPr>
          <p:nvPr>
            <p:ph sz="quarter" idx="1"/>
          </p:nvPr>
        </p:nvSpPr>
        <p:spPr>
          <a:xfrm>
            <a:off x="301625" y="1527175"/>
            <a:ext cx="8504238" cy="4572000"/>
          </a:xfrm>
        </p:spPr>
        <p:txBody>
          <a:bodyPr/>
          <a:lstStyle/>
          <a:p>
            <a:r>
              <a:rPr lang="cs-CZ" altLang="cs-CZ"/>
              <a:t>Podmínky řízení zkoumá insolvenční soud (ve smyslu § 427 IZ) z úřední povinnosti. </a:t>
            </a:r>
          </a:p>
          <a:p>
            <a:endParaRPr lang="cs-CZ" altLang="cs-CZ"/>
          </a:p>
          <a:p>
            <a:r>
              <a:rPr lang="cs-CZ" altLang="cs-CZ"/>
              <a:t>Zjištěný nedostatek podmínek řízení musí vést k jeho zastavení. </a:t>
            </a:r>
          </a:p>
        </p:txBody>
      </p:sp>
      <p:sp>
        <p:nvSpPr>
          <p:cNvPr id="4" name="Zástupný symbol pro číslo snímku 3"/>
          <p:cNvSpPr>
            <a:spLocks noGrp="1"/>
          </p:cNvSpPr>
          <p:nvPr>
            <p:ph type="sldNum" sz="quarter" idx="12"/>
          </p:nvPr>
        </p:nvSpPr>
        <p:spPr/>
        <p:txBody>
          <a:bodyPr/>
          <a:lstStyle/>
          <a:p>
            <a:pPr>
              <a:defRPr/>
            </a:pPr>
            <a:fld id="{DBD721F3-F780-4E56-AD07-A47DF6B9E90D}" type="slidenum">
              <a:rPr lang="cs-CZ" smtClean="0"/>
              <a:pPr>
                <a:defRPr/>
              </a:pPr>
              <a:t>256</a:t>
            </a:fld>
            <a:endParaRPr lang="cs-CZ" dirty="0"/>
          </a:p>
        </p:txBody>
      </p:sp>
    </p:spTree>
    <p:extLst>
      <p:ext uri="{BB962C8B-B14F-4D97-AF65-F5344CB8AC3E}">
        <p14:creationId xmlns:p14="http://schemas.microsoft.com/office/powerpoint/2010/main" val="666841031"/>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adpis 1"/>
          <p:cNvSpPr>
            <a:spLocks noGrp="1"/>
          </p:cNvSpPr>
          <p:nvPr>
            <p:ph type="title"/>
          </p:nvPr>
        </p:nvSpPr>
        <p:spPr/>
        <p:txBody>
          <a:bodyPr/>
          <a:lstStyle/>
          <a:p>
            <a:r>
              <a:rPr lang="cs-CZ" altLang="cs-CZ">
                <a:solidFill>
                  <a:srgbClr val="FF0000"/>
                </a:solidFill>
              </a:rPr>
              <a:t>„</a:t>
            </a:r>
            <a:r>
              <a:rPr lang="cs-CZ" altLang="cs-CZ" sz="2000">
                <a:solidFill>
                  <a:srgbClr val="FF0000"/>
                </a:solidFill>
              </a:rPr>
              <a:t>dotčený věřitel“ z hlediska okruhu osob oprávněných podat návrh na odejmutí dlužníkova osvobození</a:t>
            </a:r>
          </a:p>
        </p:txBody>
      </p:sp>
      <p:sp>
        <p:nvSpPr>
          <p:cNvPr id="91139" name="Zástupný symbol pro obsah 2"/>
          <p:cNvSpPr>
            <a:spLocks noGrp="1"/>
          </p:cNvSpPr>
          <p:nvPr>
            <p:ph sz="quarter" idx="1"/>
          </p:nvPr>
        </p:nvSpPr>
        <p:spPr>
          <a:xfrm>
            <a:off x="301625" y="1527175"/>
            <a:ext cx="8504238" cy="4572000"/>
          </a:xfrm>
        </p:spPr>
        <p:txBody>
          <a:bodyPr/>
          <a:lstStyle/>
          <a:p>
            <a:r>
              <a:rPr lang="cs-CZ" altLang="cs-CZ"/>
              <a:t>VSOL se přiklání k širšímu výkladu pojmu „dotčený věřitel“ uvedeného v § 417 odst. 1 IZ v tom smyslu, že by jím byl nejen přihlášený věřitel, ale i jiný, který byl dotčen jednáním dlužníka, jež by mělo být důvodem nepřiznání osvobození</a:t>
            </a:r>
          </a:p>
        </p:txBody>
      </p:sp>
      <p:sp>
        <p:nvSpPr>
          <p:cNvPr id="4" name="Zástupný symbol pro číslo snímku 3"/>
          <p:cNvSpPr>
            <a:spLocks noGrp="1"/>
          </p:cNvSpPr>
          <p:nvPr>
            <p:ph type="sldNum" sz="quarter" idx="12"/>
          </p:nvPr>
        </p:nvSpPr>
        <p:spPr/>
        <p:txBody>
          <a:bodyPr/>
          <a:lstStyle/>
          <a:p>
            <a:pPr>
              <a:defRPr/>
            </a:pPr>
            <a:fld id="{2D631252-797B-40A8-B91E-093B4A7EB0C7}" type="slidenum">
              <a:rPr lang="cs-CZ" smtClean="0"/>
              <a:pPr>
                <a:defRPr/>
              </a:pPr>
              <a:t>257</a:t>
            </a:fld>
            <a:endParaRPr lang="cs-CZ" dirty="0"/>
          </a:p>
        </p:txBody>
      </p:sp>
    </p:spTree>
    <p:extLst>
      <p:ext uri="{BB962C8B-B14F-4D97-AF65-F5344CB8AC3E}">
        <p14:creationId xmlns:p14="http://schemas.microsoft.com/office/powerpoint/2010/main" val="1630012280"/>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a:t>	</a:t>
            </a:r>
            <a:br>
              <a:rPr lang="cs-CZ" dirty="0"/>
            </a:br>
            <a:r>
              <a:rPr lang="cs-CZ" dirty="0">
                <a:solidFill>
                  <a:srgbClr val="FF0000"/>
                </a:solidFill>
              </a:rPr>
              <a:t>Osvobození od placení zbytku dluhů </a:t>
            </a:r>
            <a:endParaRPr lang="cs-CZ" dirty="0"/>
          </a:p>
        </p:txBody>
      </p:sp>
      <p:sp>
        <p:nvSpPr>
          <p:cNvPr id="92163" name="Zástupný symbol pro obsah 2"/>
          <p:cNvSpPr>
            <a:spLocks noGrp="1"/>
          </p:cNvSpPr>
          <p:nvPr>
            <p:ph sz="quarter" idx="1"/>
          </p:nvPr>
        </p:nvSpPr>
        <p:spPr>
          <a:xfrm>
            <a:off x="301625" y="1527175"/>
            <a:ext cx="8504238" cy="4572000"/>
          </a:xfrm>
        </p:spPr>
        <p:txBody>
          <a:bodyPr/>
          <a:lstStyle/>
          <a:p>
            <a:r>
              <a:rPr lang="cs-CZ" altLang="cs-CZ"/>
              <a:t>2 VSOL 643/2013 (KSOS 38 INS 14175/2010)</a:t>
            </a:r>
          </a:p>
          <a:p>
            <a:endParaRPr lang="cs-CZ" altLang="cs-CZ"/>
          </a:p>
          <a:p>
            <a:r>
              <a:rPr lang="cs-CZ" altLang="cs-CZ"/>
              <a:t>K podání odvolání dle § 416 odst. 2 věty třetí IZ je legitimován pouze takový přihlášený věřitel, jehož zjištěná pohledávka (§ 201 IZ) nebyla v insolvenčním řízení zcela uspokojena.</a:t>
            </a:r>
          </a:p>
          <a:p>
            <a:endParaRPr lang="cs-CZ" altLang="cs-CZ"/>
          </a:p>
        </p:txBody>
      </p:sp>
      <p:sp>
        <p:nvSpPr>
          <p:cNvPr id="4" name="Zástupný symbol pro číslo snímku 3"/>
          <p:cNvSpPr>
            <a:spLocks noGrp="1"/>
          </p:cNvSpPr>
          <p:nvPr>
            <p:ph type="sldNum" sz="quarter" idx="12"/>
          </p:nvPr>
        </p:nvSpPr>
        <p:spPr/>
        <p:txBody>
          <a:bodyPr/>
          <a:lstStyle/>
          <a:p>
            <a:pPr>
              <a:defRPr/>
            </a:pPr>
            <a:fld id="{A9657B08-DB49-47BC-AA57-C96D319FB4F3}" type="slidenum">
              <a:rPr lang="cs-CZ" smtClean="0"/>
              <a:pPr>
                <a:defRPr/>
              </a:pPr>
              <a:t>258</a:t>
            </a:fld>
            <a:endParaRPr lang="cs-CZ" dirty="0"/>
          </a:p>
        </p:txBody>
      </p:sp>
    </p:spTree>
    <p:extLst>
      <p:ext uri="{BB962C8B-B14F-4D97-AF65-F5344CB8AC3E}">
        <p14:creationId xmlns:p14="http://schemas.microsoft.com/office/powerpoint/2010/main" val="541628438"/>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adpis 1"/>
          <p:cNvSpPr>
            <a:spLocks noGrp="1"/>
          </p:cNvSpPr>
          <p:nvPr>
            <p:ph type="title"/>
          </p:nvPr>
        </p:nvSpPr>
        <p:spPr/>
        <p:txBody>
          <a:bodyPr/>
          <a:lstStyle/>
          <a:p>
            <a:r>
              <a:rPr lang="cs-CZ" altLang="cs-CZ">
                <a:solidFill>
                  <a:srgbClr val="FF0000"/>
                </a:solidFill>
              </a:rPr>
              <a:t>Insolvenční správce - pobočky</a:t>
            </a:r>
          </a:p>
        </p:txBody>
      </p:sp>
      <p:sp>
        <p:nvSpPr>
          <p:cNvPr id="93187" name="Zástupný symbol pro obsah 2"/>
          <p:cNvSpPr>
            <a:spLocks noGrp="1"/>
          </p:cNvSpPr>
          <p:nvPr>
            <p:ph sz="quarter" idx="1"/>
          </p:nvPr>
        </p:nvSpPr>
        <p:spPr>
          <a:xfrm>
            <a:off x="301625" y="1527175"/>
            <a:ext cx="8504238" cy="4572000"/>
          </a:xfrm>
        </p:spPr>
        <p:txBody>
          <a:bodyPr>
            <a:normAutofit fontScale="92500" lnSpcReduction="10000"/>
          </a:bodyPr>
          <a:lstStyle/>
          <a:p>
            <a:r>
              <a:rPr lang="cs-CZ" altLang="cs-CZ"/>
              <a:t>Skutečnost, že insolvenční správce zřídil více než čtyři provozovny ve smyslu § 5a odst. 4 zákona č. 294/2013 Sb., není sama o sobě důvodem pro zproštění insolvenčního správce funkce dle ust. § 32 zákona č. 182/2006 Sb.</a:t>
            </a:r>
          </a:p>
          <a:p>
            <a:r>
              <a:rPr lang="cs-CZ" altLang="cs-CZ"/>
              <a:t>Výkon činnosti insolvenčního správce není podmíněn osobní přítomností insolvenčního správce v sídle a v každé provozovně po celou dobu úředních hodin.</a:t>
            </a:r>
          </a:p>
          <a:p>
            <a:r>
              <a:rPr lang="cs-CZ" altLang="cs-CZ"/>
              <a:t>2 VSOL 540/2014</a:t>
            </a:r>
          </a:p>
          <a:p>
            <a:endParaRPr lang="cs-CZ" altLang="cs-CZ"/>
          </a:p>
        </p:txBody>
      </p:sp>
      <p:sp>
        <p:nvSpPr>
          <p:cNvPr id="4" name="Zástupný symbol pro číslo snímku 3"/>
          <p:cNvSpPr>
            <a:spLocks noGrp="1"/>
          </p:cNvSpPr>
          <p:nvPr>
            <p:ph type="sldNum" sz="quarter" idx="12"/>
          </p:nvPr>
        </p:nvSpPr>
        <p:spPr/>
        <p:txBody>
          <a:bodyPr/>
          <a:lstStyle/>
          <a:p>
            <a:pPr>
              <a:defRPr/>
            </a:pPr>
            <a:fld id="{9542EC2C-B4AF-4E84-9D7C-C224F0DD122A}" type="slidenum">
              <a:rPr lang="cs-CZ" smtClean="0"/>
              <a:pPr>
                <a:defRPr/>
              </a:pPr>
              <a:t>259</a:t>
            </a:fld>
            <a:endParaRPr lang="cs-CZ" dirty="0"/>
          </a:p>
        </p:txBody>
      </p:sp>
    </p:spTree>
    <p:extLst>
      <p:ext uri="{BB962C8B-B14F-4D97-AF65-F5344CB8AC3E}">
        <p14:creationId xmlns:p14="http://schemas.microsoft.com/office/powerpoint/2010/main" val="1893654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VS Olomouc 1 VSOL 125/2014-A-28 </a:t>
            </a:r>
            <a:br>
              <a:rPr lang="cs-CZ" sz="2400" b="1" dirty="0"/>
            </a:br>
            <a:r>
              <a:rPr lang="cs-CZ" sz="2400" b="1" dirty="0"/>
              <a:t>ve věci KSBR 39 INS 24724/2013</a:t>
            </a:r>
            <a:endParaRPr lang="cs-CZ" dirty="0"/>
          </a:p>
        </p:txBody>
      </p:sp>
      <p:sp>
        <p:nvSpPr>
          <p:cNvPr id="3" name="Zástupný symbol pro obsah 2"/>
          <p:cNvSpPr>
            <a:spLocks noGrp="1"/>
          </p:cNvSpPr>
          <p:nvPr>
            <p:ph idx="1"/>
          </p:nvPr>
        </p:nvSpPr>
        <p:spPr/>
        <p:txBody>
          <a:bodyPr>
            <a:normAutofit fontScale="85000" lnSpcReduction="10000"/>
          </a:bodyPr>
          <a:lstStyle/>
          <a:p>
            <a:pPr algn="ctr">
              <a:buNone/>
            </a:pPr>
            <a:r>
              <a:rPr lang="cs-CZ" sz="2400" dirty="0"/>
              <a:t>Pro úplnost odvolací soud konstatuje, že </a:t>
            </a:r>
            <a:r>
              <a:rPr lang="cs-CZ" sz="2400" b="1" dirty="0">
                <a:solidFill>
                  <a:srgbClr val="FF0000"/>
                </a:solidFill>
              </a:rPr>
              <a:t>stávající úprava doručování podle občanského soudního řádu činí užití § </a:t>
            </a:r>
            <a:r>
              <a:rPr lang="cs-CZ" sz="2400" b="1" dirty="0">
                <a:solidFill>
                  <a:srgbClr val="FF0000"/>
                </a:solidFill>
                <a:hlinkClick r:id="rId2"/>
              </a:rPr>
              <a:t>80</a:t>
            </a:r>
            <a:r>
              <a:rPr lang="cs-CZ" sz="2400" b="1" dirty="0">
                <a:solidFill>
                  <a:srgbClr val="FF0000"/>
                </a:solidFill>
              </a:rPr>
              <a:t> odst. 1 IZ obvykle nepoužitelným</a:t>
            </a:r>
            <a:r>
              <a:rPr lang="cs-CZ" sz="2400" dirty="0"/>
              <a:t>, zatímco v době přijetí insolvenčního zákona platila jiná úprava doručování, jež činila pravidlo použitelným vždy. Toto ustanovení </a:t>
            </a:r>
            <a:r>
              <a:rPr lang="cs-CZ" sz="2400" b="1" dirty="0">
                <a:solidFill>
                  <a:srgbClr val="FF0000"/>
                </a:solidFill>
              </a:rPr>
              <a:t>je nicméně i dnes nadále uplatnitelné tam, kde předseda senátu vyloučil při doručování písemností zvlášť svým pokynem náhradní doručení</a:t>
            </a:r>
            <a:r>
              <a:rPr lang="cs-CZ" sz="2400" dirty="0"/>
              <a:t>, </a:t>
            </a:r>
            <a:r>
              <a:rPr lang="cs-CZ" sz="2400" b="1" dirty="0">
                <a:solidFill>
                  <a:srgbClr val="FF0000"/>
                </a:solidFill>
              </a:rPr>
              <a:t>jakož i tam, kde se doručení písemnosti zvlášť řídí jiným předpisem, než je občanský soudní řád (například při doručování do ciziny)</a:t>
            </a:r>
            <a:r>
              <a:rPr lang="cs-CZ" sz="2400" dirty="0"/>
              <a:t>. To, že písemnost doručovanou zvlášť nelze doručit podle § 50 odst. 1 o.s.</a:t>
            </a:r>
            <a:r>
              <a:rPr lang="cs-CZ" sz="2400" dirty="0" err="1"/>
              <a:t>ř</a:t>
            </a:r>
            <a:r>
              <a:rPr lang="cs-CZ" sz="2400" dirty="0"/>
              <a:t>. (§ 50 odst. 2, věta první o.s.</a:t>
            </a:r>
            <a:r>
              <a:rPr lang="cs-CZ" sz="2400" dirty="0" err="1"/>
              <a:t>ř</a:t>
            </a:r>
            <a:r>
              <a:rPr lang="cs-CZ" sz="2400" dirty="0"/>
              <a:t>.), není důvodem k postupu dle § </a:t>
            </a:r>
            <a:r>
              <a:rPr lang="cs-CZ" sz="2400" dirty="0">
                <a:hlinkClick r:id="rId2"/>
              </a:rPr>
              <a:t>80</a:t>
            </a:r>
            <a:r>
              <a:rPr lang="cs-CZ" sz="2400" dirty="0"/>
              <a:t> odst. 1 IZ, nýbrž k dokončení procesu doručování dle § 50 odst. 2, věty druhé a třetí o.s.</a:t>
            </a:r>
            <a:r>
              <a:rPr lang="cs-CZ" sz="2400" dirty="0" err="1"/>
              <a:t>ř</a:t>
            </a:r>
            <a:r>
              <a:rPr lang="cs-CZ" sz="2400" dirty="0"/>
              <a:t>. Ustanovení § </a:t>
            </a:r>
            <a:r>
              <a:rPr lang="cs-CZ" sz="2400" dirty="0">
                <a:hlinkClick r:id="rId2"/>
              </a:rPr>
              <a:t>80</a:t>
            </a:r>
            <a:r>
              <a:rPr lang="cs-CZ" sz="2400" dirty="0"/>
              <a:t> odst. 1 IZ je uplatnitelné tehdy, jestliže podle předpisů, jimiž se řídí doručování písemnosti zvlášť nebo do vlastních rukou adresáta se písemnost nepodařilo doručit ani náhradním způsobem (srov. Zápis z porady se soudci Vrchního soudu v Praze a Vrchního soudu v Olomouci konané u Nejvyššího soudu ČR v Brně dne 11.2.2014).</a:t>
            </a:r>
            <a:r>
              <a:rPr lang="cs-CZ" sz="2400" b="1" dirty="0"/>
              <a:t> </a:t>
            </a:r>
            <a:endParaRPr lang="cs-CZ" sz="2400" dirty="0"/>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26</a:t>
            </a:fld>
            <a:endParaRPr lang="cs-CZ"/>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Nadpis 1"/>
          <p:cNvSpPr>
            <a:spLocks noGrp="1"/>
          </p:cNvSpPr>
          <p:nvPr>
            <p:ph type="title"/>
          </p:nvPr>
        </p:nvSpPr>
        <p:spPr/>
        <p:txBody>
          <a:bodyPr/>
          <a:lstStyle/>
          <a:p>
            <a:r>
              <a:rPr lang="cs-CZ" altLang="cs-CZ">
                <a:solidFill>
                  <a:srgbClr val="FF0000"/>
                </a:solidFill>
              </a:rPr>
              <a:t>Insolvenční správce</a:t>
            </a:r>
          </a:p>
        </p:txBody>
      </p:sp>
      <p:sp>
        <p:nvSpPr>
          <p:cNvPr id="94211" name="Zástupný symbol pro obsah 2"/>
          <p:cNvSpPr>
            <a:spLocks noGrp="1"/>
          </p:cNvSpPr>
          <p:nvPr>
            <p:ph sz="quarter" idx="1"/>
          </p:nvPr>
        </p:nvSpPr>
        <p:spPr>
          <a:xfrm>
            <a:off x="301625" y="1527175"/>
            <a:ext cx="8504238" cy="4572000"/>
          </a:xfrm>
        </p:spPr>
        <p:txBody>
          <a:bodyPr>
            <a:normAutofit lnSpcReduction="10000"/>
          </a:bodyPr>
          <a:lstStyle/>
          <a:p>
            <a:r>
              <a:rPr lang="cs-CZ" altLang="cs-CZ"/>
              <a:t>2 VSOL 821/2014 (KSOS 36 INS 10678/2014)</a:t>
            </a:r>
          </a:p>
          <a:p>
            <a:r>
              <a:rPr lang="cs-CZ" altLang="cs-CZ"/>
              <a:t>Insolvenční soud je v případech uvedených v ustanovení § 25 odst. 2 až 5 IZ vždy povinen ustanovit insolvenčním správcem osobu určenou předsedou insolvenčního soudu, aniž by byl oprávněn přezkoumávat správnost a náležitosti opatření, kterým předseda insolvenčního soudu správce určil.</a:t>
            </a:r>
          </a:p>
          <a:p>
            <a:r>
              <a:rPr lang="cs-CZ" altLang="cs-CZ"/>
              <a:t> </a:t>
            </a:r>
          </a:p>
          <a:p>
            <a:endParaRPr lang="cs-CZ" altLang="cs-CZ"/>
          </a:p>
        </p:txBody>
      </p:sp>
      <p:sp>
        <p:nvSpPr>
          <p:cNvPr id="4" name="Zástupný symbol pro číslo snímku 3"/>
          <p:cNvSpPr>
            <a:spLocks noGrp="1"/>
          </p:cNvSpPr>
          <p:nvPr>
            <p:ph type="sldNum" sz="quarter" idx="12"/>
          </p:nvPr>
        </p:nvSpPr>
        <p:spPr/>
        <p:txBody>
          <a:bodyPr/>
          <a:lstStyle/>
          <a:p>
            <a:pPr>
              <a:defRPr/>
            </a:pPr>
            <a:fld id="{A636FF3D-33FC-45EB-A93E-791C9E40BD97}" type="slidenum">
              <a:rPr lang="cs-CZ" smtClean="0"/>
              <a:pPr>
                <a:defRPr/>
              </a:pPr>
              <a:t>260</a:t>
            </a:fld>
            <a:endParaRPr lang="cs-CZ" dirty="0"/>
          </a:p>
        </p:txBody>
      </p:sp>
    </p:spTree>
    <p:extLst>
      <p:ext uri="{BB962C8B-B14F-4D97-AF65-F5344CB8AC3E}">
        <p14:creationId xmlns:p14="http://schemas.microsoft.com/office/powerpoint/2010/main" val="4108851998"/>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adpis 1"/>
          <p:cNvSpPr>
            <a:spLocks noGrp="1"/>
          </p:cNvSpPr>
          <p:nvPr>
            <p:ph type="title"/>
          </p:nvPr>
        </p:nvSpPr>
        <p:spPr/>
        <p:txBody>
          <a:bodyPr>
            <a:normAutofit fontScale="90000"/>
          </a:bodyPr>
          <a:lstStyle/>
          <a:p>
            <a:r>
              <a:rPr lang="cs-CZ" altLang="cs-CZ">
                <a:solidFill>
                  <a:srgbClr val="FF0000"/>
                </a:solidFill>
              </a:rPr>
              <a:t>Insolvenční správce - zproštění funkce (1)</a:t>
            </a:r>
          </a:p>
        </p:txBody>
      </p:sp>
      <p:sp>
        <p:nvSpPr>
          <p:cNvPr id="95235" name="Zástupný symbol pro obsah 2"/>
          <p:cNvSpPr>
            <a:spLocks noGrp="1"/>
          </p:cNvSpPr>
          <p:nvPr>
            <p:ph sz="quarter" idx="1"/>
          </p:nvPr>
        </p:nvSpPr>
        <p:spPr>
          <a:xfrm>
            <a:off x="301625" y="1527175"/>
            <a:ext cx="8504238" cy="4572000"/>
          </a:xfrm>
        </p:spPr>
        <p:txBody>
          <a:bodyPr>
            <a:normAutofit fontScale="92500" lnSpcReduction="20000"/>
          </a:bodyPr>
          <a:lstStyle/>
          <a:p>
            <a:r>
              <a:rPr lang="cs-CZ" altLang="cs-CZ"/>
              <a:t>2 VSOL 358/2014, KSOS 33 INS 26288/2013</a:t>
            </a:r>
          </a:p>
          <a:p>
            <a:r>
              <a:rPr lang="cs-CZ" altLang="cs-CZ"/>
              <a:t>Důležitým důvodem pro zproštění je zejména toto: </a:t>
            </a:r>
          </a:p>
          <a:p>
            <a:r>
              <a:rPr lang="cs-CZ" altLang="cs-CZ"/>
              <a:t> liknavě provádí soupis majetkové podstaty,</a:t>
            </a:r>
          </a:p>
          <a:p>
            <a:r>
              <a:rPr lang="cs-CZ" altLang="cs-CZ"/>
              <a:t> zpeněžuje majetek náležející do majetkové podstaty v rozporu s ustanovením § 225 odst. 4 nebo s ustanovením § 226 odst. 5 insolvenčního zákona, </a:t>
            </a:r>
          </a:p>
          <a:p>
            <a:r>
              <a:rPr lang="cs-CZ" altLang="cs-CZ"/>
              <a:t>nesplnil povinnost uzavřít smlouvu o pojištění odpovědnosti za škodu, </a:t>
            </a:r>
          </a:p>
          <a:p>
            <a:r>
              <a:rPr lang="cs-CZ" altLang="cs-CZ"/>
              <a:t>bezdůvodně nesplní závazný pokyn insolvenčního soudu nebo zajištěného věřitele, </a:t>
            </a:r>
          </a:p>
        </p:txBody>
      </p:sp>
      <p:sp>
        <p:nvSpPr>
          <p:cNvPr id="4" name="Zástupný symbol pro číslo snímku 3"/>
          <p:cNvSpPr>
            <a:spLocks noGrp="1"/>
          </p:cNvSpPr>
          <p:nvPr>
            <p:ph type="sldNum" sz="quarter" idx="12"/>
          </p:nvPr>
        </p:nvSpPr>
        <p:spPr/>
        <p:txBody>
          <a:bodyPr/>
          <a:lstStyle/>
          <a:p>
            <a:pPr>
              <a:defRPr/>
            </a:pPr>
            <a:fld id="{F44B5936-CAD9-43FF-8489-AC5604259585}" type="slidenum">
              <a:rPr lang="cs-CZ" smtClean="0"/>
              <a:pPr>
                <a:defRPr/>
              </a:pPr>
              <a:t>261</a:t>
            </a:fld>
            <a:endParaRPr lang="cs-CZ" dirty="0"/>
          </a:p>
        </p:txBody>
      </p:sp>
    </p:spTree>
    <p:extLst>
      <p:ext uri="{BB962C8B-B14F-4D97-AF65-F5344CB8AC3E}">
        <p14:creationId xmlns:p14="http://schemas.microsoft.com/office/powerpoint/2010/main" val="407176143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a:solidFill>
                  <a:srgbClr val="FF0000"/>
                </a:solidFill>
              </a:rPr>
              <a:t>Insolvenční správce - zproštění funkce (2)</a:t>
            </a:r>
            <a:endParaRPr lang="cs-CZ" dirty="0"/>
          </a:p>
        </p:txBody>
      </p:sp>
      <p:sp>
        <p:nvSpPr>
          <p:cNvPr id="96259" name="Zástupný symbol pro obsah 2"/>
          <p:cNvSpPr>
            <a:spLocks noGrp="1"/>
          </p:cNvSpPr>
          <p:nvPr>
            <p:ph sz="quarter" idx="1"/>
          </p:nvPr>
        </p:nvSpPr>
        <p:spPr>
          <a:xfrm>
            <a:off x="301625" y="1527175"/>
            <a:ext cx="8504238" cy="4572000"/>
          </a:xfrm>
        </p:spPr>
        <p:txBody>
          <a:bodyPr/>
          <a:lstStyle/>
          <a:p>
            <a:r>
              <a:rPr lang="cs-CZ" altLang="cs-CZ"/>
              <a:t>nerespektuje soudní rozhodnutí o vyloučení majetku z majetkové podstaty,</a:t>
            </a:r>
          </a:p>
          <a:p>
            <a:r>
              <a:rPr lang="cs-CZ" altLang="cs-CZ"/>
              <a:t> zjištění ojedinělého, leč závažného, porušení důležité povinnosti stanovené zákonem nebo uložené soudem.</a:t>
            </a:r>
          </a:p>
          <a:p>
            <a:endParaRPr lang="cs-CZ" altLang="cs-CZ"/>
          </a:p>
          <a:p>
            <a:endParaRPr lang="cs-CZ" altLang="cs-CZ"/>
          </a:p>
        </p:txBody>
      </p:sp>
      <p:sp>
        <p:nvSpPr>
          <p:cNvPr id="4" name="Zástupný symbol pro číslo snímku 3"/>
          <p:cNvSpPr>
            <a:spLocks noGrp="1"/>
          </p:cNvSpPr>
          <p:nvPr>
            <p:ph type="sldNum" sz="quarter" idx="12"/>
          </p:nvPr>
        </p:nvSpPr>
        <p:spPr/>
        <p:txBody>
          <a:bodyPr/>
          <a:lstStyle/>
          <a:p>
            <a:pPr>
              <a:defRPr/>
            </a:pPr>
            <a:fld id="{3F226B77-D2F1-4500-AB40-1DAC90079C35}" type="slidenum">
              <a:rPr lang="cs-CZ" smtClean="0"/>
              <a:pPr>
                <a:defRPr/>
              </a:pPr>
              <a:t>262</a:t>
            </a:fld>
            <a:endParaRPr lang="cs-CZ" dirty="0"/>
          </a:p>
        </p:txBody>
      </p:sp>
    </p:spTree>
    <p:extLst>
      <p:ext uri="{BB962C8B-B14F-4D97-AF65-F5344CB8AC3E}">
        <p14:creationId xmlns:p14="http://schemas.microsoft.com/office/powerpoint/2010/main" val="3160452726"/>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Nadpis 1"/>
          <p:cNvSpPr>
            <a:spLocks noGrp="1"/>
          </p:cNvSpPr>
          <p:nvPr>
            <p:ph type="title"/>
          </p:nvPr>
        </p:nvSpPr>
        <p:spPr/>
        <p:txBody>
          <a:bodyPr/>
          <a:lstStyle/>
          <a:p>
            <a:r>
              <a:rPr lang="cs-CZ" altLang="cs-CZ">
                <a:solidFill>
                  <a:srgbClr val="FF0000"/>
                </a:solidFill>
              </a:rPr>
              <a:t>Insolvenční správce - provozovny</a:t>
            </a:r>
          </a:p>
        </p:txBody>
      </p:sp>
      <p:sp>
        <p:nvSpPr>
          <p:cNvPr id="97283" name="Zástupný symbol pro obsah 2"/>
          <p:cNvSpPr>
            <a:spLocks noGrp="1"/>
          </p:cNvSpPr>
          <p:nvPr>
            <p:ph sz="quarter" idx="1"/>
          </p:nvPr>
        </p:nvSpPr>
        <p:spPr>
          <a:xfrm>
            <a:off x="301625" y="1527175"/>
            <a:ext cx="8504238" cy="4572000"/>
          </a:xfrm>
        </p:spPr>
        <p:txBody>
          <a:bodyPr/>
          <a:lstStyle/>
          <a:p>
            <a:r>
              <a:rPr lang="cs-CZ" altLang="cs-CZ"/>
              <a:t>Skutečný výkon činnosti insolvenčního správce v jeho sídle a provozovně (provozovnách) není podmíněn faktickou přítomností insolvenčního správce.</a:t>
            </a:r>
          </a:p>
          <a:p>
            <a:r>
              <a:rPr lang="cs-CZ" altLang="cs-CZ"/>
              <a:t>Skutečnost, že insolvenční správce má více než 4 provozovny, není důvodem k tomu, aby byl zproštěn výkonu funkce dle § 32 odst. 1 insolvenčního zákona.</a:t>
            </a:r>
          </a:p>
          <a:p>
            <a:endParaRPr lang="cs-CZ" altLang="cs-CZ"/>
          </a:p>
        </p:txBody>
      </p:sp>
      <p:sp>
        <p:nvSpPr>
          <p:cNvPr id="4" name="Zástupný symbol pro číslo snímku 3"/>
          <p:cNvSpPr>
            <a:spLocks noGrp="1"/>
          </p:cNvSpPr>
          <p:nvPr>
            <p:ph type="sldNum" sz="quarter" idx="12"/>
          </p:nvPr>
        </p:nvSpPr>
        <p:spPr/>
        <p:txBody>
          <a:bodyPr/>
          <a:lstStyle/>
          <a:p>
            <a:pPr>
              <a:defRPr/>
            </a:pPr>
            <a:fld id="{DF212724-E2A0-4947-977B-F6F527E26F8A}" type="slidenum">
              <a:rPr lang="cs-CZ" smtClean="0"/>
              <a:pPr>
                <a:defRPr/>
              </a:pPr>
              <a:t>263</a:t>
            </a:fld>
            <a:endParaRPr lang="cs-CZ" dirty="0"/>
          </a:p>
        </p:txBody>
      </p:sp>
    </p:spTree>
    <p:extLst>
      <p:ext uri="{BB962C8B-B14F-4D97-AF65-F5344CB8AC3E}">
        <p14:creationId xmlns:p14="http://schemas.microsoft.com/office/powerpoint/2010/main" val="2934699486"/>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a:lstStyle/>
          <a:p>
            <a:pPr>
              <a:buFont typeface="Arial" charset="0"/>
              <a:buNone/>
              <a:defRPr/>
            </a:pPr>
            <a:endParaRPr lang="cs-CZ" dirty="0"/>
          </a:p>
          <a:p>
            <a:pPr marL="319088" indent="-319088" algn="ctr" eaLnBrk="1" hangingPunct="1">
              <a:lnSpc>
                <a:spcPct val="150000"/>
              </a:lnSpc>
              <a:spcBef>
                <a:spcPct val="0"/>
              </a:spcBef>
              <a:buFont typeface="Wingdings" pitchFamily="2" charset="2"/>
              <a:buNone/>
              <a:defRPr/>
            </a:pPr>
            <a:r>
              <a:rPr lang="cs-CZ" altLang="cs-CZ" b="1" dirty="0"/>
              <a:t>„Člověk vlastně ví, jenom když ví málo. </a:t>
            </a:r>
          </a:p>
          <a:p>
            <a:pPr marL="319088" indent="-319088" algn="ctr" eaLnBrk="1" hangingPunct="1">
              <a:lnSpc>
                <a:spcPct val="150000"/>
              </a:lnSpc>
              <a:spcBef>
                <a:spcPct val="0"/>
              </a:spcBef>
              <a:buFont typeface="Wingdings" pitchFamily="2" charset="2"/>
              <a:buNone/>
              <a:defRPr/>
            </a:pPr>
            <a:r>
              <a:rPr lang="cs-CZ" altLang="cs-CZ" b="1" dirty="0"/>
              <a:t>Čím víc ví, tím větší jsou jeho pochybnosti.“</a:t>
            </a:r>
          </a:p>
          <a:p>
            <a:pPr marL="319088" indent="-319088" algn="just" eaLnBrk="1" hangingPunct="1">
              <a:lnSpc>
                <a:spcPct val="150000"/>
              </a:lnSpc>
              <a:buFont typeface="Wingdings" pitchFamily="2" charset="2"/>
              <a:buNone/>
              <a:defRPr/>
            </a:pPr>
            <a:endParaRPr lang="cs-CZ" altLang="cs-CZ" dirty="0"/>
          </a:p>
          <a:p>
            <a:pPr marL="319088" indent="-319088" algn="just" eaLnBrk="1" hangingPunct="1">
              <a:lnSpc>
                <a:spcPct val="150000"/>
              </a:lnSpc>
              <a:buFont typeface="Wingdings" pitchFamily="2" charset="2"/>
              <a:buNone/>
              <a:defRPr/>
            </a:pPr>
            <a:r>
              <a:rPr lang="cs-CZ" altLang="cs-CZ" dirty="0"/>
              <a:t>				                   </a:t>
            </a:r>
            <a:r>
              <a:rPr lang="cs-CZ" altLang="cs-CZ" sz="2400" b="1" dirty="0">
                <a:solidFill>
                  <a:srgbClr val="C00000"/>
                </a:solidFill>
              </a:rPr>
              <a:t>J. W. GOETHE</a:t>
            </a:r>
            <a:endParaRPr lang="cs-CZ" dirty="0"/>
          </a:p>
        </p:txBody>
      </p:sp>
      <p:pic>
        <p:nvPicPr>
          <p:cNvPr id="3077" name="Picture 2" descr="C:\Users\Honza\Desktop\goethe-fig02.jpg"/>
          <p:cNvPicPr>
            <a:picLocks noChangeAspect="1" noChangeArrowheads="1"/>
          </p:cNvPicPr>
          <p:nvPr/>
        </p:nvPicPr>
        <p:blipFill>
          <a:blip r:embed="rId2" cstate="print"/>
          <a:srcRect/>
          <a:stretch>
            <a:fillRect/>
          </a:stretch>
        </p:blipFill>
        <p:spPr bwMode="auto">
          <a:xfrm>
            <a:off x="6948488" y="4724400"/>
            <a:ext cx="974725" cy="1219200"/>
          </a:xfrm>
          <a:prstGeom prst="rect">
            <a:avLst/>
          </a:prstGeom>
          <a:noFill/>
          <a:ln w="9525">
            <a:noFill/>
            <a:miter lim="800000"/>
            <a:headEnd/>
            <a:tailEnd/>
          </a:ln>
        </p:spPr>
      </p:pic>
      <p:sp>
        <p:nvSpPr>
          <p:cNvPr id="6" name="Zástupný symbol pro datum 5"/>
          <p:cNvSpPr>
            <a:spLocks noGrp="1"/>
          </p:cNvSpPr>
          <p:nvPr>
            <p:ph type="dt" sz="half" idx="10"/>
          </p:nvPr>
        </p:nvSpPr>
        <p:spPr/>
        <p:txBody>
          <a:bodyPr/>
          <a:lstStyle/>
          <a:p>
            <a:fld id="{2B3D9DCD-05EE-4BE3-9340-3441C27013FB}" type="datetime1">
              <a:rPr lang="cs-CZ" smtClean="0"/>
              <a:pPr/>
              <a:t>12.01.2017</a:t>
            </a:fld>
            <a:endParaRPr lang="cs-CZ"/>
          </a:p>
        </p:txBody>
      </p:sp>
      <p:sp>
        <p:nvSpPr>
          <p:cNvPr id="7" name="Zástupný symbol pro zápatí 6"/>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264</a:t>
            </a:fld>
            <a:endParaRPr lang="cs-CZ"/>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a:xfrm>
            <a:off x="0" y="0"/>
            <a:ext cx="9144000" cy="6858000"/>
          </a:xfrm>
          <a:solidFill>
            <a:schemeClr val="accent1"/>
          </a:solidFill>
        </p:spPr>
        <p:txBody>
          <a:bodyPr rtlCol="0">
            <a:normAutofit/>
          </a:bodyPr>
          <a:lstStyle/>
          <a:p>
            <a:pPr fontAlgn="auto">
              <a:spcAft>
                <a:spcPts val="0"/>
              </a:spcAft>
              <a:buFont typeface="Arial" charset="0"/>
              <a:buNone/>
              <a:defRPr/>
            </a:pPr>
            <a:endParaRPr lang="cs-CZ" sz="4400" b="1" dirty="0">
              <a:effectLst>
                <a:outerShdw blurRad="38100" dist="38100" dir="2700000" algn="tl">
                  <a:srgbClr val="000000">
                    <a:alpha val="43137"/>
                  </a:srgbClr>
                </a:outerShdw>
              </a:effectLst>
            </a:endParaRPr>
          </a:p>
          <a:p>
            <a:pPr algn="ctr" fontAlgn="auto">
              <a:spcAft>
                <a:spcPts val="0"/>
              </a:spcAft>
              <a:buFont typeface="Arial" charset="0"/>
              <a:buNone/>
              <a:defRPr/>
            </a:pPr>
            <a:r>
              <a:rPr lang="cs-CZ" sz="5400" b="1" dirty="0">
                <a:effectLst>
                  <a:outerShdw blurRad="38100" dist="38100" dir="2700000" algn="tl">
                    <a:srgbClr val="000000">
                      <a:alpha val="43137"/>
                    </a:srgbClr>
                  </a:outerShdw>
                </a:effectLst>
              </a:rPr>
              <a:t>DĚKUJI </a:t>
            </a:r>
          </a:p>
          <a:p>
            <a:pPr algn="ctr" fontAlgn="auto">
              <a:spcAft>
                <a:spcPts val="0"/>
              </a:spcAft>
              <a:buFont typeface="Arial" charset="0"/>
              <a:buNone/>
              <a:defRPr/>
            </a:pPr>
            <a:r>
              <a:rPr lang="cs-CZ" sz="5400" b="1" dirty="0">
                <a:effectLst>
                  <a:outerShdw blurRad="38100" dist="38100" dir="2700000" algn="tl">
                    <a:srgbClr val="000000">
                      <a:alpha val="43137"/>
                    </a:srgbClr>
                  </a:outerShdw>
                </a:effectLst>
              </a:rPr>
              <a:t>VÁM </a:t>
            </a:r>
          </a:p>
          <a:p>
            <a:pPr algn="ctr" fontAlgn="auto">
              <a:spcAft>
                <a:spcPts val="0"/>
              </a:spcAft>
              <a:buFont typeface="Arial" charset="0"/>
              <a:buNone/>
              <a:defRPr/>
            </a:pPr>
            <a:r>
              <a:rPr lang="cs-CZ" sz="5400" b="1" dirty="0">
                <a:effectLst>
                  <a:outerShdw blurRad="38100" dist="38100" dir="2700000" algn="tl">
                    <a:srgbClr val="000000">
                      <a:alpha val="43137"/>
                    </a:srgbClr>
                  </a:outerShdw>
                </a:effectLst>
              </a:rPr>
              <a:t>ZA </a:t>
            </a:r>
          </a:p>
          <a:p>
            <a:pPr algn="ctr" fontAlgn="auto">
              <a:spcAft>
                <a:spcPts val="0"/>
              </a:spcAft>
              <a:buFont typeface="Arial" charset="0"/>
              <a:buNone/>
              <a:defRPr/>
            </a:pPr>
            <a:r>
              <a:rPr lang="cs-CZ" sz="5400" b="1" dirty="0">
                <a:effectLst>
                  <a:outerShdw blurRad="38100" dist="38100" dir="2700000" algn="tl">
                    <a:srgbClr val="000000">
                      <a:alpha val="43137"/>
                    </a:srgbClr>
                  </a:outerShdw>
                </a:effectLst>
              </a:rPr>
              <a:t>POZORNOST !</a:t>
            </a:r>
          </a:p>
        </p:txBody>
      </p:sp>
      <p:sp>
        <p:nvSpPr>
          <p:cNvPr id="4" name="Zástupný symbol pro datum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294471CA-55B0-44F1-8BEC-38A4B80693DB}" type="datetime1">
              <a:rPr lang="cs-CZ" sz="1200">
                <a:solidFill>
                  <a:schemeClr val="tx1">
                    <a:tint val="75000"/>
                  </a:schemeClr>
                </a:solidFill>
                <a:latin typeface="+mn-lt"/>
                <a:cs typeface="+mn-cs"/>
              </a:rPr>
              <a:pPr fontAlgn="auto">
                <a:spcBef>
                  <a:spcPts val="0"/>
                </a:spcBef>
                <a:spcAft>
                  <a:spcPts val="0"/>
                </a:spcAft>
                <a:defRPr/>
              </a:pPr>
              <a:t>12.01.2017</a:t>
            </a:fld>
            <a:endParaRPr lang="cs-CZ" sz="1200">
              <a:solidFill>
                <a:schemeClr val="tx1">
                  <a:tint val="75000"/>
                </a:schemeClr>
              </a:solidFill>
              <a:latin typeface="+mn-lt"/>
              <a:cs typeface="+mn-cs"/>
            </a:endParaRPr>
          </a:p>
        </p:txBody>
      </p:sp>
      <p:sp>
        <p:nvSpPr>
          <p:cNvPr id="6" name="Zástupný symbol pro datum 5"/>
          <p:cNvSpPr>
            <a:spLocks noGrp="1"/>
          </p:cNvSpPr>
          <p:nvPr>
            <p:ph type="dt" sz="quarter" idx="10"/>
          </p:nvPr>
        </p:nvSpPr>
        <p:spPr/>
        <p:txBody>
          <a:bodyPr/>
          <a:lstStyle/>
          <a:p>
            <a:pPr>
              <a:defRPr/>
            </a:pPr>
            <a:fld id="{4DD6127F-7A1D-46F3-BC5D-9BBC454F49C6}" type="datetime1">
              <a:rPr lang="cs-CZ" smtClean="0"/>
              <a:pPr>
                <a:defRPr/>
              </a:pPr>
              <a:t>12.01.2017</a:t>
            </a:fld>
            <a:endParaRPr lang="cs-CZ"/>
          </a:p>
        </p:txBody>
      </p:sp>
      <p:sp>
        <p:nvSpPr>
          <p:cNvPr id="7" name="Zástupný symbol pro zápatí 6"/>
          <p:cNvSpPr>
            <a:spLocks noGrp="1"/>
          </p:cNvSpPr>
          <p:nvPr>
            <p:ph type="ftr" sz="quarter" idx="11"/>
          </p:nvPr>
        </p:nvSpPr>
        <p:spPr/>
        <p:txBody>
          <a:bodyPr/>
          <a:lstStyle/>
          <a:p>
            <a:pPr>
              <a:defRPr/>
            </a:pPr>
            <a:r>
              <a:rPr lang="cs-CZ"/>
              <a:t>Jan Kozák, KS Brno</a:t>
            </a:r>
          </a:p>
        </p:txBody>
      </p:sp>
      <p:sp>
        <p:nvSpPr>
          <p:cNvPr id="2" name="Zástupný symbol pro číslo snímku 1"/>
          <p:cNvSpPr>
            <a:spLocks noGrp="1"/>
          </p:cNvSpPr>
          <p:nvPr>
            <p:ph type="sldNum" sz="quarter" idx="12"/>
          </p:nvPr>
        </p:nvSpPr>
        <p:spPr/>
        <p:txBody>
          <a:bodyPr/>
          <a:lstStyle/>
          <a:p>
            <a:pPr>
              <a:defRPr/>
            </a:pPr>
            <a:fld id="{225CA2DE-4B23-4E78-8BA5-65C88D981DCD}" type="slidenum">
              <a:rPr lang="cs-CZ"/>
              <a:pPr>
                <a:defRPr/>
              </a:pPr>
              <a:t>265</a:t>
            </a:fld>
            <a:endParaRPr lang="cs-CZ"/>
          </a:p>
        </p:txBody>
      </p:sp>
    </p:spTree>
  </p:cSld>
  <p:clrMapOvr>
    <a:masterClrMapping/>
  </p:clrMapOvr>
  <p:transition>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rtlCol="0">
            <a:normAutofit/>
          </a:bodyPr>
          <a:lstStyle/>
          <a:p>
            <a:pPr>
              <a:defRPr/>
            </a:pPr>
            <a:r>
              <a:rPr lang="cs-CZ" sz="2800" b="1" dirty="0">
                <a:solidFill>
                  <a:srgbClr val="7030A0"/>
                </a:solidFill>
              </a:rPr>
              <a:t>osoba s dispozičním oprávněním:</a:t>
            </a:r>
            <a:br>
              <a:rPr lang="cs-CZ" sz="2800" b="1" dirty="0">
                <a:solidFill>
                  <a:srgbClr val="7030A0"/>
                </a:solidFill>
              </a:rPr>
            </a:br>
            <a:r>
              <a:rPr lang="cs-CZ" sz="2800" b="1" dirty="0">
                <a:solidFill>
                  <a:srgbClr val="7030A0"/>
                </a:solidFill>
              </a:rPr>
              <a:t>§ 2 písm. f  IZ</a:t>
            </a:r>
          </a:p>
        </p:txBody>
      </p:sp>
      <p:sp>
        <p:nvSpPr>
          <p:cNvPr id="50179" name="Rectangle 3"/>
          <p:cNvSpPr>
            <a:spLocks noGrp="1" noChangeArrowheads="1"/>
          </p:cNvSpPr>
          <p:nvPr>
            <p:ph type="body" idx="4294967295"/>
          </p:nvPr>
        </p:nvSpPr>
        <p:spPr/>
        <p:txBody>
          <a:bodyPr/>
          <a:lstStyle/>
          <a:p>
            <a:pPr eaLnBrk="1" hangingPunct="1">
              <a:buFont typeface="Wingdings" pitchFamily="2" charset="2"/>
              <a:buNone/>
            </a:pPr>
            <a:endParaRPr lang="cs-CZ" sz="2400" dirty="0"/>
          </a:p>
          <a:p>
            <a:pPr eaLnBrk="1" hangingPunct="1">
              <a:buFont typeface="Wingdings" pitchFamily="2" charset="2"/>
              <a:buNone/>
            </a:pPr>
            <a:endParaRPr lang="cs-CZ" sz="2400" dirty="0"/>
          </a:p>
          <a:p>
            <a:pPr algn="ctr" eaLnBrk="1" hangingPunct="1">
              <a:buFont typeface="Wingdings" pitchFamily="2" charset="2"/>
              <a:buNone/>
            </a:pPr>
            <a:r>
              <a:rPr lang="cs-CZ" sz="2400" dirty="0"/>
              <a:t>osoba, které v průběhu insolvenčního řízení přísluší právo nakládat s majetkovou podstatou ohledně všech oprávnění, ze kterých se skládá</a:t>
            </a:r>
          </a:p>
          <a:p>
            <a:pPr algn="ctr" eaLnBrk="1" hangingPunct="1">
              <a:buFont typeface="Wingdings" pitchFamily="2" charset="2"/>
              <a:buNone/>
            </a:pPr>
            <a:endParaRPr lang="cs-CZ" sz="2400" dirty="0"/>
          </a:p>
          <a:p>
            <a:pPr algn="ctr" eaLnBrk="1" hangingPunct="1">
              <a:buFont typeface="Wingdings" pitchFamily="2" charset="2"/>
              <a:buNone/>
            </a:pPr>
            <a:r>
              <a:rPr lang="cs-CZ" sz="1800" i="1" dirty="0"/>
              <a:t>další úprava dispozičního oprávnění:</a:t>
            </a:r>
            <a:r>
              <a:rPr lang="cs-CZ" sz="1800" dirty="0"/>
              <a:t> </a:t>
            </a:r>
          </a:p>
          <a:p>
            <a:pPr eaLnBrk="1" hangingPunct="1">
              <a:buFont typeface="Wingdings" pitchFamily="2" charset="2"/>
              <a:buNone/>
            </a:pPr>
            <a:r>
              <a:rPr lang="cs-CZ" sz="1800" i="1" dirty="0"/>
              <a:t> §§ 229 odst. 3 a 4, 313 odst. 1, 332 odst. 3, 354 odst. 4, 408 odst. 1, 409 odst. 1 a 2 IZ</a:t>
            </a:r>
          </a:p>
          <a:p>
            <a:pPr eaLnBrk="1" hangingPunct="1">
              <a:buFont typeface="Wingdings" pitchFamily="2" charset="2"/>
              <a:buNone/>
            </a:pPr>
            <a:endParaRPr lang="cs-CZ" sz="2400" i="1" dirty="0"/>
          </a:p>
          <a:p>
            <a:pPr eaLnBrk="1" hangingPunct="1">
              <a:buFont typeface="Wingdings" pitchFamily="2" charset="2"/>
              <a:buNone/>
            </a:pPr>
            <a:endParaRPr lang="cs-CZ" sz="2400" dirty="0"/>
          </a:p>
          <a:p>
            <a:pPr eaLnBrk="1" hangingPunct="1">
              <a:buFont typeface="Wingdings" pitchFamily="2" charset="2"/>
              <a:buNone/>
            </a:pPr>
            <a:endParaRPr lang="cs-CZ" sz="2000" dirty="0"/>
          </a:p>
        </p:txBody>
      </p:sp>
      <p:sp>
        <p:nvSpPr>
          <p:cNvPr id="4" name="Zástupný symbol pro datum 3"/>
          <p:cNvSpPr>
            <a:spLocks noGrp="1"/>
          </p:cNvSpPr>
          <p:nvPr>
            <p:ph type="dt" sz="quarter" idx="10"/>
          </p:nvPr>
        </p:nvSpPr>
        <p:spPr/>
        <p:txBody>
          <a:bodyPr/>
          <a:lstStyle/>
          <a:p>
            <a:pPr>
              <a:defRPr/>
            </a:pPr>
            <a:fld id="{E761EAE5-E34F-461D-87FE-FA69C1CCA7C9}" type="datetime1">
              <a:rPr lang="cs-CZ"/>
              <a:pPr>
                <a:defRPr/>
              </a:pPr>
              <a:t>12.01.2017</a:t>
            </a:fld>
            <a:endParaRPr lang="cs-CZ"/>
          </a:p>
        </p:txBody>
      </p:sp>
      <p:sp>
        <p:nvSpPr>
          <p:cNvPr id="5" name="Zástupný symbol pro číslo snímku 4"/>
          <p:cNvSpPr>
            <a:spLocks noGrp="1"/>
          </p:cNvSpPr>
          <p:nvPr>
            <p:ph type="sldNum" sz="quarter" idx="12"/>
          </p:nvPr>
        </p:nvSpPr>
        <p:spPr/>
        <p:txBody>
          <a:bodyPr/>
          <a:lstStyle/>
          <a:p>
            <a:pPr>
              <a:defRPr/>
            </a:pPr>
            <a:fld id="{53A625BF-C29D-44BF-A0DE-3E4B9FF1867C}" type="slidenum">
              <a:rPr lang="cs-CZ" smtClean="0"/>
              <a:pPr>
                <a:defRPr/>
              </a:pPr>
              <a:t>27</a:t>
            </a:fld>
            <a:endParaRPr lang="cs-CZ"/>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
            <a:ext cx="8229600" cy="692696"/>
          </a:xfrm>
        </p:spPr>
        <p:txBody>
          <a:bodyPr/>
          <a:lstStyle/>
          <a:p>
            <a:pPr eaLnBrk="1" hangingPunct="1"/>
            <a:r>
              <a:rPr lang="cs-CZ" sz="2800" dirty="0"/>
              <a:t>§ 229, odst. 3 až 5 - osoba s dispozičními oprávněními</a:t>
            </a:r>
          </a:p>
        </p:txBody>
      </p:sp>
      <p:sp>
        <p:nvSpPr>
          <p:cNvPr id="51203" name="Rectangle 3"/>
          <p:cNvSpPr>
            <a:spLocks noGrp="1" noChangeArrowheads="1"/>
          </p:cNvSpPr>
          <p:nvPr>
            <p:ph type="body" idx="1"/>
          </p:nvPr>
        </p:nvSpPr>
        <p:spPr>
          <a:xfrm>
            <a:off x="457200" y="620713"/>
            <a:ext cx="8229600" cy="6237287"/>
          </a:xfrm>
        </p:spPr>
        <p:txBody>
          <a:bodyPr>
            <a:normAutofit fontScale="92500" lnSpcReduction="10000"/>
          </a:bodyPr>
          <a:lstStyle/>
          <a:p>
            <a:pPr algn="ctr">
              <a:buNone/>
            </a:pPr>
            <a:r>
              <a:rPr lang="cs-CZ" sz="1800" dirty="0"/>
              <a:t>(3) Nestanoví-li tento zákon jinak</a:t>
            </a:r>
            <a:r>
              <a:rPr lang="cs-CZ" sz="1800" b="1" dirty="0">
                <a:solidFill>
                  <a:srgbClr val="FF0000"/>
                </a:solidFill>
              </a:rPr>
              <a:t>, je ve vztahu k majetkové podstatě osobou s dispozičními oprávněními </a:t>
            </a:r>
          </a:p>
          <a:p>
            <a:pPr algn="ctr">
              <a:buNone/>
            </a:pPr>
            <a:r>
              <a:rPr lang="cs-CZ" sz="1800" dirty="0"/>
              <a:t> </a:t>
            </a:r>
          </a:p>
          <a:p>
            <a:pPr algn="ctr">
              <a:buNone/>
            </a:pPr>
            <a:r>
              <a:rPr lang="cs-CZ" sz="1800" dirty="0"/>
              <a:t>a) dlužník v době do rozhodnutí o úpadku, </a:t>
            </a:r>
          </a:p>
          <a:p>
            <a:pPr algn="ctr">
              <a:buNone/>
            </a:pPr>
            <a:r>
              <a:rPr lang="cs-CZ" sz="1800" dirty="0"/>
              <a:t> </a:t>
            </a:r>
          </a:p>
          <a:p>
            <a:pPr algn="ctr">
              <a:buNone/>
            </a:pPr>
            <a:r>
              <a:rPr lang="cs-CZ" sz="1800" dirty="0"/>
              <a:t>b) dlužník v době od rozhodnutí o úpadku do rozhodnutí o způsobu řešení úpadku, </a:t>
            </a:r>
          </a:p>
          <a:p>
            <a:pPr algn="ctr">
              <a:buNone/>
            </a:pPr>
            <a:r>
              <a:rPr lang="cs-CZ" sz="1800" dirty="0"/>
              <a:t> </a:t>
            </a:r>
          </a:p>
          <a:p>
            <a:pPr algn="ctr">
              <a:buNone/>
            </a:pPr>
            <a:r>
              <a:rPr lang="cs-CZ" sz="1800" dirty="0"/>
              <a:t>c) insolvenční správce v době od prohlášení konkursu, </a:t>
            </a:r>
          </a:p>
          <a:p>
            <a:pPr algn="ctr">
              <a:buNone/>
            </a:pPr>
            <a:r>
              <a:rPr lang="cs-CZ" sz="1800" dirty="0"/>
              <a:t> </a:t>
            </a:r>
          </a:p>
          <a:p>
            <a:pPr algn="ctr">
              <a:buNone/>
            </a:pPr>
            <a:r>
              <a:rPr lang="cs-CZ" sz="1800" dirty="0"/>
              <a:t>d) dlužník v době od povolení reorganizace a </a:t>
            </a:r>
          </a:p>
          <a:p>
            <a:pPr algn="ctr">
              <a:buNone/>
            </a:pPr>
            <a:r>
              <a:rPr lang="cs-CZ" sz="1800" dirty="0"/>
              <a:t> </a:t>
            </a:r>
          </a:p>
          <a:p>
            <a:pPr algn="ctr">
              <a:buNone/>
            </a:pPr>
            <a:r>
              <a:rPr lang="cs-CZ" sz="1800" dirty="0"/>
              <a:t>e) dlužník v době od povolení oddlužení. </a:t>
            </a:r>
          </a:p>
          <a:p>
            <a:pPr algn="ctr">
              <a:buNone/>
            </a:pPr>
            <a:r>
              <a:rPr lang="cs-CZ" sz="1800" dirty="0"/>
              <a:t> </a:t>
            </a:r>
          </a:p>
          <a:p>
            <a:pPr algn="ctr">
              <a:buNone/>
            </a:pPr>
            <a:r>
              <a:rPr lang="cs-CZ" sz="1800" dirty="0"/>
              <a:t>	(4) Ustanovením </a:t>
            </a:r>
            <a:r>
              <a:rPr lang="cs-CZ" sz="1800" dirty="0">
                <a:hlinkClick r:id="rId3" action="ppaction://hlinkfile"/>
              </a:rPr>
              <a:t>odstavce 3</a:t>
            </a:r>
            <a:r>
              <a:rPr lang="cs-CZ" sz="1800" dirty="0"/>
              <a:t> nejsou dotčena omezení uložená dlužníku s dispozičními oprávněními insolvenčním zákonem nebo rozhodnutím insolvenčního soudu v průběhu insolvenčního řízení. Má-li dispoziční oprávnění jiná osoba než dlužník, nejsou tím dotčeny povinnosti uložené dlužníku tímto zákonem. </a:t>
            </a:r>
          </a:p>
          <a:p>
            <a:pPr algn="ctr">
              <a:buNone/>
            </a:pPr>
            <a:r>
              <a:rPr lang="cs-CZ" sz="1800" dirty="0"/>
              <a:t> </a:t>
            </a:r>
          </a:p>
          <a:p>
            <a:pPr algn="ctr">
              <a:buNone/>
            </a:pPr>
            <a:r>
              <a:rPr lang="cs-CZ" sz="1800" dirty="0"/>
              <a:t>	(5) Od rozhodnutí o úpadku a je-li dlužník insolvenčním navrhovatelem, od okamžiku, kdy se jím stal, platí o povinnostech dlužníka s dispozičními oprávněními ustanovení </a:t>
            </a:r>
            <a:r>
              <a:rPr lang="cs-CZ" sz="1800" dirty="0">
                <a:hlinkClick r:id="rId3" action="ppaction://hlinkfile"/>
              </a:rPr>
              <a:t>§ 36</a:t>
            </a:r>
            <a:r>
              <a:rPr lang="cs-CZ" sz="1800" dirty="0"/>
              <a:t> a </a:t>
            </a:r>
            <a:r>
              <a:rPr lang="cs-CZ" sz="1800" dirty="0">
                <a:hlinkClick r:id="rId3" action="ppaction://hlinkfile"/>
              </a:rPr>
              <a:t>37</a:t>
            </a:r>
            <a:r>
              <a:rPr lang="cs-CZ" sz="1800" dirty="0"/>
              <a:t> přiměřeně. </a:t>
            </a:r>
          </a:p>
          <a:p>
            <a:pPr algn="ctr" eaLnBrk="1" hangingPunct="1">
              <a:lnSpc>
                <a:spcPct val="80000"/>
              </a:lnSpc>
              <a:buNone/>
            </a:pPr>
            <a:endParaRPr lang="cs-CZ" sz="1800" dirty="0"/>
          </a:p>
        </p:txBody>
      </p:sp>
      <p:sp>
        <p:nvSpPr>
          <p:cNvPr id="4" name="Zástupný symbol pro datum 3"/>
          <p:cNvSpPr>
            <a:spLocks noGrp="1"/>
          </p:cNvSpPr>
          <p:nvPr>
            <p:ph type="dt" sz="quarter" idx="10"/>
          </p:nvPr>
        </p:nvSpPr>
        <p:spPr/>
        <p:txBody>
          <a:bodyPr/>
          <a:lstStyle/>
          <a:p>
            <a:pPr>
              <a:defRPr/>
            </a:pPr>
            <a:fld id="{26191DEE-C566-4387-B9D7-4F59693F4314}" type="datetime1">
              <a:rPr lang="cs-CZ"/>
              <a:pPr>
                <a:defRPr/>
              </a:pPr>
              <a:t>12.01.2017</a:t>
            </a:fld>
            <a:endParaRPr lang="cs-CZ" dirty="0"/>
          </a:p>
        </p:txBody>
      </p:sp>
      <p:sp>
        <p:nvSpPr>
          <p:cNvPr id="5" name="Zástupný symbol pro číslo snímku 4"/>
          <p:cNvSpPr>
            <a:spLocks noGrp="1"/>
          </p:cNvSpPr>
          <p:nvPr>
            <p:ph type="sldNum" sz="quarter" idx="12"/>
          </p:nvPr>
        </p:nvSpPr>
        <p:spPr/>
        <p:txBody>
          <a:bodyPr/>
          <a:lstStyle/>
          <a:p>
            <a:pPr>
              <a:defRPr/>
            </a:pPr>
            <a:fld id="{C30B28A9-91AF-409C-BF7C-656175E91414}" type="slidenum">
              <a:rPr lang="cs-CZ" smtClean="0"/>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dpis 11"/>
          <p:cNvSpPr>
            <a:spLocks noGrp="1"/>
          </p:cNvSpPr>
          <p:nvPr>
            <p:ph type="title"/>
          </p:nvPr>
        </p:nvSpPr>
        <p:spPr>
          <a:xfrm>
            <a:off x="457200" y="274638"/>
            <a:ext cx="8229600" cy="778098"/>
          </a:xfrm>
        </p:spPr>
        <p:txBody>
          <a:bodyPr/>
          <a:lstStyle/>
          <a:p>
            <a:endParaRPr lang="cs-CZ" dirty="0"/>
          </a:p>
        </p:txBody>
      </p:sp>
      <p:graphicFrame>
        <p:nvGraphicFramePr>
          <p:cNvPr id="15" name="Zástupný symbol pro obsah 14"/>
          <p:cNvGraphicFramePr>
            <a:graphicFrameLocks noGrp="1"/>
          </p:cNvGraphicFramePr>
          <p:nvPr>
            <p:ph sz="half" idx="1"/>
          </p:nvPr>
        </p:nvGraphicFramePr>
        <p:xfrm>
          <a:off x="457200" y="620688"/>
          <a:ext cx="3250704" cy="55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Zástupný symbol pro obsah 15"/>
          <p:cNvGraphicFramePr>
            <a:graphicFrameLocks noGrp="1"/>
          </p:cNvGraphicFramePr>
          <p:nvPr>
            <p:ph sz="half" idx="2"/>
          </p:nvPr>
        </p:nvGraphicFramePr>
        <p:xfrm>
          <a:off x="4067944" y="548680"/>
          <a:ext cx="4618856" cy="557748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5"/>
          <p:cNvSpPr>
            <a:spLocks noGrp="1"/>
          </p:cNvSpPr>
          <p:nvPr>
            <p:ph type="title"/>
          </p:nvPr>
        </p:nvSpPr>
        <p:spPr/>
        <p:txBody>
          <a:bodyPr/>
          <a:lstStyle/>
          <a:p>
            <a:pPr eaLnBrk="1" hangingPunct="1"/>
            <a:r>
              <a:rPr lang="cs-CZ" altLang="cs-CZ" sz="3200" b="1"/>
              <a:t>Porovnání roků 2011 a 2012</a:t>
            </a:r>
            <a:endParaRPr lang="cs-CZ" altLang="cs-CZ" sz="3200"/>
          </a:p>
        </p:txBody>
      </p:sp>
      <p:sp>
        <p:nvSpPr>
          <p:cNvPr id="7" name="Zástupný symbol pro obsah 6"/>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cs-CZ" sz="2000" b="1" dirty="0"/>
              <a:t>						     2011		2012	</a:t>
            </a:r>
          </a:p>
          <a:p>
            <a:pPr eaLnBrk="1" fontAlgn="auto" hangingPunct="1">
              <a:spcAft>
                <a:spcPts val="0"/>
              </a:spcAft>
              <a:buFont typeface="Arial" pitchFamily="34" charset="0"/>
              <a:buNone/>
              <a:defRPr/>
            </a:pPr>
            <a:r>
              <a:rPr lang="cs-CZ" sz="2000" b="1" dirty="0"/>
              <a:t>Insolvenční návrhy celkem</a:t>
            </a:r>
            <a:r>
              <a:rPr lang="cs-CZ" sz="2000" dirty="0"/>
              <a:t> 			    </a:t>
            </a:r>
            <a:r>
              <a:rPr lang="cs-CZ" sz="2000" b="1" dirty="0"/>
              <a:t>24.466		32.656</a:t>
            </a:r>
            <a:endParaRPr lang="cs-CZ" sz="1800" b="1" dirty="0"/>
          </a:p>
          <a:p>
            <a:pPr eaLnBrk="1" fontAlgn="auto" hangingPunct="1">
              <a:spcAft>
                <a:spcPts val="0"/>
              </a:spcAft>
              <a:buFont typeface="Arial" pitchFamily="34" charset="0"/>
              <a:buNone/>
              <a:defRPr/>
            </a:pPr>
            <a:endParaRPr lang="cs-CZ" sz="1800" b="1"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nespojené </a:t>
            </a:r>
          </a:p>
          <a:p>
            <a:pPr eaLnBrk="1" fontAlgn="auto" hangingPunct="1">
              <a:spcAft>
                <a:spcPts val="0"/>
              </a:spcAft>
              <a:buFont typeface="Arial" pitchFamily="34" charset="0"/>
              <a:buNone/>
              <a:defRPr/>
            </a:pPr>
            <a:r>
              <a:rPr lang="cs-CZ" sz="2000" b="1" dirty="0"/>
              <a:t>s návrhem na zp</a:t>
            </a:r>
            <a:r>
              <a:rPr lang="cs-CZ" sz="2000" dirty="0"/>
              <a:t>ů</a:t>
            </a:r>
            <a:r>
              <a:rPr lang="cs-CZ" sz="2000" b="1" dirty="0"/>
              <a:t>sob </a:t>
            </a:r>
            <a:r>
              <a:rPr lang="cs-CZ" sz="2000" dirty="0"/>
              <a:t>ř</a:t>
            </a:r>
            <a:r>
              <a:rPr lang="cs-CZ" sz="2000" b="1" dirty="0"/>
              <a:t>e</a:t>
            </a:r>
            <a:r>
              <a:rPr lang="cs-CZ" sz="2000" dirty="0"/>
              <a:t>š</a:t>
            </a:r>
            <a:r>
              <a:rPr lang="cs-CZ" sz="2000" b="1" dirty="0"/>
              <a:t>ení úpadku                        3.805		4.115</a:t>
            </a:r>
          </a:p>
          <a:p>
            <a:pPr eaLnBrk="1" fontAlgn="auto" hangingPunct="1">
              <a:spcAft>
                <a:spcPts val="0"/>
              </a:spcAft>
              <a:buFont typeface="Arial" pitchFamily="34" charset="0"/>
              <a:buNone/>
              <a:defRPr/>
            </a:pPr>
            <a:endParaRPr lang="cs-CZ" sz="2000" b="1"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spojené </a:t>
            </a:r>
          </a:p>
          <a:p>
            <a:pPr eaLnBrk="1" fontAlgn="auto" hangingPunct="1">
              <a:spcAft>
                <a:spcPts val="0"/>
              </a:spcAft>
              <a:buFont typeface="Arial" pitchFamily="34" charset="0"/>
              <a:buNone/>
              <a:defRPr/>
            </a:pPr>
            <a:r>
              <a:rPr lang="cs-CZ" sz="2000" b="1" dirty="0"/>
              <a:t>s návrhem na prohlá</a:t>
            </a:r>
            <a:r>
              <a:rPr lang="cs-CZ" sz="2000" dirty="0"/>
              <a:t>š</a:t>
            </a:r>
            <a:r>
              <a:rPr lang="cs-CZ" sz="2000" b="1" dirty="0"/>
              <a:t>ení konkurs	          	       2.617	2.735</a:t>
            </a:r>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spojené </a:t>
            </a:r>
          </a:p>
          <a:p>
            <a:pPr eaLnBrk="1" fontAlgn="auto" hangingPunct="1">
              <a:spcAft>
                <a:spcPts val="0"/>
              </a:spcAft>
              <a:buFont typeface="Arial" pitchFamily="34" charset="0"/>
              <a:buNone/>
              <a:defRPr/>
            </a:pPr>
            <a:r>
              <a:rPr lang="cs-CZ" sz="2000" b="1" dirty="0"/>
              <a:t>s návrhem na povolení oddlu</a:t>
            </a:r>
            <a:r>
              <a:rPr lang="cs-CZ" sz="2000" dirty="0"/>
              <a:t>ž</a:t>
            </a:r>
            <a:r>
              <a:rPr lang="cs-CZ" sz="2000" b="1" dirty="0"/>
              <a:t>ení        	       18.021	25.785</a:t>
            </a:r>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spojené </a:t>
            </a:r>
          </a:p>
          <a:p>
            <a:pPr eaLnBrk="1" fontAlgn="auto" hangingPunct="1">
              <a:spcAft>
                <a:spcPts val="0"/>
              </a:spcAft>
              <a:buFont typeface="Arial" pitchFamily="34" charset="0"/>
              <a:buNone/>
              <a:defRPr/>
            </a:pPr>
            <a:r>
              <a:rPr lang="cs-CZ" sz="2000" b="1" dirty="0"/>
              <a:t>s návrhem na povolení reorganizace		             23</a:t>
            </a:r>
            <a:r>
              <a:rPr lang="cs-CZ" sz="2000" dirty="0"/>
              <a:t> 	        </a:t>
            </a:r>
            <a:r>
              <a:rPr lang="cs-CZ" sz="2000" b="1" dirty="0"/>
              <a:t>21</a:t>
            </a:r>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endParaRPr lang="cs-CZ" sz="2000" dirty="0"/>
          </a:p>
        </p:txBody>
      </p:sp>
      <p:sp>
        <p:nvSpPr>
          <p:cNvPr id="6" name="Zástupný symbol pro datum 5"/>
          <p:cNvSpPr>
            <a:spLocks noGrp="1"/>
          </p:cNvSpPr>
          <p:nvPr>
            <p:ph type="dt" sz="half" idx="10"/>
          </p:nvPr>
        </p:nvSpPr>
        <p:spPr/>
        <p:txBody>
          <a:bodyPr/>
          <a:lstStyle/>
          <a:p>
            <a:fld id="{76FCC8A8-CEA6-408F-A6C0-39F4A2E74F4D}" type="datetime1">
              <a:rPr lang="cs-CZ" smtClean="0"/>
              <a:pPr/>
              <a:t>12.01.2017</a:t>
            </a:fld>
            <a:endParaRPr lang="cs-CZ"/>
          </a:p>
        </p:txBody>
      </p:sp>
      <p:sp>
        <p:nvSpPr>
          <p:cNvPr id="8" name="Zástupný symbol pro zápatí 7"/>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3</a:t>
            </a:fld>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400" b="1" dirty="0"/>
              <a:t>Konkurs – vznik dispozičního oprávnění  - § 246</a:t>
            </a:r>
          </a:p>
        </p:txBody>
      </p:sp>
      <p:sp>
        <p:nvSpPr>
          <p:cNvPr id="3" name="Zástupný symbol pro obsah 2"/>
          <p:cNvSpPr>
            <a:spLocks noGrp="1"/>
          </p:cNvSpPr>
          <p:nvPr>
            <p:ph idx="1"/>
          </p:nvPr>
        </p:nvSpPr>
        <p:spPr>
          <a:xfrm>
            <a:off x="179512" y="1052736"/>
            <a:ext cx="8856984" cy="5256584"/>
          </a:xfrm>
        </p:spPr>
        <p:txBody>
          <a:bodyPr>
            <a:noAutofit/>
          </a:bodyPr>
          <a:lstStyle/>
          <a:p>
            <a:pPr algn="ctr">
              <a:buAutoNum type="arabicParenBoth"/>
            </a:pPr>
            <a:r>
              <a:rPr lang="cs-CZ" sz="1800" b="1" dirty="0">
                <a:solidFill>
                  <a:srgbClr val="FF0000"/>
                </a:solidFill>
              </a:rPr>
              <a:t>Prohlášením konkursu přechází na insolvenčního správce oprávnění nakládat s majetkovou podstatou</a:t>
            </a:r>
            <a:r>
              <a:rPr lang="cs-CZ" sz="1800" dirty="0"/>
              <a:t>, jakož i výkon práv a plnění povinností, které přísluší dlužníku, pokud souvisí s majetkovou podstatou. Insolvenční správce vykonává zejména akcionářská práva spojená s akciemi zahrnutými do majetkové podstaty, rozhoduje o obchodním tajemství a jiné mlčenlivosti, vystupuje vůči dlužníkovým zaměstnancům jako zaměstnavatel, zajišťuje provoz dlužníkova podniku, vedení účetnictví a plnění daňových povinností. </a:t>
            </a:r>
          </a:p>
          <a:p>
            <a:pPr algn="ctr">
              <a:buNone/>
            </a:pPr>
            <a:r>
              <a:rPr lang="cs-CZ" sz="1800" dirty="0"/>
              <a:t>	(2) Právní úkony podle </a:t>
            </a:r>
            <a:r>
              <a:rPr lang="cs-CZ" sz="1800" dirty="0">
                <a:hlinkClick r:id="rId2" action="ppaction://hlinkfile"/>
              </a:rPr>
              <a:t>odstavce 1</a:t>
            </a:r>
            <a:r>
              <a:rPr lang="cs-CZ" sz="1800" dirty="0"/>
              <a:t>, které dlužník učinil poté, co oprávnění nakládat s majetkovou podstatou přešlo na insolvenčního správce, jsou proti jeho věřitelům neúčinné ze zákona; </a:t>
            </a:r>
            <a:r>
              <a:rPr lang="cs-CZ" sz="1800" dirty="0">
                <a:hlinkClick r:id="rId2" action="ppaction://hlinkfile"/>
              </a:rPr>
              <a:t>§ 235 odst. 2</a:t>
            </a:r>
            <a:r>
              <a:rPr lang="cs-CZ" sz="1800" dirty="0"/>
              <a:t> se nepoužije. </a:t>
            </a:r>
          </a:p>
          <a:p>
            <a:pPr algn="ctr">
              <a:buNone/>
            </a:pPr>
            <a:r>
              <a:rPr lang="cs-CZ" sz="1800" dirty="0"/>
              <a:t>	(3) Nakládal-li dlužník s majetkovou podstatou v den, kdy se rozhodnutí o úpadku stalo účinným, má se v pochybnostech za to, že tak učinil poté, co oprávnění nakládat s majetkovou podstatou přešlo na insolvenčního správce, pokud tento zákon nestanoví jinak. </a:t>
            </a:r>
          </a:p>
          <a:p>
            <a:pPr algn="ctr">
              <a:buNone/>
            </a:pPr>
            <a:r>
              <a:rPr lang="cs-CZ" sz="1800" dirty="0"/>
              <a:t>	(4) Právní úkon, kterým dlužník po prohlášení konkursu odmítne přijetí daru nebo dědictví bez souhlasu insolvenčního správce, je neplatný. Totéž platí, jestliže dlužník uzavře bez souhlasu insolvenčního správce dohodu o vypořádání dědictví, podle které má z dědictví obdržet méně, než činí jeho dědický podíl. </a:t>
            </a:r>
          </a:p>
          <a:p>
            <a:pPr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2400" b="1" dirty="0"/>
              <a:t>Konkurs – zánik dispozičního oprávnění  - § 313</a:t>
            </a:r>
            <a:endParaRPr lang="cs-CZ" sz="2400" dirty="0"/>
          </a:p>
        </p:txBody>
      </p:sp>
      <p:sp>
        <p:nvSpPr>
          <p:cNvPr id="3" name="Zástupný symbol pro obsah 2"/>
          <p:cNvSpPr>
            <a:spLocks noGrp="1"/>
          </p:cNvSpPr>
          <p:nvPr>
            <p:ph idx="1"/>
          </p:nvPr>
        </p:nvSpPr>
        <p:spPr>
          <a:xfrm>
            <a:off x="457200" y="1124744"/>
            <a:ext cx="8229600" cy="5001419"/>
          </a:xfrm>
        </p:spPr>
        <p:txBody>
          <a:bodyPr>
            <a:normAutofit/>
          </a:bodyPr>
          <a:lstStyle/>
          <a:p>
            <a:pPr algn="ctr">
              <a:buNone/>
            </a:pPr>
            <a:endParaRPr lang="cs-CZ" sz="1800" dirty="0"/>
          </a:p>
          <a:p>
            <a:pPr algn="ctr">
              <a:buNone/>
            </a:pPr>
            <a:r>
              <a:rPr lang="cs-CZ" sz="1800" dirty="0"/>
              <a:t>	(1) Funkce insolvenčního správce nekončí </a:t>
            </a:r>
            <a:r>
              <a:rPr lang="cs-CZ" sz="1800" b="1" dirty="0">
                <a:solidFill>
                  <a:srgbClr val="FF0000"/>
                </a:solidFill>
              </a:rPr>
              <a:t>zrušením konkursu</a:t>
            </a:r>
            <a:r>
              <a:rPr lang="cs-CZ" sz="1800" dirty="0"/>
              <a:t>, i když jeho oprávnění nakládat se zbývající částí majetkové podstaty a další dispoziční oprávnění přecházejí na dlužníka. </a:t>
            </a:r>
          </a:p>
          <a:p>
            <a:pPr algn="ctr">
              <a:buNone/>
            </a:pPr>
            <a:r>
              <a:rPr lang="cs-CZ" sz="1800" dirty="0"/>
              <a:t> </a:t>
            </a:r>
          </a:p>
          <a:p>
            <a:pPr algn="ctr">
              <a:buNone/>
            </a:pPr>
            <a:r>
              <a:rPr lang="cs-CZ" sz="1800" dirty="0"/>
              <a:t>	(2</a:t>
            </a:r>
            <a:r>
              <a:rPr lang="cs-CZ" sz="1800" b="1" dirty="0">
                <a:solidFill>
                  <a:srgbClr val="FF0000"/>
                </a:solidFill>
              </a:rPr>
              <a:t>) Insolvenční správce je povinen ke dni zrušení konkursu</a:t>
            </a:r>
            <a:r>
              <a:rPr lang="cs-CZ" sz="1800" dirty="0"/>
              <a:t> uzavřít účetní knihy, sestavit účetní závěrku, splnit povinnosti uložené daňovými předpisy a předat dlužníku potřebné účetní záznamy. Dále je povinen předat dlužníkovi zbývající majetek, zajistit činnosti evidenční a odbornou správu dokumentů</a:t>
            </a:r>
            <a:r>
              <a:rPr lang="cs-CZ" sz="1800" baseline="30000" dirty="0"/>
              <a:t>61)</a:t>
            </a:r>
            <a:r>
              <a:rPr lang="cs-CZ" sz="1800" dirty="0"/>
              <a:t> vzniklých z činnosti dlužníka, popřípadě z činnosti jeho právních předchůdců, a další činnosti související se zrušením konkursu. Nevede-li dlužník účetnictví, týkají se tyto povinnosti přiměřeně jeho daňové evidence. </a:t>
            </a:r>
          </a:p>
          <a:p>
            <a:pPr algn="ctr">
              <a:buNone/>
            </a:pPr>
            <a:r>
              <a:rPr lang="cs-CZ" sz="1800" dirty="0"/>
              <a:t> </a:t>
            </a:r>
          </a:p>
          <a:p>
            <a:pPr algn="ctr">
              <a:buNone/>
            </a:pPr>
            <a:r>
              <a:rPr lang="cs-CZ" sz="1800" dirty="0"/>
              <a:t>	(3) Po provedení činností podle </a:t>
            </a:r>
            <a:r>
              <a:rPr lang="cs-CZ" sz="1800" dirty="0">
                <a:hlinkClick r:id="rId2" action="ppaction://hlinkfile"/>
              </a:rPr>
              <a:t>odstavce 2</a:t>
            </a:r>
            <a:r>
              <a:rPr lang="cs-CZ" sz="1800" dirty="0"/>
              <a:t> insolvenční soud insolvenčního správce zprostí jeho funkce. Současně rozhodne o výdajích, které insolvenčnímu správci vznikly v souvislosti se zrušením konkursu, a o způsobu jejich úhrady. </a:t>
            </a:r>
          </a:p>
          <a:p>
            <a:pPr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300" b="1" dirty="0"/>
              <a:t>Reorganizace – vznik dispozičního oprávnění  - § 330, odst. 1 až 3</a:t>
            </a:r>
            <a:endParaRPr lang="cs-CZ" sz="2300" dirty="0"/>
          </a:p>
        </p:txBody>
      </p:sp>
      <p:sp>
        <p:nvSpPr>
          <p:cNvPr id="3" name="Zástupný symbol pro obsah 2"/>
          <p:cNvSpPr>
            <a:spLocks noGrp="1"/>
          </p:cNvSpPr>
          <p:nvPr>
            <p:ph idx="1"/>
          </p:nvPr>
        </p:nvSpPr>
        <p:spPr>
          <a:xfrm>
            <a:off x="457200" y="1268760"/>
            <a:ext cx="8229600" cy="4857403"/>
          </a:xfrm>
        </p:spPr>
        <p:txBody>
          <a:bodyPr>
            <a:normAutofit/>
          </a:bodyPr>
          <a:lstStyle/>
          <a:p>
            <a:pPr algn="ctr">
              <a:buNone/>
            </a:pPr>
            <a:endParaRPr lang="cs-CZ" sz="1800" dirty="0"/>
          </a:p>
          <a:p>
            <a:pPr algn="ctr">
              <a:buNone/>
            </a:pPr>
            <a:r>
              <a:rPr lang="cs-CZ" sz="1800" dirty="0"/>
              <a:t>(1) </a:t>
            </a:r>
            <a:r>
              <a:rPr lang="cs-CZ" sz="1800" b="1" dirty="0">
                <a:solidFill>
                  <a:srgbClr val="FF0000"/>
                </a:solidFill>
              </a:rPr>
              <a:t>Právní mocí rozhodnutí o povolení reorganizace se ruší omezení dispozičních oprávnění dlužníka</a:t>
            </a:r>
            <a:r>
              <a:rPr lang="cs-CZ" sz="1800" dirty="0"/>
              <a:t>, ke kterým došlo ze zákona nebo rozhodnutím insolvenčního soudu v dosavadním průběhu insolvenčního řízení, ledaže insolvenční soud rozhodne podle </a:t>
            </a:r>
            <a:r>
              <a:rPr lang="cs-CZ" sz="1800" dirty="0">
                <a:hlinkClick r:id="rId2" action="ppaction://hlinkfile"/>
              </a:rPr>
              <a:t>§ 332</a:t>
            </a:r>
            <a:r>
              <a:rPr lang="cs-CZ" sz="1800" dirty="0"/>
              <a:t> jinak. </a:t>
            </a:r>
          </a:p>
          <a:p>
            <a:pPr algn="ctr">
              <a:buNone/>
            </a:pPr>
            <a:r>
              <a:rPr lang="cs-CZ" sz="1800" dirty="0"/>
              <a:t> </a:t>
            </a:r>
          </a:p>
          <a:p>
            <a:pPr algn="ctr">
              <a:buNone/>
            </a:pPr>
            <a:r>
              <a:rPr lang="cs-CZ" sz="1800" dirty="0"/>
              <a:t>	(2) Právní úkony, které mají z hlediska nakládání s majetkovou podstatou a její správou zásadní význam, činí dlužník s dispozičními oprávněními jen se souhlasem věřitelského výboru. Porušení této povinnosti má za následek odpovědnost dlužníka za škodu nebo jinou újmu, kterou tím věřitelům nebo třetím osobám způsobil; členové statutárního orgánu dlužníka za takto způsobenou škodu nebo jinou újmu ručí společně a nerozdílně. </a:t>
            </a:r>
          </a:p>
          <a:p>
            <a:pPr algn="ctr">
              <a:buNone/>
            </a:pPr>
            <a:r>
              <a:rPr lang="cs-CZ" sz="1800" dirty="0"/>
              <a:t> </a:t>
            </a:r>
          </a:p>
          <a:p>
            <a:pPr algn="ctr">
              <a:buNone/>
            </a:pPr>
            <a:r>
              <a:rPr lang="cs-CZ" sz="1800" dirty="0"/>
              <a:t>	(3) Za právní úkony, které mají podle </a:t>
            </a:r>
            <a:r>
              <a:rPr lang="cs-CZ" sz="1800" dirty="0">
                <a:hlinkClick r:id="rId2" action="ppaction://hlinkfile"/>
              </a:rPr>
              <a:t>odstavce 3</a:t>
            </a:r>
            <a:r>
              <a:rPr lang="cs-CZ" sz="1800" dirty="0"/>
              <a:t> zásadní význam, se považují úkony, jejichž důsledkem se významně změní hodnota majetkové podstaty nebo postavení věřitelů anebo míra uspokojení věřitelů. </a:t>
            </a:r>
          </a:p>
          <a:p>
            <a:pPr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200" b="1" dirty="0"/>
              <a:t>Reorganizace –  regulace dispozičního oprávnění  - § 331</a:t>
            </a:r>
            <a:endParaRPr lang="cs-CZ" sz="2200" dirty="0"/>
          </a:p>
        </p:txBody>
      </p:sp>
      <p:sp>
        <p:nvSpPr>
          <p:cNvPr id="3" name="Zástupný symbol pro obsah 2"/>
          <p:cNvSpPr>
            <a:spLocks noGrp="1"/>
          </p:cNvSpPr>
          <p:nvPr>
            <p:ph idx="1"/>
          </p:nvPr>
        </p:nvSpPr>
        <p:spPr>
          <a:xfrm>
            <a:off x="457200" y="1052736"/>
            <a:ext cx="8229600" cy="5073427"/>
          </a:xfrm>
        </p:spPr>
        <p:txBody>
          <a:bodyPr>
            <a:normAutofit/>
          </a:bodyPr>
          <a:lstStyle/>
          <a:p>
            <a:pPr>
              <a:buNone/>
            </a:pPr>
            <a:endParaRPr lang="cs-CZ" sz="2000" dirty="0"/>
          </a:p>
          <a:p>
            <a:pPr algn="ctr">
              <a:buNone/>
            </a:pPr>
            <a:r>
              <a:rPr lang="cs-CZ" sz="2000" b="1" dirty="0">
                <a:solidFill>
                  <a:srgbClr val="FF0000"/>
                </a:solidFill>
              </a:rPr>
              <a:t>Insolvenční správce vykonává dohled nad činností dlužníka s dispozičními oprávněními</a:t>
            </a:r>
            <a:r>
              <a:rPr lang="cs-CZ" sz="2000" dirty="0"/>
              <a:t>, pokračuje ve zjišťování majetkové podstaty a jejím soupisu, vede incidenční spory, sestavuje a doplňuje seznam věřitelů a podává zprávy věřitelskému výboru. Kromě toho plní i další úkoly a provádí další činnosti, které mu uložil insolvenční soud. </a:t>
            </a:r>
          </a:p>
          <a:p>
            <a:pP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2400" b="1" dirty="0"/>
              <a:t>Reorganizace –  regulace dispozičního oprávnění  - § 354</a:t>
            </a:r>
            <a:endParaRPr lang="cs-CZ" sz="2400" dirty="0"/>
          </a:p>
        </p:txBody>
      </p:sp>
      <p:sp>
        <p:nvSpPr>
          <p:cNvPr id="3" name="Zástupný symbol pro obsah 2"/>
          <p:cNvSpPr>
            <a:spLocks noGrp="1"/>
          </p:cNvSpPr>
          <p:nvPr>
            <p:ph idx="1"/>
          </p:nvPr>
        </p:nvSpPr>
        <p:spPr>
          <a:xfrm>
            <a:off x="457200" y="1052736"/>
            <a:ext cx="8229600" cy="5073427"/>
          </a:xfrm>
        </p:spPr>
        <p:txBody>
          <a:bodyPr>
            <a:noAutofit/>
          </a:bodyPr>
          <a:lstStyle/>
          <a:p>
            <a:pPr algn="ctr">
              <a:buNone/>
            </a:pPr>
            <a:r>
              <a:rPr lang="cs-CZ" sz="1600" dirty="0"/>
              <a:t>(1) Insolvenční správce zajistí, aby byly provedeny procesní úkony spojené s účinností reorganizačního plánu. Dlužníku s dispozičními oprávněními předá zprávu o své dosavadní činnosti a provede další úkony potřebné k tomu, aby dlužník s dispozičními oprávněními mohl vykonávat svá oprávnění. </a:t>
            </a:r>
          </a:p>
          <a:p>
            <a:pPr algn="ctr">
              <a:buNone/>
            </a:pPr>
            <a:r>
              <a:rPr lang="cs-CZ" sz="1600" dirty="0"/>
              <a:t> 	(2</a:t>
            </a:r>
            <a:r>
              <a:rPr lang="cs-CZ" sz="1600" b="1" dirty="0"/>
              <a:t>)</a:t>
            </a:r>
            <a:r>
              <a:rPr lang="cs-CZ" sz="1600" b="1" dirty="0">
                <a:solidFill>
                  <a:srgbClr val="FF0000"/>
                </a:solidFill>
              </a:rPr>
              <a:t> V průběhu provádění reorganizačního plánu vykonává insolvenční správce dohled nad činností dlužníka. </a:t>
            </a:r>
            <a:r>
              <a:rPr lang="cs-CZ" sz="1600" dirty="0"/>
              <a:t>Zaměřuje se na doplňování seznamu majetku a závazků podle stavu řízení a na evidování činnosti dlužníka s dispozičními oprávněními. O výsledcích své činnosti pravidelně, nejméně však jednou za 3 měsíce, informuje insolvenční soud a věřitelský výbor. </a:t>
            </a:r>
          </a:p>
          <a:p>
            <a:pPr algn="ctr">
              <a:buNone/>
            </a:pPr>
            <a:r>
              <a:rPr lang="cs-CZ" sz="1600" dirty="0"/>
              <a:t> 	(3) </a:t>
            </a:r>
            <a:r>
              <a:rPr lang="cs-CZ" sz="1600" b="1" dirty="0">
                <a:solidFill>
                  <a:srgbClr val="FF0000"/>
                </a:solidFill>
              </a:rPr>
              <a:t>Dlužník s dispozičními oprávněními je povinen informovat insolvenčního správce </a:t>
            </a:r>
            <a:r>
              <a:rPr lang="cs-CZ" sz="1600" dirty="0"/>
              <a:t>o svých právních úkonech, o plnění reorganizačního plánu a o své jiné činnosti podle reorganizačního plánu. Zprávy o běžných úkonech při podnikatelské činnosti a zprávy o plnění dlouhodobých nebo opakujících se činností podává souhrnně za časové úseky, stanovené reorganizačním plánem nebo rozhodnutím insolvenčního soudu. </a:t>
            </a:r>
          </a:p>
          <a:p>
            <a:pPr algn="ctr">
              <a:buNone/>
            </a:pPr>
            <a:r>
              <a:rPr lang="cs-CZ" sz="1600" dirty="0"/>
              <a:t> 	(4) Pokud jsou dispoziční oprávnění dlužníka omezena, vykonává je insolvenční správce. Stanoví-li reorganizační plán právní úkony, které může dlužník provést jen se souhlasem insolvenčního správce, jsou tyto úkony neplatné, pokud byly provedeny bez tohoto souhlasu. Týká-li se omezení dispozičních práv dlužníka nemovitostí zapsaných v katastru nemovitostí, vyrozumí o tom insolvenční správce příslušné katastrální pracoviště. </a:t>
            </a:r>
          </a:p>
          <a:p>
            <a:pPr algn="ctr">
              <a:buNone/>
            </a:pPr>
            <a:endParaRPr lang="cs-CZ" sz="16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2400" b="1" dirty="0"/>
              <a:t>Oddlužení – dispoziční oprávnění - § 407 odst. 1 a 2</a:t>
            </a:r>
          </a:p>
        </p:txBody>
      </p:sp>
      <p:sp>
        <p:nvSpPr>
          <p:cNvPr id="3" name="Zástupný symbol pro obsah 2"/>
          <p:cNvSpPr>
            <a:spLocks noGrp="1"/>
          </p:cNvSpPr>
          <p:nvPr>
            <p:ph idx="1"/>
          </p:nvPr>
        </p:nvSpPr>
        <p:spPr>
          <a:xfrm>
            <a:off x="457200" y="980728"/>
            <a:ext cx="8229600" cy="5145435"/>
          </a:xfrm>
        </p:spPr>
        <p:txBody>
          <a:bodyPr>
            <a:normAutofit/>
          </a:bodyPr>
          <a:lstStyle/>
          <a:p>
            <a:pPr>
              <a:buNone/>
            </a:pPr>
            <a:endParaRPr lang="cs-CZ" sz="1800" dirty="0"/>
          </a:p>
          <a:p>
            <a:pPr>
              <a:buNone/>
            </a:pPr>
            <a:r>
              <a:rPr lang="cs-CZ" sz="1800" dirty="0"/>
              <a:t> </a:t>
            </a:r>
          </a:p>
          <a:p>
            <a:pPr algn="ctr">
              <a:buNone/>
            </a:pPr>
            <a:r>
              <a:rPr lang="cs-CZ" sz="1800" dirty="0"/>
              <a:t>	</a:t>
            </a:r>
            <a:r>
              <a:rPr lang="cs-CZ" sz="2000" dirty="0"/>
              <a:t>(1) Účinky schválení oddlužení nastávají okamžikem zveřejnění rozhodnutí o schválení oddlužení v insolvenčním rejstříku. </a:t>
            </a:r>
          </a:p>
          <a:p>
            <a:pPr algn="ctr">
              <a:buNone/>
            </a:pPr>
            <a:r>
              <a:rPr lang="cs-CZ" sz="2000" dirty="0"/>
              <a:t> </a:t>
            </a:r>
          </a:p>
          <a:p>
            <a:pPr algn="ctr">
              <a:buNone/>
            </a:pPr>
            <a:r>
              <a:rPr lang="cs-CZ" sz="2000" dirty="0"/>
              <a:t>	(2) </a:t>
            </a:r>
            <a:r>
              <a:rPr lang="cs-CZ" sz="2000" b="1" dirty="0">
                <a:solidFill>
                  <a:srgbClr val="FF0000"/>
                </a:solidFill>
              </a:rPr>
              <a:t>Právní mocí rozhodnutí o schválení oddlužení se ruší omezení dispozičních oprávnění dlužníka</a:t>
            </a:r>
            <a:r>
              <a:rPr lang="cs-CZ" sz="2000" dirty="0"/>
              <a:t>, ke kterým došlo před jeho vydáním v dosavadním průběhu insolvenčního řízení ze zákona nebo rozhodnutím insolvenčního soudu. </a:t>
            </a:r>
            <a:endParaRPr lang="cs-CZ" sz="1800" dirty="0"/>
          </a:p>
          <a:p>
            <a:pP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cs-CZ" sz="2800" b="1" dirty="0"/>
              <a:t>Oddlužení – dispoziční oprávnění - § 408</a:t>
            </a:r>
          </a:p>
        </p:txBody>
      </p:sp>
      <p:sp>
        <p:nvSpPr>
          <p:cNvPr id="3" name="Zástupný symbol pro obsah 2"/>
          <p:cNvSpPr>
            <a:spLocks noGrp="1"/>
          </p:cNvSpPr>
          <p:nvPr>
            <p:ph idx="1"/>
          </p:nvPr>
        </p:nvSpPr>
        <p:spPr>
          <a:xfrm>
            <a:off x="179512" y="980728"/>
            <a:ext cx="8712968" cy="5328592"/>
          </a:xfrm>
        </p:spPr>
        <p:txBody>
          <a:bodyPr>
            <a:normAutofit fontScale="92500" lnSpcReduction="10000"/>
          </a:bodyPr>
          <a:lstStyle/>
          <a:p>
            <a:pPr algn="ctr">
              <a:buAutoNum type="arabicParenBoth"/>
            </a:pPr>
            <a:r>
              <a:rPr lang="cs-CZ" sz="1800" dirty="0"/>
              <a:t>O účincích schválení </a:t>
            </a:r>
            <a:r>
              <a:rPr lang="cs-CZ" sz="1800" b="1" dirty="0">
                <a:solidFill>
                  <a:srgbClr val="FF0000"/>
                </a:solidFill>
              </a:rPr>
              <a:t>oddlužení zpeněžením majetkové podstaty </a:t>
            </a:r>
            <a:r>
              <a:rPr lang="cs-CZ" sz="1800" dirty="0"/>
              <a:t>platí ohledně majetku náležícího do majetkové podstaty v době schválení oddlužení </a:t>
            </a:r>
            <a:r>
              <a:rPr lang="cs-CZ" sz="1800" b="1" dirty="0">
                <a:solidFill>
                  <a:srgbClr val="FF0000"/>
                </a:solidFill>
              </a:rPr>
              <a:t>obdobně ustanovení tohoto zákona o účincích prohlášení konkursu</a:t>
            </a:r>
            <a:r>
              <a:rPr lang="cs-CZ" sz="1800" dirty="0"/>
              <a:t>, včetně zániku společného jmění dlužníka a jeho manžela. Jde-li o oddlužení povolené na základě společného návrhu manželů (</a:t>
            </a:r>
            <a:r>
              <a:rPr lang="cs-CZ" sz="1800" dirty="0">
                <a:hlinkClick r:id="rId2" action="ppaction://hlinkfile"/>
              </a:rPr>
              <a:t>§ 394a</a:t>
            </a:r>
            <a:r>
              <a:rPr lang="cs-CZ" sz="1800" dirty="0"/>
              <a:t>), považuje se od okamžiku, kdy nastanou účinky schválení oddlužení zpeněžením majetkové podstaty, všechen majetek těchto manželů za majetek ve společném jmění manželů, které nezaniká. </a:t>
            </a:r>
          </a:p>
          <a:p>
            <a:pPr algn="ctr">
              <a:buNone/>
            </a:pPr>
            <a:r>
              <a:rPr lang="cs-CZ" sz="1800" dirty="0"/>
              <a:t>	(2) Dispoziční oprávnění k majetku, který dlužník získá poté, co nastanou účinky schválení oddlužení, má od právní moci rozhodnutí o schválení oddlužení zpeněžením majetkové podstaty dlužník.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 </a:t>
            </a:r>
          </a:p>
          <a:p>
            <a:pPr algn="ctr">
              <a:buNone/>
            </a:pPr>
            <a:r>
              <a:rPr lang="cs-CZ" sz="1800" dirty="0"/>
              <a:t>	(3) </a:t>
            </a:r>
            <a:r>
              <a:rPr lang="cs-CZ" sz="1800" b="1" dirty="0">
                <a:solidFill>
                  <a:srgbClr val="FF0000"/>
                </a:solidFill>
              </a:rPr>
              <a:t>Majetek, který slouží k zajištění, insolvenční správce po schválení oddlužení zpeněžením majetkové podstaty zpeněží</a:t>
            </a:r>
            <a:r>
              <a:rPr lang="cs-CZ" sz="1800" dirty="0"/>
              <a:t> jen na žádost zajištěného věřitele, jestliže zpeněžením ostatního majetku dojde k plnému uspokojení pohledávek nezajištěných věřitelů nebo jestliže zajištěná pohledávka zjevně přesahuje hodnotu zajištění. </a:t>
            </a:r>
          </a:p>
          <a:p>
            <a:pPr algn="ctr">
              <a:buNone/>
            </a:pPr>
            <a:r>
              <a:rPr lang="cs-CZ" sz="1800" dirty="0"/>
              <a:t>	(4) Poté, co insolvenční správce zpeněží majetek, který podléhá oddlužení zpeněžením majetkové podstaty, se v insolvenčním řízení dále postupuje podle ustanovení tohoto zákona o konečné zprávě a rozvrhu v konkursu. </a:t>
            </a:r>
          </a:p>
          <a:p>
            <a:pPr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418058"/>
          </a:xfrm>
        </p:spPr>
        <p:txBody>
          <a:bodyPr>
            <a:normAutofit fontScale="90000"/>
          </a:bodyPr>
          <a:lstStyle/>
          <a:p>
            <a:r>
              <a:rPr lang="cs-CZ" sz="2400" b="1" dirty="0"/>
              <a:t>Oddlužení – dispoziční oprávnění - § 409</a:t>
            </a:r>
            <a:endParaRPr lang="cs-CZ" sz="2400" dirty="0"/>
          </a:p>
        </p:txBody>
      </p:sp>
      <p:sp>
        <p:nvSpPr>
          <p:cNvPr id="3" name="Zástupný symbol pro obsah 2"/>
          <p:cNvSpPr>
            <a:spLocks noGrp="1"/>
          </p:cNvSpPr>
          <p:nvPr>
            <p:ph idx="1"/>
          </p:nvPr>
        </p:nvSpPr>
        <p:spPr>
          <a:xfrm>
            <a:off x="179512" y="836712"/>
            <a:ext cx="8712968" cy="5289451"/>
          </a:xfrm>
        </p:spPr>
        <p:txBody>
          <a:bodyPr>
            <a:normAutofit lnSpcReduction="10000"/>
          </a:bodyPr>
          <a:lstStyle/>
          <a:p>
            <a:pPr algn="ctr">
              <a:buNone/>
            </a:pPr>
            <a:r>
              <a:rPr lang="cs-CZ" sz="1800" dirty="0"/>
              <a:t>(1) Od </a:t>
            </a:r>
            <a:r>
              <a:rPr lang="cs-CZ" sz="1800" b="1" dirty="0">
                <a:solidFill>
                  <a:srgbClr val="FF0000"/>
                </a:solidFill>
              </a:rPr>
              <a:t>schválení oddlužení plněním splátkového kalendáře</a:t>
            </a:r>
            <a:r>
              <a:rPr lang="cs-CZ" sz="1800" dirty="0"/>
              <a:t> má dispoziční oprávnění k příjmům, které získá po schválení oddlužení, </a:t>
            </a:r>
            <a:r>
              <a:rPr lang="cs-CZ" sz="1800" b="1" dirty="0">
                <a:solidFill>
                  <a:srgbClr val="FF0000"/>
                </a:solidFill>
              </a:rPr>
              <a:t>dlužník</a:t>
            </a:r>
            <a:r>
              <a:rPr lang="cs-CZ" sz="1800" dirty="0"/>
              <a:t>. S takto nabytými příjmy je dlužník povinen naložit způsobem uvedeným v rozhodnutí o schválení oddlužení plněním splátkového kalendáře. </a:t>
            </a:r>
          </a:p>
          <a:p>
            <a:pPr algn="ctr">
              <a:buNone/>
            </a:pPr>
            <a:r>
              <a:rPr lang="cs-CZ" sz="1800" dirty="0"/>
              <a:t> </a:t>
            </a:r>
          </a:p>
          <a:p>
            <a:pPr algn="ctr">
              <a:buNone/>
            </a:pPr>
            <a:r>
              <a:rPr lang="cs-CZ" sz="1800" dirty="0"/>
              <a:t>	(2) </a:t>
            </a:r>
            <a:r>
              <a:rPr lang="cs-CZ" sz="1800" b="1" dirty="0">
                <a:solidFill>
                  <a:srgbClr val="FF0000"/>
                </a:solidFill>
              </a:rPr>
              <a:t>Dispoziční oprávnění k majetku</a:t>
            </a:r>
            <a:r>
              <a:rPr lang="cs-CZ" sz="1800" dirty="0"/>
              <a:t>, náležejícímu do majetkové podstaty v době schválení oddlužení, včetně toho majetku, s nímž dlužník nemohl dosud nakládat v důsledku účinků nařízení nebo zahájení výkonu rozhodnutí nebo exekuce, má od právní moci rozhodnutí o schválení oddlužení plněním splátkového kalendáře </a:t>
            </a:r>
            <a:r>
              <a:rPr lang="cs-CZ" sz="1800" b="1" dirty="0">
                <a:solidFill>
                  <a:srgbClr val="FF0000"/>
                </a:solidFill>
              </a:rPr>
              <a:t>dlužník</a:t>
            </a:r>
            <a:r>
              <a:rPr lang="cs-CZ" sz="1800" dirty="0"/>
              <a:t>; </a:t>
            </a:r>
            <a:r>
              <a:rPr lang="cs-CZ" sz="1800" b="1" dirty="0">
                <a:solidFill>
                  <a:srgbClr val="FF0000"/>
                </a:solidFill>
              </a:rPr>
              <a:t>to neplatí, jde-li o majetek, který slouží k zajištění</a:t>
            </a:r>
            <a:r>
              <a:rPr lang="cs-CZ" sz="1800" dirty="0"/>
              <a:t>. </a:t>
            </a:r>
            <a:r>
              <a:rPr lang="cs-CZ" sz="1800" b="1" dirty="0">
                <a:solidFill>
                  <a:srgbClr val="FF0000"/>
                </a:solidFill>
              </a:rPr>
              <a:t>Majetek, který dlužník získá poté, co nastanou účinky schválení oddlužení, z té části příjmů, která nepodléhá oddlužení, nenáleží do majetkové podstaty</a:t>
            </a:r>
            <a:r>
              <a:rPr lang="cs-CZ" sz="1800" dirty="0"/>
              <a:t>.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 </a:t>
            </a:r>
          </a:p>
          <a:p>
            <a:pPr algn="ctr">
              <a:buNone/>
            </a:pPr>
            <a:r>
              <a:rPr lang="cs-CZ" sz="1800" dirty="0"/>
              <a:t> </a:t>
            </a:r>
          </a:p>
          <a:p>
            <a:pPr algn="ctr">
              <a:buNone/>
            </a:pPr>
            <a:r>
              <a:rPr lang="cs-CZ" sz="1800" dirty="0"/>
              <a:t>	(3) </a:t>
            </a:r>
            <a:r>
              <a:rPr lang="cs-CZ" sz="1800" b="1" dirty="0">
                <a:solidFill>
                  <a:srgbClr val="FF0000"/>
                </a:solidFill>
              </a:rPr>
              <a:t>Majetek, který slouží k zajištění, zpeněží insolvenční správce </a:t>
            </a:r>
            <a:r>
              <a:rPr lang="cs-CZ" sz="1800" dirty="0"/>
              <a:t>po schválení oddlužení plněním splátkového kalendáře, nejdříve však po zjištění pravosti výše a pořadí zajištěné pohledávky, požádá-li o to zajištěný věřitel. Výtěžek zpeněžení vydá zajištěnému věřiteli; přitom postupuje obdobně podle ustanovení o zpeněžení zajištění v konkursu. </a:t>
            </a:r>
          </a:p>
          <a:p>
            <a:pP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normAutofit/>
          </a:bodyPr>
          <a:lstStyle/>
          <a:p>
            <a:r>
              <a:rPr lang="cs-CZ" sz="2800" b="1" dirty="0"/>
              <a:t>jiný zásah do dispozičních oprávnění</a:t>
            </a:r>
          </a:p>
        </p:txBody>
      </p:sp>
      <p:sp>
        <p:nvSpPr>
          <p:cNvPr id="8" name="Podnadpis 7"/>
          <p:cNvSpPr>
            <a:spLocks noGrp="1"/>
          </p:cNvSpPr>
          <p:nvPr>
            <p:ph type="subTitle" idx="1"/>
          </p:nvPr>
        </p:nvSpPr>
        <p:spPr>
          <a:xfrm>
            <a:off x="1403648" y="3501008"/>
            <a:ext cx="6400800" cy="1752600"/>
          </a:xfrm>
        </p:spPr>
        <p:txBody>
          <a:bodyPr/>
          <a:lstStyle/>
          <a:p>
            <a:endParaRPr lang="cs-CZ" dirty="0"/>
          </a:p>
          <a:p>
            <a:r>
              <a:rPr lang="cs-CZ" sz="2800" b="1" dirty="0">
                <a:solidFill>
                  <a:schemeClr val="tx1"/>
                </a:solidFill>
              </a:rPr>
              <a:t>§ 82, 113</a:t>
            </a: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38</a:t>
            </a:fld>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490066"/>
          </a:xfrm>
        </p:spPr>
        <p:txBody>
          <a:bodyPr>
            <a:normAutofit/>
          </a:bodyPr>
          <a:lstStyle/>
          <a:p>
            <a:r>
              <a:rPr lang="cs-CZ" sz="2400" b="1" dirty="0"/>
              <a:t>§ 82 odst. 1 a 2</a:t>
            </a:r>
          </a:p>
        </p:txBody>
      </p:sp>
      <p:sp>
        <p:nvSpPr>
          <p:cNvPr id="3" name="Zástupný symbol pro obsah 2"/>
          <p:cNvSpPr>
            <a:spLocks noGrp="1"/>
          </p:cNvSpPr>
          <p:nvPr>
            <p:ph idx="1"/>
          </p:nvPr>
        </p:nvSpPr>
        <p:spPr>
          <a:xfrm>
            <a:off x="0" y="620688"/>
            <a:ext cx="9144000" cy="5616624"/>
          </a:xfrm>
        </p:spPr>
        <p:txBody>
          <a:bodyPr>
            <a:noAutofit/>
          </a:bodyPr>
          <a:lstStyle/>
          <a:p>
            <a:pPr algn="ctr">
              <a:buNone/>
            </a:pPr>
            <a:r>
              <a:rPr lang="cs-CZ" sz="2000" dirty="0"/>
              <a:t>(1) </a:t>
            </a:r>
            <a:r>
              <a:rPr lang="cs-CZ" sz="2000" b="1" dirty="0">
                <a:solidFill>
                  <a:srgbClr val="FF0000"/>
                </a:solidFill>
              </a:rPr>
              <a:t>Předběžné opatření </a:t>
            </a:r>
            <a:r>
              <a:rPr lang="cs-CZ" sz="2000" dirty="0"/>
              <a:t>v insolvenčním řízení může insolvenční soud nařídit </a:t>
            </a:r>
            <a:r>
              <a:rPr lang="cs-CZ" sz="2000" b="1" dirty="0">
                <a:solidFill>
                  <a:srgbClr val="FF0000"/>
                </a:solidFill>
              </a:rPr>
              <a:t>i bez návrhu</a:t>
            </a:r>
            <a:r>
              <a:rPr lang="cs-CZ" sz="2000" dirty="0"/>
              <a:t>, nestanoví-li zákon jinak. Navrhovatel předběžného opatření, které by insolvenční soud mohl nařídit i bez návrhu, není povinen složit jistotu. Povinnost složit jistotu jako navrhovatel předběžného opatření nemá dlužník. </a:t>
            </a:r>
          </a:p>
          <a:p>
            <a:pPr algn="ctr">
              <a:buNone/>
            </a:pPr>
            <a:r>
              <a:rPr lang="cs-CZ" sz="2000" dirty="0"/>
              <a:t> 	</a:t>
            </a:r>
          </a:p>
          <a:p>
            <a:pPr algn="ctr">
              <a:buNone/>
            </a:pPr>
            <a:r>
              <a:rPr lang="cs-CZ" sz="2000" dirty="0"/>
              <a:t>(2) Předběžným opatřením může insolvenční soud v době do rozhodnutí o insolvenčním návrhu také </a:t>
            </a:r>
          </a:p>
          <a:p>
            <a:pPr algn="ctr">
              <a:buNone/>
            </a:pPr>
            <a:r>
              <a:rPr lang="cs-CZ" sz="2000" dirty="0"/>
              <a:t>a) </a:t>
            </a:r>
            <a:r>
              <a:rPr lang="cs-CZ" sz="2000" b="1" dirty="0">
                <a:solidFill>
                  <a:srgbClr val="FF0000"/>
                </a:solidFill>
              </a:rPr>
              <a:t>ustanovit předběžného správce</a:t>
            </a:r>
            <a:r>
              <a:rPr lang="cs-CZ" sz="2000" dirty="0"/>
              <a:t>, </a:t>
            </a:r>
          </a:p>
          <a:p>
            <a:pPr algn="ctr">
              <a:buNone/>
            </a:pPr>
            <a:r>
              <a:rPr lang="cs-CZ" sz="2000" dirty="0"/>
              <a:t> b) </a:t>
            </a:r>
            <a:r>
              <a:rPr lang="cs-CZ" sz="2000" b="1" dirty="0">
                <a:solidFill>
                  <a:srgbClr val="FF0000"/>
                </a:solidFill>
              </a:rPr>
              <a:t>omezit z</a:t>
            </a:r>
            <a:r>
              <a:rPr lang="cs-CZ" sz="2000" dirty="0"/>
              <a:t> důvodů hodných zvláštního zřetele způsobem stanoveným v předběžném opatření </a:t>
            </a:r>
            <a:r>
              <a:rPr lang="cs-CZ" sz="2000" b="1" dirty="0">
                <a:solidFill>
                  <a:srgbClr val="FF0000"/>
                </a:solidFill>
              </a:rPr>
              <a:t>některý z účinků </a:t>
            </a:r>
            <a:r>
              <a:rPr lang="cs-CZ" sz="2000" dirty="0"/>
              <a:t>spojených se zahájením insolvenčního řízení uvedených v </a:t>
            </a:r>
            <a:r>
              <a:rPr lang="cs-CZ" sz="2000" b="1" dirty="0">
                <a:solidFill>
                  <a:srgbClr val="FF0000"/>
                </a:solidFill>
                <a:hlinkClick r:id="rId2" action="ppaction://hlinkfile"/>
              </a:rPr>
              <a:t>§ 109 odst. 1 písm. b) a c)</a:t>
            </a:r>
            <a:r>
              <a:rPr lang="cs-CZ" sz="2000" b="1" dirty="0">
                <a:solidFill>
                  <a:srgbClr val="FF0000"/>
                </a:solidFill>
              </a:rPr>
              <a:t>, </a:t>
            </a:r>
            <a:r>
              <a:rPr lang="cs-CZ" sz="2000" dirty="0"/>
              <a:t>neodporuje-li to společnému zájmu věřitelů, nebo </a:t>
            </a:r>
          </a:p>
          <a:p>
            <a:pPr algn="ctr">
              <a:buNone/>
            </a:pPr>
            <a:r>
              <a:rPr lang="cs-CZ" sz="2000" dirty="0"/>
              <a:t> c) uložit insolvenčnímu navrhovateli, který není zaměstnancem dlužníka a jehož pohledávka vůči dlužníkovi nespočívá pouze v pracovněprávních nárocích, aby složil jistotu k zajištění náhrady škody nebo jiné újmy, která by dlužníku vznikla nedůvodným zahájením insolvenčního řízení a opatřeními přijatými v jeho průběhu. </a:t>
            </a:r>
          </a:p>
          <a:p>
            <a:pPr algn="ctr">
              <a:buNone/>
            </a:pPr>
            <a:r>
              <a:rPr lang="cs-CZ" sz="1700" dirty="0"/>
              <a:t>	</a:t>
            </a: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39</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5"/>
          <p:cNvSpPr>
            <a:spLocks noGrp="1"/>
          </p:cNvSpPr>
          <p:nvPr>
            <p:ph type="title"/>
          </p:nvPr>
        </p:nvSpPr>
        <p:spPr>
          <a:xfrm>
            <a:off x="457200" y="274638"/>
            <a:ext cx="8229600" cy="706437"/>
          </a:xfrm>
        </p:spPr>
        <p:txBody>
          <a:bodyPr/>
          <a:lstStyle/>
          <a:p>
            <a:pPr eaLnBrk="1" hangingPunct="1"/>
            <a:r>
              <a:rPr lang="cs-CZ" altLang="cs-CZ" sz="3200" b="1" dirty="0"/>
              <a:t>Porovnání roků 2012 a 2013</a:t>
            </a:r>
            <a:endParaRPr lang="cs-CZ" altLang="cs-CZ" sz="3200" dirty="0"/>
          </a:p>
        </p:txBody>
      </p:sp>
      <p:sp>
        <p:nvSpPr>
          <p:cNvPr id="7" name="Zástupný symbol pro obsah 6"/>
          <p:cNvSpPr>
            <a:spLocks noGrp="1"/>
          </p:cNvSpPr>
          <p:nvPr>
            <p:ph idx="1"/>
          </p:nvPr>
        </p:nvSpPr>
        <p:spPr>
          <a:xfrm>
            <a:off x="457200" y="908720"/>
            <a:ext cx="8229600" cy="5472608"/>
          </a:xfrm>
        </p:spPr>
        <p:txBody>
          <a:bodyPr rtlCol="0">
            <a:normAutofit fontScale="92500" lnSpcReduction="10000"/>
          </a:bodyPr>
          <a:lstStyle/>
          <a:p>
            <a:pPr eaLnBrk="1" fontAlgn="auto" hangingPunct="1">
              <a:spcAft>
                <a:spcPts val="0"/>
              </a:spcAft>
              <a:buFont typeface="Arial" pitchFamily="34" charset="0"/>
              <a:buNone/>
              <a:defRPr/>
            </a:pPr>
            <a:r>
              <a:rPr lang="cs-CZ" sz="2000" b="1" dirty="0"/>
              <a:t>						     2012		   2013	</a:t>
            </a:r>
          </a:p>
          <a:p>
            <a:pPr eaLnBrk="1" fontAlgn="auto" hangingPunct="1">
              <a:spcAft>
                <a:spcPts val="0"/>
              </a:spcAft>
              <a:buFont typeface="Arial" pitchFamily="34" charset="0"/>
              <a:buNone/>
              <a:defRPr/>
            </a:pPr>
            <a:r>
              <a:rPr lang="cs-CZ" sz="2000" b="1" dirty="0"/>
              <a:t>Insolvenční návrhy celkem</a:t>
            </a:r>
            <a:r>
              <a:rPr lang="cs-CZ" sz="2000" dirty="0"/>
              <a:t> 	</a:t>
            </a:r>
            <a:r>
              <a:rPr lang="cs-CZ" sz="2000" b="1" dirty="0"/>
              <a:t>                                      32.656	                    37.613</a:t>
            </a:r>
            <a:endParaRPr lang="cs-CZ" sz="1800" b="1" dirty="0"/>
          </a:p>
          <a:p>
            <a:pPr eaLnBrk="1" fontAlgn="auto" hangingPunct="1">
              <a:spcAft>
                <a:spcPts val="0"/>
              </a:spcAft>
              <a:buFont typeface="Arial" pitchFamily="34" charset="0"/>
              <a:buNone/>
              <a:defRPr/>
            </a:pPr>
            <a:endParaRPr lang="cs-CZ" sz="1800" b="1"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nespojené </a:t>
            </a:r>
          </a:p>
          <a:p>
            <a:pPr eaLnBrk="1" fontAlgn="auto" hangingPunct="1">
              <a:spcAft>
                <a:spcPts val="0"/>
              </a:spcAft>
              <a:buFont typeface="Arial" pitchFamily="34" charset="0"/>
              <a:buNone/>
              <a:defRPr/>
            </a:pPr>
            <a:r>
              <a:rPr lang="cs-CZ" sz="2000" b="1" dirty="0"/>
              <a:t>s návrhem na zp</a:t>
            </a:r>
            <a:r>
              <a:rPr lang="cs-CZ" sz="2000" dirty="0"/>
              <a:t>ů</a:t>
            </a:r>
            <a:r>
              <a:rPr lang="cs-CZ" sz="2000" b="1" dirty="0"/>
              <a:t>sob </a:t>
            </a:r>
            <a:r>
              <a:rPr lang="cs-CZ" sz="2000" dirty="0"/>
              <a:t>ř</a:t>
            </a:r>
            <a:r>
              <a:rPr lang="cs-CZ" sz="2000" b="1" dirty="0"/>
              <a:t>e</a:t>
            </a:r>
            <a:r>
              <a:rPr lang="cs-CZ" sz="2000" dirty="0"/>
              <a:t>š</a:t>
            </a:r>
            <a:r>
              <a:rPr lang="cs-CZ" sz="2000" b="1" dirty="0"/>
              <a:t>ení úpadku                        4.115	                     4.243</a:t>
            </a:r>
          </a:p>
          <a:p>
            <a:pPr eaLnBrk="1" fontAlgn="auto" hangingPunct="1">
              <a:spcAft>
                <a:spcPts val="0"/>
              </a:spcAft>
              <a:buFont typeface="Arial" pitchFamily="34" charset="0"/>
              <a:buNone/>
              <a:defRPr/>
            </a:pPr>
            <a:endParaRPr lang="cs-CZ" sz="2000" b="1"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spojené </a:t>
            </a:r>
          </a:p>
          <a:p>
            <a:pPr eaLnBrk="1" fontAlgn="auto" hangingPunct="1">
              <a:spcAft>
                <a:spcPts val="0"/>
              </a:spcAft>
              <a:buFont typeface="Arial" pitchFamily="34" charset="0"/>
              <a:buNone/>
              <a:defRPr/>
            </a:pPr>
            <a:r>
              <a:rPr lang="cs-CZ" sz="2000" b="1" dirty="0"/>
              <a:t>s návrhem na prohlá</a:t>
            </a:r>
            <a:r>
              <a:rPr lang="cs-CZ" sz="2000" dirty="0"/>
              <a:t>š</a:t>
            </a:r>
            <a:r>
              <a:rPr lang="cs-CZ" sz="2000" b="1" dirty="0"/>
              <a:t>ení konkurs	          	       2.735	    3.140</a:t>
            </a:r>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spojené </a:t>
            </a:r>
          </a:p>
          <a:p>
            <a:pPr eaLnBrk="1" fontAlgn="auto" hangingPunct="1">
              <a:spcAft>
                <a:spcPts val="0"/>
              </a:spcAft>
              <a:buFont typeface="Arial" pitchFamily="34" charset="0"/>
              <a:buNone/>
              <a:defRPr/>
            </a:pPr>
            <a:r>
              <a:rPr lang="cs-CZ" sz="2000" b="1" dirty="0"/>
              <a:t>s návrhem na povolení oddlu</a:t>
            </a:r>
            <a:r>
              <a:rPr lang="cs-CZ" sz="2000" dirty="0"/>
              <a:t>ž</a:t>
            </a:r>
            <a:r>
              <a:rPr lang="cs-CZ" sz="2000" b="1" dirty="0"/>
              <a:t>ení        	       25.785	  30.213</a:t>
            </a:r>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r>
              <a:rPr lang="cs-CZ" sz="2000" b="1" dirty="0"/>
              <a:t>insolven</a:t>
            </a:r>
            <a:r>
              <a:rPr lang="cs-CZ" sz="2000" dirty="0"/>
              <a:t>č</a:t>
            </a:r>
            <a:r>
              <a:rPr lang="cs-CZ" sz="2000" b="1" dirty="0"/>
              <a:t>ní návrhy spojené </a:t>
            </a:r>
          </a:p>
          <a:p>
            <a:pPr eaLnBrk="1" fontAlgn="auto" hangingPunct="1">
              <a:spcAft>
                <a:spcPts val="0"/>
              </a:spcAft>
              <a:buFont typeface="Arial" pitchFamily="34" charset="0"/>
              <a:buNone/>
              <a:defRPr/>
            </a:pPr>
            <a:r>
              <a:rPr lang="cs-CZ" sz="2000" b="1" dirty="0"/>
              <a:t>s návrhem na povolení reorganizace		             21</a:t>
            </a:r>
            <a:r>
              <a:rPr lang="cs-CZ" sz="2000" dirty="0"/>
              <a:t> 	           </a:t>
            </a:r>
            <a:r>
              <a:rPr lang="cs-CZ" sz="2000" b="1" dirty="0"/>
              <a:t>17</a:t>
            </a:r>
          </a:p>
          <a:p>
            <a:pPr eaLnBrk="1" fontAlgn="auto" hangingPunct="1">
              <a:spcAft>
                <a:spcPts val="0"/>
              </a:spcAft>
              <a:buFont typeface="Arial" pitchFamily="34" charset="0"/>
              <a:buNone/>
              <a:defRPr/>
            </a:pPr>
            <a:r>
              <a:rPr lang="cs-CZ" sz="2000" b="1" dirty="0"/>
              <a:t>----------------------------------------------------------------------</a:t>
            </a:r>
          </a:p>
          <a:p>
            <a:pPr eaLnBrk="1" fontAlgn="auto" hangingPunct="1">
              <a:spcAft>
                <a:spcPts val="0"/>
              </a:spcAft>
              <a:buFont typeface="Arial" pitchFamily="34" charset="0"/>
              <a:buNone/>
              <a:defRPr/>
            </a:pPr>
            <a:r>
              <a:rPr lang="cs-CZ" sz="2000" i="1" dirty="0" err="1"/>
              <a:t>ponz</a:t>
            </a:r>
            <a:r>
              <a:rPr lang="cs-CZ" sz="2000" i="1" dirty="0"/>
              <a:t>.: počet </a:t>
            </a:r>
            <a:r>
              <a:rPr lang="cs-CZ" sz="2000" i="1" dirty="0" err="1"/>
              <a:t>ins</a:t>
            </a:r>
            <a:r>
              <a:rPr lang="cs-CZ" sz="2000" i="1" dirty="0"/>
              <a:t>. návrhů za r. 2014: 35.079, za r. 2015 cca 33.000 (další </a:t>
            </a:r>
            <a:r>
              <a:rPr lang="cs-CZ" sz="2000" i="1" dirty="0" err="1"/>
              <a:t>ofic</a:t>
            </a:r>
            <a:r>
              <a:rPr lang="cs-CZ" sz="2000" i="1" dirty="0"/>
              <a:t>. data nejsou k dispozici)</a:t>
            </a:r>
          </a:p>
          <a:p>
            <a:pPr eaLnBrk="1" fontAlgn="auto" hangingPunct="1">
              <a:spcAft>
                <a:spcPts val="0"/>
              </a:spcAft>
              <a:buFont typeface="Arial" pitchFamily="34" charset="0"/>
              <a:buNone/>
              <a:defRPr/>
            </a:pPr>
            <a:endParaRPr lang="cs-CZ" sz="2000" dirty="0"/>
          </a:p>
          <a:p>
            <a:pPr eaLnBrk="1" fontAlgn="auto" hangingPunct="1">
              <a:spcAft>
                <a:spcPts val="0"/>
              </a:spcAft>
              <a:buFont typeface="Arial" pitchFamily="34" charset="0"/>
              <a:buNone/>
              <a:defRPr/>
            </a:pPr>
            <a:endParaRPr lang="cs-CZ" sz="2000" dirty="0"/>
          </a:p>
        </p:txBody>
      </p:sp>
      <p:sp>
        <p:nvSpPr>
          <p:cNvPr id="6" name="Zástupný symbol pro datum 5"/>
          <p:cNvSpPr>
            <a:spLocks noGrp="1"/>
          </p:cNvSpPr>
          <p:nvPr>
            <p:ph type="dt" sz="half" idx="10"/>
          </p:nvPr>
        </p:nvSpPr>
        <p:spPr/>
        <p:txBody>
          <a:bodyPr/>
          <a:lstStyle/>
          <a:p>
            <a:fld id="{1712EEC1-6406-442F-AC24-7F08E85726FB}" type="datetime1">
              <a:rPr lang="cs-CZ" smtClean="0"/>
              <a:pPr/>
              <a:t>12.01.2017</a:t>
            </a:fld>
            <a:endParaRPr lang="cs-CZ"/>
          </a:p>
        </p:txBody>
      </p:sp>
      <p:sp>
        <p:nvSpPr>
          <p:cNvPr id="8" name="Zástupný symbol pro zápatí 7"/>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4</a:t>
            </a:fld>
            <a:endParaRPr 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400" b="1" dirty="0"/>
              <a:t>§ 82 odst. 3 a 4 – zvláštní druhy </a:t>
            </a:r>
            <a:r>
              <a:rPr lang="cs-CZ" sz="2400" b="1" dirty="0" err="1"/>
              <a:t>předb</a:t>
            </a:r>
            <a:r>
              <a:rPr lang="cs-CZ" sz="2400" b="1" dirty="0"/>
              <a:t>. opatření</a:t>
            </a:r>
            <a:endParaRPr lang="cs-CZ" sz="2400" dirty="0"/>
          </a:p>
        </p:txBody>
      </p:sp>
      <p:sp>
        <p:nvSpPr>
          <p:cNvPr id="3" name="Zástupný symbol pro obsah 2"/>
          <p:cNvSpPr>
            <a:spLocks noGrp="1"/>
          </p:cNvSpPr>
          <p:nvPr>
            <p:ph idx="1"/>
          </p:nvPr>
        </p:nvSpPr>
        <p:spPr>
          <a:xfrm>
            <a:off x="179512" y="1052736"/>
            <a:ext cx="8784976" cy="5073427"/>
          </a:xfrm>
        </p:spPr>
        <p:txBody>
          <a:bodyPr>
            <a:normAutofit fontScale="85000" lnSpcReduction="10000"/>
          </a:bodyPr>
          <a:lstStyle/>
          <a:p>
            <a:pPr algn="ctr">
              <a:buNone/>
            </a:pPr>
            <a:r>
              <a:rPr lang="cs-CZ" sz="2000" dirty="0"/>
              <a:t>(3) Neodporuje-li to společnému zájmu věřitelů, může insolvenční soud z důvodů hodných zvláštního zřetele </a:t>
            </a:r>
            <a:r>
              <a:rPr lang="cs-CZ" sz="2000" b="1" dirty="0">
                <a:solidFill>
                  <a:srgbClr val="FF0000"/>
                </a:solidFill>
              </a:rPr>
              <a:t>předběžným opatřením rovněž </a:t>
            </a:r>
          </a:p>
          <a:p>
            <a:pPr algn="ctr">
              <a:buNone/>
            </a:pPr>
            <a:r>
              <a:rPr lang="cs-CZ" sz="2000" dirty="0"/>
              <a:t> a) </a:t>
            </a:r>
            <a:r>
              <a:rPr lang="cs-CZ" sz="2000" b="1" dirty="0">
                <a:solidFill>
                  <a:srgbClr val="FF0000"/>
                </a:solidFill>
              </a:rPr>
              <a:t>udělit souhlas </a:t>
            </a:r>
            <a:r>
              <a:rPr lang="cs-CZ" sz="2000" dirty="0"/>
              <a:t>se započtením vzájemných pohledávek dlužníka a věřitele v době trvání moratoria, nebo </a:t>
            </a:r>
          </a:p>
          <a:p>
            <a:pPr algn="ctr">
              <a:buNone/>
            </a:pPr>
            <a:r>
              <a:rPr lang="cs-CZ" sz="2000" dirty="0"/>
              <a:t>b) </a:t>
            </a:r>
            <a:r>
              <a:rPr lang="cs-CZ" sz="2000" b="1" dirty="0">
                <a:solidFill>
                  <a:srgbClr val="FF0000"/>
                </a:solidFill>
              </a:rPr>
              <a:t>udělit souhlas </a:t>
            </a:r>
            <a:r>
              <a:rPr lang="cs-CZ" sz="2000" dirty="0"/>
              <a:t>se započtením vzájemných pohledávek dlužníka a věřitele i po okamžiku zveřejnění návrhu na povolení reorganizace v insolvenčním rejstříku, anebo </a:t>
            </a:r>
          </a:p>
          <a:p>
            <a:pPr algn="ctr">
              <a:buNone/>
            </a:pPr>
            <a:r>
              <a:rPr lang="cs-CZ" sz="2000" dirty="0"/>
              <a:t>c) </a:t>
            </a:r>
            <a:r>
              <a:rPr lang="cs-CZ" sz="2000" b="1" dirty="0">
                <a:solidFill>
                  <a:srgbClr val="FF0000"/>
                </a:solidFill>
              </a:rPr>
              <a:t>zakázat pro určité případy </a:t>
            </a:r>
            <a:r>
              <a:rPr lang="cs-CZ" sz="2000" dirty="0"/>
              <a:t>nebo na určitou dobu </a:t>
            </a:r>
            <a:r>
              <a:rPr lang="cs-CZ" sz="2000" b="1" dirty="0">
                <a:solidFill>
                  <a:srgbClr val="FF0000"/>
                </a:solidFill>
              </a:rPr>
              <a:t>započtení</a:t>
            </a:r>
            <a:r>
              <a:rPr lang="cs-CZ" sz="2000" dirty="0"/>
              <a:t> vzájemných pohledávek dlužníka a věřitele. </a:t>
            </a:r>
          </a:p>
          <a:p>
            <a:pPr algn="ctr">
              <a:buNone/>
            </a:pPr>
            <a:r>
              <a:rPr lang="cs-CZ" sz="2000" dirty="0"/>
              <a:t> </a:t>
            </a:r>
          </a:p>
          <a:p>
            <a:pPr algn="ctr">
              <a:buNone/>
            </a:pPr>
            <a:r>
              <a:rPr lang="cs-CZ" sz="2000" dirty="0"/>
              <a:t>	(4) Předběžné opatření uložením povinnosti složit jistotu k zajištění náhrady škody nebo jiné újmy, která by dlužníku vznikla nedůvodným zahájením insolvenčního řízení a opatřeními přijatými v jeho průběhu, lze nařídit jen na návrh dlužníka podaný při prvním úkonu, který dlužníku přísluší po podání insolvenčního návrhu, a jen tehdy, jestliže dlužník doloží, že mu vznik takové škody nebo jiné újmy zjevně hrozí. Jestliže však podle dosavadních výsledků insolvenčního řízení lze očekávat, že dlužníkův úpadek bude osvědčen, insolvenční soud návrh na nařízení takového předběžného opatření zamítne. Přiměřeně se dále použijí ustanovení </a:t>
            </a:r>
            <a:r>
              <a:rPr lang="cs-CZ" sz="2000" dirty="0">
                <a:hlinkClick r:id="rId2" action="ppaction://hlinkfile"/>
              </a:rPr>
              <a:t>§ 202 odst. 5 a 6</a:t>
            </a:r>
            <a:r>
              <a:rPr lang="cs-CZ" sz="2000" dirty="0"/>
              <a:t> a ustanovení občanského soudního řádu o jistotě u předběžného opatření. Předběžné opatření podle </a:t>
            </a:r>
            <a:r>
              <a:rPr lang="cs-CZ" sz="2000" dirty="0">
                <a:hlinkClick r:id="rId2" action="ppaction://hlinkfile"/>
              </a:rPr>
              <a:t>odstavce 3</a:t>
            </a:r>
            <a:r>
              <a:rPr lang="cs-CZ" sz="2000" dirty="0"/>
              <a:t> lze nařídit jen na návrh dlužníka, insolvenčního správce, věřitele, jehož se započtení týká, nebo osoby, která na tom má právní zájem. </a:t>
            </a:r>
          </a:p>
          <a:p>
            <a:pP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40</a:t>
            </a:fld>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800" b="1" dirty="0"/>
              <a:t>§ 82 odst. 5 a 6</a:t>
            </a:r>
            <a:endParaRPr lang="cs-CZ" sz="2800" dirty="0"/>
          </a:p>
        </p:txBody>
      </p:sp>
      <p:sp>
        <p:nvSpPr>
          <p:cNvPr id="3" name="Zástupný symbol pro obsah 2"/>
          <p:cNvSpPr>
            <a:spLocks noGrp="1"/>
          </p:cNvSpPr>
          <p:nvPr>
            <p:ph idx="1"/>
          </p:nvPr>
        </p:nvSpPr>
        <p:spPr>
          <a:xfrm>
            <a:off x="457200" y="1196752"/>
            <a:ext cx="8229600" cy="4929411"/>
          </a:xfrm>
        </p:spPr>
        <p:txBody>
          <a:bodyPr>
            <a:normAutofit fontScale="32500" lnSpcReduction="20000"/>
          </a:bodyPr>
          <a:lstStyle/>
          <a:p>
            <a:pPr algn="ctr">
              <a:buNone/>
            </a:pPr>
            <a:r>
              <a:rPr lang="cs-CZ" sz="6200" dirty="0"/>
              <a:t>(5) Rozhodnutí o návrhu na předběžné opatření podle </a:t>
            </a:r>
            <a:r>
              <a:rPr lang="cs-CZ" sz="6200" dirty="0">
                <a:hlinkClick r:id="rId2" action="ppaction://hlinkfile"/>
              </a:rPr>
              <a:t>odstavce 2 písm. b)</a:t>
            </a:r>
            <a:r>
              <a:rPr lang="cs-CZ" sz="6200" dirty="0"/>
              <a:t> nebo </a:t>
            </a:r>
            <a:r>
              <a:rPr lang="cs-CZ" sz="6200" dirty="0">
                <a:hlinkClick r:id="rId2" action="ppaction://hlinkfile"/>
              </a:rPr>
              <a:t>c)</a:t>
            </a:r>
            <a:r>
              <a:rPr lang="cs-CZ" sz="6200" dirty="0"/>
              <a:t> doručí insolvenční soud do vlastních rukou dlužníkovi, insolvenčnímu správci, osobě, která takový návrh podala, a insolvenčnímu navrhovateli. Předběžné opatření podle </a:t>
            </a:r>
            <a:r>
              <a:rPr lang="cs-CZ" sz="6200" dirty="0">
                <a:hlinkClick r:id="rId2" action="ppaction://hlinkfile"/>
              </a:rPr>
              <a:t>odstavce 3</a:t>
            </a:r>
            <a:r>
              <a:rPr lang="cs-CZ" sz="6200" dirty="0"/>
              <a:t> doručí insolvenční soud do vlastních rukou dlužníkovi, insolvenčnímu správci, osobě, která takový návrh podala, a v případě, že se předběžné opatření vztahuje na pohledávky jednotlivých věřitelů, i těmto věřitelům. Jestliže insolvenční soud nenařídí předběžné opatření, doručí rozhodnutí o návrhu na předběžné opatření podle </a:t>
            </a:r>
            <a:r>
              <a:rPr lang="cs-CZ" sz="6200" dirty="0">
                <a:hlinkClick r:id="rId2" action="ppaction://hlinkfile"/>
              </a:rPr>
              <a:t>odstavce 3</a:t>
            </a:r>
            <a:r>
              <a:rPr lang="cs-CZ" sz="6200" dirty="0"/>
              <a:t> zvlášť dlužníku, insolvenčnímu správci a osobě, která takový návrh podala. </a:t>
            </a:r>
          </a:p>
          <a:p>
            <a:pPr algn="ctr">
              <a:buNone/>
            </a:pPr>
            <a:r>
              <a:rPr lang="cs-CZ" sz="6200" dirty="0"/>
              <a:t> </a:t>
            </a:r>
          </a:p>
          <a:p>
            <a:pPr algn="ctr">
              <a:buNone/>
            </a:pPr>
            <a:r>
              <a:rPr lang="cs-CZ" sz="6200" dirty="0"/>
              <a:t>	(6) Je-li dlužník provozovatelem nebo účastníkem platebního systému s neodvolatelností zúčtování, zahraničního platebního systému s neodvolatelností zúčtování, vypořádacího systému s neodvolatelností vypořádání nebo zahraničního vypořádacího systému s neodvolatelností vypořádání, vyrozumí insolvenční soud o vydání předběžného opatření podle </a:t>
            </a:r>
            <a:r>
              <a:rPr lang="cs-CZ" sz="6200" dirty="0">
                <a:hlinkClick r:id="rId2" action="ppaction://hlinkfile"/>
              </a:rPr>
              <a:t>odstavce 3</a:t>
            </a:r>
            <a:r>
              <a:rPr lang="cs-CZ" sz="6200" dirty="0"/>
              <a:t> současně s jeho zveřejněním v insolvenčním rejstříku Českou národní banku. </a:t>
            </a:r>
          </a:p>
          <a:p>
            <a:pPr>
              <a:buNone/>
            </a:pPr>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620688"/>
          </a:xfrm>
        </p:spPr>
        <p:txBody>
          <a:bodyPr>
            <a:normAutofit fontScale="90000"/>
          </a:bodyPr>
          <a:lstStyle/>
          <a:p>
            <a:r>
              <a:rPr lang="cs-CZ" sz="2800" b="1" dirty="0"/>
              <a:t>§ 113, odst. 1 a 2 – </a:t>
            </a:r>
            <a:r>
              <a:rPr lang="cs-CZ" sz="2800" b="1" dirty="0" err="1"/>
              <a:t>předb</a:t>
            </a:r>
            <a:r>
              <a:rPr lang="cs-CZ" sz="2800" b="1" dirty="0"/>
              <a:t>. </a:t>
            </a:r>
            <a:r>
              <a:rPr lang="cs-CZ" sz="2800" b="1" dirty="0" err="1"/>
              <a:t>opatř</a:t>
            </a:r>
            <a:r>
              <a:rPr lang="cs-CZ" sz="2800" b="1" dirty="0"/>
              <a:t>. do rozhodnutí o úpadku </a:t>
            </a:r>
          </a:p>
        </p:txBody>
      </p:sp>
      <p:sp>
        <p:nvSpPr>
          <p:cNvPr id="3" name="Zástupný symbol pro obsah 2"/>
          <p:cNvSpPr>
            <a:spLocks noGrp="1"/>
          </p:cNvSpPr>
          <p:nvPr>
            <p:ph idx="1"/>
          </p:nvPr>
        </p:nvSpPr>
        <p:spPr>
          <a:xfrm>
            <a:off x="457200" y="908720"/>
            <a:ext cx="8229600" cy="5217443"/>
          </a:xfrm>
        </p:spPr>
        <p:txBody>
          <a:bodyPr>
            <a:normAutofit/>
          </a:bodyPr>
          <a:lstStyle/>
          <a:p>
            <a:pPr algn="ctr">
              <a:buNone/>
            </a:pPr>
            <a:r>
              <a:rPr lang="cs-CZ" sz="2000" dirty="0"/>
              <a:t>(1</a:t>
            </a:r>
            <a:r>
              <a:rPr lang="cs-CZ" sz="2000" b="1" dirty="0">
                <a:solidFill>
                  <a:srgbClr val="FF0000"/>
                </a:solidFill>
              </a:rPr>
              <a:t>) Je-li nutné zabránit v době do vydání rozhodnutí o úpadku změnám v rozsahu majetkové podstaty </a:t>
            </a:r>
            <a:r>
              <a:rPr lang="cs-CZ" sz="2000" dirty="0"/>
              <a:t>v neprospěch věřitelů, insolvenční soud může i bez návrhu nařídit předběžné opatření, kterým dlužníkovi uloží, aby nenakládal s určitými věcmi nebo právy náležejícími do jeho majetkové podstaty, nebo rozhodne, že dlužník může nakládat s majetkovou podstatou nebo její částí pouze se souhlasem předběžného správce. Může též nařídit, aby osoby, které mají závazky vůči dlužníkovi, napříště plnění neposkytovaly dlužníkovi, ale předběžnému správci. Současně ustanoví předběžného správce, pokud tak neučinil dříve. </a:t>
            </a:r>
          </a:p>
          <a:p>
            <a:pPr algn="ctr">
              <a:buNone/>
            </a:pPr>
            <a:r>
              <a:rPr lang="cs-CZ" sz="2000" dirty="0"/>
              <a:t> </a:t>
            </a:r>
          </a:p>
          <a:p>
            <a:pPr algn="ctr">
              <a:buNone/>
            </a:pPr>
            <a:r>
              <a:rPr lang="cs-CZ" sz="2000" dirty="0"/>
              <a:t>	(2) Rozhodnutí podle </a:t>
            </a:r>
            <a:r>
              <a:rPr lang="cs-CZ" sz="2000" dirty="0">
                <a:hlinkClick r:id="rId2" action="ppaction://hlinkfile"/>
              </a:rPr>
              <a:t>odstavce 1</a:t>
            </a:r>
            <a:r>
              <a:rPr lang="cs-CZ" sz="2000" dirty="0"/>
              <a:t> doručí insolvenční soud do vlastních rukou dlužníkovi a předběžnému správci. Jiné rozhodnutí o návrhu na předběžné opatření se doručí zvlášť dlužníku a osobě, která takový návrh podala. </a:t>
            </a:r>
          </a:p>
          <a:p>
            <a:pP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42</a:t>
            </a:fld>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2400" b="1" dirty="0"/>
              <a:t>§ 113, odst. 3 a 4 – </a:t>
            </a:r>
            <a:r>
              <a:rPr lang="cs-CZ" sz="2400" b="1" dirty="0" err="1"/>
              <a:t>předb</a:t>
            </a:r>
            <a:r>
              <a:rPr lang="cs-CZ" sz="2400" b="1" dirty="0"/>
              <a:t>. </a:t>
            </a:r>
            <a:r>
              <a:rPr lang="cs-CZ" sz="2400" b="1" dirty="0" err="1"/>
              <a:t>opatř</a:t>
            </a:r>
            <a:r>
              <a:rPr lang="cs-CZ" sz="2400" b="1" dirty="0"/>
              <a:t>. do rozhodnutí o úpadku </a:t>
            </a:r>
            <a:endParaRPr lang="cs-CZ" sz="2400" dirty="0"/>
          </a:p>
        </p:txBody>
      </p:sp>
      <p:sp>
        <p:nvSpPr>
          <p:cNvPr id="3" name="Zástupný symbol pro obsah 2"/>
          <p:cNvSpPr>
            <a:spLocks noGrp="1"/>
          </p:cNvSpPr>
          <p:nvPr>
            <p:ph idx="1"/>
          </p:nvPr>
        </p:nvSpPr>
        <p:spPr>
          <a:xfrm>
            <a:off x="457200" y="1052736"/>
            <a:ext cx="8229600" cy="5073427"/>
          </a:xfrm>
        </p:spPr>
        <p:txBody>
          <a:bodyPr>
            <a:normAutofit lnSpcReduction="10000"/>
          </a:bodyPr>
          <a:lstStyle/>
          <a:p>
            <a:pPr algn="ctr">
              <a:buNone/>
            </a:pPr>
            <a:r>
              <a:rPr lang="cs-CZ" sz="1800" dirty="0"/>
              <a:t>(3) Týkají-li se omezení uložená dlužníku té části jeho majetkové podstaty, která je zapsána v katastru nemovitostí, v Rejstříku zástav nebo v jiných veřejných či neveřejných seznamech, které podle zvláštních právních předpisů osvědčují vlastnictví nebo jiná věcná práva k tomuto majetku, insolvenční soud doručí stejnopis předběžného opatření také katastrálním pracovištím příslušných katastrálních úřadů (dále jen "katastrální pracoviště"), Notářské komoře České republiky a orgánu nebo osobě, která vede jiný veřejný či neveřejný seznam. Je-li dlužník provozovatelem nebo účastníkem platebního systému s neodvolatelností zúčtování, zahraničního platebního systému s neodvolatelností zúčtování, vypořádacího systému s neodvolatelností vypořádání nebo zahraničního vypořádacího systému s neodvolatelností vypořádání, vyrozumí insolvenční soud o vydání předběžného opatření současně s jeho zveřejněním v insolvenčním rejstříku Českou národní banku. </a:t>
            </a:r>
          </a:p>
          <a:p>
            <a:pPr algn="ctr">
              <a:buNone/>
            </a:pPr>
            <a:r>
              <a:rPr lang="cs-CZ" sz="1800" dirty="0"/>
              <a:t> </a:t>
            </a:r>
          </a:p>
          <a:p>
            <a:pPr algn="ctr">
              <a:buNone/>
            </a:pPr>
            <a:r>
              <a:rPr lang="cs-CZ" sz="1800" dirty="0"/>
              <a:t>	(4) Proti předběžnému opatření nařízenému podle tohoto ustanovení se může odvolat pouze dlužník. Jde-li o usnesení, kterým insolvenční soud návrh na nařízení takového předběžného opatření zamítl, je osobou oprávněnou k podání odvolání osoba, která návrh podala. </a:t>
            </a:r>
          </a:p>
          <a:p>
            <a:pP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43</a:t>
            </a:fld>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sz="2800" b="1" dirty="0"/>
              <a:t>§ 113, odst. 5 a 6 – </a:t>
            </a:r>
            <a:r>
              <a:rPr lang="cs-CZ" sz="2800" b="1" dirty="0" err="1"/>
              <a:t>předb</a:t>
            </a:r>
            <a:r>
              <a:rPr lang="cs-CZ" sz="2800" b="1" dirty="0"/>
              <a:t>. </a:t>
            </a:r>
            <a:r>
              <a:rPr lang="cs-CZ" sz="2800" b="1" dirty="0" err="1"/>
              <a:t>opatř</a:t>
            </a:r>
            <a:r>
              <a:rPr lang="cs-CZ" sz="2800" b="1" dirty="0"/>
              <a:t>. do rozhodnutí o úpadku </a:t>
            </a:r>
            <a:endParaRPr lang="cs-CZ" sz="2800" dirty="0"/>
          </a:p>
        </p:txBody>
      </p:sp>
      <p:sp>
        <p:nvSpPr>
          <p:cNvPr id="3" name="Zástupný symbol pro obsah 2"/>
          <p:cNvSpPr>
            <a:spLocks noGrp="1"/>
          </p:cNvSpPr>
          <p:nvPr>
            <p:ph idx="1"/>
          </p:nvPr>
        </p:nvSpPr>
        <p:spPr>
          <a:xfrm>
            <a:off x="457200" y="1124744"/>
            <a:ext cx="8229600" cy="5001419"/>
          </a:xfrm>
        </p:spPr>
        <p:txBody>
          <a:bodyPr>
            <a:normAutofit fontScale="92500" lnSpcReduction="20000"/>
          </a:bodyPr>
          <a:lstStyle/>
          <a:p>
            <a:pPr algn="ctr">
              <a:buNone/>
            </a:pPr>
            <a:r>
              <a:rPr lang="cs-CZ" sz="2000" dirty="0"/>
              <a:t>(5) Předběžné opatření zanikne </a:t>
            </a:r>
          </a:p>
          <a:p>
            <a:pPr algn="ctr">
              <a:buNone/>
            </a:pPr>
            <a:r>
              <a:rPr lang="cs-CZ" sz="2000" dirty="0"/>
              <a:t> </a:t>
            </a:r>
          </a:p>
          <a:p>
            <a:pPr algn="ctr">
              <a:buNone/>
            </a:pPr>
            <a:r>
              <a:rPr lang="cs-CZ" sz="2000" dirty="0"/>
              <a:t>a) uplynutím doby, po kterou mělo trvat, </a:t>
            </a:r>
          </a:p>
          <a:p>
            <a:pPr algn="ctr">
              <a:buNone/>
            </a:pPr>
            <a:r>
              <a:rPr lang="cs-CZ" sz="2000" dirty="0"/>
              <a:t> </a:t>
            </a:r>
          </a:p>
          <a:p>
            <a:pPr algn="ctr">
              <a:buNone/>
            </a:pPr>
            <a:r>
              <a:rPr lang="cs-CZ" sz="2000" dirty="0"/>
              <a:t>b) vydáním rozhodnutí podle </a:t>
            </a:r>
            <a:r>
              <a:rPr lang="cs-CZ" sz="2000" dirty="0">
                <a:hlinkClick r:id="rId2" action="ppaction://hlinkfile"/>
              </a:rPr>
              <a:t>§ 142</a:t>
            </a:r>
            <a:r>
              <a:rPr lang="cs-CZ" sz="2000" dirty="0"/>
              <a:t>, neurčí-li insolvenční soud v takovém rozhodnutí, že předběžné opatření zanikne až právní mocí rozhodnutí, </a:t>
            </a:r>
          </a:p>
          <a:p>
            <a:pPr algn="ctr">
              <a:buNone/>
            </a:pPr>
            <a:r>
              <a:rPr lang="cs-CZ" sz="2000" dirty="0"/>
              <a:t> </a:t>
            </a:r>
          </a:p>
          <a:p>
            <a:pPr algn="ctr">
              <a:buNone/>
            </a:pPr>
            <a:r>
              <a:rPr lang="cs-CZ" sz="2000" dirty="0"/>
              <a:t>c) účinností moratoria, ledaže insolvenční soud určil v rozhodnutí o vyhlášení moratoria jinak, </a:t>
            </a:r>
          </a:p>
          <a:p>
            <a:pPr algn="ctr">
              <a:buNone/>
            </a:pPr>
            <a:r>
              <a:rPr lang="cs-CZ" sz="2000" dirty="0"/>
              <a:t> </a:t>
            </a:r>
          </a:p>
          <a:p>
            <a:pPr algn="ctr">
              <a:buNone/>
            </a:pPr>
            <a:r>
              <a:rPr lang="cs-CZ" sz="2000" dirty="0"/>
              <a:t>d) vydáním rozhodnutí, kterým se předběžné opatření zruší, jakmile pominou důvody, pro které bylo nařízeno. </a:t>
            </a:r>
          </a:p>
          <a:p>
            <a:pPr algn="ctr">
              <a:buNone/>
            </a:pPr>
            <a:r>
              <a:rPr lang="cs-CZ" sz="2000" dirty="0"/>
              <a:t> </a:t>
            </a:r>
          </a:p>
          <a:p>
            <a:pPr algn="ctr">
              <a:buNone/>
            </a:pPr>
            <a:r>
              <a:rPr lang="cs-CZ" sz="2000" dirty="0"/>
              <a:t>	(6) Rozhodnutí podle </a:t>
            </a:r>
            <a:r>
              <a:rPr lang="cs-CZ" sz="2000" dirty="0">
                <a:hlinkClick r:id="rId2" action="ppaction://hlinkfile"/>
              </a:rPr>
              <a:t>odstavce 5 písm. d)</a:t>
            </a:r>
            <a:r>
              <a:rPr lang="cs-CZ" sz="2000" dirty="0"/>
              <a:t> může insolvenční soud vydat i bez návrhu. Pro jeho doručení platí </a:t>
            </a:r>
            <a:r>
              <a:rPr lang="cs-CZ" sz="2000" dirty="0">
                <a:hlinkClick r:id="rId2" action="ppaction://hlinkfile"/>
              </a:rPr>
              <a:t>odstavce 2</a:t>
            </a:r>
            <a:r>
              <a:rPr lang="cs-CZ" sz="2000" dirty="0"/>
              <a:t> a </a:t>
            </a:r>
            <a:r>
              <a:rPr lang="cs-CZ" sz="2000" dirty="0">
                <a:hlinkClick r:id="rId2" action="ppaction://hlinkfile"/>
              </a:rPr>
              <a:t>3</a:t>
            </a:r>
            <a:r>
              <a:rPr lang="cs-CZ" sz="2000" dirty="0"/>
              <a:t> obdobně; odvolat se proti němu může pouze osoba, která návrh na nařízení předběžného opatření podala, není-li totožná s osobou, která navrhla zrušení předběžného opatření. </a:t>
            </a:r>
          </a:p>
          <a:p>
            <a:pP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44</a:t>
            </a:fld>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2132856"/>
            <a:ext cx="7772400" cy="1362075"/>
          </a:xfrm>
        </p:spPr>
        <p:txBody>
          <a:bodyPr>
            <a:noAutofit/>
          </a:bodyPr>
          <a:lstStyle/>
          <a:p>
            <a:pPr algn="ctr"/>
            <a:br>
              <a:rPr lang="cs-CZ" sz="2800" dirty="0">
                <a:effectLst>
                  <a:outerShdw blurRad="38100" dist="38100" dir="2700000" algn="tl">
                    <a:srgbClr val="000000">
                      <a:alpha val="43137"/>
                    </a:srgbClr>
                  </a:outerShdw>
                </a:effectLst>
              </a:rPr>
            </a:br>
            <a:r>
              <a:rPr lang="cs-CZ" sz="2800" dirty="0">
                <a:effectLst>
                  <a:outerShdw blurRad="38100" dist="38100" dir="2700000" algn="tl">
                    <a:srgbClr val="000000">
                      <a:alpha val="43137"/>
                    </a:srgbClr>
                  </a:outerShdw>
                </a:effectLst>
              </a:rPr>
              <a:t>Z JUDIKATURY  K DISPOZIČNÍM OPRÁVNĚNÍM</a:t>
            </a:r>
          </a:p>
        </p:txBody>
      </p:sp>
      <p:sp>
        <p:nvSpPr>
          <p:cNvPr id="8" name="Zástupný symbol pro text 7"/>
          <p:cNvSpPr>
            <a:spLocks noGrp="1"/>
          </p:cNvSpPr>
          <p:nvPr>
            <p:ph type="body" idx="1"/>
          </p:nvPr>
        </p:nvSpPr>
        <p:spPr>
          <a:xfrm>
            <a:off x="539552" y="908720"/>
            <a:ext cx="7772400" cy="1080120"/>
          </a:xfrm>
        </p:spPr>
        <p:txBody>
          <a:bodyPr>
            <a:normAutofit/>
          </a:bodyPr>
          <a:lstStyle/>
          <a:p>
            <a:pPr algn="ctr"/>
            <a:endParaRPr lang="cs-CZ" sz="2800" b="1" dirty="0">
              <a:solidFill>
                <a:schemeClr val="tx1"/>
              </a:solidFill>
              <a:effectLst>
                <a:outerShdw blurRad="38100" dist="38100" dir="2700000" algn="tl">
                  <a:srgbClr val="000000">
                    <a:alpha val="43137"/>
                  </a:srgbClr>
                </a:outerShdw>
              </a:effectLst>
            </a:endParaRP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45</a:t>
            </a:fld>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br>
              <a:rPr lang="cs-CZ" sz="2400" b="1" dirty="0"/>
            </a:br>
            <a:r>
              <a:rPr lang="cs-CZ" sz="2400" b="1" dirty="0"/>
              <a:t>Usnesení Nejvyššího soudu </a:t>
            </a:r>
            <a:br>
              <a:rPr lang="cs-CZ" sz="2400" b="1" dirty="0"/>
            </a:br>
            <a:r>
              <a:rPr lang="cs-CZ" sz="2400" b="1" dirty="0"/>
              <a:t>ze dne 31. 8. 2015</a:t>
            </a:r>
            <a:br>
              <a:rPr lang="cs-CZ" sz="2400" b="1" dirty="0"/>
            </a:br>
            <a:r>
              <a:rPr lang="cs-CZ" sz="2400" b="1" dirty="0"/>
              <a:t>29 </a:t>
            </a:r>
            <a:r>
              <a:rPr lang="cs-CZ" sz="2400" b="1" dirty="0" err="1"/>
              <a:t>Cdo</a:t>
            </a:r>
            <a:r>
              <a:rPr lang="cs-CZ" sz="2400" b="1" dirty="0"/>
              <a:t> 2233/2015</a:t>
            </a:r>
            <a:br>
              <a:rPr lang="cs-CZ" sz="2400" dirty="0"/>
            </a:br>
            <a:endParaRPr lang="cs-CZ" sz="2400" dirty="0"/>
          </a:p>
        </p:txBody>
      </p:sp>
      <p:sp>
        <p:nvSpPr>
          <p:cNvPr id="3" name="Zástupný symbol pro obsah 2"/>
          <p:cNvSpPr>
            <a:spLocks noGrp="1"/>
          </p:cNvSpPr>
          <p:nvPr>
            <p:ph idx="1"/>
          </p:nvPr>
        </p:nvSpPr>
        <p:spPr/>
        <p:txBody>
          <a:bodyPr>
            <a:normAutofit/>
          </a:bodyPr>
          <a:lstStyle/>
          <a:p>
            <a:pPr algn="ctr">
              <a:buNone/>
            </a:pPr>
            <a:endParaRPr lang="cs-CZ" sz="2400" b="1" dirty="0"/>
          </a:p>
          <a:p>
            <a:pPr algn="ctr">
              <a:buNone/>
            </a:pPr>
            <a:endParaRPr lang="cs-CZ" sz="2400" b="1" dirty="0"/>
          </a:p>
          <a:p>
            <a:pPr algn="ctr">
              <a:buNone/>
            </a:pPr>
            <a:r>
              <a:rPr lang="cs-CZ" sz="2400" b="1" dirty="0"/>
              <a:t>Účinky usnesení insolvenčního soudu o předběžném opatření podle § 82 odst. 2 písm. b) insolvenčního zákona nastávají okamžikem jeho zveřejnění v insolvenčním rejstříku. Doručení takového usnesení zvláštním způsobem má význam (jen) pro počátek běhu lhůty k podání (řádného) opravného prostředku.</a:t>
            </a:r>
          </a:p>
          <a:p>
            <a:pPr>
              <a:buNone/>
            </a:pPr>
            <a:r>
              <a:rPr lang="cs-CZ" sz="2000" dirty="0"/>
              <a:t> </a:t>
            </a:r>
          </a:p>
          <a:p>
            <a:pPr algn="ct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46</a:t>
            </a:fld>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700" b="1" dirty="0"/>
            </a:br>
            <a:r>
              <a:rPr lang="cs-CZ" sz="2700" b="1" dirty="0"/>
              <a:t>VS Praha 1 VSPH 1331/2013-A-18 </a:t>
            </a:r>
            <a:br>
              <a:rPr lang="cs-CZ" sz="2700" b="1" dirty="0"/>
            </a:br>
            <a:r>
              <a:rPr lang="cs-CZ" sz="2700" b="1" dirty="0"/>
              <a:t>ve věci KSPH 41 INS 17869/2013 </a:t>
            </a:r>
            <a:br>
              <a:rPr lang="cs-CZ" sz="2700" dirty="0"/>
            </a:br>
            <a:endParaRPr lang="cs-CZ" dirty="0"/>
          </a:p>
        </p:txBody>
      </p:sp>
      <p:sp>
        <p:nvSpPr>
          <p:cNvPr id="3" name="Zástupný symbol pro obsah 2"/>
          <p:cNvSpPr>
            <a:spLocks noGrp="1"/>
          </p:cNvSpPr>
          <p:nvPr>
            <p:ph idx="1"/>
          </p:nvPr>
        </p:nvSpPr>
        <p:spPr/>
        <p:txBody>
          <a:bodyPr>
            <a:normAutofit fontScale="77500" lnSpcReduction="20000"/>
          </a:bodyPr>
          <a:lstStyle/>
          <a:p>
            <a:pPr algn="ctr">
              <a:buNone/>
            </a:pPr>
            <a:r>
              <a:rPr lang="cs-CZ" dirty="0"/>
              <a:t>Pro úplnost odvolací soud dodává, že aplikace § </a:t>
            </a:r>
            <a:r>
              <a:rPr lang="cs-CZ" u="sng" dirty="0">
                <a:hlinkClick r:id="rId2"/>
              </a:rPr>
              <a:t>82</a:t>
            </a:r>
            <a:r>
              <a:rPr lang="cs-CZ" dirty="0"/>
              <a:t> odst. 2 písm. b) </a:t>
            </a:r>
            <a:r>
              <a:rPr lang="cs-CZ" u="sng" dirty="0" err="1">
                <a:hlinkClick r:id="rId3"/>
              </a:rPr>
              <a:t>InsZ</a:t>
            </a:r>
            <a:r>
              <a:rPr lang="cs-CZ" dirty="0"/>
              <a:t> nebrání vydat předběžného opatření, které by dopadalo nejen na situaci vyvolanou </a:t>
            </a:r>
            <a:r>
              <a:rPr lang="cs-CZ" dirty="0" err="1"/>
              <a:t>šikanózními</a:t>
            </a:r>
            <a:r>
              <a:rPr lang="cs-CZ" dirty="0"/>
              <a:t> návrhy podanými věřiteli vůči dlužníku, </a:t>
            </a:r>
            <a:r>
              <a:rPr lang="cs-CZ" b="1" dirty="0">
                <a:solidFill>
                  <a:srgbClr val="FF0000"/>
                </a:solidFill>
              </a:rPr>
              <a:t>ale též na případy, kdy např. obstrukční jednání dlužníka znemožňuje jak řádný postup v insolvenčním řízení, tak i individuální výkon práva jednotlivými věřiteli</a:t>
            </a:r>
            <a:r>
              <a:rPr lang="cs-CZ" dirty="0"/>
              <a:t> (srov. důvodová zpráva k zákonu č. 334/2012, kterým byl novelizován insolvenční zákon, též usnesení Vrchního soudu v Praze </a:t>
            </a:r>
            <a:r>
              <a:rPr lang="cs-CZ" dirty="0" err="1"/>
              <a:t>č.j</a:t>
            </a:r>
            <a:r>
              <a:rPr lang="cs-CZ" dirty="0"/>
              <a:t>. KSCB 25 INS 12826/2013, 1 VSPH 1262/2013-A, ze dne 19. 8. 2013). Přitom je však insolvenční soud vždy povinen posoudit, zda vydání předběžného opatření neodporuje společnému zájmu věřitelů.</a:t>
            </a:r>
            <a:r>
              <a:rPr lang="cs-CZ" b="1" dirty="0"/>
              <a:t> </a:t>
            </a:r>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47</a:t>
            </a:fld>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700" b="1" dirty="0"/>
            </a:br>
            <a:r>
              <a:rPr lang="cs-CZ" sz="2700" b="1" dirty="0"/>
              <a:t>VS Praha 1 VSPH 1281/2014-A-16 </a:t>
            </a:r>
            <a:br>
              <a:rPr lang="cs-CZ" sz="2700" b="1" dirty="0"/>
            </a:br>
            <a:r>
              <a:rPr lang="cs-CZ" sz="2700" b="1" dirty="0"/>
              <a:t>ve věci KSHK 45 INS 10618/2014 </a:t>
            </a:r>
            <a:br>
              <a:rPr lang="cs-CZ" sz="2700" dirty="0"/>
            </a:br>
            <a:endParaRPr lang="cs-CZ" dirty="0"/>
          </a:p>
        </p:txBody>
      </p:sp>
      <p:sp>
        <p:nvSpPr>
          <p:cNvPr id="3" name="Zástupný symbol pro obsah 2"/>
          <p:cNvSpPr>
            <a:spLocks noGrp="1"/>
          </p:cNvSpPr>
          <p:nvPr>
            <p:ph idx="1"/>
          </p:nvPr>
        </p:nvSpPr>
        <p:spPr/>
        <p:txBody>
          <a:bodyPr>
            <a:normAutofit fontScale="92500"/>
          </a:bodyPr>
          <a:lstStyle/>
          <a:p>
            <a:pPr algn="ctr">
              <a:buNone/>
            </a:pPr>
            <a:endParaRPr lang="cs-CZ" sz="2400" dirty="0"/>
          </a:p>
          <a:p>
            <a:pPr algn="ctr">
              <a:buNone/>
            </a:pPr>
            <a:r>
              <a:rPr lang="cs-CZ" sz="2400" dirty="0"/>
              <a:t>Ze shora uvedených zjištění vyplývá, </a:t>
            </a:r>
            <a:r>
              <a:rPr lang="cs-CZ" sz="2400" b="1" dirty="0">
                <a:solidFill>
                  <a:srgbClr val="FF0000"/>
                </a:solidFill>
              </a:rPr>
              <a:t>že dlužnice opakovaným zahajováním insolvenčního řízení (a jejich ukončováním v důsledku vlastního procesního zavinění) zneužívala zmíněného účinku zahájení insolvenčního řízení</a:t>
            </a:r>
            <a:r>
              <a:rPr lang="cs-CZ" sz="2400" dirty="0"/>
              <a:t>, když procesní zavinění dlužnice spojené s neúspěšnými </a:t>
            </a:r>
            <a:r>
              <a:rPr lang="cs-CZ" sz="2400" dirty="0" err="1"/>
              <a:t>insolvenčními</a:t>
            </a:r>
            <a:r>
              <a:rPr lang="cs-CZ" sz="2400" dirty="0"/>
              <a:t> návrhy spočívaly dosud spíše než v nedostatečné znalosti insolvenčního zákona </a:t>
            </a:r>
            <a:r>
              <a:rPr lang="cs-CZ" sz="2400" b="1" dirty="0">
                <a:solidFill>
                  <a:srgbClr val="FF0000"/>
                </a:solidFill>
              </a:rPr>
              <a:t>v její neochotě s insolvenčním soudem řádně spolupracovat</a:t>
            </a:r>
            <a:r>
              <a:rPr lang="cs-CZ" sz="2400" dirty="0"/>
              <a:t>. Za takového stavu věci bylo dle názoru odvolacího soudu namístě aplikovat § </a:t>
            </a:r>
            <a:r>
              <a:rPr lang="cs-CZ" sz="2400" b="1" dirty="0">
                <a:hlinkClick r:id="rId2"/>
              </a:rPr>
              <a:t>82</a:t>
            </a:r>
            <a:r>
              <a:rPr lang="cs-CZ" sz="2400" dirty="0"/>
              <a:t> odst. 2 písm. b) IZ, přičemž insolvenční soudy nejsou povolány k tomu, aby suplovaly činnost soudů exekučních při posuzování toho, zda jsou či nikoliv dány podmínky pro nařízení exekuce či výkonu rozhodnutí.</a:t>
            </a:r>
            <a:r>
              <a:rPr lang="cs-CZ" sz="2400" b="1" dirty="0"/>
              <a:t> </a:t>
            </a: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48</a:t>
            </a:fld>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solidFill>
                  <a:srgbClr val="7030A0"/>
                </a:solidFill>
              </a:rPr>
              <a:t>ZAJIŠTĚNÝ VĚŘITEL - § 2 písm. g)</a:t>
            </a:r>
          </a:p>
        </p:txBody>
      </p:sp>
      <p:sp>
        <p:nvSpPr>
          <p:cNvPr id="3" name="Zástupný symbol pro obsah 2"/>
          <p:cNvSpPr>
            <a:spLocks noGrp="1"/>
          </p:cNvSpPr>
          <p:nvPr>
            <p:ph idx="1"/>
          </p:nvPr>
        </p:nvSpPr>
        <p:spPr/>
        <p:txBody>
          <a:bodyPr>
            <a:normAutofit/>
          </a:bodyPr>
          <a:lstStyle/>
          <a:p>
            <a:pPr algn="ctr">
              <a:buNone/>
            </a:pPr>
            <a:endParaRPr lang="cs-CZ" sz="2400" dirty="0"/>
          </a:p>
          <a:p>
            <a:pPr algn="ctr">
              <a:buNone/>
            </a:pPr>
            <a:r>
              <a:rPr lang="cs-CZ" sz="2400" dirty="0"/>
              <a:t>zajištěným věřitelem věřitel, jehož pohledávka je zajištěna majetkem, který náleží do majetkové podstaty, a to </a:t>
            </a:r>
            <a:r>
              <a:rPr lang="cs-CZ" sz="2400" b="1" dirty="0">
                <a:solidFill>
                  <a:srgbClr val="FF0000"/>
                </a:solidFill>
              </a:rPr>
              <a:t>jen</a:t>
            </a:r>
            <a:r>
              <a:rPr lang="cs-CZ" sz="2400" dirty="0"/>
              <a:t> zástavním právem, zadržovacím právem, omezením převodu nemovitosti, zajišťovacím převodem práva nebo postoupením pohledávky k zajištění anebo obdobným právem podle zahraniční právní úpravy</a:t>
            </a: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49</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endParaRPr lang="cs-CZ"/>
          </a:p>
        </p:txBody>
      </p:sp>
      <p:pic>
        <p:nvPicPr>
          <p:cNvPr id="9" name="Zástupný symbol pro obsah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1931" y="3121819"/>
            <a:ext cx="1396313" cy="1397000"/>
          </a:xfrm>
        </p:spPr>
      </p:pic>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5</a:t>
            </a:fld>
            <a:endParaRPr lang="cs-CZ"/>
          </a:p>
        </p:txBody>
      </p:sp>
      <p:pic>
        <p:nvPicPr>
          <p:cNvPr id="10" name="Obrázek 9" descr="null">
            <a:hlinkClick r:id="rId3" tgtFrame="&quot;_blank&quo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260648"/>
            <a:ext cx="8712968" cy="5976664"/>
          </a:xfrm>
          <a:prstGeom prst="rect">
            <a:avLst/>
          </a:prstGeom>
          <a:noFill/>
          <a:ln>
            <a:noFill/>
          </a:ln>
        </p:spPr>
      </p:pic>
    </p:spTree>
    <p:extLst>
      <p:ext uri="{BB962C8B-B14F-4D97-AF65-F5344CB8AC3E}">
        <p14:creationId xmlns:p14="http://schemas.microsoft.com/office/powerpoint/2010/main" val="1970595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Nadpis 1"/>
          <p:cNvSpPr>
            <a:spLocks noGrp="1"/>
          </p:cNvSpPr>
          <p:nvPr>
            <p:ph type="title"/>
          </p:nvPr>
        </p:nvSpPr>
        <p:spPr/>
        <p:txBody>
          <a:bodyPr/>
          <a:lstStyle/>
          <a:p>
            <a:r>
              <a:rPr lang="cs-CZ" sz="2800"/>
              <a:t>§ 166 přihláška zajištěného věřitele</a:t>
            </a:r>
          </a:p>
        </p:txBody>
      </p:sp>
      <p:sp>
        <p:nvSpPr>
          <p:cNvPr id="140291" name="Zástupný symbol pro obsah 2"/>
          <p:cNvSpPr>
            <a:spLocks noGrp="1"/>
          </p:cNvSpPr>
          <p:nvPr>
            <p:ph idx="1"/>
          </p:nvPr>
        </p:nvSpPr>
        <p:spPr>
          <a:xfrm>
            <a:off x="468313" y="1628775"/>
            <a:ext cx="8229600" cy="4525963"/>
          </a:xfrm>
        </p:spPr>
        <p:txBody>
          <a:bodyPr/>
          <a:lstStyle/>
          <a:p>
            <a:pPr algn="ctr" eaLnBrk="1" hangingPunct="1">
              <a:lnSpc>
                <a:spcPct val="80000"/>
              </a:lnSpc>
              <a:buFontTx/>
              <a:buNone/>
            </a:pPr>
            <a:endParaRPr lang="cs-CZ" b="1" dirty="0"/>
          </a:p>
          <a:p>
            <a:pPr algn="ctr" eaLnBrk="1" hangingPunct="1">
              <a:lnSpc>
                <a:spcPct val="80000"/>
              </a:lnSpc>
              <a:buFontTx/>
              <a:buNone/>
            </a:pPr>
            <a:r>
              <a:rPr lang="cs-CZ" dirty="0"/>
              <a:t> Zajištění věřitelé uplatňují své pohledávky přihláškou pohledávky, v níž se musí dovolat svého zajištění, uvést okolnosti, které je osvědčují, a připojit listiny, které se toho týkají. </a:t>
            </a:r>
            <a:r>
              <a:rPr lang="cs-CZ" b="1" dirty="0">
                <a:solidFill>
                  <a:srgbClr val="FF0000"/>
                </a:solidFill>
              </a:rPr>
              <a:t>To platí i tehdy, jde-li o zajištěné věřitele, kteří mohou pohledávku vůči dlužníku uspokojit pouze z majetku poskytnutého k zajištění.</a:t>
            </a:r>
          </a:p>
          <a:p>
            <a:pPr algn="ctr">
              <a:buFontTx/>
              <a:buNone/>
            </a:pPr>
            <a:endParaRPr lang="cs-CZ"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 166, věta druhá  IZ</a:t>
            </a:r>
          </a:p>
        </p:txBody>
      </p:sp>
      <p:graphicFrame>
        <p:nvGraphicFramePr>
          <p:cNvPr id="7" name="Zástupný symbol pro obsah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51</a:t>
            </a:fld>
            <a:endParaRPr lang="cs-CZ"/>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p:cNvSpPr>
            <a:spLocks noGrp="1"/>
          </p:cNvSpPr>
          <p:nvPr>
            <p:ph type="title"/>
          </p:nvPr>
        </p:nvSpPr>
        <p:spPr>
          <a:xfrm>
            <a:off x="0" y="0"/>
            <a:ext cx="9144000" cy="633413"/>
          </a:xfrm>
        </p:spPr>
        <p:txBody>
          <a:bodyPr/>
          <a:lstStyle/>
          <a:p>
            <a:r>
              <a:rPr lang="cs-CZ" sz="2800"/>
              <a:t>§ 167 uspokojení pohledávky zajištěného věřitele (I.)</a:t>
            </a:r>
          </a:p>
        </p:txBody>
      </p:sp>
      <p:sp>
        <p:nvSpPr>
          <p:cNvPr id="3" name="Zástupný symbol pro obsah 2"/>
          <p:cNvSpPr>
            <a:spLocks noGrp="1"/>
          </p:cNvSpPr>
          <p:nvPr>
            <p:ph idx="1"/>
          </p:nvPr>
        </p:nvSpPr>
        <p:spPr>
          <a:xfrm>
            <a:off x="395288" y="765175"/>
            <a:ext cx="8229600" cy="5688013"/>
          </a:xfrm>
        </p:spPr>
        <p:txBody>
          <a:bodyPr/>
          <a:lstStyle/>
          <a:p>
            <a:pPr marL="457200" indent="-457200" algn="ctr" eaLnBrk="1" hangingPunct="1">
              <a:lnSpc>
                <a:spcPct val="80000"/>
              </a:lnSpc>
              <a:buNone/>
              <a:defRPr/>
            </a:pPr>
            <a:endParaRPr lang="cs-CZ" sz="2000" b="1" dirty="0"/>
          </a:p>
          <a:p>
            <a:pPr marL="457200" indent="-457200" algn="ctr" eaLnBrk="1" hangingPunct="1">
              <a:lnSpc>
                <a:spcPct val="80000"/>
              </a:lnSpc>
              <a:buFontTx/>
              <a:buAutoNum type="arabicParenBoth"/>
              <a:defRPr/>
            </a:pPr>
            <a:r>
              <a:rPr lang="cs-CZ" sz="2000" b="1" dirty="0"/>
              <a:t>Zajištění věřitelé se v rozsahu zajištění uspokojují ze zpeněžení věci, práva pohledávky nebo jiné majetkové hodnoty, jimiž byla jejich pohledávka zajištěna, nestanoví-li zákon jinak. Pro pořadí jejich uspokojení je rozhodující doba vzniku zástavního práva nebo doba vzniku zajištění, </a:t>
            </a:r>
            <a:r>
              <a:rPr lang="cs-CZ" sz="2000" b="1" u="sng" dirty="0"/>
              <a:t>nedohodnou-li se zajištění věřitelé písemně jinak.</a:t>
            </a:r>
          </a:p>
          <a:p>
            <a:pPr algn="ctr" eaLnBrk="1" hangingPunct="1">
              <a:lnSpc>
                <a:spcPct val="80000"/>
              </a:lnSpc>
              <a:buFontTx/>
              <a:buNone/>
              <a:defRPr/>
            </a:pPr>
            <a:r>
              <a:rPr lang="cs-CZ" sz="2000" b="1" dirty="0"/>
              <a:t>(2) Věřitelé vykonatelných pohledávek na náhradu škody nebo nemajetkové újmy způsobené trestným činem nebo na vydání bezdůvodného obohacení získaného trestným činem se uspokojují ze zpeněžení věci, práva pohledávky nebo jiné majetkové hodnoty, byly-li tyto hodnoty zajištěny v trestním řízení o tomto trestném činu a přihláška pohledávky byla podána v době, kdy zajištění podle trestního řádu trvá, nebo podal-li takový věřitel návrh na výkon rozhodnutí zřízením soudcovského zástavního práva na nemovitostech v době, kdy zajištění podle trestního řádu trvalo. Pro pořadí uspokojení podle </a:t>
            </a:r>
            <a:r>
              <a:rPr lang="cs-CZ" sz="2000" b="1" dirty="0">
                <a:hlinkClick r:id="rId2" action="ppaction://hlinkfile"/>
              </a:rPr>
              <a:t>odstavce 1</a:t>
            </a:r>
            <a:r>
              <a:rPr lang="cs-CZ" sz="2000" b="1" dirty="0"/>
              <a:t> je rozhodující doba vzniku zajištění podle trestního řádu. Ustanovení týkající se postavení zajištěných věřitelů platí pro tyto věřitele obdobně. </a:t>
            </a:r>
          </a:p>
          <a:p>
            <a:pPr algn="ctr" eaLnBrk="1" hangingPunct="1">
              <a:lnSpc>
                <a:spcPct val="80000"/>
              </a:lnSpc>
              <a:buFontTx/>
              <a:buNone/>
              <a:defRPr/>
            </a:pPr>
            <a:endParaRPr lang="cs-CZ" sz="2000" b="1" dirty="0"/>
          </a:p>
          <a:p>
            <a:pPr algn="ctr" eaLnBrk="1" hangingPunct="1">
              <a:lnSpc>
                <a:spcPct val="80000"/>
              </a:lnSpc>
              <a:buFontTx/>
              <a:buNone/>
              <a:defRPr/>
            </a:pPr>
            <a:endParaRPr lang="cs-CZ" sz="2000" b="1" dirty="0"/>
          </a:p>
          <a:p>
            <a:pPr algn="ctr">
              <a:buFontTx/>
              <a:buNone/>
              <a:defRPr/>
            </a:pPr>
            <a:endParaRPr lang="cs-CZ" sz="20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Nadpis 1"/>
          <p:cNvSpPr>
            <a:spLocks noGrp="1"/>
          </p:cNvSpPr>
          <p:nvPr>
            <p:ph type="title"/>
          </p:nvPr>
        </p:nvSpPr>
        <p:spPr>
          <a:xfrm>
            <a:off x="0" y="274638"/>
            <a:ext cx="8686800" cy="490537"/>
          </a:xfrm>
        </p:spPr>
        <p:txBody>
          <a:bodyPr>
            <a:normAutofit fontScale="90000"/>
          </a:bodyPr>
          <a:lstStyle/>
          <a:p>
            <a:r>
              <a:rPr lang="cs-CZ" sz="2800"/>
              <a:t>§ 167 uspokojení pohledávky zajištěného věřitele (II.)</a:t>
            </a:r>
          </a:p>
        </p:txBody>
      </p:sp>
      <p:sp>
        <p:nvSpPr>
          <p:cNvPr id="142339" name="Zástupný symbol pro obsah 2"/>
          <p:cNvSpPr>
            <a:spLocks noGrp="1"/>
          </p:cNvSpPr>
          <p:nvPr>
            <p:ph idx="1"/>
          </p:nvPr>
        </p:nvSpPr>
        <p:spPr>
          <a:xfrm>
            <a:off x="457200" y="1125538"/>
            <a:ext cx="8229600" cy="5543550"/>
          </a:xfrm>
        </p:spPr>
        <p:txBody>
          <a:bodyPr/>
          <a:lstStyle/>
          <a:p>
            <a:pPr algn="ctr">
              <a:buFontTx/>
              <a:buNone/>
            </a:pPr>
            <a:r>
              <a:rPr lang="cs-CZ" sz="1800" dirty="0"/>
              <a:t>(3) Je-li podle znaleckého posudku vypracovaného v insolvenčním řízení po rozhodnutí o úpadku hodnota zajištění nižší než výše zajištěné pohledávky, považuje se pohledávka co do takto zjištěného rozdílu za pohledávku nezajištěnou</a:t>
            </a:r>
            <a:r>
              <a:rPr lang="cs-CZ" sz="1800" b="1" dirty="0"/>
              <a:t>; pohledávky dalších zajištěných věřitelů s pozdějším pořadím se v takovém případě považují za nezajištěné v plném rozsahu. Podle věty první se postupuje, dokud nedojde ke zpeněžení zajištění.</a:t>
            </a:r>
          </a:p>
          <a:p>
            <a:pPr algn="ctr">
              <a:buFontTx/>
              <a:buNone/>
            </a:pPr>
            <a:r>
              <a:rPr lang="cs-CZ" sz="2000" b="1" dirty="0"/>
              <a:t>(4) Zpeněžením věci, práva, pohledávky nebo jiné majetkové hodnoty v insolvenčním řízení zaniká zajištění pohledávky zajištěného věřitele, a to i v případě, že nepodal přihlášku své pohledávky. </a:t>
            </a:r>
          </a:p>
          <a:p>
            <a:pPr algn="ctr">
              <a:buFontTx/>
              <a:buNone/>
            </a:pPr>
            <a:r>
              <a:rPr lang="cs-CZ" sz="2000" b="1" dirty="0"/>
              <a:t>(5) Je-li zajišťovací právo, které zaniklo zpeněžením podle odstavce 4, zapsáno ve veřejném či neveřejném seznamu, který podle zvláštního právního předpisu osvědčoval vlastnictví nebo jiná věcná práva ke zpeněžené věci, pohledávce, právu nebo jiné majetkové hodnotě, vydá insolvenční správce nabyvateli zpeněžené věci, pohledávky, práva nebo jiné majetkové hodnoty neprodleně potvrzení o zániku zajištění.</a:t>
            </a:r>
          </a:p>
          <a:p>
            <a:pPr algn="ctr">
              <a:buFontTx/>
              <a:buNone/>
            </a:pPr>
            <a:endParaRPr lang="cs-CZ"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457200" y="0"/>
            <a:ext cx="8229600" cy="1628800"/>
          </a:xfrm>
        </p:spPr>
        <p:txBody>
          <a:bodyPr>
            <a:normAutofit/>
          </a:bodyPr>
          <a:lstStyle/>
          <a:p>
            <a:r>
              <a:rPr lang="cs-CZ" sz="2400" b="1" dirty="0"/>
              <a:t>A KDE JE § 167 CITOVÁN?</a:t>
            </a:r>
            <a:br>
              <a:rPr lang="cs-CZ" sz="2400" b="1" dirty="0"/>
            </a:br>
            <a:r>
              <a:rPr lang="cs-CZ" sz="2400" b="1" dirty="0"/>
              <a:t>NO PŘECE V</a:t>
            </a:r>
            <a:br>
              <a:rPr lang="cs-CZ" sz="2400" b="1" dirty="0"/>
            </a:br>
            <a:r>
              <a:rPr lang="cs-CZ" sz="2400" b="1" dirty="0"/>
              <a:t>§ </a:t>
            </a:r>
            <a:r>
              <a:rPr lang="cs-CZ" sz="2400" b="1"/>
              <a:t>305  - pohledávky </a:t>
            </a:r>
            <a:r>
              <a:rPr lang="cs-CZ" sz="2400" b="1" dirty="0"/>
              <a:t>uspokojené před rozvrhem</a:t>
            </a:r>
          </a:p>
        </p:txBody>
      </p:sp>
      <p:sp>
        <p:nvSpPr>
          <p:cNvPr id="238595" name="Rectangle 3"/>
          <p:cNvSpPr>
            <a:spLocks noGrp="1" noChangeArrowheads="1"/>
          </p:cNvSpPr>
          <p:nvPr>
            <p:ph type="body" idx="1"/>
          </p:nvPr>
        </p:nvSpPr>
        <p:spPr>
          <a:xfrm>
            <a:off x="251520" y="1556792"/>
            <a:ext cx="8640960" cy="5301208"/>
          </a:xfrm>
        </p:spPr>
        <p:txBody>
          <a:bodyPr/>
          <a:lstStyle/>
          <a:p>
            <a:pPr algn="ctr" eaLnBrk="1" hangingPunct="1">
              <a:lnSpc>
                <a:spcPct val="80000"/>
              </a:lnSpc>
              <a:buFontTx/>
              <a:buNone/>
              <a:defRPr/>
            </a:pPr>
            <a:endParaRPr lang="cs-CZ" sz="1800" dirty="0"/>
          </a:p>
          <a:p>
            <a:pPr algn="ctr" eaLnBrk="1" hangingPunct="1">
              <a:lnSpc>
                <a:spcPct val="80000"/>
              </a:lnSpc>
              <a:buFontTx/>
              <a:buNone/>
              <a:defRPr/>
            </a:pPr>
            <a:r>
              <a:rPr lang="cs-CZ" sz="1800" dirty="0"/>
              <a:t> (1) Před rozvrhem se uspokojí dosud nezaplacené pohledávky, které se uspokojují kdykoli v průběhu konkursního řízení; a to pohledávky za majetkovou podstatou, pohledávky jím postavené na roveň a zajištěné pohledávky v rozsahu stanoveném v </a:t>
            </a:r>
            <a:r>
              <a:rPr lang="cs-CZ" sz="1800" b="1" strike="sngStrike" dirty="0"/>
              <a:t>§ 298 a § 299 odst. 1 </a:t>
            </a:r>
            <a:r>
              <a:rPr lang="cs-CZ" sz="1800" b="1" dirty="0">
                <a:solidFill>
                  <a:srgbClr val="FF0000"/>
                </a:solidFill>
              </a:rPr>
              <a:t>§ 167 </a:t>
            </a:r>
            <a:r>
              <a:rPr lang="cs-CZ" sz="1800" b="1" dirty="0"/>
              <a:t>a 298</a:t>
            </a:r>
            <a:r>
              <a:rPr lang="cs-CZ" sz="1800" dirty="0"/>
              <a:t>.</a:t>
            </a:r>
          </a:p>
          <a:p>
            <a:pPr algn="ctr" eaLnBrk="1" hangingPunct="1">
              <a:lnSpc>
                <a:spcPct val="80000"/>
              </a:lnSpc>
              <a:buFontTx/>
              <a:buNone/>
              <a:defRPr/>
            </a:pPr>
            <a:endParaRPr lang="cs-CZ" sz="1800" dirty="0"/>
          </a:p>
          <a:p>
            <a:pPr algn="ctr" eaLnBrk="1" hangingPunct="1">
              <a:lnSpc>
                <a:spcPct val="80000"/>
              </a:lnSpc>
              <a:buFontTx/>
              <a:buNone/>
              <a:defRPr/>
            </a:pPr>
            <a:r>
              <a:rPr lang="cs-CZ" sz="1800" b="1" dirty="0"/>
              <a:t>(2) Nestačí-li dosažený výtěžek ze zpeněžení majetkové podstaty k uspokojení všech pohledávek uvedených v </a:t>
            </a:r>
            <a:r>
              <a:rPr lang="cs-CZ" sz="1800" b="1" dirty="0">
                <a:hlinkClick r:id="rId2" action="ppaction://hlinkfile"/>
              </a:rPr>
              <a:t>odstavci 1</a:t>
            </a:r>
            <a:r>
              <a:rPr lang="cs-CZ" sz="1800" b="1" dirty="0"/>
              <a:t>, uspokojí se nejdříve odměna a hotové výdaje insolvenčního správce, poté pohledávky věřitelů vzniklé za trvání moratoria ze smluv podle </a:t>
            </a:r>
            <a:r>
              <a:rPr lang="cs-CZ" sz="1800" b="1" dirty="0">
                <a:hlinkClick r:id="rId2" action="ppaction://hlinkfile"/>
              </a:rPr>
              <a:t>§ 122 odst. 2</a:t>
            </a:r>
            <a:r>
              <a:rPr lang="cs-CZ" sz="1800" b="1" dirty="0"/>
              <a:t>, poté pohledávky věřitelů z úvěrového financování, poté poměrně náklady spojené s udržováním a správou majetkové podstaty a pracovněprávní pohledávky dlužníkových zaměstnanců vzniklé po rozhodnutí o úpadku a poté pohledávky věřitelů na výživném ze zákona a poté pohledávky věřitelů na náhradu škody způsobené na zdraví; ostatní pohledávky se uspokojí poměrně. Výtěžku zpeněžení podle </a:t>
            </a:r>
            <a:r>
              <a:rPr lang="cs-CZ" sz="1800" b="1" dirty="0">
                <a:hlinkClick r:id="rId2" action="ppaction://hlinkfile"/>
              </a:rPr>
              <a:t>§ 298 odst. 2</a:t>
            </a:r>
            <a:r>
              <a:rPr lang="cs-CZ" sz="1800" b="1" dirty="0"/>
              <a:t> lze však použít k uspokojení jiných pohledávek až po uspokojení pohledávky zajištěného věřitele.</a:t>
            </a:r>
            <a:endParaRPr lang="cs-CZ"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200" b="1" dirty="0"/>
            </a:br>
            <a:r>
              <a:rPr lang="cs-CZ" sz="2200" b="1" dirty="0"/>
              <a:t>Vrchní soud v Praze </a:t>
            </a:r>
            <a:r>
              <a:rPr lang="cs-CZ" sz="2200" b="1" dirty="0" err="1"/>
              <a:t>č.j</a:t>
            </a:r>
            <a:r>
              <a:rPr lang="cs-CZ" sz="2200" b="1" dirty="0"/>
              <a:t>. 1 VSPH 857/2010-B-301 </a:t>
            </a:r>
            <a:br>
              <a:rPr lang="cs-CZ" sz="2200" b="1" dirty="0"/>
            </a:br>
            <a:r>
              <a:rPr lang="cs-CZ" sz="2200" b="1" dirty="0"/>
              <a:t>ze dne 12.11.2010 </a:t>
            </a:r>
            <a:br>
              <a:rPr lang="cs-CZ" sz="2200" b="1" dirty="0"/>
            </a:br>
            <a:r>
              <a:rPr lang="cs-CZ" sz="2200" b="1" dirty="0"/>
              <a:t>ve věci MSPH 60 INS 3731/2008</a:t>
            </a:r>
            <a:br>
              <a:rPr lang="cs-CZ" sz="2200" dirty="0"/>
            </a:br>
            <a:endParaRPr lang="cs-CZ" dirty="0"/>
          </a:p>
        </p:txBody>
      </p:sp>
      <p:sp>
        <p:nvSpPr>
          <p:cNvPr id="3" name="Zástupný symbol pro obsah 2"/>
          <p:cNvSpPr>
            <a:spLocks noGrp="1"/>
          </p:cNvSpPr>
          <p:nvPr>
            <p:ph idx="1"/>
          </p:nvPr>
        </p:nvSpPr>
        <p:spPr>
          <a:xfrm>
            <a:off x="179512" y="1340768"/>
            <a:ext cx="8784976" cy="4785395"/>
          </a:xfrm>
        </p:spPr>
        <p:txBody>
          <a:bodyPr>
            <a:normAutofit fontScale="92500" lnSpcReduction="10000"/>
          </a:bodyPr>
          <a:lstStyle/>
          <a:p>
            <a:pPr algn="ctr">
              <a:buNone/>
            </a:pPr>
            <a:r>
              <a:rPr lang="cs-CZ" sz="2200" b="1" dirty="0"/>
              <a:t>Z § 167 odst. 1 IZ ve vazbě na § 204, § 298 a § 305 odst. 1 a 2 nesporně vyplývá rozsah, v jakém se uspokojují nároky zajištěných věřitelů. V § 167 odst. 2 IZ však </a:t>
            </a:r>
            <a:r>
              <a:rPr lang="cs-CZ" sz="2200" b="1" dirty="0">
                <a:solidFill>
                  <a:srgbClr val="FF0000"/>
                </a:solidFill>
              </a:rPr>
              <a:t>nejde o ustanovení, podle něhož by bylo lze uspokojovat zajištěného věřitele</a:t>
            </a:r>
            <a:r>
              <a:rPr lang="cs-CZ" sz="2200" b="1" dirty="0"/>
              <a:t>, resp. podle něhož by se rozhodovalo o vydání výtěžku zpeněžení zajišťovacích instrumentů; k takovému účelu toto ustanovení neslouží. Jeho hlavním smyslem je objektivizovat hodnotu zajištění nezávisle na jeho ocenění uvedenou v přihlášce (srov. § 179 IZ) do doby než bude hodnota zajištění zjištěna jeho realizací (tj. zpeněžením zajištění). Určení hodnoty zajištění </a:t>
            </a:r>
            <a:r>
              <a:rPr lang="cs-CZ" sz="2200" b="1" dirty="0">
                <a:solidFill>
                  <a:srgbClr val="FF0000"/>
                </a:solidFill>
              </a:rPr>
              <a:t>slouží především pro potřebu výkonu hlasovacího práva na schůzích věřitelů</a:t>
            </a:r>
            <a:r>
              <a:rPr lang="cs-CZ" sz="2200" b="1" dirty="0"/>
              <a:t>, zejména tam, kde se hlasuje podle jednotlivých skupin nezajištěných a zajištěných věřitelů (např. § 57, § 148 odst. 2, § 151 odst. 1, § 337, § 344 a </a:t>
            </a:r>
            <a:r>
              <a:rPr lang="cs-CZ" sz="2200" b="1" dirty="0" err="1"/>
              <a:t>násl</a:t>
            </a:r>
            <a:r>
              <a:rPr lang="cs-CZ" sz="2200" b="1" dirty="0"/>
              <a:t>. IZ); rozhodovat podle něj o vydání výtěžku zpeněžení zajištění však možné není. Jinými slovy řečeno, ustanovení § 167 odst. 2 IZ nelze aplikovat při rozhodování podle § 298 odst. 2 IZ, jímž insolvenční soud udílí insolvenčnímu správci souhlas k vydání výtěžku zpeněžení zajištěnému věřiteli.</a:t>
            </a:r>
          </a:p>
          <a:p>
            <a:pPr algn="ctr">
              <a:buNone/>
            </a:pPr>
            <a:r>
              <a:rPr lang="cs-CZ" sz="2200" b="1" dirty="0"/>
              <a:t> </a:t>
            </a:r>
          </a:p>
          <a:p>
            <a:pPr algn="ct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55</a:t>
            </a:fld>
            <a:endParaRPr lang="cs-CZ"/>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428625" y="0"/>
            <a:ext cx="8229600" cy="582613"/>
          </a:xfrm>
        </p:spPr>
        <p:txBody>
          <a:bodyPr/>
          <a:lstStyle/>
          <a:p>
            <a:pPr eaLnBrk="1" hangingPunct="1"/>
            <a:r>
              <a:rPr lang="cs-CZ" sz="2400"/>
              <a:t>§219 ocenění položek soupisu</a:t>
            </a:r>
          </a:p>
        </p:txBody>
      </p:sp>
      <p:sp>
        <p:nvSpPr>
          <p:cNvPr id="189443" name="Rectangle 3"/>
          <p:cNvSpPr>
            <a:spLocks noGrp="1" noChangeArrowheads="1"/>
          </p:cNvSpPr>
          <p:nvPr>
            <p:ph type="body" idx="1"/>
          </p:nvPr>
        </p:nvSpPr>
        <p:spPr>
          <a:xfrm>
            <a:off x="285750" y="714375"/>
            <a:ext cx="8643938" cy="6143625"/>
          </a:xfrm>
        </p:spPr>
        <p:txBody>
          <a:bodyPr/>
          <a:lstStyle/>
          <a:p>
            <a:pPr eaLnBrk="1" hangingPunct="1">
              <a:lnSpc>
                <a:spcPct val="80000"/>
              </a:lnSpc>
              <a:buFontTx/>
              <a:buNone/>
            </a:pPr>
            <a:r>
              <a:rPr lang="cs-CZ" sz="1800" dirty="0"/>
              <a:t>(1) Součástí soupisu je i ocenění provedené insolvenčním správcem, který přitom vychází z údajů v účetnictví dlužníka nebo v evidenci vedené podle zvláštního právního předpisu 13) a z dalších dostupných informací. Ocenění (musí být v souladu se zvláštními právními předpisy o oceňování majetku; nepromítá se však) se nepromítá do účetnictví dlužníka.</a:t>
            </a:r>
          </a:p>
          <a:p>
            <a:pPr eaLnBrk="1" hangingPunct="1">
              <a:lnSpc>
                <a:spcPct val="80000"/>
              </a:lnSpc>
              <a:buFontTx/>
              <a:buNone/>
            </a:pPr>
            <a:r>
              <a:rPr lang="cs-CZ" sz="1800" dirty="0"/>
              <a:t> </a:t>
            </a:r>
          </a:p>
          <a:p>
            <a:pPr eaLnBrk="1" hangingPunct="1">
              <a:lnSpc>
                <a:spcPct val="80000"/>
              </a:lnSpc>
              <a:buFontTx/>
              <a:buNone/>
            </a:pPr>
            <a:r>
              <a:rPr lang="cs-CZ" sz="1800" dirty="0"/>
              <a:t>(2) Požaduje-li to věřitelský výbor, provede se ocenění znalcem, za předpokladu, že to věřitelský výbor finančně zajistí.</a:t>
            </a:r>
          </a:p>
          <a:p>
            <a:pPr eaLnBrk="1" hangingPunct="1">
              <a:lnSpc>
                <a:spcPct val="80000"/>
              </a:lnSpc>
              <a:buFontTx/>
              <a:buNone/>
            </a:pPr>
            <a:r>
              <a:rPr lang="cs-CZ" sz="1800" dirty="0"/>
              <a:t> </a:t>
            </a:r>
          </a:p>
          <a:p>
            <a:pPr eaLnBrk="1" hangingPunct="1">
              <a:lnSpc>
                <a:spcPct val="80000"/>
              </a:lnSpc>
              <a:buFontTx/>
              <a:buNone/>
            </a:pPr>
            <a:r>
              <a:rPr lang="cs-CZ" sz="1800" dirty="0"/>
              <a:t>(3) Ocenění obtížně ocenitelného majetku může insolvenční správce zadat znalci i bez žádosti věřitelského výboru; to neplatí, lze-li důvodně předpokládat, že náklady na ocenění majetku znalcem budou vyšší než přínos pro majetkovou podstatu získaný tímto způsobem jeho ocenění.</a:t>
            </a:r>
          </a:p>
          <a:p>
            <a:pPr eaLnBrk="1" hangingPunct="1">
              <a:lnSpc>
                <a:spcPct val="80000"/>
              </a:lnSpc>
              <a:buFontTx/>
              <a:buNone/>
            </a:pPr>
            <a:endParaRPr lang="cs-CZ" sz="1800" dirty="0"/>
          </a:p>
          <a:p>
            <a:pPr eaLnBrk="1" hangingPunct="1">
              <a:lnSpc>
                <a:spcPct val="80000"/>
              </a:lnSpc>
              <a:buFontTx/>
              <a:buNone/>
            </a:pPr>
            <a:r>
              <a:rPr lang="cs-CZ" sz="1800" dirty="0"/>
              <a:t>(4) </a:t>
            </a:r>
            <a:r>
              <a:rPr lang="cs-CZ" sz="1800" b="1" dirty="0">
                <a:solidFill>
                  <a:srgbClr val="FF0000"/>
                </a:solidFill>
              </a:rPr>
              <a:t>Je-li uplatněno právo na uspokojení přihlášené pohledávky ze zajištění nebo má-li být majetková podstata zpeněžena podle § 290 nebo 292, insolvenční správce zadá znalci ocenění hodnoty zajištění a v případě podle § 290 nebo 292 ocenění hodnoty zpeněžovaného majetku vždy; odstavec 3 se použije přiměřeně.</a:t>
            </a:r>
          </a:p>
          <a:p>
            <a:pPr eaLnBrk="1" hangingPunct="1">
              <a:lnSpc>
                <a:spcPct val="80000"/>
              </a:lnSpc>
              <a:buFontTx/>
              <a:buNone/>
            </a:pPr>
            <a:r>
              <a:rPr lang="cs-CZ" sz="1800" b="1" dirty="0">
                <a:solidFill>
                  <a:srgbClr val="FF0000"/>
                </a:solidFill>
              </a:rPr>
              <a:t> </a:t>
            </a:r>
          </a:p>
          <a:p>
            <a:pPr eaLnBrk="1" hangingPunct="1">
              <a:lnSpc>
                <a:spcPct val="80000"/>
              </a:lnSpc>
              <a:buFontTx/>
              <a:buNone/>
            </a:pPr>
            <a:r>
              <a:rPr lang="cs-CZ" sz="1800" b="1" dirty="0">
                <a:solidFill>
                  <a:srgbClr val="FF0000"/>
                </a:solidFill>
              </a:rPr>
              <a:t>(5) Postup podle odstavců 1 až 4 se neuplatní, byl-li ustanoven znalec podle § 153 odst. 1. Při ocenění podle odstavců 1 až 4 se majetek oceňuje obvyklou cenou.</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468313" y="0"/>
            <a:ext cx="8229600" cy="346075"/>
          </a:xfrm>
        </p:spPr>
        <p:txBody>
          <a:bodyPr>
            <a:normAutofit fontScale="90000"/>
          </a:bodyPr>
          <a:lstStyle/>
          <a:p>
            <a:pPr eaLnBrk="1" hangingPunct="1"/>
            <a:r>
              <a:rPr lang="cs-CZ" sz="2800" dirty="0"/>
              <a:t>§ 230 správa majetku sloužícího k zajištění (I.)</a:t>
            </a:r>
          </a:p>
        </p:txBody>
      </p:sp>
      <p:sp>
        <p:nvSpPr>
          <p:cNvPr id="196611" name="Rectangle 3"/>
          <p:cNvSpPr>
            <a:spLocks noGrp="1" noChangeArrowheads="1"/>
          </p:cNvSpPr>
          <p:nvPr>
            <p:ph type="body" idx="1"/>
          </p:nvPr>
        </p:nvSpPr>
        <p:spPr>
          <a:xfrm>
            <a:off x="457200" y="908050"/>
            <a:ext cx="8229600" cy="5949950"/>
          </a:xfrm>
        </p:spPr>
        <p:txBody>
          <a:bodyPr/>
          <a:lstStyle/>
          <a:p>
            <a:pPr algn="ctr" eaLnBrk="1" hangingPunct="1">
              <a:lnSpc>
                <a:spcPct val="80000"/>
              </a:lnSpc>
              <a:buFontTx/>
              <a:buNone/>
            </a:pPr>
            <a:r>
              <a:rPr lang="cs-CZ" sz="1600"/>
              <a:t>(1) Správou majetkové podstaty se rozumí zejména činnost, jakož i právní úkony a opatření z ní vyplývající, pokud směřuje k tomu, aby</a:t>
            </a:r>
          </a:p>
          <a:p>
            <a:pPr algn="ctr" eaLnBrk="1" hangingPunct="1">
              <a:lnSpc>
                <a:spcPct val="80000"/>
              </a:lnSpc>
              <a:buFontTx/>
              <a:buNone/>
            </a:pPr>
            <a:r>
              <a:rPr lang="cs-CZ" sz="1600"/>
              <a:t> </a:t>
            </a:r>
          </a:p>
          <a:p>
            <a:pPr algn="ctr" eaLnBrk="1" hangingPunct="1">
              <a:lnSpc>
                <a:spcPct val="80000"/>
              </a:lnSpc>
              <a:buFontTx/>
              <a:buNone/>
            </a:pPr>
            <a:r>
              <a:rPr lang="cs-CZ" sz="1600"/>
              <a:t>a) nedocházelo ke znehodnocení majetkové podstaty, zejména aby nedošlo k odstranění, zničení, poškození nebo odcizení majetku, který do ní náleží,</a:t>
            </a:r>
          </a:p>
          <a:p>
            <a:pPr algn="ctr" eaLnBrk="1" hangingPunct="1">
              <a:lnSpc>
                <a:spcPct val="80000"/>
              </a:lnSpc>
              <a:buFontTx/>
              <a:buNone/>
            </a:pPr>
            <a:r>
              <a:rPr lang="cs-CZ" sz="1600"/>
              <a:t> </a:t>
            </a:r>
          </a:p>
          <a:p>
            <a:pPr algn="ctr" eaLnBrk="1" hangingPunct="1">
              <a:lnSpc>
                <a:spcPct val="80000"/>
              </a:lnSpc>
              <a:buFontTx/>
              <a:buNone/>
            </a:pPr>
            <a:r>
              <a:rPr lang="cs-CZ" sz="1600"/>
              <a:t>b) majetek náležející do majetkové podstaty byl využíván v souladu se svým určením, pokud tomu nebrání jiné okolnosti,</a:t>
            </a:r>
          </a:p>
          <a:p>
            <a:pPr algn="ctr" eaLnBrk="1" hangingPunct="1">
              <a:lnSpc>
                <a:spcPct val="80000"/>
              </a:lnSpc>
              <a:buFontTx/>
              <a:buNone/>
            </a:pPr>
            <a:r>
              <a:rPr lang="cs-CZ" sz="1600"/>
              <a:t> </a:t>
            </a:r>
          </a:p>
          <a:p>
            <a:pPr algn="ctr" eaLnBrk="1" hangingPunct="1">
              <a:lnSpc>
                <a:spcPct val="80000"/>
              </a:lnSpc>
              <a:buFontTx/>
              <a:buNone/>
            </a:pPr>
            <a:r>
              <a:rPr lang="cs-CZ" sz="1600"/>
              <a:t>c) se majetková podstata rozmnožila, lze-li takovou činnost rozumně očekávat se zřetelem ke stavu majetkové podstaty a obvyklým obchodním příležitostem,</a:t>
            </a:r>
          </a:p>
          <a:p>
            <a:pPr algn="ctr" eaLnBrk="1" hangingPunct="1">
              <a:lnSpc>
                <a:spcPct val="80000"/>
              </a:lnSpc>
              <a:buFontTx/>
              <a:buNone/>
            </a:pPr>
            <a:r>
              <a:rPr lang="cs-CZ" sz="1600"/>
              <a:t> </a:t>
            </a:r>
          </a:p>
          <a:p>
            <a:pPr algn="ctr" eaLnBrk="1" hangingPunct="1">
              <a:lnSpc>
                <a:spcPct val="80000"/>
              </a:lnSpc>
              <a:buFontTx/>
              <a:buNone/>
            </a:pPr>
            <a:r>
              <a:rPr lang="cs-CZ" sz="1600"/>
              <a:t>d) byly vymoženy pohledávky dlužníka včetně plnění z neplatných a neúčinných právních úkonů.</a:t>
            </a:r>
          </a:p>
          <a:p>
            <a:pPr algn="ctr" eaLnBrk="1" hangingPunct="1">
              <a:lnSpc>
                <a:spcPct val="80000"/>
              </a:lnSpc>
              <a:buFontTx/>
              <a:buNone/>
            </a:pPr>
            <a:r>
              <a:rPr lang="cs-CZ" sz="1600" b="1"/>
              <a:t>(2) Jde-li o správu věci, práva, pohledávky nebo jiné majetkové hodnoty, která slouží k zajištění pohledávky, je osoba s dispozičními oprávněními vázána pokyny zajištěného věřitele směřujícími k řádné správě; je-li zajištěných věřitelů více, uděluje tyto pokyny zajištěný věřitel, jehož pohledávka se uspokojuje ze zajištění jako první v pořadí. Jestliže zajištěný věřitel neudělí příslušné pokyny ani ve lhůtě určené insolvenčním soudem, má právo je udělit zajištěný věřitel, jehož pohledávka se uspokojuje ze zajištění jako další v pořadí; jinak pokyny udělí v rámci dohlédací činnosti insolvenční soud, který současně rozhodne o nákladech spojených s provedením jeho pokynu. Osoba s dispozičními oprávněními může odmítnout pokyny zajištěného věřitele, má-li za to, že nesměřují k řádné správě; v takovém případě požádá insolvenční soud o jejich přezkoumání v rámci dohlédací činnosti.</a:t>
            </a:r>
          </a:p>
          <a:p>
            <a:pPr algn="ctr" eaLnBrk="1" hangingPunct="1">
              <a:lnSpc>
                <a:spcPct val="80000"/>
              </a:lnSpc>
              <a:buFontTx/>
              <a:buNone/>
            </a:pPr>
            <a:r>
              <a:rPr lang="cs-CZ" sz="160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457200" y="274638"/>
            <a:ext cx="8229600" cy="417512"/>
          </a:xfrm>
        </p:spPr>
        <p:txBody>
          <a:bodyPr>
            <a:normAutofit fontScale="90000"/>
          </a:bodyPr>
          <a:lstStyle/>
          <a:p>
            <a:r>
              <a:rPr lang="cs-CZ" sz="2200" dirty="0"/>
              <a:t>§ 230 </a:t>
            </a:r>
            <a:r>
              <a:rPr lang="cs-CZ" sz="2400" dirty="0"/>
              <a:t>správa majetku sloužícího k zajištění </a:t>
            </a:r>
            <a:r>
              <a:rPr lang="cs-CZ" sz="2200" dirty="0"/>
              <a:t>(II.)</a:t>
            </a:r>
          </a:p>
        </p:txBody>
      </p:sp>
      <p:sp>
        <p:nvSpPr>
          <p:cNvPr id="197635" name="Rectangle 3"/>
          <p:cNvSpPr>
            <a:spLocks noGrp="1" noChangeArrowheads="1"/>
          </p:cNvSpPr>
          <p:nvPr>
            <p:ph type="body" idx="1"/>
          </p:nvPr>
        </p:nvSpPr>
        <p:spPr>
          <a:xfrm>
            <a:off x="457200" y="981075"/>
            <a:ext cx="8229600" cy="5616575"/>
          </a:xfrm>
        </p:spPr>
        <p:txBody>
          <a:bodyPr/>
          <a:lstStyle/>
          <a:p>
            <a:pPr algn="ctr" eaLnBrk="1" hangingPunct="1">
              <a:lnSpc>
                <a:spcPct val="80000"/>
              </a:lnSpc>
              <a:buFontTx/>
              <a:buNone/>
            </a:pPr>
            <a:r>
              <a:rPr lang="cs-CZ" sz="2000"/>
              <a:t>(3) Náklady spojené s provedením jeho pokynu podle odstavce 2 nese zajištěný věřitel ze svého.</a:t>
            </a:r>
          </a:p>
          <a:p>
            <a:pPr algn="ctr">
              <a:lnSpc>
                <a:spcPct val="80000"/>
              </a:lnSpc>
              <a:buFontTx/>
              <a:buNone/>
            </a:pPr>
            <a:endParaRPr lang="cs-CZ" sz="2000" b="1"/>
          </a:p>
          <a:p>
            <a:pPr algn="ctr">
              <a:lnSpc>
                <a:spcPct val="80000"/>
              </a:lnSpc>
              <a:buFontTx/>
              <a:buNone/>
            </a:pPr>
            <a:r>
              <a:rPr lang="cs-CZ" sz="2000" b="1"/>
              <a:t>(4) Není-li k pokynům zajištěného věřitele podle odstavce 2 připojen písemný souhlas ostatních zajištěných věřitelů, jejichž pohledávka se uspokojuje ze stejného zajištění, osoba s dispozičními oprávněními neprodleně vyrozumí insolvenční soud. Insolvenční soud v takovém případě nařídí do 30 dnů jednání, při kterém rozhodne o tom, zda pokyny zajištěného věřitele schvaluje. Při jednání lze projednat pouze námitky proti pokynům zajištěného věřitele, které ostatní zajištění věřitelé uplatní písemně u insolvenčního soudu nejpozději do 7 dnů ode dne zveřejnění těchto pokynů v insolvenčním rejstříku; k později podaným námitkám se nepřihlíží. K jednání předvolá insolvenční soud insolvenčního správce a dlužníka a zajištěné věřitele, kterým poskytne poučení o námitkách podle věty třetí. </a:t>
            </a:r>
          </a:p>
          <a:p>
            <a:pPr algn="ctr">
              <a:lnSpc>
                <a:spcPct val="80000"/>
              </a:lnSpc>
              <a:buFontTx/>
              <a:buNone/>
            </a:pPr>
            <a:endParaRPr lang="cs-CZ" sz="2000" b="1"/>
          </a:p>
          <a:p>
            <a:pPr algn="ctr">
              <a:lnSpc>
                <a:spcPct val="80000"/>
              </a:lnSpc>
              <a:buFontTx/>
              <a:buNone/>
            </a:pPr>
            <a:r>
              <a:rPr lang="cs-CZ" sz="2000" b="1"/>
              <a:t>(5) Rozhodnutí podle odstavce 4, proti němuž není odvolání přípustné, se doručuje zvlášť insolvenčnímu správci, dlužníku a zajištěným věřitelům, kterých se týká. </a:t>
            </a:r>
          </a:p>
          <a:p>
            <a:pPr algn="ctr">
              <a:lnSpc>
                <a:spcPct val="80000"/>
              </a:lnSpc>
              <a:buFontTx/>
              <a:buNone/>
            </a:pPr>
            <a:endParaRPr lang="cs-CZ" sz="2000" b="1"/>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457200" y="0"/>
            <a:ext cx="8229600" cy="836613"/>
          </a:xfrm>
        </p:spPr>
        <p:txBody>
          <a:bodyPr/>
          <a:lstStyle/>
          <a:p>
            <a:pPr eaLnBrk="1" hangingPunct="1"/>
            <a:r>
              <a:rPr lang="cs-CZ" sz="2400"/>
              <a:t>§ 293 zpeněžení hodnot určených k zajištění pohledávky </a:t>
            </a:r>
          </a:p>
        </p:txBody>
      </p:sp>
      <p:sp>
        <p:nvSpPr>
          <p:cNvPr id="234499" name="Rectangle 3"/>
          <p:cNvSpPr>
            <a:spLocks noGrp="1" noChangeArrowheads="1"/>
          </p:cNvSpPr>
          <p:nvPr>
            <p:ph type="body" idx="1"/>
          </p:nvPr>
        </p:nvSpPr>
        <p:spPr>
          <a:xfrm>
            <a:off x="457200" y="1052513"/>
            <a:ext cx="8229600" cy="5805487"/>
          </a:xfrm>
        </p:spPr>
        <p:txBody>
          <a:bodyPr/>
          <a:lstStyle/>
          <a:p>
            <a:pPr algn="ctr" eaLnBrk="1" hangingPunct="1">
              <a:lnSpc>
                <a:spcPct val="80000"/>
              </a:lnSpc>
              <a:buFontTx/>
              <a:buNone/>
            </a:pPr>
            <a:endParaRPr lang="cs-CZ" sz="2000" b="1"/>
          </a:p>
          <a:p>
            <a:pPr algn="ctr">
              <a:buFontTx/>
              <a:buNone/>
            </a:pPr>
            <a:r>
              <a:rPr lang="cs-CZ" sz="2000" b="1"/>
              <a:t>(1) Jde-li o zpeněžení věci, práva, pohledávky nebo jiné majetkové hodnoty, která slouží k zajištění pohledávky, je insolvenční správce vázán pokyny zajištěného věřitele směřujícími ke zpeněžení; je-li zajištěných věřitelů více, uděluje tyto pokyny zajištěný věřitel, jehož pohledávka se uspokojuje ze zajištění jako první v pořadí. Jestliže zajištěný věřitel neudělí příslušné pokyny ani ve lhůtě určené insolvenčním soudem, má právo je udělit zajištěný věřitel, jehož pohledávka se uspokojuje ze zajištění jako další v pořadí. Insolvenční správce může tyto pokyny odmítnout, má-li za to, že předmět zajištění lze zpeněžit výhodněji; v takovém případě požádá insolvenční soud o jejich přezkoumání v rámci dohlédací činnosti. </a:t>
            </a:r>
          </a:p>
          <a:p>
            <a:pPr algn="ctr">
              <a:buFontTx/>
              <a:buNone/>
            </a:pPr>
            <a:r>
              <a:rPr lang="cs-CZ" sz="2000" b="1"/>
              <a:t>(2) Ustanovení § 230 odst. 3 až 5 platí obdobně. Ustanovení § 286 odst. 2, § 287 odst. 2 a § 289 odst. 1 se použije jen tehdy, není-li zde pokynu zajištěného věřitele.</a:t>
            </a:r>
          </a:p>
          <a:p>
            <a:pPr algn="ctr" eaLnBrk="1" hangingPunct="1">
              <a:lnSpc>
                <a:spcPct val="80000"/>
              </a:lnSpc>
              <a:buFontTx/>
              <a:buNone/>
            </a:pPr>
            <a:endParaRPr lang="cs-CZ" sz="2000" b="1"/>
          </a:p>
          <a:p>
            <a:pPr algn="ctr" eaLnBrk="1" hangingPunct="1">
              <a:lnSpc>
                <a:spcPct val="80000"/>
              </a:lnSpc>
              <a:buFontTx/>
              <a:buNone/>
            </a:pPr>
            <a:r>
              <a:rPr lang="cs-CZ" sz="2000" b="1"/>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7" name="Zástupný symbol pro obsah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73843" y="3164681"/>
            <a:ext cx="1396313" cy="1397000"/>
          </a:xfrm>
        </p:spPr>
      </p:pic>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a:t>
            </a:fld>
            <a:endParaRPr lang="cs-CZ"/>
          </a:p>
        </p:txBody>
      </p:sp>
      <p:pic>
        <p:nvPicPr>
          <p:cNvPr id="8" name="Obrázek 7" descr="null">
            <a:hlinkClick r:id="rId3" tgtFrame="&quot;_blank&quo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260648"/>
            <a:ext cx="8352928" cy="6048672"/>
          </a:xfrm>
          <a:prstGeom prst="rect">
            <a:avLst/>
          </a:prstGeom>
          <a:noFill/>
          <a:ln>
            <a:noFill/>
          </a:ln>
        </p:spPr>
      </p:pic>
    </p:spTree>
    <p:extLst>
      <p:ext uri="{BB962C8B-B14F-4D97-AF65-F5344CB8AC3E}">
        <p14:creationId xmlns:p14="http://schemas.microsoft.com/office/powerpoint/2010/main" val="13952430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457200" y="0"/>
            <a:ext cx="8229600" cy="765175"/>
          </a:xfrm>
        </p:spPr>
        <p:txBody>
          <a:bodyPr/>
          <a:lstStyle/>
          <a:p>
            <a:pPr eaLnBrk="1" hangingPunct="1"/>
            <a:r>
              <a:rPr lang="cs-CZ" sz="2400"/>
              <a:t>§ 298 uspokojení pohledávek zajištěných věřitelů</a:t>
            </a:r>
          </a:p>
        </p:txBody>
      </p:sp>
      <p:sp>
        <p:nvSpPr>
          <p:cNvPr id="238595" name="Rectangle 3"/>
          <p:cNvSpPr>
            <a:spLocks noGrp="1" noChangeArrowheads="1"/>
          </p:cNvSpPr>
          <p:nvPr>
            <p:ph type="body" idx="1"/>
          </p:nvPr>
        </p:nvSpPr>
        <p:spPr>
          <a:xfrm>
            <a:off x="250825" y="765175"/>
            <a:ext cx="8642350" cy="6092825"/>
          </a:xfrm>
        </p:spPr>
        <p:txBody>
          <a:bodyPr/>
          <a:lstStyle/>
          <a:p>
            <a:pPr algn="ctr" eaLnBrk="1" hangingPunct="1">
              <a:lnSpc>
                <a:spcPct val="80000"/>
              </a:lnSpc>
              <a:buFontTx/>
              <a:buNone/>
            </a:pPr>
            <a:endParaRPr lang="cs-CZ" sz="1700"/>
          </a:p>
          <a:p>
            <a:pPr algn="ctr" eaLnBrk="1" hangingPunct="1">
              <a:lnSpc>
                <a:spcPct val="80000"/>
              </a:lnSpc>
              <a:buFontTx/>
              <a:buNone/>
            </a:pPr>
            <a:r>
              <a:rPr lang="cs-CZ" sz="1700"/>
              <a:t> (1) Zajištění věřitelé mají právo, aby jejich pohledávka byla uspokojena z výtěžku zpeněžení věci, práva, pohledávky nebo jiné majetkové hodnoty, jimiž byla zajištěna.</a:t>
            </a:r>
          </a:p>
          <a:p>
            <a:pPr algn="ctr" eaLnBrk="1" hangingPunct="1">
              <a:lnSpc>
                <a:spcPct val="80000"/>
              </a:lnSpc>
              <a:buFontTx/>
              <a:buNone/>
            </a:pPr>
            <a:r>
              <a:rPr lang="cs-CZ" sz="1700"/>
              <a:t> (2) Výtěžek zpeněžení po odečtení nákladů spojených se správou a zpeněžením  </a:t>
            </a:r>
            <a:r>
              <a:rPr lang="cs-CZ" sz="1700" b="1"/>
              <a:t>podle odstavce 4, nestanoví-li insolvenční soud jinak,</a:t>
            </a:r>
            <a:r>
              <a:rPr lang="cs-CZ" sz="1700"/>
              <a:t> a po odečtení částky připadající na odměnu </a:t>
            </a:r>
            <a:r>
              <a:rPr lang="cs-CZ" sz="1700">
                <a:solidFill>
                  <a:srgbClr val="FF0000"/>
                </a:solidFill>
              </a:rPr>
              <a:t>insolvenčního</a:t>
            </a:r>
            <a:r>
              <a:rPr lang="cs-CZ" sz="1700"/>
              <a:t> správce vydá insolvenční správce se souhlasem insolvenčního soudu zajištěnému věřiteli.</a:t>
            </a:r>
          </a:p>
          <a:p>
            <a:pPr algn="ctr" eaLnBrk="1" hangingPunct="1">
              <a:lnSpc>
                <a:spcPct val="80000"/>
              </a:lnSpc>
              <a:buFontTx/>
              <a:buNone/>
            </a:pPr>
            <a:r>
              <a:rPr lang="cs-CZ" sz="1700" b="1"/>
              <a:t>(3) Proti návrhu insolvenčního správce na vydání výtěžku zpeněžení podle odstavce 2 mohou ostatní věřitelé a dlužník podat námitky do 7 dnů ode dne zveřejnění návrhu v insolvenčním rejstříku; k později podaným námitkám se nepřihlíží. K projednání včas podaných námitek nařídí insolvenční soud do 30 dnů jednání, při kterém rozhodne o tom, zda návrhu insolvenčního správce vyhoví.</a:t>
            </a:r>
            <a:endParaRPr lang="cs-CZ" sz="1700"/>
          </a:p>
          <a:p>
            <a:pPr algn="ctr" eaLnBrk="1" hangingPunct="1">
              <a:lnSpc>
                <a:spcPct val="80000"/>
              </a:lnSpc>
              <a:buFontTx/>
              <a:buNone/>
            </a:pPr>
            <a:r>
              <a:rPr lang="cs-CZ" sz="1700"/>
              <a:t> </a:t>
            </a:r>
            <a:r>
              <a:rPr lang="cs-CZ" sz="1700" b="1"/>
              <a:t>(4)</a:t>
            </a:r>
            <a:r>
              <a:rPr lang="cs-CZ" sz="1700"/>
              <a:t> Náklady spojené se zpeněžením lze odečíst nejvýše v rozsahu 5 % výtěžku zpeněžení; náklady spojené se správou nejvýše v rozsahu 4 % výtěžku zpeněžení. Se souhlasem zajištěného věřitele lze odečíst náklady i ve větším rozsahu.</a:t>
            </a:r>
          </a:p>
          <a:p>
            <a:pPr algn="ctr" eaLnBrk="1" hangingPunct="1">
              <a:lnSpc>
                <a:spcPct val="80000"/>
              </a:lnSpc>
              <a:buFontTx/>
              <a:buNone/>
            </a:pPr>
            <a:r>
              <a:rPr lang="cs-CZ" sz="1700"/>
              <a:t> </a:t>
            </a:r>
            <a:r>
              <a:rPr lang="cs-CZ" sz="1700" b="1"/>
              <a:t>(5)</a:t>
            </a:r>
            <a:r>
              <a:rPr lang="cs-CZ" sz="1700"/>
              <a:t> Zajištěnému věřiteli, který dosud nesplnil povinnost podle § 157 odst. 1, se vydá výtěžek zpeněžení po odečtení částky připadající na splnění této povinnosti.</a:t>
            </a:r>
          </a:p>
          <a:p>
            <a:pPr algn="ctr" eaLnBrk="1" hangingPunct="1">
              <a:lnSpc>
                <a:spcPct val="80000"/>
              </a:lnSpc>
              <a:buFontTx/>
              <a:buNone/>
            </a:pPr>
            <a:r>
              <a:rPr lang="cs-CZ" sz="1700"/>
              <a:t> </a:t>
            </a:r>
            <a:r>
              <a:rPr lang="cs-CZ" sz="1700" b="1"/>
              <a:t>(6)</a:t>
            </a:r>
            <a:r>
              <a:rPr lang="cs-CZ" sz="1700"/>
              <a:t> Pro zpeněžení podle § 293 se odstavec 2 použije jen tehdy, jestliže zajištěný věřitel dosud nesplnil povinnost podle § 230 odst. 3.</a:t>
            </a:r>
          </a:p>
          <a:p>
            <a:pPr algn="ctr" eaLnBrk="1" hangingPunct="1">
              <a:lnSpc>
                <a:spcPct val="80000"/>
              </a:lnSpc>
              <a:buFontTx/>
              <a:buNone/>
            </a:pPr>
            <a:r>
              <a:rPr lang="cs-CZ" sz="1700" b="1"/>
              <a:t>(7) Rozhodnutí o návrhu insolvenčního správce na vydání výtěžku zpeněžení podle odstavce 2 se doručuje zvlášť dlužníku, insolvenčnímu správci, zajištěnému věřiteli, jemuž má být výtěžek vydán, a věřitelům, kteří proti němu podali námitky; jen tyto osoby mohou proti rozhodnutí podat odvolání.</a:t>
            </a:r>
            <a:endParaRPr lang="cs-CZ" sz="1700"/>
          </a:p>
          <a:p>
            <a:pPr algn="ctr" eaLnBrk="1" hangingPunct="1">
              <a:lnSpc>
                <a:spcPct val="80000"/>
              </a:lnSpc>
              <a:buFontTx/>
              <a:buNone/>
            </a:pPr>
            <a:r>
              <a:rPr lang="cs-CZ" sz="170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idx="4294967295"/>
          </p:nvPr>
        </p:nvSpPr>
        <p:spPr>
          <a:xfrm>
            <a:off x="467544" y="0"/>
            <a:ext cx="8229600" cy="606698"/>
          </a:xfrm>
        </p:spPr>
        <p:txBody>
          <a:bodyPr>
            <a:normAutofit/>
          </a:bodyPr>
          <a:lstStyle/>
          <a:p>
            <a:r>
              <a:rPr lang="cs-CZ" sz="2400" b="1" dirty="0"/>
              <a:t>§ 408 – zajištěný majetek v oddlužení (zpeněžení majetku)</a:t>
            </a:r>
          </a:p>
        </p:txBody>
      </p:sp>
      <p:sp>
        <p:nvSpPr>
          <p:cNvPr id="335875" name="Rectangle 3"/>
          <p:cNvSpPr>
            <a:spLocks noGrp="1" noChangeArrowheads="1"/>
          </p:cNvSpPr>
          <p:nvPr>
            <p:ph type="body" idx="4294967295"/>
          </p:nvPr>
        </p:nvSpPr>
        <p:spPr>
          <a:xfrm>
            <a:off x="179388" y="1125538"/>
            <a:ext cx="8785225" cy="5543550"/>
          </a:xfrm>
        </p:spPr>
        <p:txBody>
          <a:bodyPr>
            <a:normAutofit/>
          </a:bodyPr>
          <a:lstStyle/>
          <a:p>
            <a:pPr marL="609600" indent="-609600" algn="ctr" eaLnBrk="1" hangingPunct="1">
              <a:lnSpc>
                <a:spcPct val="80000"/>
              </a:lnSpc>
              <a:buFontTx/>
              <a:buNone/>
              <a:defRPr/>
            </a:pPr>
            <a:r>
              <a:rPr lang="cs-CZ" sz="1800" b="1" dirty="0"/>
              <a:t>(1)   O účincích schválení oddlužení zpeněžením majetkové podstaty platí ohledně majetku náležícího do majetkové podstaty v době schválení oddlužení obdobně ustanovení tohoto zákona o účincích prohlášení konkursu, včetně zániku společného jmění dlužníka a jeho manžela. Jde-li o oddlužení povolené na základě společného návrhu manželů (§ 394a), považuje se od okamžiku, kdy nastanou účinky schválení oddlužení zpeněžením majetkové podstaty, všechen majetek těchto manželů za majetek ve společném jmění manželů, které nezaniká. </a:t>
            </a:r>
          </a:p>
          <a:p>
            <a:pPr marL="609600" indent="-609600" algn="ctr">
              <a:lnSpc>
                <a:spcPct val="80000"/>
              </a:lnSpc>
              <a:buFontTx/>
              <a:buNone/>
              <a:defRPr/>
            </a:pPr>
            <a:r>
              <a:rPr lang="cs-CZ" sz="1800" b="1" dirty="0"/>
              <a:t>(2)</a:t>
            </a:r>
            <a:r>
              <a:rPr lang="cs-CZ" sz="1800" dirty="0"/>
              <a:t>   </a:t>
            </a:r>
            <a:r>
              <a:rPr lang="cs-CZ" sz="1800" b="1" dirty="0"/>
              <a:t>Dispoziční oprávnění k majetku, který dlužník získá poté, co nastanou účinky schválení oddlužení, má od právní moci rozhodnutí o schválení oddlužení zpeněžením majetkové podstaty dlužník.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a:t>
            </a:r>
          </a:p>
          <a:p>
            <a:pPr marL="609600" indent="-609600" algn="ctr">
              <a:lnSpc>
                <a:spcPct val="80000"/>
              </a:lnSpc>
              <a:buFontTx/>
              <a:buNone/>
              <a:defRPr/>
            </a:pPr>
            <a:r>
              <a:rPr lang="cs-CZ" sz="1800" b="1" dirty="0"/>
              <a:t>(3)   </a:t>
            </a:r>
            <a:r>
              <a:rPr lang="cs-CZ" sz="1800" b="1" dirty="0">
                <a:solidFill>
                  <a:srgbClr val="FF0000"/>
                </a:solidFill>
              </a:rPr>
              <a:t>Majetek, který slouží k zajištění, </a:t>
            </a:r>
            <a:r>
              <a:rPr lang="cs-CZ" sz="1800" b="1" dirty="0" err="1">
                <a:solidFill>
                  <a:srgbClr val="FF0000"/>
                </a:solidFill>
              </a:rPr>
              <a:t>insolvenční</a:t>
            </a:r>
            <a:r>
              <a:rPr lang="cs-CZ" sz="1800" b="1" dirty="0">
                <a:solidFill>
                  <a:srgbClr val="FF0000"/>
                </a:solidFill>
              </a:rPr>
              <a:t> správce po schválení oddlužení zpeněžením majetkové podstaty zpeněží jen na žádost zajištěného věřitele, jestliže zpeněžením ostatního majetku dojde k plnému uspokojení pohledávek nezajištěných věřitelů nebo jestliže zajištěná pohledávka zjevně přesahuje hodnotu zajištění.</a:t>
            </a:r>
          </a:p>
          <a:p>
            <a:pPr marL="609600" indent="-609600" algn="ctr" eaLnBrk="1" hangingPunct="1">
              <a:lnSpc>
                <a:spcPct val="80000"/>
              </a:lnSpc>
              <a:buFontTx/>
              <a:buNone/>
              <a:defRPr/>
            </a:pPr>
            <a:r>
              <a:rPr lang="cs-CZ" sz="1800" strike="sngStrike" dirty="0"/>
              <a:t>(</a:t>
            </a:r>
            <a:r>
              <a:rPr lang="cs-CZ" sz="1800" b="1" strike="sngStrike" dirty="0"/>
              <a:t>2) </a:t>
            </a:r>
            <a:r>
              <a:rPr lang="cs-CZ" sz="1800" b="1" dirty="0"/>
              <a:t>(4)</a:t>
            </a:r>
            <a:r>
              <a:rPr lang="cs-CZ" sz="1800" dirty="0"/>
              <a:t> Poté, co </a:t>
            </a:r>
            <a:r>
              <a:rPr lang="cs-CZ" sz="1800" dirty="0" err="1"/>
              <a:t>insolvenční</a:t>
            </a:r>
            <a:r>
              <a:rPr lang="cs-CZ" sz="1800" dirty="0"/>
              <a:t> správce zpeněží majetek, který podléhá oddlužení zpeněžením majetkové podstaty, se v </a:t>
            </a:r>
            <a:r>
              <a:rPr lang="cs-CZ" sz="1800" dirty="0" err="1"/>
              <a:t>insolvenčním</a:t>
            </a:r>
            <a:r>
              <a:rPr lang="cs-CZ" sz="1800" dirty="0"/>
              <a:t> řízení dále postupuje podle ustanovení tohoto zákona o konečné zprávě a rozvrhu v konkursu.</a:t>
            </a:r>
          </a:p>
          <a:p>
            <a:pPr marL="609600" indent="-609600" algn="ctr">
              <a:lnSpc>
                <a:spcPct val="80000"/>
              </a:lnSpc>
              <a:defRPr/>
            </a:pPr>
            <a:endParaRPr lang="cs-CZ" sz="1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idx="4294967295"/>
          </p:nvPr>
        </p:nvSpPr>
        <p:spPr>
          <a:xfrm>
            <a:off x="457200" y="1"/>
            <a:ext cx="8229600" cy="620688"/>
          </a:xfrm>
        </p:spPr>
        <p:txBody>
          <a:bodyPr/>
          <a:lstStyle/>
          <a:p>
            <a:r>
              <a:rPr lang="cs-CZ" sz="2000" b="1" dirty="0"/>
              <a:t>§ 409 – zajištěný majetek v oddlužení (splátkový kalendář)</a:t>
            </a:r>
            <a:endParaRPr lang="cs-CZ" sz="2000" dirty="0"/>
          </a:p>
        </p:txBody>
      </p:sp>
      <p:sp>
        <p:nvSpPr>
          <p:cNvPr id="284675" name="Rectangle 3"/>
          <p:cNvSpPr>
            <a:spLocks noGrp="1" noChangeArrowheads="1"/>
          </p:cNvSpPr>
          <p:nvPr>
            <p:ph type="body" idx="4294967295"/>
          </p:nvPr>
        </p:nvSpPr>
        <p:spPr>
          <a:xfrm>
            <a:off x="457200" y="765175"/>
            <a:ext cx="8229600" cy="5903913"/>
          </a:xfrm>
        </p:spPr>
        <p:txBody>
          <a:bodyPr>
            <a:normAutofit/>
          </a:bodyPr>
          <a:lstStyle/>
          <a:p>
            <a:pPr algn="ctr" eaLnBrk="1" hangingPunct="1">
              <a:lnSpc>
                <a:spcPct val="80000"/>
              </a:lnSpc>
              <a:buFontTx/>
              <a:buNone/>
              <a:defRPr/>
            </a:pPr>
            <a:r>
              <a:rPr lang="cs-CZ" sz="2000" dirty="0"/>
              <a:t> (1) Od schválení oddlužení plněním splátkového kalendáře má dispoziční oprávnění k příjmům, které získá po schválení oddlužení, dlužník. S takto nabytými příjmy je dlužník povinen naložit způsobem uvedeným v rozhodnutí o schválení oddlužení plněním splátkového kalendáře.</a:t>
            </a:r>
          </a:p>
          <a:p>
            <a:pPr algn="ctr" eaLnBrk="1" hangingPunct="1">
              <a:lnSpc>
                <a:spcPct val="80000"/>
              </a:lnSpc>
              <a:buFontTx/>
              <a:buNone/>
              <a:defRPr/>
            </a:pPr>
            <a:r>
              <a:rPr lang="cs-CZ" sz="2000" dirty="0"/>
              <a:t> </a:t>
            </a:r>
            <a:r>
              <a:rPr lang="cs-CZ" sz="2000" b="1" dirty="0"/>
              <a:t>(2) Dispoziční oprávnění k majetku, náležejícímu do majetkové podstaty v době schválení oddlužení, včetně toho majetku, s nímž dlužník nemohl dosud nakládat v důsledku účinků nařízení nebo zahájení výkonu rozhodnutí nebo exekuce, má od právní moci rozhodnutí o schválení oddlužení plněním splátkového kalendáře dlužník; to neplatí, jde-li o majetek, který slouží k zajištění. Majetek, který dlužník získá poté, co nastanou účinky schválení oddlužení, z té části příjmů, která nepodléhá oddlužení, nenáleží do majetkové podstaty. Výkon rozhodnutí nebo exekuci, která by postihovala takový majetek, lze za trvání oddlužení nařídit nebo zahájit a provést jen pro pohledávky, které nemají být uspokojeny při oddlužení a současně které vzniknou poté, co nastanou účinky schválení oddlužení.</a:t>
            </a:r>
          </a:p>
          <a:p>
            <a:pPr algn="ctr" eaLnBrk="1" hangingPunct="1">
              <a:lnSpc>
                <a:spcPct val="80000"/>
              </a:lnSpc>
              <a:buFontTx/>
              <a:buNone/>
              <a:defRPr/>
            </a:pPr>
            <a:r>
              <a:rPr lang="cs-CZ" sz="2000" dirty="0"/>
              <a:t> (3) </a:t>
            </a:r>
            <a:r>
              <a:rPr lang="cs-CZ" sz="2000" b="1" dirty="0">
                <a:solidFill>
                  <a:srgbClr val="FF0000"/>
                </a:solidFill>
              </a:rPr>
              <a:t>Majetek, který slouží k zajištění, zpeněží </a:t>
            </a:r>
            <a:r>
              <a:rPr lang="cs-CZ" sz="2000" b="1" dirty="0" err="1">
                <a:solidFill>
                  <a:srgbClr val="FF0000"/>
                </a:solidFill>
              </a:rPr>
              <a:t>insolvenční</a:t>
            </a:r>
            <a:r>
              <a:rPr lang="cs-CZ" sz="2000" b="1" dirty="0">
                <a:solidFill>
                  <a:srgbClr val="FF0000"/>
                </a:solidFill>
              </a:rPr>
              <a:t> správce po schválení oddlužení plněním splátkového kalendáře, nejdříve však po zjištění pravosti výše a pořadí zajištěné pohledávky. Výtěžek zpeněžení vydá zajištěnému věřiteli; přitom postupuje obdobně podle ustanovení o zpeněžení zajištění v konkursu, požádá-li o to zajištěný věřitel.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2132856"/>
            <a:ext cx="7772400" cy="1362075"/>
          </a:xfrm>
        </p:spPr>
        <p:txBody>
          <a:bodyPr>
            <a:noAutofit/>
          </a:bodyPr>
          <a:lstStyle/>
          <a:p>
            <a:pPr algn="ctr"/>
            <a:br>
              <a:rPr lang="cs-CZ" sz="2800" dirty="0">
                <a:effectLst>
                  <a:outerShdw blurRad="38100" dist="38100" dir="2700000" algn="tl">
                    <a:srgbClr val="000000">
                      <a:alpha val="43137"/>
                    </a:srgbClr>
                  </a:outerShdw>
                </a:effectLst>
              </a:rPr>
            </a:br>
            <a:r>
              <a:rPr lang="cs-CZ" sz="2800" dirty="0">
                <a:effectLst>
                  <a:outerShdw blurRad="38100" dist="38100" dir="2700000" algn="tl">
                    <a:srgbClr val="000000">
                      <a:alpha val="43137"/>
                    </a:srgbClr>
                  </a:outerShdw>
                </a:effectLst>
              </a:rPr>
              <a:t>Z JUDIKATURY  K zajištěným </a:t>
            </a:r>
            <a:r>
              <a:rPr lang="cs-CZ" sz="2800" dirty="0" err="1">
                <a:effectLst>
                  <a:outerShdw blurRad="38100" dist="38100" dir="2700000" algn="tl">
                    <a:srgbClr val="000000">
                      <a:alpha val="43137"/>
                    </a:srgbClr>
                  </a:outerShdw>
                </a:effectLst>
              </a:rPr>
              <a:t>věřitelůM</a:t>
            </a:r>
            <a:endParaRPr lang="cs-CZ" sz="2800" dirty="0">
              <a:effectLst>
                <a:outerShdw blurRad="38100" dist="38100" dir="2700000" algn="tl">
                  <a:srgbClr val="000000">
                    <a:alpha val="43137"/>
                  </a:srgbClr>
                </a:outerShdw>
              </a:effectLst>
            </a:endParaRPr>
          </a:p>
        </p:txBody>
      </p:sp>
      <p:sp>
        <p:nvSpPr>
          <p:cNvPr id="8" name="Zástupný symbol pro text 7"/>
          <p:cNvSpPr>
            <a:spLocks noGrp="1"/>
          </p:cNvSpPr>
          <p:nvPr>
            <p:ph type="body" idx="1"/>
          </p:nvPr>
        </p:nvSpPr>
        <p:spPr>
          <a:xfrm>
            <a:off x="539552" y="908720"/>
            <a:ext cx="7772400" cy="1080120"/>
          </a:xfrm>
        </p:spPr>
        <p:txBody>
          <a:bodyPr>
            <a:normAutofit/>
          </a:bodyPr>
          <a:lstStyle/>
          <a:p>
            <a:pPr algn="ctr"/>
            <a:endParaRPr lang="cs-CZ" sz="2800" b="1" dirty="0">
              <a:solidFill>
                <a:schemeClr val="tx1"/>
              </a:solidFill>
              <a:effectLst>
                <a:outerShdw blurRad="38100" dist="38100" dir="2700000" algn="tl">
                  <a:srgbClr val="000000">
                    <a:alpha val="43137"/>
                  </a:srgbClr>
                </a:outerShdw>
              </a:effectLst>
            </a:endParaRP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63</a:t>
            </a:fld>
            <a:endParaRPr lang="cs-CZ"/>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br>
              <a:rPr lang="cs-CZ" sz="2400" b="1" dirty="0"/>
            </a:br>
            <a:r>
              <a:rPr lang="cs-CZ" sz="2400" b="1" dirty="0"/>
              <a:t>NS ČR 29 NSCR 16/2011-P8-23</a:t>
            </a:r>
            <a:br>
              <a:rPr lang="cs-CZ" sz="2400" b="1" dirty="0"/>
            </a:br>
            <a:r>
              <a:rPr lang="cs-CZ" sz="2400" b="1" dirty="0"/>
              <a:t> ve věci KSPH 39 INS 4718/2009 </a:t>
            </a:r>
            <a:br>
              <a:rPr lang="cs-CZ" sz="2400" b="1" dirty="0"/>
            </a:br>
            <a:r>
              <a:rPr lang="cs-CZ" sz="2400" b="1" dirty="0"/>
              <a:t>ze dne 30. 11. 2011</a:t>
            </a:r>
            <a:br>
              <a:rPr lang="cs-CZ" sz="2400" dirty="0"/>
            </a:br>
            <a:endParaRPr lang="cs-CZ" sz="2400" dirty="0"/>
          </a:p>
        </p:txBody>
      </p:sp>
      <p:sp>
        <p:nvSpPr>
          <p:cNvPr id="8" name="Zástupný symbol pro obsah 7"/>
          <p:cNvSpPr>
            <a:spLocks noGrp="1"/>
          </p:cNvSpPr>
          <p:nvPr>
            <p:ph idx="1"/>
          </p:nvPr>
        </p:nvSpPr>
        <p:spPr/>
        <p:txBody>
          <a:bodyPr>
            <a:normAutofit lnSpcReduction="10000"/>
          </a:bodyPr>
          <a:lstStyle/>
          <a:p>
            <a:pPr algn="ctr">
              <a:buNone/>
            </a:pPr>
            <a:r>
              <a:rPr lang="cs-CZ" sz="2000" dirty="0"/>
              <a:t>Jestliže tedy zajištěný věřitel, který zajištěnou pohledávku včas a řádně přihlásil do insolvenčního řízení jako osobní dlužníkův věřitel, </a:t>
            </a:r>
            <a:r>
              <a:rPr lang="cs-CZ" sz="2000" b="1" dirty="0">
                <a:solidFill>
                  <a:srgbClr val="FF0000"/>
                </a:solidFill>
              </a:rPr>
              <a:t>aniž se dovolal zajištění, uplatní právo na uspokojení pohledávky ze zajištění samostatným podáním (doplněním přihlášky) až po uplynutí lhůty stanovené insolvenčním zákonem ke změně pořadí pohledávky, insolvenční soud odmítne opožděně přihlášené pořadí pohledávky podle § 185 věty první insolvenčního zákona. </a:t>
            </a:r>
            <a:r>
              <a:rPr lang="cs-CZ" sz="2000" dirty="0"/>
              <a:t>Ve smyslu § 173 odst. 1 věty druhé insolvenčního zákona totiž nastala skutečnost, na základě které se k přihlášenému právu na (přednostní) uspokojení ze zajištění nepřihlíží. Zajištěná pohledávka se v důsledku tohoto uspokojuje v insolvenčním řízení jako nezajištěná</a:t>
            </a:r>
            <a:r>
              <a:rPr lang="cs-CZ" sz="2000" b="1" dirty="0">
                <a:solidFill>
                  <a:srgbClr val="FF0000"/>
                </a:solidFill>
              </a:rPr>
              <a:t>. Důvod ukončovat účast dotčeného věřitele v insolvenčním řízení v rozsahu týkajícím se práva na uspokojení pohledávky</a:t>
            </a:r>
            <a:r>
              <a:rPr lang="cs-CZ" sz="2000" dirty="0"/>
              <a:t> ze zajištění podle § 185 věty druhé insolvenčního zákona není dán, jelikož takový postup se (z povahy věci) pojí jen se situací, kdy se k pohledávce nepřihlíží co do její pravosti nebo výše. </a:t>
            </a:r>
          </a:p>
          <a:p>
            <a:pPr algn="ctr">
              <a:buNone/>
            </a:pPr>
            <a:endParaRPr lang="cs-CZ" sz="2000" dirty="0"/>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64</a:t>
            </a:fld>
            <a:endParaRPr lang="cs-CZ"/>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100" b="1" dirty="0"/>
              <a:t>(NS ČR  29 NSČR 39/2014</a:t>
            </a:r>
            <a:br>
              <a:rPr lang="cs-CZ" sz="3100" b="1" dirty="0"/>
            </a:br>
            <a:r>
              <a:rPr lang="cs-CZ" sz="3100" b="1" dirty="0"/>
              <a:t>ze dne 27. 11. 2014)</a:t>
            </a:r>
            <a:endParaRPr lang="cs-CZ" dirty="0"/>
          </a:p>
        </p:txBody>
      </p:sp>
      <p:sp>
        <p:nvSpPr>
          <p:cNvPr id="3" name="Zástupný symbol pro obsah 2"/>
          <p:cNvSpPr>
            <a:spLocks noGrp="1"/>
          </p:cNvSpPr>
          <p:nvPr>
            <p:ph idx="1"/>
          </p:nvPr>
        </p:nvSpPr>
        <p:spPr/>
        <p:txBody>
          <a:bodyPr>
            <a:normAutofit/>
          </a:bodyPr>
          <a:lstStyle/>
          <a:p>
            <a:pPr algn="ctr">
              <a:buNone/>
            </a:pPr>
            <a:r>
              <a:rPr lang="cs-CZ" sz="2400" dirty="0"/>
              <a:t>Zástavní věřitel, jenž má vůči dlužniku </a:t>
            </a:r>
            <a:r>
              <a:rPr lang="cs-CZ" sz="2400" b="1" dirty="0">
                <a:solidFill>
                  <a:srgbClr val="FF0000"/>
                </a:solidFill>
              </a:rPr>
              <a:t>pouze „zastavni pohledávku“</a:t>
            </a:r>
            <a:r>
              <a:rPr lang="cs-CZ" sz="2400" dirty="0"/>
              <a:t> (dlužník je zástavním dlužníkem, nikoliv však osobním dlužníkem), je v případě, že zástava je v době rozhodnuti o úpadku ve vlastnictví dlužníka, </a:t>
            </a:r>
            <a:r>
              <a:rPr lang="cs-CZ" sz="2400" b="1" dirty="0">
                <a:solidFill>
                  <a:srgbClr val="FF0000"/>
                </a:solidFill>
              </a:rPr>
              <a:t>povinen přihlásit </a:t>
            </a:r>
            <a:r>
              <a:rPr lang="cs-CZ" sz="2400" dirty="0"/>
              <a:t>„zastavni pohledávku“ do insolvenčního řízení vedeného na majetek dlužníka </a:t>
            </a:r>
            <a:r>
              <a:rPr lang="cs-CZ" sz="2400" b="1" dirty="0">
                <a:solidFill>
                  <a:srgbClr val="FF0000"/>
                </a:solidFill>
              </a:rPr>
              <a:t>do skončeni propadne procesní lhůty </a:t>
            </a:r>
            <a:r>
              <a:rPr lang="cs-CZ" sz="2400" dirty="0"/>
              <a:t>určené v rozhodnuti o úpadku.</a:t>
            </a:r>
            <a:r>
              <a:rPr lang="cs-CZ" sz="2400" b="1" dirty="0"/>
              <a:t> </a:t>
            </a:r>
            <a:endParaRPr lang="cs-CZ" sz="2400" dirty="0"/>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dirty="0"/>
          </a:p>
        </p:txBody>
      </p:sp>
      <p:sp>
        <p:nvSpPr>
          <p:cNvPr id="5" name="Zástupný symbol pro zápatí 4"/>
          <p:cNvSpPr>
            <a:spLocks noGrp="1"/>
          </p:cNvSpPr>
          <p:nvPr>
            <p:ph type="ftr" sz="quarter" idx="11"/>
          </p:nvPr>
        </p:nvSpPr>
        <p:spPr/>
        <p:txBody>
          <a:bodyPr/>
          <a:lstStyle/>
          <a:p>
            <a:r>
              <a:rPr lang="cs-CZ" dirty="0"/>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65</a:t>
            </a:fld>
            <a:endParaRPr lang="cs-CZ"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br>
              <a:rPr lang="cs-CZ" sz="2400" b="1" dirty="0"/>
            </a:br>
            <a:r>
              <a:rPr lang="cs-CZ" sz="2400" b="1" dirty="0"/>
              <a:t>VS Praha 1 VSPH 2077/2013-B-200</a:t>
            </a:r>
            <a:br>
              <a:rPr lang="cs-CZ" sz="2400" b="1" dirty="0"/>
            </a:br>
            <a:r>
              <a:rPr lang="cs-CZ" sz="2400" b="1" dirty="0"/>
              <a:t> ve věci KSPH 37 INS 24574/2012 </a:t>
            </a:r>
            <a:br>
              <a:rPr lang="cs-CZ" sz="2400" b="1" dirty="0"/>
            </a:br>
            <a:r>
              <a:rPr lang="cs-CZ" sz="2400" b="1" dirty="0"/>
              <a:t>ze dne 2. 1. 2014</a:t>
            </a:r>
            <a:br>
              <a:rPr lang="cs-CZ" sz="2400" dirty="0"/>
            </a:br>
            <a:endParaRPr lang="cs-CZ" sz="2400" dirty="0"/>
          </a:p>
        </p:txBody>
      </p:sp>
      <p:sp>
        <p:nvSpPr>
          <p:cNvPr id="3" name="Zástupný symbol pro obsah 2"/>
          <p:cNvSpPr>
            <a:spLocks noGrp="1"/>
          </p:cNvSpPr>
          <p:nvPr>
            <p:ph idx="1"/>
          </p:nvPr>
        </p:nvSpPr>
        <p:spPr/>
        <p:txBody>
          <a:bodyPr>
            <a:normAutofit lnSpcReduction="10000"/>
          </a:bodyPr>
          <a:lstStyle/>
          <a:p>
            <a:pPr algn="ctr">
              <a:buNone/>
            </a:pPr>
            <a:r>
              <a:rPr lang="cs-CZ" sz="2000" dirty="0"/>
              <a:t>Odvolací soud má za to, že </a:t>
            </a:r>
            <a:r>
              <a:rPr lang="cs-CZ" sz="2000" b="1" dirty="0">
                <a:solidFill>
                  <a:srgbClr val="FF0000"/>
                </a:solidFill>
              </a:rPr>
              <a:t>insolvenční soud může k návrhu osoby s dispozičním oprávněním eliminovat pokyny zajištěného věřitele </a:t>
            </a:r>
            <a:r>
              <a:rPr lang="cs-CZ" sz="2000" dirty="0"/>
              <a:t>dle obecné úpravy obsažené v § 230 odst. 2 IZ (obdobně je tomu při prodeji majetku sloužícího k zajištění v případě prohlášení konkursu v režimu § </a:t>
            </a:r>
            <a:r>
              <a:rPr lang="cs-CZ" sz="2000" u="sng" dirty="0">
                <a:hlinkClick r:id="rId2"/>
              </a:rPr>
              <a:t>293</a:t>
            </a:r>
            <a:r>
              <a:rPr lang="cs-CZ" sz="2000" dirty="0"/>
              <a:t> IZ), </a:t>
            </a:r>
            <a:r>
              <a:rPr lang="cs-CZ" sz="2000" b="1" dirty="0">
                <a:solidFill>
                  <a:srgbClr val="FF0000"/>
                </a:solidFill>
              </a:rPr>
              <a:t>nicméně nelze tak činit paušálně </a:t>
            </a:r>
            <a:r>
              <a:rPr lang="cs-CZ" sz="2000" dirty="0"/>
              <a:t>a jedním rozhodnutím pominout zákonnou úpravu, jež stojí na principu, že zajištění věřitelé mohou správu takového majetku a jeho zpeněžení zásadně ovlivňovat. Takovéto působení zajištěných věřitelů může být insolvenčním soudem upozaděno toliko v konkrétních situacích, a to obvykle tehdy, bylo-li by zneužíváno ke škodě ostatních věřitelů či dlužníka samého. To je k žádosti oprávněné osoby povinen insolvenční soud zkoumat vždy ve vztahu k dané situaci, a následně i případně vysvětlit, proč ten který krok zajištěného věřitele si vyžádal jeho zásah, leč není možné dopředu zajištěné věřitele jejich práv zbavit tím generalizujícím způsobem, jenž se odrazil ve výroku napadeného usnesení, takže bude na insolvenčním soudu, aby v průběhu řízení svůj postoj přehodnotil. </a:t>
            </a:r>
          </a:p>
          <a:p>
            <a:pPr algn="ct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66</a:t>
            </a:fld>
            <a:endParaRPr lang="cs-CZ"/>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200" b="1" dirty="0"/>
            </a:br>
            <a:br>
              <a:rPr lang="cs-CZ" sz="2200" b="1" dirty="0"/>
            </a:br>
            <a:r>
              <a:rPr lang="cs-CZ" sz="2200" b="1" dirty="0"/>
              <a:t>Usnesení Vrchního soudu v Praze </a:t>
            </a:r>
            <a:r>
              <a:rPr lang="cs-CZ" sz="2200" b="1" dirty="0" err="1"/>
              <a:t>č.j</a:t>
            </a:r>
            <a:r>
              <a:rPr lang="cs-CZ" sz="2200" b="1" dirty="0"/>
              <a:t>.  1 VSPH 404/2010-B-40 </a:t>
            </a:r>
            <a:br>
              <a:rPr lang="cs-CZ" sz="2200" b="1" dirty="0"/>
            </a:br>
            <a:r>
              <a:rPr lang="cs-CZ" sz="2200" b="1" dirty="0"/>
              <a:t>ze dne 26.5.2010 </a:t>
            </a:r>
            <a:br>
              <a:rPr lang="cs-CZ" sz="2200" b="1" dirty="0"/>
            </a:br>
            <a:r>
              <a:rPr lang="cs-CZ" sz="2200" b="1" dirty="0"/>
              <a:t>ve věci KSUL 45 INS 2152/2009</a:t>
            </a:r>
            <a:br>
              <a:rPr lang="cs-CZ" sz="2200" dirty="0"/>
            </a:br>
            <a:endParaRPr lang="cs-CZ" dirty="0"/>
          </a:p>
        </p:txBody>
      </p:sp>
      <p:sp>
        <p:nvSpPr>
          <p:cNvPr id="3" name="Zástupný symbol pro obsah 2"/>
          <p:cNvSpPr>
            <a:spLocks noGrp="1"/>
          </p:cNvSpPr>
          <p:nvPr>
            <p:ph idx="1"/>
          </p:nvPr>
        </p:nvSpPr>
        <p:spPr/>
        <p:txBody>
          <a:bodyPr>
            <a:normAutofit fontScale="92500" lnSpcReduction="20000"/>
          </a:bodyPr>
          <a:lstStyle/>
          <a:p>
            <a:pPr algn="ctr">
              <a:buNone/>
            </a:pPr>
            <a:r>
              <a:rPr lang="cs-CZ" sz="2000" dirty="0"/>
              <a:t>Odvolací soud nepokládá za odpovídající textu zákona závěr soudu I. stupně, že </a:t>
            </a:r>
            <a:r>
              <a:rPr lang="cs-CZ" sz="2000" b="1" dirty="0">
                <a:solidFill>
                  <a:srgbClr val="FF0000"/>
                </a:solidFill>
              </a:rPr>
              <a:t>vodné ve výši 12.208 Kč je nákladem spojeným se správou nemovitostí, jenž by bylo lze přičíst na vrub zajištěného věřitele, neboť tento výdaj spojený s užíváním nemovitosti jde na vrub jedině jejímu uživateli.</a:t>
            </a:r>
            <a:r>
              <a:rPr lang="cs-CZ" sz="2000" dirty="0"/>
              <a:t> Pokud jde o daň z nemovitosti ve výši 68.763 Kč za rok 2010, je odvolací soud přesvědčen o tom, že tato položka je naopak typickým výdajem spojeným se správou nemovitosti, jenž lze jistě přičíst na vrub zajištěného věřitele, nejvýše však do výše 4 % výtěžku zpeněžení (§ 298 odst. 3 IZ), když z obsahu spisu nevyplývá, že by odvolatel dal souhlas s jeho výší ve větším rozsahu. </a:t>
            </a:r>
          </a:p>
          <a:p>
            <a:pPr algn="ctr">
              <a:buNone/>
            </a:pPr>
            <a:r>
              <a:rPr lang="cs-CZ" sz="2000" dirty="0"/>
              <a:t>Za popsaného stavu bylo lze z dosaženého výtěžku zpeněžení ve výši 666.355 Kč odečíst jen náklady spojené se zpeněžením nemovitostí ve výši 33.000 Kč uplatněné insolvenčním správcem (tj. 4,95 %, což je pod limit 5 %), náklady spojené se správou nemovitostí v maximální výši 26.654 Kč (představující max. limit 4 %), když odvolatel nesouhlasil s jejich větším rozsahem, a odměnu insolvenčního správce (12.634 Kč) tak, že částka určená k výplatě činí 594.067 Kč. Z uvedeného je zřejmé, že část nákladů spojených se správou nemovitostí, jež nebylo lze odečíst od výtěžku zpeněžení, ponese (celá) majetková podstata, a nikoliv zajištěný věřitel (odvolatel), jak soud I. stupně nesprávně rozhodl.</a:t>
            </a:r>
          </a:p>
          <a:p>
            <a:pPr algn="ct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67</a:t>
            </a:fld>
            <a:endParaRPr lang="cs-CZ"/>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1143000"/>
          </a:xfrm>
        </p:spPr>
        <p:txBody>
          <a:bodyPr>
            <a:normAutofit fontScale="90000"/>
          </a:bodyPr>
          <a:lstStyle/>
          <a:p>
            <a:br>
              <a:rPr lang="cs-CZ" sz="2700" b="1" dirty="0"/>
            </a:br>
            <a:br>
              <a:rPr lang="cs-CZ" sz="2700" b="1" dirty="0"/>
            </a:br>
            <a:r>
              <a:rPr lang="cs-CZ" sz="2700" b="1" dirty="0"/>
              <a:t>VS Olomouc 3 VSOL 321/2015-B-23 </a:t>
            </a:r>
            <a:br>
              <a:rPr lang="cs-CZ" sz="2700" b="1" dirty="0"/>
            </a:br>
            <a:r>
              <a:rPr lang="cs-CZ" sz="2700" b="1" dirty="0"/>
              <a:t>ve věci KSOS 36 INS 19053/2013  </a:t>
            </a:r>
            <a:br>
              <a:rPr lang="cs-CZ" sz="2700" b="1" dirty="0"/>
            </a:br>
            <a:r>
              <a:rPr lang="cs-CZ" sz="2700" b="1" dirty="0"/>
              <a:t>ze dne 15.7.2015</a:t>
            </a:r>
            <a:br>
              <a:rPr lang="cs-CZ" sz="2700" dirty="0"/>
            </a:br>
            <a:endParaRPr lang="cs-CZ" dirty="0"/>
          </a:p>
        </p:txBody>
      </p:sp>
      <p:sp>
        <p:nvSpPr>
          <p:cNvPr id="3" name="Zástupný symbol pro obsah 2"/>
          <p:cNvSpPr>
            <a:spLocks noGrp="1"/>
          </p:cNvSpPr>
          <p:nvPr>
            <p:ph idx="1"/>
          </p:nvPr>
        </p:nvSpPr>
        <p:spPr>
          <a:xfrm>
            <a:off x="0" y="1340768"/>
            <a:ext cx="8892480" cy="5040560"/>
          </a:xfrm>
        </p:spPr>
        <p:txBody>
          <a:bodyPr>
            <a:normAutofit/>
          </a:bodyPr>
          <a:lstStyle/>
          <a:p>
            <a:pPr algn="ctr">
              <a:buNone/>
            </a:pPr>
            <a:r>
              <a:rPr lang="cs-CZ" sz="1800" b="1" dirty="0" err="1">
                <a:solidFill>
                  <a:srgbClr val="FF0000"/>
                </a:solidFill>
              </a:rPr>
              <a:t>Odvolatelka</a:t>
            </a:r>
            <a:r>
              <a:rPr lang="cs-CZ" sz="1800" b="1" dirty="0">
                <a:solidFill>
                  <a:srgbClr val="FF0000"/>
                </a:solidFill>
              </a:rPr>
              <a:t> věcnou nesprávností návrhu na udělení souhlasu neargumentuje a její odvolací námitka spočívá v tom, že spolu s další osobou napadla u insolvenčního soudu žalobou na určení neplatnosti (§ 80 písm. c/ o.s.</a:t>
            </a:r>
            <a:r>
              <a:rPr lang="cs-CZ" sz="1800" b="1" dirty="0" err="1">
                <a:solidFill>
                  <a:srgbClr val="FF0000"/>
                </a:solidFill>
              </a:rPr>
              <a:t>ř</a:t>
            </a:r>
            <a:r>
              <a:rPr lang="cs-CZ" sz="1800" b="1" dirty="0">
                <a:solidFill>
                  <a:srgbClr val="FF0000"/>
                </a:solidFill>
              </a:rPr>
              <a:t>., § </a:t>
            </a:r>
            <a:r>
              <a:rPr lang="cs-CZ" sz="1800" b="1" u="sng" dirty="0">
                <a:solidFill>
                  <a:srgbClr val="FF0000"/>
                </a:solidFill>
                <a:hlinkClick r:id="rId2"/>
              </a:rPr>
              <a:t>289</a:t>
            </a:r>
            <a:r>
              <a:rPr lang="cs-CZ" sz="1800" b="1" dirty="0">
                <a:solidFill>
                  <a:srgbClr val="FF0000"/>
                </a:solidFill>
              </a:rPr>
              <a:t> odst. 3 IZ) kupní smlouvu, kterou byla budova, jako předmět zajištění</a:t>
            </a:r>
            <a:r>
              <a:rPr lang="cs-CZ" sz="1800" dirty="0"/>
              <a:t>, v rámci zpeněžování majetkové podstaty převedena na třetí osobu přímým prodejem mimo dražbu. Aniž by odvolací soud předem hodnotil otázku aktivní legitimace žalobců k podání takové žaloby či její věcné opodstatněnosti, s názorem </a:t>
            </a:r>
            <a:r>
              <a:rPr lang="cs-CZ" sz="1800" dirty="0" err="1"/>
              <a:t>odvolatelky</a:t>
            </a:r>
            <a:r>
              <a:rPr lang="cs-CZ" sz="1800" dirty="0"/>
              <a:t>, že napadené usnesení by mělo být z důvodu probíhajícího sporu zrušeno, nelze souhlasit. </a:t>
            </a:r>
          </a:p>
          <a:p>
            <a:pPr algn="ctr">
              <a:buNone/>
            </a:pPr>
            <a:r>
              <a:rPr lang="cs-CZ" sz="1800" b="1" dirty="0">
                <a:solidFill>
                  <a:srgbClr val="FF0000"/>
                </a:solidFill>
              </a:rPr>
              <a:t>Odvolací soud je v této věci z výše uvedených důvodů přesvědčen o tom, že </a:t>
            </a:r>
            <a:r>
              <a:rPr lang="cs-CZ" sz="1800" b="1" dirty="0" err="1">
                <a:solidFill>
                  <a:srgbClr val="FF0000"/>
                </a:solidFill>
              </a:rPr>
              <a:t>odvolatelkou</a:t>
            </a:r>
            <a:r>
              <a:rPr lang="cs-CZ" sz="1800" b="1" dirty="0">
                <a:solidFill>
                  <a:srgbClr val="FF0000"/>
                </a:solidFill>
              </a:rPr>
              <a:t> prosazovaný názor, že podaná žaloba na neplatnost veřejné dražby, jíž došlo ke zpeněžení majetku sloužícího k zajištění, má představovat překážku vydání výtěžku tohoto zpeněžení zajištěným věřitelům, neobstojí.</a:t>
            </a:r>
            <a:r>
              <a:rPr lang="cs-CZ" sz="1800" dirty="0"/>
              <a:t> Naopak by takový postup ve svém důsledku vedl k poškození práv a právem chráněných zájmů zajištěných věřitelů a byl by v rozporu se zásadami insolvenčního řízení (§ 5 písm. a/ IZ), dle nichž insolvenční řízení musí být vedeno tak, aby žádný z účastníků nebyl nespravedlivě poškozen nebo nedovoleně zvýhodněn, a aby se dosáhlo rychlého, hospodárného a co nejvyššího uspokojení věřitelů. </a:t>
            </a:r>
          </a:p>
          <a:p>
            <a:pPr algn="ctr">
              <a:buNone/>
            </a:pPr>
            <a:r>
              <a:rPr lang="cs-CZ" sz="1800" dirty="0"/>
              <a:t> </a:t>
            </a:r>
          </a:p>
          <a:p>
            <a:pPr algn="ctr">
              <a:buNone/>
            </a:pPr>
            <a:endParaRPr lang="cs-CZ" sz="18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68</a:t>
            </a:fld>
            <a:endParaRPr lang="cs-CZ"/>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611560" y="1844824"/>
            <a:ext cx="7772400" cy="2232248"/>
          </a:xfrm>
        </p:spPr>
        <p:txBody>
          <a:bodyPr>
            <a:normAutofit/>
          </a:bodyPr>
          <a:lstStyle/>
          <a:p>
            <a:pPr algn="ctr"/>
            <a:r>
              <a:rPr lang="cs-CZ" sz="3600" dirty="0">
                <a:solidFill>
                  <a:srgbClr val="7030A0"/>
                </a:solidFill>
              </a:rPr>
              <a:t>ÚPADEK  </a:t>
            </a:r>
            <a:br>
              <a:rPr lang="cs-CZ" sz="3600" dirty="0">
                <a:solidFill>
                  <a:srgbClr val="7030A0"/>
                </a:solidFill>
              </a:rPr>
            </a:br>
            <a:r>
              <a:rPr lang="cs-CZ" sz="3600" dirty="0">
                <a:solidFill>
                  <a:srgbClr val="7030A0"/>
                </a:solidFill>
              </a:rPr>
              <a:t>A </a:t>
            </a:r>
            <a:br>
              <a:rPr lang="cs-CZ" sz="3600" dirty="0">
                <a:solidFill>
                  <a:srgbClr val="7030A0"/>
                </a:solidFill>
              </a:rPr>
            </a:br>
            <a:r>
              <a:rPr lang="cs-CZ" sz="3600" dirty="0">
                <a:solidFill>
                  <a:srgbClr val="7030A0"/>
                </a:solidFill>
              </a:rPr>
              <a:t>HROZÍCÍ ÚPADEK </a:t>
            </a:r>
          </a:p>
        </p:txBody>
      </p:sp>
      <p:sp>
        <p:nvSpPr>
          <p:cNvPr id="8" name="Zástupný symbol pro text 7"/>
          <p:cNvSpPr>
            <a:spLocks noGrp="1"/>
          </p:cNvSpPr>
          <p:nvPr>
            <p:ph type="body" idx="1"/>
          </p:nvPr>
        </p:nvSpPr>
        <p:spPr/>
        <p:txBody>
          <a:bodyPr/>
          <a:lstStyle/>
          <a:p>
            <a:endParaRPr lang="cs-CZ"/>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69</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457200" y="274638"/>
            <a:ext cx="8229600" cy="706437"/>
          </a:xfrm>
        </p:spPr>
        <p:txBody>
          <a:bodyPr rtlCol="0">
            <a:normAutofit fontScale="90000"/>
          </a:bodyPr>
          <a:lstStyle/>
          <a:p>
            <a:pPr eaLnBrk="1" fontAlgn="auto" hangingPunct="1">
              <a:spcAft>
                <a:spcPts val="0"/>
              </a:spcAft>
              <a:defRPr/>
            </a:pPr>
            <a:r>
              <a:rPr lang="cs-CZ" sz="2800" b="1" u="sng" dirty="0"/>
              <a:t>Zákon č. 182/2006 Sb.,  Insolvenční zákon   </a:t>
            </a:r>
            <a:r>
              <a:rPr lang="cs-CZ" sz="2800" b="1" i="1" u="sng" dirty="0"/>
              <a:t>(dále jen „IZ“)</a:t>
            </a:r>
            <a:r>
              <a:rPr lang="cs-CZ" sz="2800" b="1" dirty="0"/>
              <a:t> </a:t>
            </a:r>
            <a:br>
              <a:rPr lang="cs-CZ" sz="2800" b="1" dirty="0"/>
            </a:br>
            <a:endParaRPr lang="cs-CZ" sz="2800" dirty="0"/>
          </a:p>
        </p:txBody>
      </p:sp>
      <p:sp>
        <p:nvSpPr>
          <p:cNvPr id="7" name="Zástupný symbol pro obsah 6"/>
          <p:cNvSpPr>
            <a:spLocks noGrp="1"/>
          </p:cNvSpPr>
          <p:nvPr>
            <p:ph idx="1"/>
          </p:nvPr>
        </p:nvSpPr>
        <p:spPr>
          <a:xfrm>
            <a:off x="457200" y="1052513"/>
            <a:ext cx="8229600" cy="5073650"/>
          </a:xfrm>
        </p:spPr>
        <p:txBody>
          <a:bodyPr rtlCol="0">
            <a:normAutofit lnSpcReduction="10000"/>
          </a:bodyPr>
          <a:lstStyle/>
          <a:p>
            <a:pPr algn="ctr" eaLnBrk="1" fontAlgn="auto" hangingPunct="1">
              <a:lnSpc>
                <a:spcPct val="70000"/>
              </a:lnSpc>
              <a:spcAft>
                <a:spcPts val="0"/>
              </a:spcAft>
              <a:buFont typeface="Arial" pitchFamily="34" charset="0"/>
              <a:buNone/>
              <a:defRPr/>
            </a:pPr>
            <a:r>
              <a:rPr lang="cs-CZ" sz="1800" b="1" u="sng" dirty="0">
                <a:latin typeface="Times New Roman" pitchFamily="18" charset="0"/>
                <a:cs typeface="Times New Roman" pitchFamily="18" charset="0"/>
              </a:rPr>
              <a:t>novely IZ:</a:t>
            </a:r>
          </a:p>
          <a:p>
            <a:pPr algn="ctr" eaLnBrk="1" fontAlgn="auto" hangingPunct="1">
              <a:lnSpc>
                <a:spcPct val="70000"/>
              </a:lnSpc>
              <a:spcAft>
                <a:spcPts val="0"/>
              </a:spcAft>
              <a:buFont typeface="Arial" pitchFamily="34" charset="0"/>
              <a:buNone/>
              <a:defRPr/>
            </a:pPr>
            <a:endParaRPr lang="cs-CZ" sz="1800" b="1" u="sng" dirty="0">
              <a:latin typeface="Times New Roman" pitchFamily="18" charset="0"/>
              <a:cs typeface="Times New Roman" pitchFamily="18" charset="0"/>
            </a:endParaRP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1)    108/2007 Sb.  (posun účinnosti IZ a z.č. 312/2006 Sb.) </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2)    312/2006 Sb.  (§ 21 odst. 2. ČNB za zrušenou Komisy pro cenné papíry) </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3)    296/2007 Sb.  (doprovodný zákon)</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4)    362/2007 Sb. (§ 59, 295, 330)</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5)    301/2008 Sb.</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6)    458/2008 Sb. (§ 101 odst. 1 )</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7)    163/2009 Sb.</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8)    7/2009 Sb. (§ 77 a 79) – doručování</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9)    217/2009 Sb. – účinnost 20.7.2009  -  novela skupiny  NERV</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10)  227/2009 Sb.</a:t>
            </a:r>
          </a:p>
          <a:p>
            <a:pPr eaLnBrk="1" fontAlgn="auto" hangingPunct="1">
              <a:lnSpc>
                <a:spcPct val="70000"/>
              </a:lnSpc>
              <a:spcAft>
                <a:spcPts val="0"/>
              </a:spcAft>
              <a:buFont typeface="Arial" pitchFamily="34" charset="0"/>
              <a:buNone/>
              <a:defRPr/>
            </a:pPr>
            <a:r>
              <a:rPr lang="cs-CZ" sz="1800" dirty="0">
                <a:latin typeface="Times New Roman" pitchFamily="18" charset="0"/>
                <a:cs typeface="Times New Roman" pitchFamily="18" charset="0"/>
              </a:rPr>
              <a:t> 11)  285/2009 Sb.</a:t>
            </a:r>
          </a:p>
          <a:p>
            <a:pPr eaLnBrk="1" fontAlgn="auto" hangingPunct="1">
              <a:spcAft>
                <a:spcPts val="0"/>
              </a:spcAft>
              <a:buFont typeface="Arial" pitchFamily="34" charset="0"/>
              <a:buNone/>
              <a:defRPr/>
            </a:pPr>
            <a:r>
              <a:rPr lang="cs-CZ" sz="1800" dirty="0">
                <a:latin typeface="Times New Roman" pitchFamily="18" charset="0"/>
                <a:cs typeface="Times New Roman" pitchFamily="18" charset="0"/>
              </a:rPr>
              <a:t>12) 241/2010 Sb.  - nález ÚS </a:t>
            </a:r>
            <a:r>
              <a:rPr lang="cs-CZ" sz="1800" dirty="0" err="1">
                <a:latin typeface="Times New Roman" pitchFamily="18" charset="0"/>
                <a:cs typeface="Times New Roman" pitchFamily="18" charset="0"/>
              </a:rPr>
              <a:t>sp</a:t>
            </a:r>
            <a:r>
              <a:rPr lang="cs-CZ" sz="1800" dirty="0">
                <a:latin typeface="Times New Roman" pitchFamily="18" charset="0"/>
                <a:cs typeface="Times New Roman" pitchFamily="18" charset="0"/>
              </a:rPr>
              <a:t>. zn. </a:t>
            </a:r>
            <a:r>
              <a:rPr lang="cs-CZ" sz="1800" dirty="0" err="1">
                <a:latin typeface="Times New Roman" pitchFamily="18" charset="0"/>
                <a:cs typeface="Times New Roman" pitchFamily="18" charset="0"/>
              </a:rPr>
              <a:t>Pl</a:t>
            </a:r>
            <a:r>
              <a:rPr lang="cs-CZ" sz="1800" dirty="0">
                <a:latin typeface="Times New Roman" pitchFamily="18" charset="0"/>
                <a:cs typeface="Times New Roman" pitchFamily="18" charset="0"/>
              </a:rPr>
              <a:t>. ÚS 14/10 ze dne 1.7.2010, - zrušení § 192 odst. 1 IZ (popěrný úkon věřitele u PJ)</a:t>
            </a:r>
          </a:p>
          <a:p>
            <a:pPr eaLnBrk="1" fontAlgn="auto" hangingPunct="1">
              <a:spcAft>
                <a:spcPts val="0"/>
              </a:spcAft>
              <a:buFont typeface="Arial" pitchFamily="34" charset="0"/>
              <a:buNone/>
              <a:defRPr/>
            </a:pPr>
            <a:r>
              <a:rPr lang="cs-CZ" sz="1800" dirty="0">
                <a:latin typeface="Times New Roman" pitchFamily="18" charset="0"/>
                <a:cs typeface="Times New Roman" pitchFamily="18" charset="0"/>
              </a:rPr>
              <a:t>13) 260/2010 Sb. - nález ÚS ze dne 27.7.2010 - zrušení části § 399 odst. 2 věta druhá za středníkem (povinná účast dlužníka na SV) </a:t>
            </a:r>
          </a:p>
          <a:p>
            <a:pPr eaLnBrk="1" fontAlgn="auto" hangingPunct="1">
              <a:spcAft>
                <a:spcPts val="0"/>
              </a:spcAft>
              <a:buFont typeface="Arial" pitchFamily="34" charset="0"/>
              <a:buNone/>
              <a:defRPr/>
            </a:pPr>
            <a:r>
              <a:rPr lang="cs-CZ" sz="1800" dirty="0">
                <a:latin typeface="Times New Roman" pitchFamily="18" charset="0"/>
                <a:cs typeface="Times New Roman" pitchFamily="18" charset="0"/>
              </a:rPr>
              <a:t>14) 409/2010 Sb. </a:t>
            </a:r>
          </a:p>
          <a:p>
            <a:pPr eaLnBrk="1" fontAlgn="auto" hangingPunct="1">
              <a:spcAft>
                <a:spcPts val="0"/>
              </a:spcAft>
              <a:buFont typeface="Arial" pitchFamily="34" charset="0"/>
              <a:buNone/>
              <a:defRPr/>
            </a:pPr>
            <a:r>
              <a:rPr lang="cs-CZ" sz="1800" dirty="0">
                <a:latin typeface="Times New Roman" pitchFamily="18" charset="0"/>
                <a:cs typeface="Times New Roman" pitchFamily="18" charset="0"/>
              </a:rPr>
              <a:t>15) 69/2011 Sb.  (tzv. Nálezová novela - nález ÚS </a:t>
            </a:r>
            <a:r>
              <a:rPr lang="cs-CZ" sz="1800" dirty="0" err="1">
                <a:latin typeface="Times New Roman" pitchFamily="18" charset="0"/>
                <a:cs typeface="Times New Roman" pitchFamily="18" charset="0"/>
              </a:rPr>
              <a:t>sp</a:t>
            </a:r>
            <a:r>
              <a:rPr lang="cs-CZ" sz="1800" dirty="0">
                <a:latin typeface="Times New Roman" pitchFamily="18" charset="0"/>
                <a:cs typeface="Times New Roman" pitchFamily="18" charset="0"/>
              </a:rPr>
              <a:t>. zn. </a:t>
            </a:r>
            <a:r>
              <a:rPr lang="cs-CZ" sz="1800" dirty="0" err="1">
                <a:latin typeface="Times New Roman" pitchFamily="18" charset="0"/>
                <a:cs typeface="Times New Roman" pitchFamily="18" charset="0"/>
              </a:rPr>
              <a:t>Pl</a:t>
            </a:r>
            <a:r>
              <a:rPr lang="cs-CZ" sz="1800" dirty="0">
                <a:latin typeface="Times New Roman" pitchFamily="18" charset="0"/>
                <a:cs typeface="Times New Roman" pitchFamily="18" charset="0"/>
              </a:rPr>
              <a:t>. ÚS 14/10 ze dne 1.7.2010) </a:t>
            </a:r>
          </a:p>
          <a:p>
            <a:pPr eaLnBrk="1" fontAlgn="auto" hangingPunct="1">
              <a:lnSpc>
                <a:spcPct val="70000"/>
              </a:lnSpc>
              <a:spcAft>
                <a:spcPts val="0"/>
              </a:spcAft>
              <a:buFont typeface="Arial" pitchFamily="34" charset="0"/>
              <a:buNone/>
              <a:defRPr/>
            </a:pPr>
            <a:endParaRPr lang="cs-CZ" sz="1800" dirty="0">
              <a:latin typeface="Times New Roman" pitchFamily="18" charset="0"/>
              <a:cs typeface="Times New Roman" pitchFamily="18" charset="0"/>
            </a:endParaRPr>
          </a:p>
          <a:p>
            <a:pPr eaLnBrk="1" fontAlgn="auto" hangingPunct="1">
              <a:lnSpc>
                <a:spcPct val="70000"/>
              </a:lnSpc>
              <a:spcAft>
                <a:spcPts val="0"/>
              </a:spcAft>
              <a:buFont typeface="Arial" pitchFamily="34" charset="0"/>
              <a:buNone/>
              <a:defRPr/>
            </a:pPr>
            <a:endParaRPr lang="cs-CZ" sz="1800" dirty="0"/>
          </a:p>
        </p:txBody>
      </p:sp>
      <p:sp>
        <p:nvSpPr>
          <p:cNvPr id="8" name="Zástupný symbol pro datum 7"/>
          <p:cNvSpPr>
            <a:spLocks noGrp="1"/>
          </p:cNvSpPr>
          <p:nvPr>
            <p:ph type="dt" sz="half" idx="10"/>
          </p:nvPr>
        </p:nvSpPr>
        <p:spPr/>
        <p:txBody>
          <a:bodyPr/>
          <a:lstStyle/>
          <a:p>
            <a:fld id="{B5CFAD94-AF28-4BBE-BA62-7D3DE3E1136A}" type="datetime1">
              <a:rPr lang="cs-CZ" smtClean="0"/>
              <a:pPr/>
              <a:t>12.01.2017</a:t>
            </a:fld>
            <a:endParaRPr lang="cs-CZ"/>
          </a:p>
        </p:txBody>
      </p:sp>
      <p:sp>
        <p:nvSpPr>
          <p:cNvPr id="9" name="Zástupný symbol pro zápatí 8"/>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7</a:t>
            </a:fld>
            <a:endParaRPr lang="cs-CZ"/>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251520" y="274638"/>
            <a:ext cx="8640960" cy="850106"/>
          </a:xfrm>
        </p:spPr>
        <p:txBody>
          <a:bodyPr>
            <a:normAutofit/>
          </a:bodyPr>
          <a:lstStyle/>
          <a:p>
            <a:r>
              <a:rPr lang="cs-CZ" sz="2400" b="1" dirty="0"/>
              <a:t>Platební neschopnost</a:t>
            </a:r>
            <a:br>
              <a:rPr lang="cs-CZ" sz="2400" b="1" dirty="0"/>
            </a:br>
            <a:r>
              <a:rPr lang="cs-CZ" sz="2400" b="1" dirty="0"/>
              <a:t>§ 3 odst. 1 a 2</a:t>
            </a:r>
          </a:p>
        </p:txBody>
      </p:sp>
      <p:sp>
        <p:nvSpPr>
          <p:cNvPr id="8" name="Zástupný symbol pro obsah 7"/>
          <p:cNvSpPr>
            <a:spLocks noGrp="1"/>
          </p:cNvSpPr>
          <p:nvPr>
            <p:ph idx="1"/>
          </p:nvPr>
        </p:nvSpPr>
        <p:spPr>
          <a:xfrm>
            <a:off x="251520" y="1340768"/>
            <a:ext cx="8640960" cy="4785395"/>
          </a:xfrm>
        </p:spPr>
        <p:txBody>
          <a:bodyPr>
            <a:noAutofit/>
          </a:bodyPr>
          <a:lstStyle/>
          <a:p>
            <a:pPr>
              <a:buAutoNum type="arabicParenBoth"/>
            </a:pPr>
            <a:r>
              <a:rPr lang="cs-CZ" sz="2000" b="1" dirty="0"/>
              <a:t>Dlužník je v úpadku, jestliže má </a:t>
            </a:r>
          </a:p>
          <a:p>
            <a:pPr>
              <a:buAutoNum type="alphaLcParenR"/>
            </a:pPr>
            <a:r>
              <a:rPr lang="cs-CZ" sz="2000" b="1" dirty="0"/>
              <a:t>více věřitelů a </a:t>
            </a:r>
          </a:p>
          <a:p>
            <a:pPr>
              <a:buNone/>
            </a:pPr>
            <a:r>
              <a:rPr lang="cs-CZ" sz="2000" b="1" dirty="0"/>
              <a:t>b) peněžité závazky po dobu delší 30 dnů po lhůtě splatnosti a </a:t>
            </a:r>
          </a:p>
          <a:p>
            <a:pPr>
              <a:buNone/>
            </a:pPr>
            <a:r>
              <a:rPr lang="cs-CZ" sz="2000" b="1" dirty="0"/>
              <a:t>c) tyto závazky není schopen plnit (dále jen "platební neschopnost"). </a:t>
            </a:r>
          </a:p>
          <a:p>
            <a:pPr>
              <a:buNone/>
            </a:pPr>
            <a:r>
              <a:rPr lang="cs-CZ" sz="2000" b="1" dirty="0"/>
              <a:t> </a:t>
            </a:r>
          </a:p>
          <a:p>
            <a:pPr>
              <a:buNone/>
            </a:pPr>
            <a:r>
              <a:rPr lang="cs-CZ" sz="2000" b="1" dirty="0"/>
              <a:t>	(2) Má se za to, že dlužník není schopen plnit své peněžité závazky, jestliže </a:t>
            </a:r>
          </a:p>
          <a:p>
            <a:pPr>
              <a:buAutoNum type="alphaLcParenR"/>
            </a:pPr>
            <a:r>
              <a:rPr lang="cs-CZ" sz="2000" b="1" dirty="0"/>
              <a:t>zastavil platby podstatné části svých peněžitých závazků, nebo </a:t>
            </a:r>
          </a:p>
          <a:p>
            <a:pPr>
              <a:buNone/>
            </a:pPr>
            <a:r>
              <a:rPr lang="cs-CZ" sz="2000" b="1" dirty="0"/>
              <a:t>b) je neplní po dobu delší 3 měsíců po lhůtě splatnosti, nebo </a:t>
            </a:r>
          </a:p>
          <a:p>
            <a:pPr>
              <a:buNone/>
            </a:pPr>
            <a:r>
              <a:rPr lang="cs-CZ" sz="2000" b="1" dirty="0"/>
              <a:t>c) není možné dosáhnout uspokojení některé ze splatných peněžitých pohledávek vůči dlužníku výkonem rozhodnutí nebo exekucí, nebo </a:t>
            </a:r>
          </a:p>
          <a:p>
            <a:pPr>
              <a:buNone/>
            </a:pPr>
            <a:r>
              <a:rPr lang="cs-CZ" sz="2000" b="1" dirty="0"/>
              <a:t>d) nesplnil povinnost předložit seznamy uvedené v </a:t>
            </a:r>
            <a:r>
              <a:rPr lang="cs-CZ" sz="2000" b="1" dirty="0">
                <a:hlinkClick r:id="rId2" action="ppaction://hlinkfile"/>
              </a:rPr>
              <a:t>§ 104 odst. 1</a:t>
            </a:r>
            <a:r>
              <a:rPr lang="cs-CZ" sz="2000" b="1" dirty="0"/>
              <a:t>, kterou mu uložil insolvenční soud. </a:t>
            </a:r>
          </a:p>
          <a:p>
            <a:pPr>
              <a:buNone/>
            </a:pPr>
            <a:endParaRPr lang="cs-CZ" sz="1600" dirty="0"/>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70</a:t>
            </a:fld>
            <a:endParaRPr lang="cs-CZ"/>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Předlužení</a:t>
            </a:r>
            <a:br>
              <a:rPr lang="cs-CZ" sz="2400" b="1" dirty="0"/>
            </a:br>
            <a:r>
              <a:rPr lang="cs-CZ" sz="2400" b="1" dirty="0"/>
              <a:t>§ 3 odst. 3</a:t>
            </a:r>
          </a:p>
        </p:txBody>
      </p:sp>
      <p:sp>
        <p:nvSpPr>
          <p:cNvPr id="3" name="Zástupný symbol pro obsah 2"/>
          <p:cNvSpPr>
            <a:spLocks noGrp="1"/>
          </p:cNvSpPr>
          <p:nvPr>
            <p:ph idx="1"/>
          </p:nvPr>
        </p:nvSpPr>
        <p:spPr/>
        <p:txBody>
          <a:bodyPr>
            <a:normAutofit/>
          </a:bodyPr>
          <a:lstStyle/>
          <a:p>
            <a:pPr algn="ctr">
              <a:buNone/>
            </a:pPr>
            <a:r>
              <a:rPr lang="cs-CZ" sz="2400" b="1" dirty="0"/>
              <a:t>Dlužník, který je právnickou osobou nebo fyzickou osobou - podnikatelem, je v úpadku i tehdy, je-li předlužen. O předlužení jde tehdy</a:t>
            </a:r>
            <a:r>
              <a:rPr lang="cs-CZ" sz="2400" b="1" dirty="0">
                <a:solidFill>
                  <a:srgbClr val="FF0000"/>
                </a:solidFill>
              </a:rPr>
              <a:t>, má-li dlužník více věřitelů a souhrn </a:t>
            </a:r>
            <a:r>
              <a:rPr lang="cs-CZ" sz="2400" b="1" u="sng" dirty="0">
                <a:solidFill>
                  <a:srgbClr val="FF0000"/>
                </a:solidFill>
              </a:rPr>
              <a:t>jeho závazků </a:t>
            </a:r>
            <a:r>
              <a:rPr lang="cs-CZ" sz="2400" b="1" dirty="0">
                <a:solidFill>
                  <a:srgbClr val="FF0000"/>
                </a:solidFill>
              </a:rPr>
              <a:t>převyšuje hodnotu jeho majetku</a:t>
            </a:r>
            <a:r>
              <a:rPr lang="cs-CZ" sz="2400" b="1" dirty="0"/>
              <a:t>. Při stanovení hodnoty dlužníkova majetku se přihlíží také k další správě jeho majetku, případně k dalšímu provozování jeho podniku, lze-li se zřetelem ke všem okolnostem důvodně předpokládat, že dlužník bude moci ve správě majetku nebo v provozu podniku pokračovat. </a:t>
            </a:r>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71</a:t>
            </a:fld>
            <a:endParaRPr lang="cs-CZ"/>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Hrozící úpadek</a:t>
            </a:r>
            <a:br>
              <a:rPr lang="cs-CZ" sz="2400" b="1" dirty="0"/>
            </a:br>
            <a:r>
              <a:rPr lang="cs-CZ" sz="2400" b="1" dirty="0"/>
              <a:t>§ 3 odst. 4</a:t>
            </a:r>
          </a:p>
        </p:txBody>
      </p:sp>
      <p:sp>
        <p:nvSpPr>
          <p:cNvPr id="3" name="Zástupný symbol pro obsah 2"/>
          <p:cNvSpPr>
            <a:spLocks noGrp="1"/>
          </p:cNvSpPr>
          <p:nvPr>
            <p:ph idx="1"/>
          </p:nvPr>
        </p:nvSpPr>
        <p:spPr/>
        <p:txBody>
          <a:bodyPr>
            <a:normAutofit/>
          </a:bodyPr>
          <a:lstStyle/>
          <a:p>
            <a:pPr algn="ctr">
              <a:buNone/>
            </a:pPr>
            <a:endParaRPr lang="cs-CZ" sz="2400" b="1" dirty="0"/>
          </a:p>
          <a:p>
            <a:pPr algn="ctr">
              <a:buNone/>
            </a:pPr>
            <a:r>
              <a:rPr lang="cs-CZ" sz="2400" b="1" dirty="0"/>
              <a:t>O hrozící úpadek jde tehdy, </a:t>
            </a:r>
          </a:p>
          <a:p>
            <a:pPr algn="ctr">
              <a:buNone/>
            </a:pPr>
            <a:r>
              <a:rPr lang="cs-CZ" sz="2400" b="1" dirty="0"/>
              <a:t>lze-li se zřetelem ke všem okolnostem </a:t>
            </a:r>
          </a:p>
          <a:p>
            <a:pPr algn="ctr">
              <a:buNone/>
            </a:pPr>
            <a:r>
              <a:rPr lang="cs-CZ" sz="2400" b="1" dirty="0"/>
              <a:t>důvodně předpokládat, </a:t>
            </a:r>
          </a:p>
          <a:p>
            <a:pPr algn="ctr">
              <a:buNone/>
            </a:pPr>
            <a:r>
              <a:rPr lang="cs-CZ" sz="2400" b="1" dirty="0"/>
              <a:t>že dlužník nebude schopen </a:t>
            </a:r>
          </a:p>
          <a:p>
            <a:pPr algn="ctr">
              <a:buNone/>
            </a:pPr>
            <a:r>
              <a:rPr lang="cs-CZ" sz="2400" b="1" dirty="0"/>
              <a:t>řádně a včas splnit </a:t>
            </a:r>
          </a:p>
          <a:p>
            <a:pPr algn="ctr">
              <a:buNone/>
            </a:pPr>
            <a:r>
              <a:rPr lang="cs-CZ" sz="2400" b="1" dirty="0"/>
              <a:t>podstatnou část </a:t>
            </a:r>
          </a:p>
          <a:p>
            <a:pPr algn="ctr">
              <a:buNone/>
            </a:pPr>
            <a:r>
              <a:rPr lang="cs-CZ" sz="2400" b="1" dirty="0"/>
              <a:t>svých peněžitých závazků. </a:t>
            </a:r>
          </a:p>
          <a:p>
            <a:pPr algn="ctr">
              <a:buNone/>
            </a:pPr>
            <a:endParaRPr lang="cs-CZ" sz="24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72</a:t>
            </a:fld>
            <a:endParaRPr lang="cs-CZ"/>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Dokazování v </a:t>
            </a:r>
            <a:r>
              <a:rPr lang="cs-CZ" sz="2400" b="1" dirty="0" err="1"/>
              <a:t>ins</a:t>
            </a:r>
            <a:r>
              <a:rPr lang="cs-CZ" sz="2400" b="1" dirty="0"/>
              <a:t>. řízení</a:t>
            </a:r>
            <a:br>
              <a:rPr lang="cs-CZ" sz="2400" b="1" dirty="0"/>
            </a:br>
            <a:r>
              <a:rPr lang="cs-CZ" sz="2400" b="1" dirty="0"/>
              <a:t>§ 86</a:t>
            </a:r>
          </a:p>
        </p:txBody>
      </p:sp>
      <p:sp>
        <p:nvSpPr>
          <p:cNvPr id="3" name="Zástupný symbol pro obsah 2"/>
          <p:cNvSpPr>
            <a:spLocks noGrp="1"/>
          </p:cNvSpPr>
          <p:nvPr>
            <p:ph idx="1"/>
          </p:nvPr>
        </p:nvSpPr>
        <p:spPr/>
        <p:txBody>
          <a:bodyPr>
            <a:normAutofit/>
          </a:bodyPr>
          <a:lstStyle/>
          <a:p>
            <a:pPr algn="ctr">
              <a:buNone/>
            </a:pPr>
            <a:endParaRPr lang="cs-CZ" sz="2400" b="1" dirty="0"/>
          </a:p>
          <a:p>
            <a:pPr algn="ctr">
              <a:buNone/>
            </a:pPr>
            <a:r>
              <a:rPr lang="cs-CZ" sz="2400" b="1" dirty="0"/>
              <a:t> </a:t>
            </a:r>
          </a:p>
          <a:p>
            <a:pPr algn="ctr">
              <a:buNone/>
            </a:pPr>
            <a:r>
              <a:rPr lang="cs-CZ" sz="2400" b="1" dirty="0"/>
              <a:t>	V insolvenčním řízení je insolvenční soud povinen </a:t>
            </a:r>
            <a:r>
              <a:rPr lang="cs-CZ" sz="2400" b="1" dirty="0">
                <a:solidFill>
                  <a:srgbClr val="FF0000"/>
                </a:solidFill>
              </a:rPr>
              <a:t>provést i jiné důkazy </a:t>
            </a:r>
            <a:r>
              <a:rPr lang="cs-CZ" sz="2400" b="1" dirty="0"/>
              <a:t>potřebné k osvědčení dlužníkova úpadku nebo jeho hrozícího úpadku, než byly účastníky navrhovány. </a:t>
            </a:r>
          </a:p>
          <a:p>
            <a:pPr algn="ctr">
              <a:buNone/>
            </a:pPr>
            <a:endParaRPr lang="cs-CZ" sz="24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73</a:t>
            </a:fld>
            <a:endParaRPr lang="cs-CZ"/>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r>
              <a:rPr lang="cs-CZ" sz="2400" b="1" dirty="0" err="1"/>
              <a:t>Ins</a:t>
            </a:r>
            <a:r>
              <a:rPr lang="cs-CZ" sz="2400" b="1" dirty="0"/>
              <a:t>. návrh (dlužnický) </a:t>
            </a:r>
            <a:br>
              <a:rPr lang="cs-CZ" sz="2400" b="1" dirty="0"/>
            </a:br>
            <a:r>
              <a:rPr lang="cs-CZ" sz="2400" b="1" dirty="0"/>
              <a:t>§ 132</a:t>
            </a:r>
          </a:p>
        </p:txBody>
      </p:sp>
      <p:sp>
        <p:nvSpPr>
          <p:cNvPr id="3" name="Zástupný symbol pro obsah 2"/>
          <p:cNvSpPr>
            <a:spLocks noGrp="1"/>
          </p:cNvSpPr>
          <p:nvPr>
            <p:ph idx="1"/>
          </p:nvPr>
        </p:nvSpPr>
        <p:spPr>
          <a:xfrm>
            <a:off x="107504" y="1268760"/>
            <a:ext cx="8856984" cy="5040560"/>
          </a:xfrm>
        </p:spPr>
        <p:txBody>
          <a:bodyPr>
            <a:normAutofit/>
          </a:bodyPr>
          <a:lstStyle/>
          <a:p>
            <a:pPr algn="ctr">
              <a:buNone/>
            </a:pPr>
            <a:r>
              <a:rPr lang="cs-CZ" sz="2000" b="1" dirty="0"/>
              <a:t>(1) U insolvenčního návrhu dlužníka postačí, jsou-li rozhodné skutečnosti osvědčeny údaji insolvenčního návrhu a jeho přílohami. </a:t>
            </a:r>
          </a:p>
          <a:p>
            <a:pPr algn="ctr">
              <a:buNone/>
            </a:pPr>
            <a:r>
              <a:rPr lang="cs-CZ" sz="2000" b="1" dirty="0"/>
              <a:t> 	(2) Má-li </a:t>
            </a:r>
            <a:r>
              <a:rPr lang="cs-CZ" sz="2000" b="1" dirty="0">
                <a:solidFill>
                  <a:srgbClr val="FF0000"/>
                </a:solidFill>
              </a:rPr>
              <a:t>dlužník více statutárních orgánů oprávněných jednat jeho jménem samostatně nebo má-li více osob, které mají postavení statutárního orgánu, oprávněných jednat jeho jménem samostatně</a:t>
            </a:r>
            <a:r>
              <a:rPr lang="cs-CZ" sz="2000" b="1" dirty="0"/>
              <a:t>, a není-li jeho insolvenční návrh některou z těchto osob podepsán, insolvenční soud vydá rozhodnutí o úpadku až poté, co se takováto osoba k insolvenčnímu návrhu vyjádřila nebo jí uplynula lhůta k vyjádření. Obdobně se postupuje, má-li dlužník více zákonných zástupců oprávněných jednat jeho jménem samostatně. </a:t>
            </a:r>
          </a:p>
          <a:p>
            <a:pPr algn="ctr">
              <a:buNone/>
            </a:pPr>
            <a:r>
              <a:rPr lang="cs-CZ" sz="2000" b="1" dirty="0"/>
              <a:t> 	(3) Podle </a:t>
            </a:r>
            <a:r>
              <a:rPr lang="cs-CZ" sz="2000" b="1" dirty="0">
                <a:hlinkClick r:id="rId2" action="ppaction://hlinkfile"/>
              </a:rPr>
              <a:t>odstavce 1</a:t>
            </a:r>
            <a:r>
              <a:rPr lang="cs-CZ" sz="2000" b="1" dirty="0"/>
              <a:t> nelze postupovat, vyjdou-li v průběhu insolvenčního řízení </a:t>
            </a:r>
            <a:r>
              <a:rPr lang="cs-CZ" sz="2000" b="1" dirty="0">
                <a:solidFill>
                  <a:srgbClr val="FF0000"/>
                </a:solidFill>
              </a:rPr>
              <a:t>najevo skutečnosti, </a:t>
            </a:r>
            <a:r>
              <a:rPr lang="cs-CZ" sz="2000" b="1" dirty="0"/>
              <a:t>které jsou </a:t>
            </a:r>
            <a:r>
              <a:rPr lang="cs-CZ" sz="2000" b="1" dirty="0">
                <a:solidFill>
                  <a:srgbClr val="FF0000"/>
                </a:solidFill>
              </a:rPr>
              <a:t>s tvrzeními dlužníka </a:t>
            </a:r>
            <a:r>
              <a:rPr lang="cs-CZ" sz="2000" b="1" dirty="0"/>
              <a:t>obsaženými v insolvenčním návrhu nebo se skutečnostmi obsaženými v listinách připojených k insolvenčnímu návrhu </a:t>
            </a:r>
            <a:r>
              <a:rPr lang="cs-CZ" sz="2000" b="1" dirty="0">
                <a:solidFill>
                  <a:srgbClr val="FF0000"/>
                </a:solidFill>
              </a:rPr>
              <a:t>v rozporu</a:t>
            </a:r>
            <a:r>
              <a:rPr lang="cs-CZ" sz="2000" b="1" dirty="0"/>
              <a:t>. Totéž platí, jestliže insolvenční soud zjistí, že další osoby oprávněné jednat jménem dlužníka, které insolvenční návrh nepodepsaly, s podáním insolvenčního návrhu nesouhlasí.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74</a:t>
            </a:fld>
            <a:endParaRPr lang="cs-CZ"/>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Zamítnutí </a:t>
            </a:r>
            <a:r>
              <a:rPr lang="cs-CZ" sz="2400" b="1" dirty="0" err="1"/>
              <a:t>ins</a:t>
            </a:r>
            <a:r>
              <a:rPr lang="cs-CZ" sz="2400" b="1" dirty="0"/>
              <a:t>. návrhu (věřitelský)</a:t>
            </a:r>
            <a:br>
              <a:rPr lang="cs-CZ" sz="2400" b="1" dirty="0"/>
            </a:br>
            <a:r>
              <a:rPr lang="cs-CZ" sz="2400" b="1" dirty="0"/>
              <a:t>§ 143</a:t>
            </a:r>
          </a:p>
        </p:txBody>
      </p:sp>
      <p:sp>
        <p:nvSpPr>
          <p:cNvPr id="3" name="Zástupný symbol pro obsah 2"/>
          <p:cNvSpPr>
            <a:spLocks noGrp="1"/>
          </p:cNvSpPr>
          <p:nvPr>
            <p:ph idx="1"/>
          </p:nvPr>
        </p:nvSpPr>
        <p:spPr>
          <a:xfrm>
            <a:off x="251520" y="1340768"/>
            <a:ext cx="8712968" cy="4968552"/>
          </a:xfrm>
        </p:spPr>
        <p:txBody>
          <a:bodyPr>
            <a:normAutofit fontScale="92500"/>
          </a:bodyPr>
          <a:lstStyle/>
          <a:p>
            <a:pPr algn="ctr">
              <a:buNone/>
            </a:pPr>
            <a:r>
              <a:rPr lang="cs-CZ" sz="2000" b="1" dirty="0"/>
              <a:t>(1) Insolvenční soud insolvenční návrh zamítne, nejsou-li splněny zákonem stanovené předpoklady pro vydání rozhodnutí o úpadku. </a:t>
            </a:r>
          </a:p>
          <a:p>
            <a:pPr algn="ctr">
              <a:buNone/>
            </a:pPr>
            <a:r>
              <a:rPr lang="cs-CZ" sz="2000" b="1" dirty="0"/>
              <a:t> 	(2) Insolvenční návrh podaný věřitelem insolvenční soud zamítne, jestliže </a:t>
            </a:r>
            <a:r>
              <a:rPr lang="cs-CZ" sz="2000" b="1" dirty="0">
                <a:solidFill>
                  <a:srgbClr val="FF0000"/>
                </a:solidFill>
              </a:rPr>
              <a:t>nebylo osvědčeno, že insolvenční navrhovatel a alespoň jedna další osoba má proti dlužníku splatnou pohledávku</a:t>
            </a:r>
            <a:r>
              <a:rPr lang="cs-CZ" sz="2000" b="1" dirty="0"/>
              <a:t>. Za další osobu se nepovažuje osoba, na kterou byla převedena některá z pohledávek insolvenčního navrhovatele proti dlužníku nebo její část </a:t>
            </a:r>
            <a:r>
              <a:rPr lang="cs-CZ" sz="2000" b="1" dirty="0">
                <a:solidFill>
                  <a:srgbClr val="FF0000"/>
                </a:solidFill>
              </a:rPr>
              <a:t>v době 6 měsíců před podáním insolvenčního návrhu </a:t>
            </a:r>
            <a:r>
              <a:rPr lang="cs-CZ" sz="2000" b="1" dirty="0"/>
              <a:t>nebo po zahájení insolvenčního řízení. </a:t>
            </a:r>
          </a:p>
          <a:p>
            <a:pPr algn="ctr">
              <a:buNone/>
            </a:pPr>
            <a:r>
              <a:rPr lang="cs-CZ" sz="2000" b="1" dirty="0"/>
              <a:t>	(3) Není-li dlužník v úpadku pro předlužení, zamítne insolvenční soud insolvenční návrh podaný věřitelem i tehdy, osvědčí-li dlužník jednající v dobré víře, že jeho </a:t>
            </a:r>
            <a:r>
              <a:rPr lang="cs-CZ" sz="2000" b="1" dirty="0">
                <a:solidFill>
                  <a:srgbClr val="FF0000"/>
                </a:solidFill>
              </a:rPr>
              <a:t>platební neschopnost vznikla v důsledku protiprávního jednání třetí osoby </a:t>
            </a:r>
            <a:r>
              <a:rPr lang="cs-CZ" sz="2000" b="1" dirty="0"/>
              <a:t>a že se zřetelem ke všem okolnostem lze důvodně předpokládat, že ji odvrátí v době do 3 měsíců po splatnosti jeho peněžitých závazků. </a:t>
            </a:r>
          </a:p>
          <a:p>
            <a:pPr algn="ctr">
              <a:buNone/>
            </a:pPr>
            <a:r>
              <a:rPr lang="cs-CZ" sz="2000" b="1" dirty="0"/>
              <a:t> 	(4) Je-li dlužníkem právnická osoba, insolvenční soud zamítne insolvenční návrh podaný věřitelem i tehdy, jestliže </a:t>
            </a:r>
            <a:r>
              <a:rPr lang="cs-CZ" sz="2000" b="1" dirty="0">
                <a:solidFill>
                  <a:srgbClr val="FF0000"/>
                </a:solidFill>
              </a:rPr>
              <a:t>stát nebo vyšší územní samosprávný celek po zahájení insolvenčního řízení převzal všechny její dluhy nebo se za ně zaručil</a:t>
            </a:r>
            <a:r>
              <a:rPr lang="cs-CZ" sz="2000" b="1" dirty="0"/>
              <a:t>.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75</a:t>
            </a:fld>
            <a:endParaRPr lang="cs-CZ"/>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Následky </a:t>
            </a:r>
            <a:r>
              <a:rPr lang="cs-CZ" sz="2400" b="1" dirty="0" err="1"/>
              <a:t>šikanózního</a:t>
            </a:r>
            <a:r>
              <a:rPr lang="cs-CZ" sz="2400" b="1" dirty="0"/>
              <a:t> </a:t>
            </a:r>
            <a:r>
              <a:rPr lang="cs-CZ" sz="2400" b="1" dirty="0" err="1"/>
              <a:t>ins</a:t>
            </a:r>
            <a:r>
              <a:rPr lang="cs-CZ" sz="2400" b="1" dirty="0"/>
              <a:t>. návrhu (I.)</a:t>
            </a:r>
            <a:br>
              <a:rPr lang="cs-CZ" sz="2400" b="1" dirty="0"/>
            </a:br>
            <a:r>
              <a:rPr lang="cs-CZ" sz="2400" b="1" dirty="0"/>
              <a:t>§ 147</a:t>
            </a:r>
          </a:p>
        </p:txBody>
      </p:sp>
      <p:sp>
        <p:nvSpPr>
          <p:cNvPr id="3" name="Zástupný symbol pro obsah 2"/>
          <p:cNvSpPr>
            <a:spLocks noGrp="1"/>
          </p:cNvSpPr>
          <p:nvPr>
            <p:ph idx="1"/>
          </p:nvPr>
        </p:nvSpPr>
        <p:spPr>
          <a:xfrm>
            <a:off x="251520" y="1268760"/>
            <a:ext cx="8712968" cy="5112568"/>
          </a:xfrm>
        </p:spPr>
        <p:txBody>
          <a:bodyPr>
            <a:normAutofit fontScale="92500" lnSpcReduction="20000"/>
          </a:bodyPr>
          <a:lstStyle/>
          <a:p>
            <a:pPr algn="ctr">
              <a:buNone/>
            </a:pPr>
            <a:r>
              <a:rPr lang="cs-CZ" sz="2000" b="1" dirty="0"/>
              <a:t>(1) Bylo-li řízení o insolvenčním návrhu zastaveno nebo byl-li insolvenční návrh odmítnut vinou insolvenčního navrhovatele, má osoba, které zahájením insolvenčního řízení a opatřeními přijatými v jeho průběhu vznikla škoda nebo jiná újma, právo na náhradu takové škody nebo jiné újmy vůči insolvenčnímu navrhovateli. V pochybnostech se má za to, že insolvenční navrhovatel zavinil zastavení insolvenčního řízení nebo odmítnutí insolvenčního návrhu. </a:t>
            </a:r>
          </a:p>
          <a:p>
            <a:pPr algn="ctr">
              <a:buNone/>
            </a:pPr>
            <a:r>
              <a:rPr lang="cs-CZ" sz="2000" b="1" dirty="0"/>
              <a:t> </a:t>
            </a:r>
          </a:p>
          <a:p>
            <a:pPr algn="ctr">
              <a:buNone/>
            </a:pPr>
            <a:r>
              <a:rPr lang="cs-CZ" sz="2000" b="1" dirty="0"/>
              <a:t>	(2) Právo na náhradu škody nebo jiné újmy podle </a:t>
            </a:r>
            <a:r>
              <a:rPr lang="cs-CZ" sz="2000" b="1" dirty="0">
                <a:hlinkClick r:id="rId2" action="ppaction://hlinkfile"/>
              </a:rPr>
              <a:t>odstavce 1</a:t>
            </a:r>
            <a:r>
              <a:rPr lang="cs-CZ" sz="2000" b="1" dirty="0"/>
              <a:t> lze uplatnit také tehdy, </a:t>
            </a:r>
            <a:r>
              <a:rPr lang="cs-CZ" sz="2000" b="1" dirty="0">
                <a:solidFill>
                  <a:srgbClr val="FF0000"/>
                </a:solidFill>
              </a:rPr>
              <a:t>byl-li insolvenční návrh zamítnut</a:t>
            </a:r>
            <a:r>
              <a:rPr lang="cs-CZ" sz="2000" b="1" dirty="0"/>
              <a:t>; to neplatí, jestliže insolvenční návrh byl zamítnut proto, že </a:t>
            </a:r>
            <a:r>
              <a:rPr lang="cs-CZ" sz="2000" b="1" dirty="0">
                <a:solidFill>
                  <a:srgbClr val="FF0000"/>
                </a:solidFill>
              </a:rPr>
              <a:t>dlužník po jeho podání splnil závazky</a:t>
            </a:r>
            <a:r>
              <a:rPr lang="cs-CZ" sz="2000" b="1" dirty="0"/>
              <a:t>, které osvědčovaly jeho úpadek, nebo proto, že se s věřiteli dohodl na jiném způsobu plnění těchto závazků, anebo z důvodu uvedeného v </a:t>
            </a:r>
            <a:r>
              <a:rPr lang="cs-CZ" sz="2000" b="1" dirty="0">
                <a:hlinkClick r:id="rId3" action="ppaction://hlinkfile"/>
              </a:rPr>
              <a:t>§ 143 odst. 3</a:t>
            </a:r>
            <a:r>
              <a:rPr lang="cs-CZ" sz="2000" b="1" dirty="0"/>
              <a:t>. </a:t>
            </a:r>
          </a:p>
          <a:p>
            <a:pPr algn="ctr">
              <a:buNone/>
            </a:pPr>
            <a:r>
              <a:rPr lang="cs-CZ" sz="2000" b="1" dirty="0"/>
              <a:t> </a:t>
            </a:r>
          </a:p>
          <a:p>
            <a:pPr algn="ctr">
              <a:buNone/>
            </a:pPr>
            <a:r>
              <a:rPr lang="cs-CZ" sz="2000" b="1" dirty="0"/>
              <a:t>	(3) Je-li insolvenčním navrhovatelem právnická osoba, ručí za splnění náhrady škody nebo jiné újmy podle </a:t>
            </a:r>
            <a:r>
              <a:rPr lang="cs-CZ" sz="2000" b="1" dirty="0">
                <a:hlinkClick r:id="rId2" action="ppaction://hlinkfile"/>
              </a:rPr>
              <a:t>odstavců 1</a:t>
            </a:r>
            <a:r>
              <a:rPr lang="cs-CZ" sz="2000" b="1" dirty="0"/>
              <a:t> a </a:t>
            </a:r>
            <a:r>
              <a:rPr lang="cs-CZ" sz="2000" b="1" dirty="0">
                <a:hlinkClick r:id="rId2" action="ppaction://hlinkfile"/>
              </a:rPr>
              <a:t>2</a:t>
            </a:r>
            <a:r>
              <a:rPr lang="cs-CZ" sz="2000" b="1" dirty="0"/>
              <a:t> společně a nerozdílně členové jeho statutárního orgánu, ledaže </a:t>
            </a:r>
            <a:r>
              <a:rPr lang="cs-CZ" sz="2000" b="1" dirty="0" err="1"/>
              <a:t>prokáží</a:t>
            </a:r>
            <a:r>
              <a:rPr lang="cs-CZ" sz="2000" b="1" dirty="0"/>
              <a:t>, že bez zbytečného odkladu po podání insolvenčního návrhu informovali insolvenční soud o tom, že insolvenční návrh není podán důvodně, nebo o tom, že není splněn některý z dalších předpokladů stanovených zákonem pro vydání rozhodnutí o úpadku.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76</a:t>
            </a:fld>
            <a:endParaRPr lang="cs-CZ"/>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Následky </a:t>
            </a:r>
            <a:r>
              <a:rPr lang="cs-CZ" sz="2400" b="1" dirty="0" err="1"/>
              <a:t>šikanózního</a:t>
            </a:r>
            <a:r>
              <a:rPr lang="cs-CZ" sz="2400" b="1" dirty="0"/>
              <a:t> </a:t>
            </a:r>
            <a:r>
              <a:rPr lang="cs-CZ" sz="2400" b="1" dirty="0" err="1"/>
              <a:t>ins</a:t>
            </a:r>
            <a:r>
              <a:rPr lang="cs-CZ" sz="2400" b="1" dirty="0"/>
              <a:t>. návrhu (II.)</a:t>
            </a:r>
            <a:br>
              <a:rPr lang="cs-CZ" sz="2400" b="1" dirty="0"/>
            </a:br>
            <a:r>
              <a:rPr lang="cs-CZ" sz="2400" b="1" dirty="0"/>
              <a:t>§ 147</a:t>
            </a:r>
            <a:endParaRPr lang="cs-CZ" sz="2400" dirty="0"/>
          </a:p>
        </p:txBody>
      </p:sp>
      <p:sp>
        <p:nvSpPr>
          <p:cNvPr id="3" name="Zástupný symbol pro obsah 2"/>
          <p:cNvSpPr>
            <a:spLocks noGrp="1"/>
          </p:cNvSpPr>
          <p:nvPr>
            <p:ph idx="1"/>
          </p:nvPr>
        </p:nvSpPr>
        <p:spPr>
          <a:xfrm>
            <a:off x="179512" y="1268760"/>
            <a:ext cx="8784976" cy="5040560"/>
          </a:xfrm>
        </p:spPr>
        <p:txBody>
          <a:bodyPr>
            <a:normAutofit fontScale="85000" lnSpcReduction="20000"/>
          </a:bodyPr>
          <a:lstStyle/>
          <a:p>
            <a:pPr algn="ctr">
              <a:buNone/>
            </a:pPr>
            <a:r>
              <a:rPr lang="cs-CZ" sz="2000" b="1" dirty="0"/>
              <a:t>(4) Žalobu, kterou uplatňuje práva podle </a:t>
            </a:r>
            <a:r>
              <a:rPr lang="cs-CZ" sz="2000" b="1" dirty="0">
                <a:hlinkClick r:id="rId2" action="ppaction://hlinkfile"/>
              </a:rPr>
              <a:t>odstavců 1 až 3</a:t>
            </a:r>
            <a:r>
              <a:rPr lang="cs-CZ" sz="2000" b="1" dirty="0"/>
              <a:t>, musí dlužník podat nejpozději </a:t>
            </a:r>
            <a:r>
              <a:rPr lang="cs-CZ" sz="2000" b="1" dirty="0">
                <a:solidFill>
                  <a:srgbClr val="FF0000"/>
                </a:solidFill>
              </a:rPr>
              <a:t>do 6 měsíců ode dne, kdy mu bylo doručeno rozhodnutí, jímž se končí řízení </a:t>
            </a:r>
            <a:r>
              <a:rPr lang="cs-CZ" sz="2000" b="1" dirty="0"/>
              <a:t>o insolvenčním návrhu, a jiná osoba nejpozději do 6 měsíců od zveřejnění tohoto rozhodnutí v insolvenčním rejstříku; o žalobě však nelze rozhodnout před právní mocí tohoto rozhodnutí. Nejde o incidenční spor. </a:t>
            </a:r>
          </a:p>
          <a:p>
            <a:pPr algn="ctr">
              <a:buNone/>
            </a:pPr>
            <a:r>
              <a:rPr lang="cs-CZ" sz="2000" b="1" dirty="0"/>
              <a:t> </a:t>
            </a:r>
          </a:p>
          <a:p>
            <a:pPr algn="ctr">
              <a:buNone/>
            </a:pPr>
            <a:r>
              <a:rPr lang="cs-CZ" sz="2000" b="1" dirty="0"/>
              <a:t>	(5) Nebyla-li včas podána žaloba o uplatnění práva podle </a:t>
            </a:r>
            <a:r>
              <a:rPr lang="cs-CZ" sz="2000" b="1" dirty="0">
                <a:hlinkClick r:id="rId2" action="ppaction://hlinkfile"/>
              </a:rPr>
              <a:t>odstavců 1</a:t>
            </a:r>
            <a:r>
              <a:rPr lang="cs-CZ" sz="2000" b="1" dirty="0"/>
              <a:t> a </a:t>
            </a:r>
            <a:r>
              <a:rPr lang="cs-CZ" sz="2000" b="1" dirty="0">
                <a:hlinkClick r:id="rId2" action="ppaction://hlinkfile"/>
              </a:rPr>
              <a:t>2</a:t>
            </a:r>
            <a:r>
              <a:rPr lang="cs-CZ" sz="2000" b="1" dirty="0"/>
              <a:t>, právo na náhradu škody nebo jiné újmy podle </a:t>
            </a:r>
            <a:r>
              <a:rPr lang="cs-CZ" sz="2000" b="1" dirty="0">
                <a:hlinkClick r:id="rId2" action="ppaction://hlinkfile"/>
              </a:rPr>
              <a:t>odstavců 1</a:t>
            </a:r>
            <a:r>
              <a:rPr lang="cs-CZ" sz="2000" b="1" dirty="0"/>
              <a:t> a </a:t>
            </a:r>
            <a:r>
              <a:rPr lang="cs-CZ" sz="2000" b="1" dirty="0">
                <a:hlinkClick r:id="rId2" action="ppaction://hlinkfile"/>
              </a:rPr>
              <a:t>2</a:t>
            </a:r>
            <a:r>
              <a:rPr lang="cs-CZ" sz="2000" b="1" dirty="0"/>
              <a:t> tím zaniká. Nebyla-li včas podána žaloba o uplatnění práva podle </a:t>
            </a:r>
            <a:r>
              <a:rPr lang="cs-CZ" sz="2000" b="1" dirty="0">
                <a:hlinkClick r:id="rId2" action="ppaction://hlinkfile"/>
              </a:rPr>
              <a:t>odstavce 3</a:t>
            </a:r>
            <a:r>
              <a:rPr lang="cs-CZ" sz="2000" b="1" dirty="0"/>
              <a:t>, právo domáhat se splnění náhrady škody nebo jiné újmy podle </a:t>
            </a:r>
            <a:r>
              <a:rPr lang="cs-CZ" sz="2000" b="1" dirty="0">
                <a:hlinkClick r:id="rId2" action="ppaction://hlinkfile"/>
              </a:rPr>
              <a:t>odstavců 1</a:t>
            </a:r>
            <a:r>
              <a:rPr lang="cs-CZ" sz="2000" b="1" dirty="0"/>
              <a:t> a </a:t>
            </a:r>
            <a:r>
              <a:rPr lang="cs-CZ" sz="2000" b="1" dirty="0">
                <a:hlinkClick r:id="rId2" action="ppaction://hlinkfile"/>
              </a:rPr>
              <a:t>2</a:t>
            </a:r>
            <a:r>
              <a:rPr lang="cs-CZ" sz="2000" b="1" dirty="0"/>
              <a:t> podle </a:t>
            </a:r>
            <a:r>
              <a:rPr lang="cs-CZ" sz="2000" b="1" dirty="0">
                <a:hlinkClick r:id="rId2" action="ppaction://hlinkfile"/>
              </a:rPr>
              <a:t>odstavce 3</a:t>
            </a:r>
            <a:r>
              <a:rPr lang="cs-CZ" sz="2000" b="1" dirty="0"/>
              <a:t> tím zaniká. </a:t>
            </a:r>
          </a:p>
          <a:p>
            <a:pPr algn="ctr">
              <a:buNone/>
            </a:pPr>
            <a:r>
              <a:rPr lang="cs-CZ" sz="2000" b="1" dirty="0"/>
              <a:t> </a:t>
            </a:r>
          </a:p>
          <a:p>
            <a:pPr algn="ctr">
              <a:buNone/>
            </a:pPr>
            <a:r>
              <a:rPr lang="cs-CZ" sz="2000" b="1" dirty="0"/>
              <a:t>	(6) Je-li zřejmé, že určité osobě vznikla zahájením insolvenčního řízení a opatřeními přijatými v jeho průběhu vinou insolvenčního navrhovatele škoda nebo jiná újma, může insolvenční soud </a:t>
            </a:r>
            <a:r>
              <a:rPr lang="cs-CZ" sz="2000" b="1" dirty="0">
                <a:solidFill>
                  <a:srgbClr val="FF0000"/>
                </a:solidFill>
              </a:rPr>
              <a:t>nařídit předběžné opatření</a:t>
            </a:r>
            <a:r>
              <a:rPr lang="cs-CZ" sz="2000" b="1" dirty="0"/>
              <a:t>, kterým povinné osobě uloží, aby na </a:t>
            </a:r>
            <a:r>
              <a:rPr lang="cs-CZ" sz="2000" b="1" dirty="0">
                <a:solidFill>
                  <a:srgbClr val="FF0000"/>
                </a:solidFill>
              </a:rPr>
              <a:t>náhradu této škody nebo jiné újmy složila do úschovy u soudu přiměřenou peněžitou částku</a:t>
            </a:r>
            <a:r>
              <a:rPr lang="cs-CZ" sz="2000" b="1" baseline="30000" dirty="0"/>
              <a:t>19)</a:t>
            </a:r>
            <a:r>
              <a:rPr lang="cs-CZ" sz="2000" b="1" dirty="0"/>
              <a:t>. Učiní tak jen na návrh oprávněné osoby podaný do 30 dnů od vydání rozhodnutí o zastavení řízení o insolvenčním návrhu, rozhodnutí o odmítnutí insolvenčního návrhu nebo rozhodnutí o zamítnutí insolvenčního návrhu; předběžné opatření však nelze nařídit před nabytím právní moci takového rozhodnutí. Nařízení předběžného opatření nebrání, že celkovou výši škody nebo jiné újmy dosud nelze vyčíslit. Při nařízení předběžného opatření dále insolvenční soud postupuje obdobně podle </a:t>
            </a:r>
            <a:r>
              <a:rPr lang="cs-CZ" sz="2000" b="1" dirty="0">
                <a:hlinkClick r:id="rId3" action="ppaction://hlinkfile"/>
              </a:rPr>
              <a:t>§ 100 odst. 2 a 3</a:t>
            </a:r>
            <a:r>
              <a:rPr lang="cs-CZ" sz="2000" b="1" dirty="0"/>
              <a:t>.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77</a:t>
            </a:fld>
            <a:endParaRPr lang="cs-CZ"/>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adpis 1"/>
          <p:cNvSpPr>
            <a:spLocks noGrp="1"/>
          </p:cNvSpPr>
          <p:nvPr>
            <p:ph type="title"/>
          </p:nvPr>
        </p:nvSpPr>
        <p:spPr>
          <a:xfrm>
            <a:off x="457200" y="274639"/>
            <a:ext cx="8229600" cy="562074"/>
          </a:xfrm>
        </p:spPr>
        <p:txBody>
          <a:bodyPr>
            <a:normAutofit/>
          </a:bodyPr>
          <a:lstStyle/>
          <a:p>
            <a:r>
              <a:rPr lang="cs-CZ" altLang="cs-CZ" sz="2000" b="1" dirty="0"/>
              <a:t>§ 82 předběžné opatření (1.)</a:t>
            </a:r>
          </a:p>
        </p:txBody>
      </p:sp>
      <p:sp>
        <p:nvSpPr>
          <p:cNvPr id="74755" name="Zástupný symbol pro obsah 2"/>
          <p:cNvSpPr>
            <a:spLocks noGrp="1"/>
          </p:cNvSpPr>
          <p:nvPr>
            <p:ph idx="1"/>
          </p:nvPr>
        </p:nvSpPr>
        <p:spPr>
          <a:xfrm>
            <a:off x="214313" y="764705"/>
            <a:ext cx="8715375" cy="5878984"/>
          </a:xfrm>
        </p:spPr>
        <p:txBody>
          <a:bodyPr>
            <a:noAutofit/>
          </a:bodyPr>
          <a:lstStyle/>
          <a:p>
            <a:pPr marL="609600" indent="-609600" algn="ctr">
              <a:spcBef>
                <a:spcPct val="0"/>
              </a:spcBef>
              <a:buFontTx/>
              <a:buNone/>
            </a:pPr>
            <a:r>
              <a:rPr lang="cs-CZ" altLang="cs-CZ" sz="1600" b="1" dirty="0">
                <a:solidFill>
                  <a:srgbClr val="009900"/>
                </a:solidFill>
              </a:rPr>
              <a:t>(1)Předběžné opatření v insolvenčním řízení může insolvenční soud nařídit i bez návrhu, </a:t>
            </a:r>
            <a:r>
              <a:rPr lang="cs-CZ" altLang="cs-CZ" sz="1600" b="1" dirty="0">
                <a:solidFill>
                  <a:srgbClr val="CC00CC"/>
                </a:solidFill>
              </a:rPr>
              <a:t>povinnost složit jistotu jako navrhovatel předběžného opatření nemá dlužník. </a:t>
            </a:r>
          </a:p>
          <a:p>
            <a:pPr marL="609600" indent="-609600" algn="ctr">
              <a:spcBef>
                <a:spcPct val="0"/>
              </a:spcBef>
              <a:buFontTx/>
              <a:buNone/>
            </a:pPr>
            <a:r>
              <a:rPr lang="cs-CZ" altLang="cs-CZ" sz="1600" b="1" dirty="0">
                <a:solidFill>
                  <a:srgbClr val="009900"/>
                </a:solidFill>
              </a:rPr>
              <a:t>nestanoví-li zákon jinak. Navrhovatel předběžného opatření, které by insolvenční soud mohl</a:t>
            </a:r>
          </a:p>
          <a:p>
            <a:pPr marL="609600" indent="-609600" algn="ctr">
              <a:spcBef>
                <a:spcPct val="0"/>
              </a:spcBef>
              <a:buFontTx/>
              <a:buNone/>
            </a:pPr>
            <a:r>
              <a:rPr lang="cs-CZ" altLang="cs-CZ" sz="1600" b="1" dirty="0">
                <a:solidFill>
                  <a:srgbClr val="009900"/>
                </a:solidFill>
              </a:rPr>
              <a:t>nařídit i bez návrhu, není povinen složit jistotu. </a:t>
            </a:r>
          </a:p>
          <a:p>
            <a:pPr marL="609600" indent="-609600" algn="ctr">
              <a:buFontTx/>
              <a:buNone/>
            </a:pPr>
            <a:r>
              <a:rPr lang="cs-CZ" altLang="cs-CZ" sz="1600" b="1" dirty="0">
                <a:solidFill>
                  <a:srgbClr val="FF0000"/>
                </a:solidFill>
              </a:rPr>
              <a:t>(</a:t>
            </a:r>
            <a:r>
              <a:rPr lang="cs-CZ" altLang="cs-CZ" sz="1600" b="1" dirty="0">
                <a:solidFill>
                  <a:srgbClr val="CC00CC"/>
                </a:solidFill>
              </a:rPr>
              <a:t>2) Předběžným opatřením může insolvenční soud v době do rozhodnutí o insolvenčním návrhu také </a:t>
            </a:r>
          </a:p>
          <a:p>
            <a:pPr marL="609600" indent="-609600" algn="ctr">
              <a:buFontTx/>
              <a:buNone/>
            </a:pPr>
            <a:r>
              <a:rPr lang="cs-CZ" altLang="cs-CZ" sz="1600" b="1" dirty="0">
                <a:solidFill>
                  <a:srgbClr val="CC00CC"/>
                </a:solidFill>
              </a:rPr>
              <a:t>a) ustanovit předběžného správce,  </a:t>
            </a:r>
          </a:p>
          <a:p>
            <a:pPr marL="609600" indent="-609600" algn="ctr">
              <a:buFontTx/>
              <a:buNone/>
            </a:pPr>
            <a:r>
              <a:rPr lang="cs-CZ" altLang="cs-CZ" sz="1600" b="1" dirty="0">
                <a:solidFill>
                  <a:srgbClr val="CC00CC"/>
                </a:solidFill>
              </a:rPr>
              <a:t>b) omezit z důvodů hodných zvláštního zřetele způsobem stanoveným v předběžném opatření některý z účinků spojených se zahájením insolvenčního řízení uvedených v § 109 odst. 1 písm. b) a c), neodporuje-li to společnému zájmu věřitelů, nebo</a:t>
            </a:r>
          </a:p>
          <a:p>
            <a:pPr marL="609600" indent="-609600" algn="ctr">
              <a:buFontTx/>
              <a:buNone/>
            </a:pPr>
            <a:r>
              <a:rPr lang="cs-CZ" altLang="cs-CZ" sz="1600" b="1" dirty="0">
                <a:solidFill>
                  <a:srgbClr val="CC00CC"/>
                </a:solidFill>
              </a:rPr>
              <a:t>c) uložit insolvenčnímu navrhovateli, který není zaměstnancem dlužníka a jehož pohledávka vůči dlužníkovi nespočívá pouze v pracovněprávních nárocích, aby složil jistotu k zajištění náhrady škody nebo jiné újmy, která by dlužníku vznikla nedůvodným zahájením insolvenčního řízení a opatřeními přijatými v jeho průběhu.</a:t>
            </a:r>
            <a:r>
              <a:rPr lang="cs-CZ" altLang="cs-CZ" sz="1600" b="1" dirty="0">
                <a:solidFill>
                  <a:srgbClr val="FF0000"/>
                </a:solidFill>
              </a:rPr>
              <a:t>  </a:t>
            </a:r>
          </a:p>
          <a:p>
            <a:pPr marL="609600" indent="-609600" algn="ctr">
              <a:buFontTx/>
              <a:buNone/>
            </a:pPr>
            <a:r>
              <a:rPr lang="cs-CZ" altLang="cs-CZ" sz="1600" b="1" dirty="0">
                <a:solidFill>
                  <a:srgbClr val="009900"/>
                </a:solidFill>
              </a:rPr>
              <a:t>(3) Neodporuje-li to společnému zájmu věřitelů, může insolvenční soud z důvodů hodných zvláštního zřetele předběžným opatřením rovněž </a:t>
            </a:r>
          </a:p>
          <a:p>
            <a:pPr marL="609600" indent="-609600" algn="ctr">
              <a:spcBef>
                <a:spcPct val="0"/>
              </a:spcBef>
              <a:buFontTx/>
              <a:buNone/>
            </a:pPr>
            <a:r>
              <a:rPr lang="cs-CZ" altLang="cs-CZ" sz="1600" b="1" dirty="0">
                <a:solidFill>
                  <a:srgbClr val="009900"/>
                </a:solidFill>
              </a:rPr>
              <a:t>a) udělit souhlas se započtením vzájemných pohledávek dlužníka a věřitele v době trvání moratoria, nebo</a:t>
            </a:r>
          </a:p>
          <a:p>
            <a:pPr marL="609600" indent="-609600" algn="ctr">
              <a:spcBef>
                <a:spcPct val="0"/>
              </a:spcBef>
              <a:buFontTx/>
              <a:buNone/>
            </a:pPr>
            <a:r>
              <a:rPr lang="cs-CZ" altLang="cs-CZ" sz="1600" b="1" dirty="0">
                <a:solidFill>
                  <a:srgbClr val="009900"/>
                </a:solidFill>
              </a:rPr>
              <a:t>b) udělit souhlas se započtením vzájemných pohledávek dlužníka a věřitele i po okamžiku zveřejnění návrhu na povolení reorganizace v insolvenčním rejstříku, anebo</a:t>
            </a:r>
          </a:p>
          <a:p>
            <a:pPr marL="609600" indent="-609600" algn="ctr">
              <a:spcBef>
                <a:spcPct val="0"/>
              </a:spcBef>
              <a:buFontTx/>
              <a:buNone/>
            </a:pPr>
            <a:r>
              <a:rPr lang="cs-CZ" altLang="cs-CZ" sz="1600" b="1" dirty="0">
                <a:solidFill>
                  <a:srgbClr val="009900"/>
                </a:solidFill>
              </a:rPr>
              <a:t>c) zakázat pro určité případy nebo na určitou dobu započtení vzájemných pohledávek dlužníka a věřitele.</a:t>
            </a:r>
          </a:p>
        </p:txBody>
      </p:sp>
    </p:spTree>
    <p:extLst>
      <p:ext uri="{BB962C8B-B14F-4D97-AF65-F5344CB8AC3E}">
        <p14:creationId xmlns:p14="http://schemas.microsoft.com/office/powerpoint/2010/main" val="33490796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562074"/>
          </a:xfrm>
        </p:spPr>
        <p:txBody>
          <a:bodyPr>
            <a:normAutofit/>
          </a:bodyPr>
          <a:lstStyle/>
          <a:p>
            <a:r>
              <a:rPr lang="cs-CZ" altLang="cs-CZ" sz="2000" b="1" dirty="0"/>
              <a:t>§ 82 předběžné opatření (2.)</a:t>
            </a:r>
          </a:p>
        </p:txBody>
      </p:sp>
      <p:sp>
        <p:nvSpPr>
          <p:cNvPr id="75779" name="Rectangle 3"/>
          <p:cNvSpPr>
            <a:spLocks noGrp="1" noChangeArrowheads="1"/>
          </p:cNvSpPr>
          <p:nvPr>
            <p:ph type="body" idx="1"/>
          </p:nvPr>
        </p:nvSpPr>
        <p:spPr>
          <a:xfrm>
            <a:off x="179512" y="908720"/>
            <a:ext cx="8856984" cy="5833393"/>
          </a:xfrm>
        </p:spPr>
        <p:txBody>
          <a:bodyPr/>
          <a:lstStyle/>
          <a:p>
            <a:pPr algn="ctr">
              <a:spcBef>
                <a:spcPct val="0"/>
              </a:spcBef>
              <a:buFontTx/>
              <a:buNone/>
            </a:pPr>
            <a:r>
              <a:rPr lang="cs-CZ" altLang="cs-CZ" sz="1800" b="1" dirty="0">
                <a:solidFill>
                  <a:srgbClr val="009900"/>
                </a:solidFill>
              </a:rPr>
              <a:t>(4) </a:t>
            </a:r>
            <a:r>
              <a:rPr lang="cs-CZ" altLang="cs-CZ" sz="1800" b="1" dirty="0">
                <a:solidFill>
                  <a:srgbClr val="CC00CC"/>
                </a:solidFill>
              </a:rPr>
              <a:t>Předběžné opatření uložením povinnosti složit jistotu k zajištění náhrady škody nebo jiné újmy, která by dlužníku vznikla nedůvodným zahájením insolvenčního řízení a opatřeními přijatými v jeho průběhu, lze nařídit jen na návrh dlužníka podaný při prvním úkonu, který dlužníku přísluší po podání insolvenčního návrhu, a jen tehdy, jestliže dlužník doloží, že mu vznik takové škody nebo jiné újmy zjevně hrozí. Jestliže však podle dosavadních výsledků insolvenčního řízení lze očekávat, že dlužníkův úpadek bude osvědčen, insolvenční soud návrh na nařízení takového předběžného opatření zamítne. Přiměřeně se dále použijí ustanovení § 202 odst. 5 a 6 a ustanovení občanského soudního řádu o jistotě u předběžného opatření.</a:t>
            </a:r>
            <a:r>
              <a:rPr lang="cs-CZ" altLang="cs-CZ" sz="1800" b="1" dirty="0"/>
              <a:t> </a:t>
            </a:r>
            <a:r>
              <a:rPr lang="cs-CZ" altLang="cs-CZ" sz="1800" b="1" dirty="0">
                <a:solidFill>
                  <a:srgbClr val="009900"/>
                </a:solidFill>
              </a:rPr>
              <a:t>Předběžné opatření podle odstavce 3 lze nařídit jen na návrh dlužníka, insolvenčního správce, věřitele, jehož se započtení týká, nebo osoby, která na tom má právní zájem. </a:t>
            </a:r>
          </a:p>
          <a:p>
            <a:pPr algn="ctr">
              <a:spcBef>
                <a:spcPct val="0"/>
              </a:spcBef>
              <a:buFontTx/>
              <a:buNone/>
            </a:pPr>
            <a:r>
              <a:rPr lang="cs-CZ" altLang="cs-CZ" sz="1800" b="1" dirty="0">
                <a:solidFill>
                  <a:srgbClr val="009900"/>
                </a:solidFill>
              </a:rPr>
              <a:t>(5) </a:t>
            </a:r>
            <a:r>
              <a:rPr lang="cs-CZ" altLang="cs-CZ" sz="1800" b="1" dirty="0">
                <a:solidFill>
                  <a:srgbClr val="CC00CC"/>
                </a:solidFill>
              </a:rPr>
              <a:t>Rozhodnutí o návrhu na předběžné opatření podle odstavce 2 písm. b) nebo c) doručí insolvenční soud do vlastních rukou dlužníkovi, insolvenčnímu správci, osobě, která takový návrh podala, a insolvenčnímu navrhovateli.</a:t>
            </a:r>
            <a:r>
              <a:rPr lang="cs-CZ" altLang="cs-CZ" sz="1800" b="1" dirty="0"/>
              <a:t> </a:t>
            </a:r>
            <a:r>
              <a:rPr lang="cs-CZ" altLang="cs-CZ" sz="1800" b="1" dirty="0">
                <a:solidFill>
                  <a:srgbClr val="009900"/>
                </a:solidFill>
              </a:rPr>
              <a:t>Předběžné opatření podle odstavce 3 doručí insolvenční soud do vlastních rukou dlužníkovi, insolvenčnímu správci, osobě, která takový návrh podala, a v případě, že se předběžné opatření vztahuje na pohledávky jednotlivých věřitelů, i těmto věřitelům. Jestliže insolvenční soudu nenařídí předběžné opatření, doručí rozhodnutí o návrhu na předběžné opatření podle odstavce 3 zvlášť dlužníku, insolvenčnímu správci a osobě, která takový návrh podala.</a:t>
            </a:r>
          </a:p>
          <a:p>
            <a:pPr>
              <a:buFontTx/>
              <a:buNone/>
            </a:pPr>
            <a:endParaRPr lang="cs-CZ" altLang="cs-CZ" sz="1600" dirty="0"/>
          </a:p>
        </p:txBody>
      </p:sp>
    </p:spTree>
    <p:extLst>
      <p:ext uri="{BB962C8B-B14F-4D97-AF65-F5344CB8AC3E}">
        <p14:creationId xmlns:p14="http://schemas.microsoft.com/office/powerpoint/2010/main" val="51409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457200" y="122606"/>
            <a:ext cx="8229600" cy="633412"/>
          </a:xfrm>
        </p:spPr>
        <p:txBody>
          <a:bodyPr/>
          <a:lstStyle/>
          <a:p>
            <a:pPr eaLnBrk="1" hangingPunct="1"/>
            <a:r>
              <a:rPr lang="cs-CZ" altLang="cs-CZ" sz="2800" b="1" dirty="0"/>
              <a:t>novelizace IZ - pokračování</a:t>
            </a:r>
            <a:endParaRPr lang="cs-CZ" altLang="cs-CZ" sz="2800" dirty="0"/>
          </a:p>
        </p:txBody>
      </p:sp>
      <p:sp>
        <p:nvSpPr>
          <p:cNvPr id="3" name="Zástupný symbol pro obsah 2"/>
          <p:cNvSpPr>
            <a:spLocks noGrp="1"/>
          </p:cNvSpPr>
          <p:nvPr>
            <p:ph idx="1"/>
          </p:nvPr>
        </p:nvSpPr>
        <p:spPr>
          <a:xfrm>
            <a:off x="179512" y="756018"/>
            <a:ext cx="8784976" cy="5600332"/>
          </a:xfrm>
        </p:spPr>
        <p:txBody>
          <a:bodyPr rtlCol="0">
            <a:normAutofit fontScale="55000" lnSpcReduction="20000"/>
          </a:bodyPr>
          <a:lstStyle/>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16) 73/2011 Sb.</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17) 139/2011 Sb.</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18) 188/2011 Sb.</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19) 466/2011 Sb.</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20) 217/2009 Sb. (část)</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21) 458/2011 Sb.</a:t>
            </a:r>
          </a:p>
          <a:p>
            <a:pPr eaLnBrk="1" fontAlgn="auto" hangingPunct="1">
              <a:spcAft>
                <a:spcPts val="0"/>
              </a:spcAft>
              <a:buFont typeface="Arial" pitchFamily="34" charset="0"/>
              <a:buAutoNum type="arabicParenR" startAt="22"/>
              <a:defRPr/>
            </a:pPr>
            <a:r>
              <a:rPr lang="cs-CZ" sz="3300" dirty="0">
                <a:latin typeface="Times New Roman" pitchFamily="18" charset="0"/>
                <a:cs typeface="Times New Roman" pitchFamily="18" charset="0"/>
              </a:rPr>
              <a:t>334/2012 Sb. (účinnost 1.11.2012)</a:t>
            </a:r>
          </a:p>
          <a:p>
            <a:pPr marL="457200" indent="-457200" eaLnBrk="1" fontAlgn="auto" hangingPunct="1">
              <a:spcAft>
                <a:spcPts val="0"/>
              </a:spcAft>
              <a:buFont typeface="Arial" pitchFamily="34" charset="0"/>
              <a:buAutoNum type="arabicParenR" startAt="23"/>
              <a:defRPr/>
            </a:pPr>
            <a:r>
              <a:rPr lang="cs-CZ" sz="3300" dirty="0">
                <a:latin typeface="Times New Roman" pitchFamily="18" charset="0"/>
                <a:cs typeface="Times New Roman" pitchFamily="18" charset="0"/>
              </a:rPr>
              <a:t>396/2012 Sb. </a:t>
            </a:r>
          </a:p>
          <a:p>
            <a:pPr marL="457200" indent="-457200" eaLnBrk="1" fontAlgn="auto" hangingPunct="1">
              <a:spcAft>
                <a:spcPts val="0"/>
              </a:spcAft>
              <a:buFont typeface="Arial" pitchFamily="34" charset="0"/>
              <a:buAutoNum type="arabicParenR" startAt="24"/>
              <a:defRPr/>
            </a:pPr>
            <a:r>
              <a:rPr lang="cs-CZ" sz="3300" dirty="0">
                <a:latin typeface="Times New Roman" pitchFamily="18" charset="0"/>
                <a:cs typeface="Times New Roman" pitchFamily="18" charset="0"/>
              </a:rPr>
              <a:t>399/2012 Sb. </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25)45/2013 Sb., 185/2013 Sb. </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26) 294/2013 Sb.  (revizní novela)</a:t>
            </a:r>
          </a:p>
          <a:p>
            <a:pPr eaLnBrk="1" fontAlgn="auto" hangingPunct="1">
              <a:spcAft>
                <a:spcPts val="0"/>
              </a:spcAft>
              <a:buFont typeface="Arial" pitchFamily="34" charset="0"/>
              <a:buNone/>
              <a:defRPr/>
            </a:pPr>
            <a:r>
              <a:rPr lang="cs-CZ" sz="3300" dirty="0">
                <a:latin typeface="Times New Roman" pitchFamily="18" charset="0"/>
                <a:cs typeface="Times New Roman" pitchFamily="18" charset="0"/>
              </a:rPr>
              <a:t>27) 375/2015 Sb. (účinnost 1.1.2016), změna § 2 písm. k, § 6 a hlava IV – úpadek bank, spořitelních a úvěrových družstev, </a:t>
            </a:r>
            <a:r>
              <a:rPr lang="cs-CZ" sz="3300" dirty="0" err="1">
                <a:latin typeface="Times New Roman" pitchFamily="18" charset="0"/>
                <a:cs typeface="Times New Roman" pitchFamily="18" charset="0"/>
              </a:rPr>
              <a:t>zahr</a:t>
            </a:r>
            <a:r>
              <a:rPr lang="cs-CZ" sz="3300" dirty="0">
                <a:latin typeface="Times New Roman" pitchFamily="18" charset="0"/>
                <a:cs typeface="Times New Roman" pitchFamily="18" charset="0"/>
              </a:rPr>
              <a:t>. bank a obchodníků s cennými papíry (§ 365 a násl.) </a:t>
            </a:r>
          </a:p>
          <a:p>
            <a:pPr>
              <a:buNone/>
              <a:defRPr/>
            </a:pPr>
            <a:r>
              <a:rPr lang="cs-CZ" altLang="cs-CZ" sz="3300" dirty="0">
                <a:latin typeface="Times New Roman" pitchFamily="16" charset="0"/>
              </a:rPr>
              <a:t>28) Nález US ze dne 9.2.2016 </a:t>
            </a:r>
            <a:r>
              <a:rPr lang="cs-CZ" altLang="cs-CZ" sz="3300" dirty="0" err="1">
                <a:latin typeface="Times New Roman" pitchFamily="16" charset="0"/>
              </a:rPr>
              <a:t>sp</a:t>
            </a:r>
            <a:r>
              <a:rPr lang="cs-CZ" altLang="cs-CZ" sz="3300" dirty="0">
                <a:latin typeface="Times New Roman" pitchFamily="16" charset="0"/>
              </a:rPr>
              <a:t>. zn. </a:t>
            </a:r>
            <a:r>
              <a:rPr lang="cs-CZ" altLang="cs-CZ" sz="3300" dirty="0" err="1">
                <a:latin typeface="Times New Roman" pitchFamily="16" charset="0"/>
              </a:rPr>
              <a:t>Pl</a:t>
            </a:r>
            <a:r>
              <a:rPr lang="cs-CZ" altLang="cs-CZ" sz="3300" dirty="0">
                <a:latin typeface="Times New Roman" pitchFamily="16" charset="0"/>
              </a:rPr>
              <a:t>. US 17/15 – zrušení § 3 odst. 2 věta druhá a z § 4 odst. 2  </a:t>
            </a:r>
            <a:r>
              <a:rPr lang="cs-CZ" altLang="cs-CZ" sz="3300" dirty="0" err="1">
                <a:latin typeface="Times New Roman" pitchFamily="16" charset="0"/>
              </a:rPr>
              <a:t>vyhl</a:t>
            </a:r>
            <a:r>
              <a:rPr lang="cs-CZ" altLang="cs-CZ" sz="3300" dirty="0">
                <a:latin typeface="Times New Roman" pitchFamily="16" charset="0"/>
              </a:rPr>
              <a:t>. č. 355/2013 Sb.  Slov „svou nepřetržitou fyzickou přítomností“  </a:t>
            </a:r>
          </a:p>
          <a:p>
            <a:pPr>
              <a:buNone/>
              <a:defRPr/>
            </a:pPr>
            <a:r>
              <a:rPr lang="cs-CZ" altLang="cs-CZ" sz="3300" dirty="0">
                <a:latin typeface="Times New Roman" pitchFamily="16" charset="0"/>
              </a:rPr>
              <a:t>29) zák. č. 298/2016 Sb., kterým se mění některé zákony v souvislosti s přijetím zákona o službách vytvářejících důvěru pro elektronické transakce, § 97 odst. 2 a 3 (viz další tři </a:t>
            </a:r>
            <a:r>
              <a:rPr lang="cs-CZ" altLang="cs-CZ" sz="3300" dirty="0" err="1">
                <a:latin typeface="Times New Roman" pitchFamily="16" charset="0"/>
              </a:rPr>
              <a:t>slide</a:t>
            </a:r>
            <a:r>
              <a:rPr lang="cs-CZ" altLang="cs-CZ" sz="3300" dirty="0">
                <a:latin typeface="Times New Roman" pitchFamily="16" charset="0"/>
              </a:rPr>
              <a:t>) + stanovisko </a:t>
            </a:r>
            <a:r>
              <a:rPr lang="cs-CZ" altLang="cs-CZ" sz="3300" dirty="0" err="1">
                <a:latin typeface="Times New Roman" pitchFamily="16" charset="0"/>
              </a:rPr>
              <a:t>MSpr</a:t>
            </a:r>
            <a:r>
              <a:rPr lang="cs-CZ" altLang="cs-CZ" sz="3300" dirty="0">
                <a:latin typeface="Times New Roman" pitchFamily="16" charset="0"/>
              </a:rPr>
              <a:t> (soubor PDF)</a:t>
            </a:r>
          </a:p>
          <a:p>
            <a:pPr eaLnBrk="1" fontAlgn="auto" hangingPunct="1">
              <a:spcAft>
                <a:spcPts val="0"/>
              </a:spcAft>
              <a:buFont typeface="Arial" pitchFamily="34" charset="0"/>
              <a:buNone/>
              <a:defRPr/>
            </a:pPr>
            <a:endParaRPr lang="cs-CZ" sz="2000" dirty="0">
              <a:latin typeface="Times New Roman" pitchFamily="18" charset="0"/>
              <a:cs typeface="Times New Roman" pitchFamily="18" charset="0"/>
            </a:endParaRPr>
          </a:p>
          <a:p>
            <a:pPr eaLnBrk="1" fontAlgn="auto" hangingPunct="1">
              <a:spcAft>
                <a:spcPts val="0"/>
              </a:spcAft>
              <a:buFont typeface="Arial" pitchFamily="34" charset="0"/>
              <a:buNone/>
              <a:defRPr/>
            </a:pPr>
            <a:r>
              <a:rPr lang="cs-CZ" sz="2000" dirty="0">
                <a:latin typeface="Times New Roman" pitchFamily="18" charset="0"/>
                <a:cs typeface="Times New Roman" pitchFamily="18" charset="0"/>
              </a:rPr>
              <a:t> </a:t>
            </a:r>
          </a:p>
          <a:p>
            <a:pPr marL="457200" indent="-457200" eaLnBrk="1" fontAlgn="auto" hangingPunct="1">
              <a:spcAft>
                <a:spcPts val="0"/>
              </a:spcAft>
              <a:buFont typeface="Arial" pitchFamily="34" charset="0"/>
              <a:buAutoNum type="arabicParenR" startAt="24"/>
              <a:defRPr/>
            </a:pPr>
            <a:endParaRPr lang="cs-CZ" sz="2000" dirty="0">
              <a:latin typeface="Times New Roman" pitchFamily="18" charset="0"/>
              <a:cs typeface="Times New Roman" pitchFamily="18" charset="0"/>
            </a:endParaRPr>
          </a:p>
          <a:p>
            <a:pPr eaLnBrk="1" fontAlgn="auto" hangingPunct="1">
              <a:spcAft>
                <a:spcPts val="0"/>
              </a:spcAft>
              <a:buFont typeface="Arial" pitchFamily="34" charset="0"/>
              <a:buNone/>
              <a:defRPr/>
            </a:pPr>
            <a:endParaRPr lang="cs-CZ" sz="2800" dirty="0"/>
          </a:p>
        </p:txBody>
      </p:sp>
      <p:sp>
        <p:nvSpPr>
          <p:cNvPr id="6" name="Zástupný symbol pro datum 5"/>
          <p:cNvSpPr>
            <a:spLocks noGrp="1"/>
          </p:cNvSpPr>
          <p:nvPr>
            <p:ph type="dt" sz="half" idx="10"/>
          </p:nvPr>
        </p:nvSpPr>
        <p:spPr/>
        <p:txBody>
          <a:bodyPr/>
          <a:lstStyle/>
          <a:p>
            <a:fld id="{B1C3BE0F-7FBE-413F-B7B7-2E1A07DD880F}" type="datetime1">
              <a:rPr lang="cs-CZ" smtClean="0"/>
              <a:pPr/>
              <a:t>12.01.2017</a:t>
            </a:fld>
            <a:endParaRPr lang="cs-CZ"/>
          </a:p>
        </p:txBody>
      </p:sp>
      <p:sp>
        <p:nvSpPr>
          <p:cNvPr id="7" name="Zástupný symbol pro zápatí 6"/>
          <p:cNvSpPr>
            <a:spLocks noGrp="1"/>
          </p:cNvSpPr>
          <p:nvPr>
            <p:ph type="ftr" sz="quarter" idx="11"/>
          </p:nvPr>
        </p:nvSpPr>
        <p:spPr/>
        <p:txBody>
          <a:bodyPr/>
          <a:lstStyle/>
          <a:p>
            <a:r>
              <a:rPr lang="cs-CZ"/>
              <a:t>Jan Kozák, KS Brno</a:t>
            </a:r>
          </a:p>
        </p:txBody>
      </p:sp>
      <p:sp>
        <p:nvSpPr>
          <p:cNvPr id="2" name="Zástupný symbol pro číslo snímku 1"/>
          <p:cNvSpPr>
            <a:spLocks noGrp="1"/>
          </p:cNvSpPr>
          <p:nvPr>
            <p:ph type="sldNum" sz="quarter" idx="12"/>
          </p:nvPr>
        </p:nvSpPr>
        <p:spPr/>
        <p:txBody>
          <a:bodyPr/>
          <a:lstStyle/>
          <a:p>
            <a:fld id="{3A77E114-E26C-406E-96F9-BC3A20B241F6}" type="slidenum">
              <a:rPr lang="cs-CZ" smtClean="0"/>
              <a:pPr/>
              <a:t>8</a:t>
            </a:fld>
            <a:endParaRPr lang="cs-CZ"/>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2564904"/>
            <a:ext cx="7772400" cy="1362075"/>
          </a:xfrm>
        </p:spPr>
        <p:txBody>
          <a:bodyPr>
            <a:normAutofit/>
          </a:bodyPr>
          <a:lstStyle/>
          <a:p>
            <a:pPr algn="ctr"/>
            <a:br>
              <a:rPr lang="cs-CZ" sz="2800" dirty="0"/>
            </a:br>
            <a:r>
              <a:rPr lang="cs-CZ" sz="2800" dirty="0">
                <a:effectLst>
                  <a:outerShdw blurRad="38100" dist="38100" dir="2700000" algn="tl">
                    <a:srgbClr val="000000">
                      <a:alpha val="43137"/>
                    </a:srgbClr>
                  </a:outerShdw>
                </a:effectLst>
              </a:rPr>
              <a:t>z judikatury k úpadku</a:t>
            </a:r>
          </a:p>
        </p:txBody>
      </p:sp>
      <p:sp>
        <p:nvSpPr>
          <p:cNvPr id="8" name="Zástupný symbol pro text 7"/>
          <p:cNvSpPr>
            <a:spLocks noGrp="1"/>
          </p:cNvSpPr>
          <p:nvPr>
            <p:ph type="body" idx="1"/>
          </p:nvPr>
        </p:nvSpPr>
        <p:spPr/>
        <p:txBody>
          <a:bodyPr/>
          <a:lstStyle/>
          <a:p>
            <a:endParaRPr lang="cs-CZ"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80</a:t>
            </a:fld>
            <a:endParaRPr lang="cs-CZ"/>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850106"/>
          </a:xfrm>
        </p:spPr>
        <p:txBody>
          <a:bodyPr>
            <a:normAutofit fontScale="90000"/>
          </a:bodyPr>
          <a:lstStyle/>
          <a:p>
            <a:r>
              <a:rPr lang="cs-CZ" sz="2400" b="1" dirty="0"/>
              <a:t>NS 29 NSČR 17/2009-A-84 </a:t>
            </a:r>
            <a:br>
              <a:rPr lang="cs-CZ" sz="2400" b="1" dirty="0"/>
            </a:br>
            <a:r>
              <a:rPr lang="cs-CZ" sz="2400" b="1" dirty="0"/>
              <a:t>ve věci KSUL 77 INS 4542/2008</a:t>
            </a:r>
            <a:br>
              <a:rPr lang="cs-CZ" sz="2400" dirty="0"/>
            </a:br>
            <a:endParaRPr lang="cs-CZ" sz="2400" b="1" dirty="0"/>
          </a:p>
        </p:txBody>
      </p:sp>
      <p:sp>
        <p:nvSpPr>
          <p:cNvPr id="8" name="Zástupný symbol pro obsah 7"/>
          <p:cNvSpPr>
            <a:spLocks noGrp="1"/>
          </p:cNvSpPr>
          <p:nvPr>
            <p:ph idx="1"/>
          </p:nvPr>
        </p:nvSpPr>
        <p:spPr>
          <a:xfrm>
            <a:off x="179512" y="1052736"/>
            <a:ext cx="8784976" cy="5328592"/>
          </a:xfrm>
        </p:spPr>
        <p:txBody>
          <a:bodyPr>
            <a:noAutofit/>
          </a:bodyPr>
          <a:lstStyle/>
          <a:p>
            <a:pPr algn="ctr">
              <a:buNone/>
            </a:pPr>
            <a:r>
              <a:rPr lang="cs-CZ" sz="2000" b="1" dirty="0"/>
              <a:t>V usnesení ze dne 27. ledna 2010, sen. zn. 29 NSČR 1/2008, uveřejněném pod číslem 96/2010 Sbírky soudních rozhodnutí a stanovisek, jakož i v usnesení ze dne 20. května 2010, sen. zn. 29 NSČR 22/2009 (jež je veřejnosti k dispozici na webových stránkách Nejvyššího soudu), na něž v podrobnostech odkazuje, dále Nejvyšší soud vysvětlil, že znak (ne)schopnosti dlužníka plnit peněžité závazky, které jsou po dobu delší 30 dnů po lhůtě splatnosti [§ 3 odst. 1 písm. c) insolvenčního zákona] </a:t>
            </a:r>
            <a:r>
              <a:rPr lang="cs-CZ" sz="2000" b="1" dirty="0">
                <a:solidFill>
                  <a:srgbClr val="FF0000"/>
                </a:solidFill>
              </a:rPr>
              <a:t>může být již v rovině tvrzení obsažených v insolvenčním návrhu uplatněn tvrzením, z nějž lze usuzovat na některou z vyvratitelných domněnek obsažených v § 3 odst. 2 insolvenčního zákona</a:t>
            </a:r>
            <a:r>
              <a:rPr lang="cs-CZ" sz="2000" b="1" dirty="0"/>
              <a:t>.</a:t>
            </a:r>
          </a:p>
          <a:p>
            <a:pPr algn="ctr">
              <a:buNone/>
            </a:pPr>
            <a:endParaRPr lang="cs-CZ" sz="2000" b="1" dirty="0"/>
          </a:p>
          <a:p>
            <a:pPr algn="ctr">
              <a:buNone/>
            </a:pPr>
            <a:r>
              <a:rPr lang="cs-CZ" sz="2000" b="1" dirty="0"/>
              <a:t>K tomu lze dodat, </a:t>
            </a:r>
            <a:r>
              <a:rPr lang="cs-CZ" sz="2000" b="1" dirty="0">
                <a:solidFill>
                  <a:srgbClr val="FF0000"/>
                </a:solidFill>
              </a:rPr>
              <a:t>že nebyly-li takové domněnky v průběhu insolvenčního řízení dlužníkem vyvráceny, pak osvědčují dlužníkovu neschopnost platit své splatné závazky</a:t>
            </a:r>
            <a:r>
              <a:rPr lang="cs-CZ" sz="2000" b="1" dirty="0"/>
              <a:t> [znak uvedený v § 3 odst. 1 písm. c) insolvenčního zákona], </a:t>
            </a:r>
            <a:r>
              <a:rPr lang="cs-CZ" sz="2000" b="1" dirty="0">
                <a:solidFill>
                  <a:srgbClr val="FF0000"/>
                </a:solidFill>
              </a:rPr>
              <a:t>nikoli však existenci „více věřitelů“ dlužníka</a:t>
            </a:r>
            <a:r>
              <a:rPr lang="cs-CZ" sz="2000" b="1" dirty="0"/>
              <a:t> [znak uvedený v § 3 odst. 1 písm. a) insolvenčního zákona] ani existenci peněžitých závazků těchto věřitelů „po dobu delší 30 dnů po lhůtě splatnosti“ [znak uvedený v § 3 odst. 1 písm. b) insolvenčního zákona]. </a:t>
            </a:r>
          </a:p>
          <a:p>
            <a:pPr algn="ctr">
              <a:buNone/>
            </a:pPr>
            <a:endParaRPr lang="cs-CZ" sz="1800" dirty="0"/>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81</a:t>
            </a:fld>
            <a:endParaRPr lang="cs-CZ"/>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a:t>(NS 29 NSČR 38/2010)</a:t>
            </a:r>
            <a:endParaRPr lang="cs-CZ" dirty="0"/>
          </a:p>
        </p:txBody>
      </p:sp>
      <p:sp>
        <p:nvSpPr>
          <p:cNvPr id="3" name="Zástupný symbol pro obsah 2"/>
          <p:cNvSpPr>
            <a:spLocks noGrp="1"/>
          </p:cNvSpPr>
          <p:nvPr>
            <p:ph idx="1"/>
          </p:nvPr>
        </p:nvSpPr>
        <p:spPr/>
        <p:txBody>
          <a:bodyPr>
            <a:normAutofit/>
          </a:bodyPr>
          <a:lstStyle/>
          <a:p>
            <a:pPr algn="ctr">
              <a:buNone/>
            </a:pPr>
            <a:endParaRPr lang="cs-CZ" sz="2000" b="1" dirty="0"/>
          </a:p>
          <a:p>
            <a:pPr algn="ctr">
              <a:buNone/>
            </a:pPr>
            <a:r>
              <a:rPr lang="cs-CZ" sz="2000" b="1" dirty="0"/>
              <a:t>Dlužník </a:t>
            </a:r>
            <a:r>
              <a:rPr lang="cs-CZ" sz="2000" b="1" dirty="0">
                <a:solidFill>
                  <a:srgbClr val="FF0000"/>
                </a:solidFill>
              </a:rPr>
              <a:t>vyvrátí domněnku své platební neschopnosti </a:t>
            </a:r>
            <a:r>
              <a:rPr lang="cs-CZ" sz="2000" b="1" dirty="0"/>
              <a:t>ve smyslu § 3 odst. 2 insolvenčního zákona, jak­mile v insolvenčním řízení osvědčí nebo </a:t>
            </a:r>
            <a:r>
              <a:rPr lang="cs-CZ" sz="2000" b="1" dirty="0">
                <a:solidFill>
                  <a:srgbClr val="FF0000"/>
                </a:solidFill>
              </a:rPr>
              <a:t>prokáže schopnost uhradit všechny splatné závazky těch věřitelů</a:t>
            </a:r>
            <a:r>
              <a:rPr lang="cs-CZ" sz="2000" b="1" dirty="0"/>
              <a:t>, jež má insolvenční soud pro účely rozhodnutí o věřitelském insolvenčním návrhu </a:t>
            </a:r>
            <a:r>
              <a:rPr lang="cs-CZ" sz="2000" b="1" dirty="0">
                <a:solidFill>
                  <a:srgbClr val="FF0000"/>
                </a:solidFill>
              </a:rPr>
              <a:t>za osvědčené</a:t>
            </a:r>
            <a:r>
              <a:rPr lang="cs-CZ" sz="2000" b="1" dirty="0"/>
              <a:t>. Seznam závazků dlužníka ve smyslu § 104 odst. 1 písm. b) insolvenčního zákona musí obsahovat i údaj o výši a splatnosti jednotlivých závazků v něm uvedených. Pro výsledek řízení o odvolání dlužníka proti rozhodnutí o úpadku dlužníka není významné, že insolvenční soud osvědčil úpadek dlužníka, ačkoliv věřitelský insolvenční návrh měl vady, pro které mohl být odmítnut dle § 128 odst. 1 insolvenčního zákona.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82</a:t>
            </a:fld>
            <a:endParaRPr lang="cs-CZ"/>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3100" b="1" dirty="0"/>
            </a:br>
            <a:r>
              <a:rPr lang="cs-CZ" sz="3100" b="1" dirty="0"/>
              <a:t>NS ČR  29 NSČR 14/2012</a:t>
            </a:r>
            <a:br>
              <a:rPr lang="cs-CZ" sz="3100" dirty="0"/>
            </a:br>
            <a:endParaRPr lang="cs-CZ" dirty="0"/>
          </a:p>
        </p:txBody>
      </p:sp>
      <p:sp>
        <p:nvSpPr>
          <p:cNvPr id="3" name="Zástupný symbol pro obsah 2"/>
          <p:cNvSpPr>
            <a:spLocks noGrp="1"/>
          </p:cNvSpPr>
          <p:nvPr>
            <p:ph idx="1"/>
          </p:nvPr>
        </p:nvSpPr>
        <p:spPr/>
        <p:txBody>
          <a:bodyPr/>
          <a:lstStyle/>
          <a:p>
            <a:pPr algn="ctr">
              <a:buNone/>
            </a:pPr>
            <a:endParaRPr lang="cs-CZ" dirty="0"/>
          </a:p>
          <a:p>
            <a:pPr algn="ctr">
              <a:buNone/>
            </a:pPr>
            <a:r>
              <a:rPr lang="cs-CZ" sz="2400" b="1" dirty="0"/>
              <a:t>Podmínka plurality věřitelů dlužníka není zásadně splněna, dal-li (insolvenčním navrhovatelem tvrzený) věřitel v insolvenčním řízení najevo, že nechce vůči dlužníku uplatňovat rozsahem zanedbatelné příslušenství pohledávky, kterou dlužník zaplatil. </a:t>
            </a:r>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83</a:t>
            </a:fld>
            <a:endParaRPr lang="cs-CZ"/>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VS Olomouc 3 VSOL 36/2009-A-28 </a:t>
            </a:r>
            <a:br>
              <a:rPr lang="cs-CZ" sz="2400" b="1" dirty="0"/>
            </a:br>
            <a:r>
              <a:rPr lang="cs-CZ" sz="2400" b="1" dirty="0"/>
              <a:t>ve věci KSOS 14 INS 3360/2008</a:t>
            </a:r>
            <a:endParaRPr lang="cs-CZ" dirty="0"/>
          </a:p>
        </p:txBody>
      </p:sp>
      <p:sp>
        <p:nvSpPr>
          <p:cNvPr id="3" name="Zástupný symbol pro obsah 2"/>
          <p:cNvSpPr>
            <a:spLocks noGrp="1"/>
          </p:cNvSpPr>
          <p:nvPr>
            <p:ph idx="1"/>
          </p:nvPr>
        </p:nvSpPr>
        <p:spPr/>
        <p:txBody>
          <a:bodyPr>
            <a:normAutofit/>
          </a:bodyPr>
          <a:lstStyle/>
          <a:p>
            <a:pPr algn="ctr">
              <a:buNone/>
            </a:pPr>
            <a:r>
              <a:rPr lang="cs-CZ" sz="2400" b="1" dirty="0"/>
              <a:t>Odvolací námitka dlužníka, že není splněna podmínka úpadku ve smyslu § 3 odst. 1 písm. c) insolvenčního zákona, když veškeré závazky dlužníka mohou být uspokojeny v rámci exekučního řízení, žádnou právní relevanci nemá, neboť </a:t>
            </a:r>
            <a:r>
              <a:rPr lang="cs-CZ" sz="2400" b="1" dirty="0">
                <a:solidFill>
                  <a:srgbClr val="FF0000"/>
                </a:solidFill>
              </a:rPr>
              <a:t>pro naplnění úpadku formou insolvence stačí splnění jen jedné z podmínek uvedených v § 3 odst. 2 písm. a) až d) </a:t>
            </a:r>
            <a:r>
              <a:rPr lang="cs-CZ" sz="2400" b="1" dirty="0"/>
              <a:t>insolvenčního zákona, což v daném případě je splněno naplněním podmínky pod písmenem b) tohoto ustanovení, tj. neplnění peněžitých závazků dlužníkem po dobu delší tří měsíců po lhůtě splatnosti. </a:t>
            </a:r>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84</a:t>
            </a:fld>
            <a:endParaRPr lang="cs-CZ"/>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VS Praha 2 VSPH 525/2009-A-48 </a:t>
            </a:r>
            <a:br>
              <a:rPr lang="cs-CZ" sz="2400" b="1" dirty="0"/>
            </a:br>
            <a:r>
              <a:rPr lang="cs-CZ" sz="2400" b="1" dirty="0"/>
              <a:t>ve věci MSPH 59 INS 1878/2009</a:t>
            </a:r>
            <a:endParaRPr lang="cs-CZ" sz="4000" dirty="0"/>
          </a:p>
        </p:txBody>
      </p:sp>
      <p:sp>
        <p:nvSpPr>
          <p:cNvPr id="3" name="Zástupný symbol pro obsah 2"/>
          <p:cNvSpPr>
            <a:spLocks noGrp="1"/>
          </p:cNvSpPr>
          <p:nvPr>
            <p:ph idx="1"/>
          </p:nvPr>
        </p:nvSpPr>
        <p:spPr/>
        <p:txBody>
          <a:bodyPr>
            <a:normAutofit fontScale="92500" lnSpcReduction="10000"/>
          </a:bodyPr>
          <a:lstStyle/>
          <a:p>
            <a:pPr algn="ctr">
              <a:buNone/>
            </a:pPr>
            <a:r>
              <a:rPr lang="cs-CZ" sz="2400" b="1" dirty="0"/>
              <a:t>Pokud jde o obranu dlužníka spočívající v tvrzení, že má zpeněžitelný nemovitý majetek v hodnotě 12 miliónů Kč, jenž dokládal smlouvou o uzavření budoucí kupní smlouvy ze dne 1.7.2009, a jehož prodej mu umožní uspokojit navrhovatele a další věřitele, připomíná odvolací soud, že soud I. stupně správně zjistil jeho úpadek ve formě insolvence a nikoliv ve formě předlužení, jak se dlužník patrně domníval. </a:t>
            </a:r>
          </a:p>
          <a:p>
            <a:pPr algn="ctr">
              <a:buNone/>
            </a:pPr>
            <a:r>
              <a:rPr lang="cs-CZ" sz="2400" b="1" dirty="0"/>
              <a:t>Proto </a:t>
            </a:r>
            <a:r>
              <a:rPr lang="cs-CZ" sz="2400" b="1" dirty="0">
                <a:solidFill>
                  <a:srgbClr val="FF0000"/>
                </a:solidFill>
              </a:rPr>
              <a:t>pro posouzení věci není rozhodná hodnota nemovitého majetku dlužníka, </a:t>
            </a:r>
          </a:p>
          <a:p>
            <a:pPr algn="ctr">
              <a:buNone/>
            </a:pPr>
            <a:r>
              <a:rPr lang="cs-CZ" sz="2400" b="1" dirty="0">
                <a:solidFill>
                  <a:srgbClr val="FF0000"/>
                </a:solidFill>
              </a:rPr>
              <a:t>ale jen výše jeho volných peněžních prostředků potřebných k úhradě splatných pohledávek, jež byly v insolvenčním řízení zjištěny</a:t>
            </a:r>
            <a:r>
              <a:rPr lang="cs-CZ" sz="2400" b="1" dirty="0"/>
              <a:t> ve výši 21 909 689 Kč; ostatně dlužník ani při jednání u odvolacího soudu nebyl schopen uvést výši svých volných peněžních prostředků. </a:t>
            </a:r>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85</a:t>
            </a:fld>
            <a:endParaRPr lang="cs-CZ"/>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NS 29 NSČR 1/2008-A-15 </a:t>
            </a:r>
            <a:br>
              <a:rPr lang="cs-CZ" sz="2400" b="1" dirty="0"/>
            </a:br>
            <a:r>
              <a:rPr lang="cs-CZ" sz="2400" b="1" dirty="0"/>
              <a:t>ve věci KSBR 37 INS 294/2008</a:t>
            </a:r>
            <a:endParaRPr lang="cs-CZ" dirty="0"/>
          </a:p>
        </p:txBody>
      </p:sp>
      <p:sp>
        <p:nvSpPr>
          <p:cNvPr id="3" name="Zástupný symbol pro obsah 2"/>
          <p:cNvSpPr>
            <a:spLocks noGrp="1"/>
          </p:cNvSpPr>
          <p:nvPr>
            <p:ph idx="1"/>
          </p:nvPr>
        </p:nvSpPr>
        <p:spPr/>
        <p:txBody>
          <a:bodyPr>
            <a:normAutofit fontScale="92500" lnSpcReduction="20000"/>
          </a:bodyPr>
          <a:lstStyle/>
          <a:p>
            <a:pPr algn="ctr">
              <a:buNone/>
            </a:pPr>
            <a:endParaRPr lang="cs-CZ" sz="2400" dirty="0"/>
          </a:p>
          <a:p>
            <a:pPr algn="ctr">
              <a:buNone/>
            </a:pPr>
            <a:r>
              <a:rPr lang="cs-CZ" sz="2400" dirty="0"/>
              <a:t>Tam, kde dlužník podal insolvenční návrh proto, že mu úpadek teprve hrozí (§ 3 odst. 4 insolvenčního zákona), se rozhodujícími skutečnostmi, které osvědčují hrozící úpadek dlužníka, rozumí vylíčení konkrétních okolností, z nichž insolvenční soud (shledá-li je pravdivými) bude moci uzavřít (se zřetelem ke všem okolnostem případu), že lze důvodně předpokládat, že dlužník nebude schopen řádně a včas splnit podstatnou část svých peněžitých závazků v budoucnu. Jinak řečeno, že </a:t>
            </a:r>
            <a:r>
              <a:rPr lang="cs-CZ" sz="2400" b="1" dirty="0">
                <a:solidFill>
                  <a:srgbClr val="FF0000"/>
                </a:solidFill>
              </a:rPr>
              <a:t>v budoucnu nastane dlužníkova platební neschopnost ve smyslu § 3 odst. 1 insolvenčního zákona, přičemž k podmínce, aby dlužník i v tomto případě měl nejméně dva věřitele s pohledávkami, jež se v budoucnu stanou splatnými, se v takovém případě pojí i požadavek, aby se neschopnost v budoucnu plnit pohledávky věřitelů týkala „podstatné části“ dlužníkových peněžitých závazků. </a:t>
            </a:r>
          </a:p>
          <a:p>
            <a:pPr algn="ctr">
              <a:buNone/>
            </a:pPr>
            <a:endParaRPr lang="cs-CZ" sz="24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86</a:t>
            </a:fld>
            <a:endParaRPr lang="cs-CZ"/>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1772816"/>
            <a:ext cx="7772400" cy="1728192"/>
          </a:xfrm>
        </p:spPr>
        <p:txBody>
          <a:bodyPr>
            <a:normAutofit fontScale="90000"/>
          </a:bodyPr>
          <a:lstStyle/>
          <a:p>
            <a:pPr algn="ctr"/>
            <a:br>
              <a:rPr lang="cs-CZ" dirty="0">
                <a:solidFill>
                  <a:srgbClr val="7030A0"/>
                </a:solidFill>
              </a:rPr>
            </a:br>
            <a:r>
              <a:rPr lang="cs-CZ" dirty="0">
                <a:solidFill>
                  <a:srgbClr val="7030A0"/>
                </a:solidFill>
              </a:rPr>
              <a:t>JEDNÁNÍ  A ÚKONY </a:t>
            </a:r>
            <a:br>
              <a:rPr lang="cs-CZ" dirty="0">
                <a:solidFill>
                  <a:srgbClr val="7030A0"/>
                </a:solidFill>
              </a:rPr>
            </a:br>
            <a:r>
              <a:rPr lang="cs-CZ" dirty="0">
                <a:solidFill>
                  <a:srgbClr val="7030A0"/>
                </a:solidFill>
              </a:rPr>
              <a:t>V </a:t>
            </a:r>
            <a:r>
              <a:rPr lang="cs-CZ" dirty="0" err="1">
                <a:solidFill>
                  <a:srgbClr val="7030A0"/>
                </a:solidFill>
              </a:rPr>
              <a:t>InS</a:t>
            </a:r>
            <a:r>
              <a:rPr lang="cs-CZ" dirty="0">
                <a:solidFill>
                  <a:srgbClr val="7030A0"/>
                </a:solidFill>
              </a:rPr>
              <a:t>. ŘÍZENÍ </a:t>
            </a:r>
            <a:br>
              <a:rPr lang="cs-CZ" dirty="0">
                <a:solidFill>
                  <a:srgbClr val="7030A0"/>
                </a:solidFill>
              </a:rPr>
            </a:br>
            <a:endParaRPr lang="cs-CZ" dirty="0"/>
          </a:p>
        </p:txBody>
      </p:sp>
      <p:sp>
        <p:nvSpPr>
          <p:cNvPr id="8" name="Zástupný symbol pro text 7"/>
          <p:cNvSpPr>
            <a:spLocks noGrp="1"/>
          </p:cNvSpPr>
          <p:nvPr>
            <p:ph type="body" idx="1"/>
          </p:nvPr>
        </p:nvSpPr>
        <p:spPr/>
        <p:txBody>
          <a:bodyPr/>
          <a:lstStyle/>
          <a:p>
            <a:endParaRPr lang="cs-CZ"/>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87</a:t>
            </a:fld>
            <a:endParaRPr lang="cs-CZ"/>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a:bodyPr>
          <a:lstStyle/>
          <a:p>
            <a:r>
              <a:rPr lang="cs-CZ" sz="2400" b="1" dirty="0"/>
              <a:t>§ 85</a:t>
            </a:r>
          </a:p>
        </p:txBody>
      </p:sp>
      <p:sp>
        <p:nvSpPr>
          <p:cNvPr id="8" name="Zástupný symbol pro obsah 7"/>
          <p:cNvSpPr>
            <a:spLocks noGrp="1"/>
          </p:cNvSpPr>
          <p:nvPr>
            <p:ph idx="1"/>
          </p:nvPr>
        </p:nvSpPr>
        <p:spPr/>
        <p:txBody>
          <a:bodyPr>
            <a:normAutofit fontScale="70000" lnSpcReduction="20000"/>
          </a:bodyPr>
          <a:lstStyle/>
          <a:p>
            <a:pPr algn="ctr">
              <a:buNone/>
            </a:pPr>
            <a:r>
              <a:rPr lang="cs-CZ" dirty="0"/>
              <a:t>(1) V insolvenčním řízení nařizuje insolvenční soud jednání jen tehdy, stanoví-li to zákon, nebo jestliže to považuje za nutné. O úkonech, při nichž insolvenční soud jedná s ostatními procesními subjekty o skutkové podstatě projednávané věci nebo o procesních otázkách, které na ni mohou mít vliv, se vždy sepisuje protokol; není-li to možné vzhledem ke způsobu, jakým se procesní subjekt obrátil na insolvenční soud a je-li jednostranné přijetí nebo podání informace insolvenčním soudem ve společném zájmu věřitelů, je insolvenční soud povinen o takto přijaté nebo poskytnuté informaci vždy pořídit záznam do insolvenčního spisu. Náležitosti takového záznamu stanoví prováděcí právní předpis. </a:t>
            </a:r>
          </a:p>
          <a:p>
            <a:pPr algn="ctr">
              <a:buNone/>
            </a:pPr>
            <a:r>
              <a:rPr lang="cs-CZ" dirty="0"/>
              <a:t> </a:t>
            </a:r>
          </a:p>
          <a:p>
            <a:pPr algn="ctr">
              <a:buNone/>
            </a:pPr>
            <a:r>
              <a:rPr lang="cs-CZ" dirty="0"/>
              <a:t>	(2) Návrhy, které mohou být podle tohoto zákona podány, a procesní úkony, které mají být provedeny při jednání, při jiném soudním úkonu nebo na schůzi věřitelů, nemohou dodatečně provést osoby, které se nedostavily, ač byly řádně obeslány. </a:t>
            </a:r>
          </a:p>
          <a:p>
            <a:pPr algn="ctr">
              <a:buNone/>
            </a:pPr>
            <a:endParaRPr lang="cs-CZ" dirty="0"/>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88</a:t>
            </a:fld>
            <a:endParaRPr lang="cs-CZ"/>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 87</a:t>
            </a:r>
          </a:p>
        </p:txBody>
      </p:sp>
      <p:sp>
        <p:nvSpPr>
          <p:cNvPr id="3" name="Zástupný symbol pro obsah 2"/>
          <p:cNvSpPr>
            <a:spLocks noGrp="1"/>
          </p:cNvSpPr>
          <p:nvPr>
            <p:ph idx="1"/>
          </p:nvPr>
        </p:nvSpPr>
        <p:spPr/>
        <p:txBody>
          <a:bodyPr>
            <a:normAutofit fontScale="92500"/>
          </a:bodyPr>
          <a:lstStyle/>
          <a:p>
            <a:pPr algn="ctr">
              <a:buNone/>
            </a:pPr>
            <a:endParaRPr lang="cs-CZ" sz="2400" b="1" dirty="0"/>
          </a:p>
          <a:p>
            <a:pPr algn="ctr">
              <a:buNone/>
            </a:pPr>
            <a:r>
              <a:rPr lang="cs-CZ" sz="2400" b="1" dirty="0"/>
              <a:t>(1) I v případě, že podle tohoto zákona </a:t>
            </a:r>
            <a:r>
              <a:rPr lang="cs-CZ" sz="2400" b="1" dirty="0">
                <a:solidFill>
                  <a:srgbClr val="FF0000"/>
                </a:solidFill>
              </a:rPr>
              <a:t>může insolvenční soud vydat příslušné rozhodnutí nebo učinit jiný úkon v insolvenčním řízení až po slyšení dlužníka</a:t>
            </a:r>
            <a:r>
              <a:rPr lang="cs-CZ" sz="2400" b="1" dirty="0"/>
              <a:t>, lze od slyšení dlužníka upustit, jestliže se dlužník zdržuje v cizině a je-li zde nebezpečí nepřiměřeného prodlení; totéž platí, není-li znám pobyt dlužníka. Je-li to možné, insolvenční soud v takovém případě vyslechne zástupce dlužníka nebo osobu dlužníkovi blízkou. </a:t>
            </a:r>
          </a:p>
          <a:p>
            <a:pPr algn="ctr">
              <a:buNone/>
            </a:pPr>
            <a:r>
              <a:rPr lang="cs-CZ" sz="2400" b="1" dirty="0"/>
              <a:t> </a:t>
            </a:r>
          </a:p>
          <a:p>
            <a:pPr algn="ctr">
              <a:buNone/>
            </a:pPr>
            <a:r>
              <a:rPr lang="cs-CZ" sz="2400" b="1" dirty="0"/>
              <a:t>	(2) Je-li dlužníkem právnická osoba, platí </a:t>
            </a:r>
            <a:r>
              <a:rPr lang="cs-CZ" sz="2400" b="1" dirty="0">
                <a:hlinkClick r:id="rId2" action="ppaction://hlinkfile"/>
              </a:rPr>
              <a:t>odstavec 1</a:t>
            </a:r>
            <a:r>
              <a:rPr lang="cs-CZ" sz="2400" b="1" dirty="0"/>
              <a:t> přiměřeně pro výslech fyzických osob, které jsou oprávněny za ni jednat. </a:t>
            </a:r>
          </a:p>
          <a:p>
            <a:pPr algn="ctr">
              <a:buNone/>
            </a:pPr>
            <a:endParaRPr lang="cs-CZ" sz="24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89</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Autofit/>
          </a:bodyPr>
          <a:lstStyle/>
          <a:p>
            <a:r>
              <a:rPr lang="cs-CZ" sz="2800" b="1" dirty="0"/>
              <a:t>§ 97 odst. 2 a 3 IZ – znění do 18.9.2016</a:t>
            </a:r>
          </a:p>
        </p:txBody>
      </p:sp>
      <p:sp>
        <p:nvSpPr>
          <p:cNvPr id="3" name="Zástupný symbol pro obsah 2"/>
          <p:cNvSpPr>
            <a:spLocks noGrp="1"/>
          </p:cNvSpPr>
          <p:nvPr>
            <p:ph idx="1"/>
          </p:nvPr>
        </p:nvSpPr>
        <p:spPr>
          <a:xfrm>
            <a:off x="179512" y="1268760"/>
            <a:ext cx="8712968" cy="5184576"/>
          </a:xfrm>
        </p:spPr>
        <p:txBody>
          <a:bodyPr>
            <a:normAutofit fontScale="85000" lnSpcReduction="20000"/>
          </a:bodyPr>
          <a:lstStyle/>
          <a:p>
            <a:pPr marL="0" indent="0" algn="ctr">
              <a:buNone/>
            </a:pPr>
            <a:r>
              <a:rPr lang="cs-CZ" dirty="0"/>
              <a:t>	(2) Insolvenční návrh musí být v listinné podobě opatřen úředně ověřeným podpisem osoby, která jej podala, nebo v elektronické podobě jejím uznávaným elektronickým podpisem, nebo zaslán prostřednictvím její datové schránky; jinak se k němu nepřihlíží. </a:t>
            </a:r>
          </a:p>
          <a:p>
            <a:pPr marL="0" indent="0" algn="ctr">
              <a:buNone/>
            </a:pPr>
            <a:r>
              <a:rPr lang="cs-CZ" dirty="0"/>
              <a:t>	(3) Je-li insolvenční návrh podepsán způsobem uvedeným v </a:t>
            </a:r>
            <a:r>
              <a:rPr lang="cs-CZ" u="sng" dirty="0">
                <a:hlinkClick r:id="rId2" action="ppaction://hlinkfile"/>
              </a:rPr>
              <a:t>odstavci 2</a:t>
            </a:r>
            <a:r>
              <a:rPr lang="cs-CZ" dirty="0"/>
              <a:t> pouze zástupcem insolvenčního navrhovatele na základě procesní plné moci, je podmínka uvedená v </a:t>
            </a:r>
            <a:r>
              <a:rPr lang="cs-CZ" u="sng" dirty="0">
                <a:hlinkClick r:id="rId2" action="ppaction://hlinkfile"/>
              </a:rPr>
              <a:t>odstavci 2</a:t>
            </a:r>
            <a:r>
              <a:rPr lang="cs-CZ" dirty="0"/>
              <a:t> splněna jen tehdy, je-li úředně ověřeným podpisem nebo uznávaným elektronickým podpisem insolvenčního navrhovatele opatřena k insolvenčnímu návrhu připojená procesní plná moc. To platí obdobně, jedná-li za insolvenčního navrhovatele, jímž je právnická osoba, jeho zaměstnanec (člen), který tím byl pověřen statutárním orgánem. </a:t>
            </a:r>
          </a:p>
          <a:p>
            <a:pPr marL="0" indent="0" algn="ctr">
              <a:buNone/>
            </a:pPr>
            <a:endParaRPr lang="cs-CZ" sz="2000" dirty="0"/>
          </a:p>
        </p:txBody>
      </p:sp>
    </p:spTree>
    <p:extLst>
      <p:ext uri="{BB962C8B-B14F-4D97-AF65-F5344CB8AC3E}">
        <p14:creationId xmlns:p14="http://schemas.microsoft.com/office/powerpoint/2010/main" val="33187429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611560" y="1916832"/>
            <a:ext cx="7772400" cy="1362075"/>
          </a:xfrm>
        </p:spPr>
        <p:txBody>
          <a:bodyPr>
            <a:normAutofit/>
          </a:bodyPr>
          <a:lstStyle/>
          <a:p>
            <a:pPr algn="ctr"/>
            <a:r>
              <a:rPr lang="cs-CZ" sz="3600" dirty="0">
                <a:solidFill>
                  <a:srgbClr val="7030A0"/>
                </a:solidFill>
              </a:rPr>
              <a:t>PŘIHLÁŠKA POHLEDÁVKY  </a:t>
            </a:r>
            <a:br>
              <a:rPr lang="cs-CZ" sz="3600" dirty="0">
                <a:solidFill>
                  <a:srgbClr val="7030A0"/>
                </a:solidFill>
              </a:rPr>
            </a:br>
            <a:r>
              <a:rPr lang="cs-CZ" sz="3600" dirty="0">
                <a:solidFill>
                  <a:srgbClr val="7030A0"/>
                </a:solidFill>
              </a:rPr>
              <a:t>V </a:t>
            </a:r>
            <a:r>
              <a:rPr lang="cs-CZ" sz="3600" dirty="0" err="1">
                <a:solidFill>
                  <a:srgbClr val="7030A0"/>
                </a:solidFill>
              </a:rPr>
              <a:t>InS</a:t>
            </a:r>
            <a:r>
              <a:rPr lang="cs-CZ" sz="3600" dirty="0">
                <a:solidFill>
                  <a:srgbClr val="7030A0"/>
                </a:solidFill>
              </a:rPr>
              <a:t>. ŘÍZENÍ</a:t>
            </a:r>
            <a:endParaRPr lang="cs-CZ" sz="3600" dirty="0"/>
          </a:p>
        </p:txBody>
      </p:sp>
      <p:sp>
        <p:nvSpPr>
          <p:cNvPr id="8" name="Zástupný symbol pro text 7"/>
          <p:cNvSpPr>
            <a:spLocks noGrp="1"/>
          </p:cNvSpPr>
          <p:nvPr>
            <p:ph type="body" idx="1"/>
          </p:nvPr>
        </p:nvSpPr>
        <p:spPr/>
        <p:txBody>
          <a:bodyPr/>
          <a:lstStyle/>
          <a:p>
            <a:endParaRPr lang="cs-CZ"/>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90</a:t>
            </a:fld>
            <a:endParaRPr lang="cs-CZ"/>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Autofit/>
          </a:bodyPr>
          <a:lstStyle/>
          <a:p>
            <a:br>
              <a:rPr lang="cs-CZ" sz="2400" b="1" dirty="0"/>
            </a:br>
            <a:r>
              <a:rPr lang="cs-CZ" sz="2400" b="1" dirty="0"/>
              <a:t>Účinky spojené se zahájením insolvenčního řízení </a:t>
            </a:r>
            <a:br>
              <a:rPr lang="cs-CZ" sz="2400" dirty="0"/>
            </a:br>
            <a:r>
              <a:rPr lang="cs-CZ" sz="2400" b="1" dirty="0"/>
              <a:t>§ 109 odst. 3</a:t>
            </a:r>
            <a:br>
              <a:rPr lang="cs-CZ" sz="2400" b="1" dirty="0"/>
            </a:br>
            <a:endParaRPr lang="cs-CZ" sz="2400" b="1" dirty="0"/>
          </a:p>
        </p:txBody>
      </p:sp>
      <p:sp>
        <p:nvSpPr>
          <p:cNvPr id="8" name="Zástupný symbol pro obsah 7"/>
          <p:cNvSpPr>
            <a:spLocks noGrp="1"/>
          </p:cNvSpPr>
          <p:nvPr>
            <p:ph idx="1"/>
          </p:nvPr>
        </p:nvSpPr>
        <p:spPr/>
        <p:txBody>
          <a:bodyPr>
            <a:normAutofit/>
          </a:bodyPr>
          <a:lstStyle/>
          <a:p>
            <a:pPr algn="ctr">
              <a:buNone/>
            </a:pPr>
            <a:endParaRPr lang="cs-CZ" sz="2800" b="1" dirty="0"/>
          </a:p>
          <a:p>
            <a:pPr algn="ctr">
              <a:buNone/>
            </a:pPr>
            <a:endParaRPr lang="cs-CZ" sz="2800" b="1" dirty="0"/>
          </a:p>
          <a:p>
            <a:pPr algn="ctr">
              <a:buNone/>
            </a:pPr>
            <a:r>
              <a:rPr lang="cs-CZ" sz="2800" b="1" dirty="0"/>
              <a:t>Lhůty k uplatnění práv, která lze podle </a:t>
            </a:r>
            <a:r>
              <a:rPr lang="cs-CZ" sz="2800" b="1" dirty="0">
                <a:hlinkClick r:id="rId2" action="ppaction://hlinkfile"/>
              </a:rPr>
              <a:t>odstavce 1</a:t>
            </a:r>
            <a:r>
              <a:rPr lang="cs-CZ" sz="2800" b="1" dirty="0"/>
              <a:t> uplatnit pouze přihláškou, po zahájení insolvenčního řízení nezačínají nebo dále neběží. </a:t>
            </a:r>
          </a:p>
          <a:p>
            <a:pPr algn="ctr">
              <a:buNone/>
            </a:pPr>
            <a:endParaRPr lang="cs-CZ" sz="2800" b="1" dirty="0"/>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91</a:t>
            </a:fld>
            <a:endParaRPr lang="cs-CZ"/>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850106"/>
          </a:xfrm>
        </p:spPr>
        <p:txBody>
          <a:bodyPr>
            <a:normAutofit/>
          </a:bodyPr>
          <a:lstStyle/>
          <a:p>
            <a:r>
              <a:rPr lang="cs-CZ" sz="2800" b="1" dirty="0"/>
              <a:t>§ 110</a:t>
            </a:r>
          </a:p>
        </p:txBody>
      </p:sp>
      <p:sp>
        <p:nvSpPr>
          <p:cNvPr id="8" name="Zástupný symbol pro obsah 7"/>
          <p:cNvSpPr>
            <a:spLocks noGrp="1"/>
          </p:cNvSpPr>
          <p:nvPr>
            <p:ph idx="1"/>
          </p:nvPr>
        </p:nvSpPr>
        <p:spPr>
          <a:xfrm>
            <a:off x="457200" y="1268760"/>
            <a:ext cx="8229600" cy="4857403"/>
          </a:xfrm>
        </p:spPr>
        <p:txBody>
          <a:bodyPr>
            <a:normAutofit fontScale="92500" lnSpcReduction="20000"/>
          </a:bodyPr>
          <a:lstStyle/>
          <a:p>
            <a:pPr algn="ctr">
              <a:buNone/>
            </a:pPr>
            <a:endParaRPr lang="cs-CZ" sz="2400" b="1" dirty="0"/>
          </a:p>
          <a:p>
            <a:pPr algn="ctr">
              <a:buNone/>
            </a:pPr>
            <a:r>
              <a:rPr lang="cs-CZ" sz="2400" b="1" dirty="0"/>
              <a:t>(1) Věřitelé dlužníka jsou od zahájení insolvenčního řízení oprávněni uplatnit v něm své pohledávky přihláškou, a to i v případě, že insolvenční soud ještě nezveřejnil výzvu k podávání přihlášek. </a:t>
            </a:r>
          </a:p>
          <a:p>
            <a:pPr algn="ctr">
              <a:buNone/>
            </a:pPr>
            <a:r>
              <a:rPr lang="cs-CZ" sz="2400" b="1" dirty="0"/>
              <a:t> </a:t>
            </a:r>
          </a:p>
          <a:p>
            <a:pPr algn="ctr">
              <a:buNone/>
            </a:pPr>
            <a:r>
              <a:rPr lang="cs-CZ" sz="2400" b="1" dirty="0"/>
              <a:t>	(2) Insolvenční soud vyzve věřitele, kteří chtějí své pohledávky uplatnit v insolvenčním řízení, aby podali přihlášku pohledávky. Tuto výzvu lze spojit s oznámením o zahájení insolvenčního řízení; je-li výzva učiněna samostatně až v průběhu insolvenčního řízení, oznamuje se stejným způsobem, jakým se oznamuje zahájení insolvenčního řízení. </a:t>
            </a:r>
          </a:p>
          <a:p>
            <a:pPr algn="ctr">
              <a:buNone/>
            </a:pPr>
            <a:r>
              <a:rPr lang="cs-CZ" sz="2400" b="1" dirty="0"/>
              <a:t> </a:t>
            </a:r>
          </a:p>
          <a:p>
            <a:pPr algn="ctr">
              <a:buNone/>
            </a:pPr>
            <a:r>
              <a:rPr lang="cs-CZ" sz="2400" b="1" dirty="0"/>
              <a:t>	(3) Přihlášky pohledávek na základě výzvy podle </a:t>
            </a:r>
            <a:r>
              <a:rPr lang="cs-CZ" sz="2400" b="1" dirty="0">
                <a:hlinkClick r:id="rId2" action="ppaction://hlinkfile"/>
              </a:rPr>
              <a:t>odstavce 2</a:t>
            </a:r>
            <a:r>
              <a:rPr lang="cs-CZ" sz="2400" b="1" dirty="0"/>
              <a:t> mohou věřitelé podávat až do rozhodnutí o úpadku. Kratší lhůtu není insolvenční soud oprávněn stanovit. Náležitosti této výzvy stanoví prováděcí právní předpis. </a:t>
            </a:r>
          </a:p>
          <a:p>
            <a:pPr algn="ctr">
              <a:buNone/>
            </a:pPr>
            <a:endParaRPr lang="cs-CZ" sz="2400" b="1" dirty="0"/>
          </a:p>
        </p:txBody>
      </p:sp>
      <p:sp>
        <p:nvSpPr>
          <p:cNvPr id="4" name="Zástupný symbol pro datum 3"/>
          <p:cNvSpPr>
            <a:spLocks noGrp="1"/>
          </p:cNvSpPr>
          <p:nvPr>
            <p:ph type="dt" sz="half" idx="10"/>
          </p:nvPr>
        </p:nvSpPr>
        <p:spPr/>
        <p:txBody>
          <a:bodyPr/>
          <a:lstStyle/>
          <a:p>
            <a:fld id="{60FD3601-D6EC-488D-9115-BBBA4149620B}"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92</a:t>
            </a:fld>
            <a:endParaRPr lang="cs-CZ"/>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 136 odst. 2 písm. d) a odst. 3</a:t>
            </a:r>
          </a:p>
        </p:txBody>
      </p:sp>
      <p:sp>
        <p:nvSpPr>
          <p:cNvPr id="3" name="Zástupný symbol pro obsah 2"/>
          <p:cNvSpPr>
            <a:spLocks noGrp="1"/>
          </p:cNvSpPr>
          <p:nvPr>
            <p:ph idx="1"/>
          </p:nvPr>
        </p:nvSpPr>
        <p:spPr/>
        <p:txBody>
          <a:bodyPr>
            <a:normAutofit/>
          </a:bodyPr>
          <a:lstStyle/>
          <a:p>
            <a:pPr algn="ctr">
              <a:buNone/>
            </a:pPr>
            <a:endParaRPr lang="cs-CZ" sz="2000" b="1" dirty="0"/>
          </a:p>
          <a:p>
            <a:pPr algn="ctr">
              <a:buNone/>
            </a:pPr>
            <a:r>
              <a:rPr lang="cs-CZ" sz="2000" b="1" dirty="0"/>
              <a:t>Rozhodnutí o úpadku musí obsahovat </a:t>
            </a:r>
          </a:p>
          <a:p>
            <a:pPr algn="ctr">
              <a:buNone/>
            </a:pPr>
            <a:endParaRPr lang="cs-CZ" sz="2000" b="1" dirty="0"/>
          </a:p>
          <a:p>
            <a:pPr algn="ctr">
              <a:buNone/>
            </a:pPr>
            <a:r>
              <a:rPr lang="cs-CZ" sz="2000" b="1" dirty="0"/>
              <a:t>d) výzvu, aby věřitelé, kteří dosud nepřihlásili své pohledávky, tak učinili ve lhůtě 2 měsíců, s poučením o následcích jejího zmeškání, </a:t>
            </a:r>
          </a:p>
          <a:p>
            <a:pPr algn="ctr">
              <a:buNone/>
            </a:pPr>
            <a:endParaRPr lang="cs-CZ" sz="2000" b="1" dirty="0"/>
          </a:p>
          <a:p>
            <a:pPr algn="ctr">
              <a:buNone/>
            </a:pPr>
            <a:r>
              <a:rPr lang="cs-CZ" sz="2000" b="1" dirty="0"/>
              <a:t>(3) Je-li s rozhodnutím o úpadku spojeno rozhodnutí o povolení oddlužení, činí lhůta k přihlášení pohledávek 30 dnů. </a:t>
            </a:r>
          </a:p>
          <a:p>
            <a:pPr algn="ctr">
              <a:buNone/>
            </a:pPr>
            <a:endParaRPr lang="cs-CZ" sz="2000"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93</a:t>
            </a:fld>
            <a:endParaRPr lang="cs-CZ"/>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	Účinky uplynutí lhůty k podání přihlášky </a:t>
            </a:r>
            <a:br>
              <a:rPr lang="cs-CZ" sz="2400" b="1" dirty="0"/>
            </a:br>
            <a:r>
              <a:rPr lang="cs-CZ" sz="2400" b="1" dirty="0"/>
              <a:t>§ 173 odst. 4 a § 173a </a:t>
            </a:r>
          </a:p>
        </p:txBody>
      </p:sp>
      <p:sp>
        <p:nvSpPr>
          <p:cNvPr id="3" name="Zástupný symbol pro obsah 2"/>
          <p:cNvSpPr>
            <a:spLocks noGrp="1"/>
          </p:cNvSpPr>
          <p:nvPr>
            <p:ph idx="1"/>
          </p:nvPr>
        </p:nvSpPr>
        <p:spPr/>
        <p:txBody>
          <a:bodyPr>
            <a:normAutofit/>
          </a:bodyPr>
          <a:lstStyle/>
          <a:p>
            <a:pPr algn="ctr">
              <a:buNone/>
            </a:pPr>
            <a:endParaRPr lang="cs-CZ" sz="2000" b="1" dirty="0"/>
          </a:p>
          <a:p>
            <a:pPr algn="ctr">
              <a:buNone/>
            </a:pPr>
            <a:r>
              <a:rPr lang="cs-CZ" sz="2000" b="1" dirty="0"/>
              <a:t>(4) </a:t>
            </a:r>
            <a:r>
              <a:rPr lang="cs-CZ" sz="2000" b="1" dirty="0">
                <a:solidFill>
                  <a:srgbClr val="FF0000"/>
                </a:solidFill>
              </a:rPr>
              <a:t>Přihláška pohledávky má pro běh lhůty k promlčení nebo pro zánik práva </a:t>
            </a:r>
            <a:r>
              <a:rPr lang="cs-CZ" sz="2000" b="1" dirty="0"/>
              <a:t>stejné účinky jako žaloba nebo jiné uplatnění práva u soudu, a to ode dne, kdy došla insolvenčnímu soudu. Přihlášku pohledávky, která je podána u jiného než insolvenčního soudu, postoupí tento soud neprodleně soudu insolvenčnímu, aniž o tom vydává rozhodnutí; účinky spojené s podáním takové přihlášky nastávají dnem, kdy přihláška dojde insolvenčnímu soudu. </a:t>
            </a:r>
          </a:p>
          <a:p>
            <a:pPr algn="ctr">
              <a:buNone/>
            </a:pPr>
            <a:r>
              <a:rPr lang="cs-CZ" sz="2000" b="1" dirty="0"/>
              <a:t>-----------</a:t>
            </a:r>
          </a:p>
          <a:p>
            <a:pPr algn="ctr">
              <a:buNone/>
            </a:pPr>
            <a:endParaRPr lang="cs-CZ" sz="2000" b="1" dirty="0"/>
          </a:p>
          <a:p>
            <a:pPr algn="ctr">
              <a:buNone/>
            </a:pPr>
            <a:r>
              <a:rPr lang="cs-CZ" sz="2000" b="1" dirty="0">
                <a:solidFill>
                  <a:srgbClr val="FF0000"/>
                </a:solidFill>
              </a:rPr>
              <a:t>Uplynutím lhůty stanovené rozhodnutím o úpadku k podání přihlášky </a:t>
            </a:r>
            <a:r>
              <a:rPr lang="cs-CZ" sz="2000" b="1" dirty="0"/>
              <a:t>zaniká účinek spojený se zahájením insolvenčního řízení uvedený </a:t>
            </a:r>
          </a:p>
          <a:p>
            <a:pPr algn="ctr">
              <a:buNone/>
            </a:pPr>
            <a:r>
              <a:rPr lang="cs-CZ" sz="2000" b="1" dirty="0"/>
              <a:t>v </a:t>
            </a:r>
            <a:r>
              <a:rPr lang="cs-CZ" sz="2000" b="1" dirty="0">
                <a:hlinkClick r:id="rId2" action="ppaction://hlinkfile"/>
              </a:rPr>
              <a:t>§ 109 odst. 3</a:t>
            </a:r>
            <a:r>
              <a:rPr lang="cs-CZ" sz="2000" b="1" dirty="0"/>
              <a:t>. </a:t>
            </a:r>
          </a:p>
          <a:p>
            <a:pPr algn="ctr">
              <a:buNone/>
            </a:pPr>
            <a:endParaRPr lang="cs-CZ" sz="2000" b="1" dirty="0"/>
          </a:p>
        </p:txBody>
      </p:sp>
      <p:sp>
        <p:nvSpPr>
          <p:cNvPr id="4" name="Zástupný symbol pro datum 3"/>
          <p:cNvSpPr>
            <a:spLocks noGrp="1"/>
          </p:cNvSpPr>
          <p:nvPr>
            <p:ph type="dt" sz="half" idx="10"/>
          </p:nvPr>
        </p:nvSpPr>
        <p:spPr/>
        <p:txBody>
          <a:bodyPr/>
          <a:lstStyle/>
          <a:p>
            <a:fld id="{94CFA861-0C81-410F-9842-8841D049D823}" type="datetime1">
              <a:rPr lang="cs-CZ" smtClean="0"/>
              <a:pPr/>
              <a:t>12.01.2017</a:t>
            </a:fld>
            <a:endParaRPr lang="cs-CZ"/>
          </a:p>
        </p:txBody>
      </p:sp>
      <p:sp>
        <p:nvSpPr>
          <p:cNvPr id="5" name="Zástupný symbol pro zápatí 4"/>
          <p:cNvSpPr>
            <a:spLocks noGrp="1"/>
          </p:cNvSpPr>
          <p:nvPr>
            <p:ph type="ftr" sz="quarter" idx="11"/>
          </p:nvPr>
        </p:nvSpPr>
        <p:spPr/>
        <p:txBody>
          <a:bodyPr/>
          <a:lstStyle/>
          <a:p>
            <a:r>
              <a:rPr lang="cs-CZ"/>
              <a:t>Jan Kozák, KS Brno</a:t>
            </a:r>
          </a:p>
        </p:txBody>
      </p:sp>
      <p:sp>
        <p:nvSpPr>
          <p:cNvPr id="6" name="Zástupný symbol pro číslo snímku 5"/>
          <p:cNvSpPr>
            <a:spLocks noGrp="1"/>
          </p:cNvSpPr>
          <p:nvPr>
            <p:ph type="sldNum" sz="quarter" idx="12"/>
          </p:nvPr>
        </p:nvSpPr>
        <p:spPr/>
        <p:txBody>
          <a:bodyPr/>
          <a:lstStyle/>
          <a:p>
            <a:fld id="{3A77E114-E26C-406E-96F9-BC3A20B241F6}" type="slidenum">
              <a:rPr lang="cs-CZ" smtClean="0"/>
              <a:pPr/>
              <a:t>94</a:t>
            </a:fld>
            <a:endParaRPr lang="cs-CZ"/>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274638"/>
            <a:ext cx="8229600" cy="922114"/>
          </a:xfrm>
        </p:spPr>
        <p:txBody>
          <a:bodyPr>
            <a:normAutofit/>
          </a:bodyPr>
          <a:lstStyle/>
          <a:p>
            <a:pPr eaLnBrk="1" hangingPunct="1"/>
            <a:r>
              <a:rPr lang="cs-CZ" sz="2000" b="1" dirty="0"/>
              <a:t>§§ 176-178 formulář přihlášky, přílohy k přihlášce, odpovědnost věřitele za přihlášené nezajištěné pohledávky</a:t>
            </a:r>
          </a:p>
        </p:txBody>
      </p:sp>
      <p:sp>
        <p:nvSpPr>
          <p:cNvPr id="149507" name="Rectangle 3"/>
          <p:cNvSpPr>
            <a:spLocks noGrp="1" noChangeArrowheads="1"/>
          </p:cNvSpPr>
          <p:nvPr>
            <p:ph type="body" idx="1"/>
          </p:nvPr>
        </p:nvSpPr>
        <p:spPr>
          <a:xfrm>
            <a:off x="251520" y="1340768"/>
            <a:ext cx="8640960" cy="5040560"/>
          </a:xfrm>
        </p:spPr>
        <p:txBody>
          <a:bodyPr/>
          <a:lstStyle/>
          <a:p>
            <a:pPr algn="ctr" eaLnBrk="1" hangingPunct="1">
              <a:lnSpc>
                <a:spcPct val="80000"/>
              </a:lnSpc>
              <a:buFontTx/>
              <a:buNone/>
            </a:pPr>
            <a:r>
              <a:rPr lang="cs-CZ" sz="1800" b="1" dirty="0"/>
              <a:t>§ 176</a:t>
            </a:r>
          </a:p>
          <a:p>
            <a:pPr algn="ctr" eaLnBrk="1" hangingPunct="1">
              <a:lnSpc>
                <a:spcPct val="80000"/>
              </a:lnSpc>
              <a:buFontTx/>
              <a:buNone/>
            </a:pPr>
            <a:r>
              <a:rPr lang="cs-CZ" sz="1800" b="1" dirty="0"/>
              <a:t> Za správnost údajů uvedených v přihlášce jeho pohledávky odpovídá věřitel. Přihlášku pohledávky lze podat pouze na formuláři; náležitosti formuláře stanoví prováděcí právní předpis. Podobu formuláře zveřejní ministerstvo způsobem umožňujícím dálkový přístup; tato služba nesmí být zpoplatněna.</a:t>
            </a:r>
          </a:p>
          <a:p>
            <a:pPr algn="ctr" eaLnBrk="1" hangingPunct="1">
              <a:lnSpc>
                <a:spcPct val="80000"/>
              </a:lnSpc>
              <a:buFontTx/>
              <a:buNone/>
            </a:pPr>
            <a:r>
              <a:rPr lang="cs-CZ" sz="1800" b="1" dirty="0"/>
              <a:t> </a:t>
            </a:r>
          </a:p>
          <a:p>
            <a:pPr algn="ctr" eaLnBrk="1" hangingPunct="1">
              <a:lnSpc>
                <a:spcPct val="80000"/>
              </a:lnSpc>
              <a:buFontTx/>
              <a:buNone/>
            </a:pPr>
            <a:r>
              <a:rPr lang="cs-CZ" sz="1800" b="1" dirty="0"/>
              <a:t>§ 177</a:t>
            </a:r>
          </a:p>
          <a:p>
            <a:pPr algn="ctr" eaLnBrk="1" hangingPunct="1">
              <a:lnSpc>
                <a:spcPct val="80000"/>
              </a:lnSpc>
              <a:buFontTx/>
              <a:buNone/>
            </a:pPr>
            <a:r>
              <a:rPr lang="cs-CZ" sz="1800" b="1" dirty="0"/>
              <a:t> K přihlášce pohledávky je nutné připojit listiny, kterých se přihláška dovolává. Vykonatelnost pohledávky se prokazuje veřejnou listinou.</a:t>
            </a:r>
          </a:p>
          <a:p>
            <a:pPr algn="ctr" eaLnBrk="1" hangingPunct="1">
              <a:lnSpc>
                <a:spcPct val="80000"/>
              </a:lnSpc>
              <a:buFontTx/>
              <a:buNone/>
            </a:pPr>
            <a:r>
              <a:rPr lang="cs-CZ" sz="1800" b="1" dirty="0"/>
              <a:t> 	</a:t>
            </a:r>
          </a:p>
          <a:p>
            <a:pPr algn="ctr" eaLnBrk="1" hangingPunct="1">
              <a:lnSpc>
                <a:spcPct val="80000"/>
              </a:lnSpc>
              <a:buFontTx/>
              <a:buNone/>
            </a:pPr>
            <a:r>
              <a:rPr lang="cs-CZ" sz="1800" b="1" dirty="0"/>
              <a:t>§ 178</a:t>
            </a:r>
          </a:p>
          <a:p>
            <a:pPr algn="ctr" eaLnBrk="1" hangingPunct="1">
              <a:lnSpc>
                <a:spcPct val="80000"/>
              </a:lnSpc>
              <a:buFontTx/>
              <a:buNone/>
            </a:pPr>
            <a:r>
              <a:rPr lang="cs-CZ" sz="1800" b="1" dirty="0"/>
              <a:t> 	Bude-li po přezkoumání postupem podle tohoto zákona přihlášená pohledávka zjištěna tak, že skutečná výše přihlášené pohledávky činí méně než 50 % přihlášené částky, k přihlášené pohledávce se nepřihlíží ani v rozsahu, ve kterém byla zjištěna. </a:t>
            </a:r>
            <a:r>
              <a:rPr lang="cs-CZ" sz="1800" b="1" dirty="0">
                <a:solidFill>
                  <a:srgbClr val="7030A0"/>
                </a:solidFill>
              </a:rPr>
              <a:t>Věřiteli, který takovou pohledávku přihlásil, může insolvenční soud na návrh insolvenčního správce uložit, aby ve prospěch majetkové podstaty zaplatil částku, kterou určí se zřetelem ke všem  okolnostem  přihlášení a přezkoumání pohledávky, nejvýše však částku, o kterou přihlášená pohledávka převýšila rozsah, ve kterém byla zjištěna; jde o incidenční spor.</a:t>
            </a:r>
          </a:p>
          <a:p>
            <a:pPr algn="ctr" eaLnBrk="1" hangingPunct="1">
              <a:lnSpc>
                <a:spcPct val="80000"/>
              </a:lnSpc>
              <a:buFontTx/>
              <a:buNone/>
            </a:pPr>
            <a:endParaRPr lang="cs-CZ" sz="18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95288" y="0"/>
            <a:ext cx="8229600" cy="620688"/>
          </a:xfrm>
        </p:spPr>
        <p:txBody>
          <a:bodyPr>
            <a:normAutofit/>
          </a:bodyPr>
          <a:lstStyle/>
          <a:p>
            <a:pPr eaLnBrk="1" hangingPunct="1"/>
            <a:r>
              <a:rPr lang="cs-CZ" altLang="cs-CZ" sz="2000" b="1" dirty="0"/>
              <a:t>§ 179 odpovědnost věřitele u  zajištěné pohledávky</a:t>
            </a:r>
          </a:p>
        </p:txBody>
      </p:sp>
      <p:sp>
        <p:nvSpPr>
          <p:cNvPr id="155651" name="Rectangle 3"/>
          <p:cNvSpPr>
            <a:spLocks noGrp="1" noChangeArrowheads="1"/>
          </p:cNvSpPr>
          <p:nvPr>
            <p:ph type="body" idx="1"/>
          </p:nvPr>
        </p:nvSpPr>
        <p:spPr>
          <a:xfrm>
            <a:off x="250825" y="620713"/>
            <a:ext cx="8642350" cy="6237287"/>
          </a:xfrm>
        </p:spPr>
        <p:txBody>
          <a:bodyPr/>
          <a:lstStyle/>
          <a:p>
            <a:pPr algn="ctr">
              <a:buFontTx/>
              <a:buNone/>
            </a:pPr>
            <a:endParaRPr lang="cs-CZ" altLang="cs-CZ" sz="1900" b="1" dirty="0"/>
          </a:p>
          <a:p>
            <a:pPr algn="ctr">
              <a:buFontTx/>
              <a:buNone/>
            </a:pPr>
            <a:r>
              <a:rPr lang="cs-CZ" altLang="cs-CZ" sz="1900" b="1" dirty="0"/>
              <a:t>(1) Bude-li po přezkoumání postupem podle tohoto zákona přihlášená zajištěná pohledávka zjištěna tak, že věřitel má právo na uspokojení této pohledávky v rozsahu menším než 50 % její výše nebo že má právo na uspokojení ze zajištění v pořadí horším, než uvedl v přihlášce pohledávky, k jeho právu na uspokojení této pohledávky ze zajištění se v insolvenčním řízení nepřihlíží; to neplatí, záviselo-li rozhodnutí insolvenčního soudu o výši zajištěné přihlášené pohledávky na znaleckém posudku nebo na úvaze soudu. Ustanovení § 167 odst. 4 tím není dotčeno. Věřiteli, který takovou pohledávku přihlásil, může insolvenční soud na návrh insolvenčního správce uložit, aby ve prospěch zajištěných věřitelů, kteří přihlásili pohledávku se zajištěním ke stejnému majetku, zaplatil částku, kterou určí se zřetelem ke všem okolnostem uplatnění a přezkoumání práva na uspokojení ze zajištění, nejvýše však částku, o kterou hodnota zajištění uvedená v přihlášce převýšila hodnotu zjištěného zajištění; jde o incidenční spor. </a:t>
            </a:r>
          </a:p>
          <a:p>
            <a:pPr algn="ctr">
              <a:buFontTx/>
              <a:buNone/>
            </a:pPr>
            <a:r>
              <a:rPr lang="cs-CZ" altLang="cs-CZ" sz="1900" b="1" dirty="0"/>
              <a:t>(2) Pro účely posouzení, zda jsou splněny podmínky uvedené v odstavci 1, se nepovažuje za uplatněnou v přihlášce ta část práva na uspokojení ze zajištění, kterou vzal věřitel účinně zpět předtím, než nastal účinek, na základě kterého se podle tohoto zákona nepřihlíží k popřené části práva na uspokojení ze zajištění.</a:t>
            </a:r>
          </a:p>
          <a:p>
            <a:pPr algn="ctr" eaLnBrk="1" hangingPunct="1">
              <a:lnSpc>
                <a:spcPct val="80000"/>
              </a:lnSpc>
              <a:buFontTx/>
              <a:buNone/>
            </a:pPr>
            <a:endParaRPr lang="cs-CZ" altLang="cs-CZ" sz="1800" dirty="0"/>
          </a:p>
          <a:p>
            <a:pPr algn="ctr" eaLnBrk="1" hangingPunct="1">
              <a:lnSpc>
                <a:spcPct val="80000"/>
              </a:lnSpc>
              <a:buFontTx/>
              <a:buNone/>
            </a:pPr>
            <a:r>
              <a:rPr lang="cs-CZ" altLang="cs-CZ" sz="1800" dirty="0"/>
              <a:t> </a:t>
            </a:r>
          </a:p>
        </p:txBody>
      </p:sp>
    </p:spTree>
    <p:extLst>
      <p:ext uri="{BB962C8B-B14F-4D97-AF65-F5344CB8AC3E}">
        <p14:creationId xmlns:p14="http://schemas.microsoft.com/office/powerpoint/2010/main" val="36303277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Nadpis 1"/>
          <p:cNvSpPr>
            <a:spLocks noGrp="1"/>
          </p:cNvSpPr>
          <p:nvPr>
            <p:ph type="title"/>
          </p:nvPr>
        </p:nvSpPr>
        <p:spPr>
          <a:xfrm>
            <a:off x="457200" y="274638"/>
            <a:ext cx="8229600" cy="633412"/>
          </a:xfrm>
        </p:spPr>
        <p:txBody>
          <a:bodyPr/>
          <a:lstStyle/>
          <a:p>
            <a:r>
              <a:rPr lang="cs-CZ" sz="2800" b="1" dirty="0"/>
              <a:t>§ 191 postup při přezkoumání pohledávek</a:t>
            </a:r>
          </a:p>
        </p:txBody>
      </p:sp>
      <p:sp>
        <p:nvSpPr>
          <p:cNvPr id="164867" name="Zástupný symbol pro obsah 2"/>
          <p:cNvSpPr>
            <a:spLocks noGrp="1"/>
          </p:cNvSpPr>
          <p:nvPr>
            <p:ph idx="1"/>
          </p:nvPr>
        </p:nvSpPr>
        <p:spPr>
          <a:xfrm>
            <a:off x="179388" y="1125538"/>
            <a:ext cx="8785225" cy="5472112"/>
          </a:xfrm>
        </p:spPr>
        <p:txBody>
          <a:bodyPr/>
          <a:lstStyle/>
          <a:p>
            <a:pPr algn="ctr">
              <a:buFontTx/>
              <a:buNone/>
            </a:pPr>
            <a:endParaRPr lang="cs-CZ" sz="2100" b="1" dirty="0"/>
          </a:p>
          <a:p>
            <a:pPr algn="ctr">
              <a:buFontTx/>
              <a:buNone/>
            </a:pPr>
            <a:r>
              <a:rPr lang="cs-CZ" sz="2100" b="1" dirty="0"/>
              <a:t>(1) Přezkoumání pohledávek při </a:t>
            </a:r>
            <a:r>
              <a:rPr lang="cs-CZ" sz="2100" b="1" dirty="0" err="1"/>
              <a:t>přezkumném</a:t>
            </a:r>
            <a:r>
              <a:rPr lang="cs-CZ" sz="2100" b="1" dirty="0"/>
              <a:t> jednání se děje podle seznamu přihlášených pohledávek. Pohledávky přihlášené jako podmíněné osobami, od kterých může věřitel požadovat plnění podle § 183 odst. 1 a 2, se nezařazují na </a:t>
            </a:r>
            <a:r>
              <a:rPr lang="cs-CZ" sz="2100" b="1" dirty="0" err="1"/>
              <a:t>přezkumné</a:t>
            </a:r>
            <a:r>
              <a:rPr lang="cs-CZ" sz="2100" b="1" dirty="0"/>
              <a:t> jednání po dobu, po kterou v insolvenčním řízení uplatňuje vůči dlužníku přihlášenou pohledávku věřitel. </a:t>
            </a:r>
          </a:p>
          <a:p>
            <a:pPr algn="ctr">
              <a:buFontTx/>
              <a:buNone/>
            </a:pPr>
            <a:r>
              <a:rPr lang="cs-CZ" sz="2100" b="1" dirty="0"/>
              <a:t>(2) Při </a:t>
            </a:r>
            <a:r>
              <a:rPr lang="cs-CZ" sz="2100" b="1" dirty="0" err="1"/>
              <a:t>přezkumném</a:t>
            </a:r>
            <a:r>
              <a:rPr lang="cs-CZ" sz="2100" b="1" dirty="0"/>
              <a:t> jednání se pokládá za vykonatelnou každá přihlášená pohledávka, ohledně které věřitel prokáže, že se stala vykonatelnou nejpozději ke dni rozhodnutí o úpadku. Při </a:t>
            </a:r>
            <a:r>
              <a:rPr lang="cs-CZ" sz="2100" b="1" dirty="0" err="1"/>
              <a:t>přezkumném</a:t>
            </a:r>
            <a:r>
              <a:rPr lang="cs-CZ" sz="2100" b="1" dirty="0"/>
              <a:t> jednání nelze považovat vykonatelnou pohledávku za nevykonatelnou z důvodů, pro které byla popřena. V pochybnostech rozhodne o tom, zda se pohledávka považuje pro účely jejího přezkoumání za vykonatelnou, do skončení přezkumného jednání insolvenční soud; učiní tak usnesením, které se nedoručuje a proti němuž není přípustný opravný prostředek.</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Nadpis 1"/>
          <p:cNvSpPr>
            <a:spLocks noGrp="1"/>
          </p:cNvSpPr>
          <p:nvPr>
            <p:ph type="title"/>
          </p:nvPr>
        </p:nvSpPr>
        <p:spPr>
          <a:xfrm>
            <a:off x="457200" y="274638"/>
            <a:ext cx="8229600" cy="633412"/>
          </a:xfrm>
        </p:spPr>
        <p:txBody>
          <a:bodyPr>
            <a:normAutofit fontScale="90000"/>
          </a:bodyPr>
          <a:lstStyle/>
          <a:p>
            <a:br>
              <a:rPr lang="cs-CZ" sz="2400" b="1" dirty="0"/>
            </a:br>
            <a:br>
              <a:rPr lang="cs-CZ" sz="2400" b="1" dirty="0"/>
            </a:br>
            <a:r>
              <a:rPr lang="cs-CZ" sz="2400" b="1" dirty="0"/>
              <a:t>§ 200 Popření pohledávky přihlášeným věřitelem I.</a:t>
            </a:r>
            <a:br>
              <a:rPr lang="cs-CZ" sz="2400" b="1" dirty="0"/>
            </a:br>
            <a:endParaRPr lang="cs-CZ" dirty="0"/>
          </a:p>
        </p:txBody>
      </p:sp>
      <p:sp>
        <p:nvSpPr>
          <p:cNvPr id="162819" name="Zástupný symbol pro obsah 2"/>
          <p:cNvSpPr>
            <a:spLocks noGrp="1"/>
          </p:cNvSpPr>
          <p:nvPr>
            <p:ph idx="1"/>
          </p:nvPr>
        </p:nvSpPr>
        <p:spPr/>
        <p:txBody>
          <a:bodyPr/>
          <a:lstStyle/>
          <a:p>
            <a:pPr algn="ctr">
              <a:buFontTx/>
              <a:buNone/>
            </a:pPr>
            <a:r>
              <a:rPr lang="cs-CZ" sz="1800" b="1" dirty="0"/>
              <a:t>(1) Věřitel je oprávněn písemně popřít pohledávku jiného věřitele. Popření pohledávky musí mít stejné náležitosti jako žaloba podle občanského soudního řádu a musí z něj být patrno, zda se popírá pravost, výše nebo pořadí pohledávky. Popření pohledávky lze učinit pouze na formuláři, jehož náležitosti stanoví prováděcí právní předpis. Podobu formuláře zveřejní ministerstvo způsobem umožňujícím dálkový přístup; tato služba nesmí být zpoplatněna.</a:t>
            </a:r>
          </a:p>
          <a:p>
            <a:pPr algn="ctr">
              <a:buFontTx/>
              <a:buNone/>
            </a:pPr>
            <a:r>
              <a:rPr lang="cs-CZ" sz="1800" b="1" dirty="0"/>
              <a:t>(2) K popření pohledávky přihlášeným věřitelem se přihlíží, jen obsahuje-li podání všechny náležitosti a je-li doručeno insolvenčnímu soudu nejpozději 3 pracovní dny přede dnem konání přezkumného jednání o popřené pohledávce; § 43 občanského soudního řádu se nepoužije. Po uplynutí této lhůty již nelze měnit uplatněný důvod popření. K popření pohledávky učiněnému ve formě, která v době konání přezkumného jednání o popřené pohledávce vyžaduje jeho písemné doplnění, předložení jeho originálu, případně předložení písemného podání shodného znění, se nepřihlíží. </a:t>
            </a:r>
          </a:p>
          <a:p>
            <a:pPr>
              <a:buFontTx/>
              <a:buNone/>
            </a:pPr>
            <a:endParaRPr lang="cs-CZ" sz="18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Nadpis 1"/>
          <p:cNvSpPr>
            <a:spLocks noGrp="1"/>
          </p:cNvSpPr>
          <p:nvPr>
            <p:ph type="title"/>
          </p:nvPr>
        </p:nvSpPr>
        <p:spPr>
          <a:xfrm>
            <a:off x="457200" y="274638"/>
            <a:ext cx="8229600" cy="777875"/>
          </a:xfrm>
        </p:spPr>
        <p:txBody>
          <a:bodyPr>
            <a:normAutofit fontScale="90000"/>
          </a:bodyPr>
          <a:lstStyle/>
          <a:p>
            <a:r>
              <a:rPr lang="cs-CZ" sz="2400" b="1" dirty="0"/>
              <a:t>§ 200 Popření pohledávky přihlášeným věřitelem II.</a:t>
            </a:r>
            <a:br>
              <a:rPr lang="cs-CZ" sz="2400" b="1" dirty="0"/>
            </a:br>
            <a:endParaRPr lang="cs-CZ" sz="2400" dirty="0"/>
          </a:p>
        </p:txBody>
      </p:sp>
      <p:sp>
        <p:nvSpPr>
          <p:cNvPr id="163843" name="Zástupný symbol pro obsah 2"/>
          <p:cNvSpPr>
            <a:spLocks noGrp="1"/>
          </p:cNvSpPr>
          <p:nvPr>
            <p:ph idx="1"/>
          </p:nvPr>
        </p:nvSpPr>
        <p:spPr>
          <a:xfrm>
            <a:off x="457200" y="981075"/>
            <a:ext cx="8229600" cy="5616575"/>
          </a:xfrm>
        </p:spPr>
        <p:txBody>
          <a:bodyPr/>
          <a:lstStyle/>
          <a:p>
            <a:pPr algn="ctr">
              <a:buFontTx/>
              <a:buNone/>
            </a:pPr>
            <a:endParaRPr lang="cs-CZ" sz="1800" dirty="0"/>
          </a:p>
          <a:p>
            <a:pPr algn="ctr">
              <a:buFontTx/>
              <a:buNone/>
            </a:pPr>
            <a:r>
              <a:rPr lang="cs-CZ" sz="1800" b="1" dirty="0"/>
              <a:t>(3) Dospěje-li insolvenční soud k závěru, že k popření pohledávky přihlášeným věřitelem se nepřihlíží, odmítne je rozhodnutím, které může vydat jen do skončení přezkumného jednání o popřené pohledávce.</a:t>
            </a:r>
          </a:p>
          <a:p>
            <a:pPr algn="ctr">
              <a:buFontTx/>
              <a:buNone/>
            </a:pPr>
            <a:r>
              <a:rPr lang="cs-CZ" sz="1800" b="1" dirty="0"/>
              <a:t>(4) Rozhodnutí podle odstavce 3 se doručuje zvlášť věřiteli, který popřel pohledávku, věřiteli popřené pohledávky, dlužníku a insolvenčnímu správci. Osobou oprávněnou k podání odvolání proti tomuto rozhodnutí je pouze věřitel, který popřel pohledávku.  </a:t>
            </a:r>
          </a:p>
          <a:p>
            <a:pPr algn="ctr">
              <a:buFontTx/>
              <a:buNone/>
            </a:pPr>
            <a:r>
              <a:rPr lang="cs-CZ" sz="1800" b="1" dirty="0"/>
              <a:t>(5) Jestliže insolvenční soud popření pohledávky neodmítne, považuje se podání, jímž přihlášený věřitel popřel pohledávku, od rozhodnutí o způsobu řešení úpadku, nejdříve však po uplynutí 10 dnů od skončení přezkumného jednání, za žalobu, kterou tento věřitel uplatnil u insolvenčního soudu své popření vůči věřiteli, který pohledávku přihlásil. </a:t>
            </a:r>
          </a:p>
          <a:p>
            <a:pPr algn="ctr">
              <a:buFontTx/>
              <a:buNone/>
            </a:pPr>
            <a:r>
              <a:rPr lang="cs-CZ" sz="1800" b="1" dirty="0"/>
              <a:t> (6) Jako důvod popření pravosti nebo výše vykonatelné pohledávky přiznané pravomocným rozhodnutím příslušného orgánu lze uplatnit jen skutečnosti, které nebyly uplatněny dlužníkem v řízení, které předcházelo vydání tohoto rozhodnutí; důvodem popření však nemůže být jiné právní posouzení věci.</a:t>
            </a:r>
          </a:p>
          <a:p>
            <a:pPr>
              <a:buFontTx/>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1590</TotalTime>
  <Words>23461</Words>
  <Application>Microsoft Office PowerPoint</Application>
  <PresentationFormat>Předvádění na obrazovce (4:3)</PresentationFormat>
  <Paragraphs>2144</Paragraphs>
  <Slides>265</Slides>
  <Notes>20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265</vt:i4>
      </vt:variant>
    </vt:vector>
  </HeadingPairs>
  <TitlesOfParts>
    <vt:vector size="271" baseType="lpstr">
      <vt:lpstr>Aharoni</vt:lpstr>
      <vt:lpstr>Arial</vt:lpstr>
      <vt:lpstr>Calibri</vt:lpstr>
      <vt:lpstr>Times New Roman</vt:lpstr>
      <vt:lpstr>Wingdings</vt:lpstr>
      <vt:lpstr>Motiv sady Office</vt:lpstr>
      <vt:lpstr>Prezentace aplikace PowerPoint</vt:lpstr>
      <vt:lpstr>STATISTIKY INSOLVENCE V ČR ZA ROK 2012</vt:lpstr>
      <vt:lpstr>Porovnání roků 2011 a 2012</vt:lpstr>
      <vt:lpstr>Porovnání roků 2012 a 2013</vt:lpstr>
      <vt:lpstr>Prezentace aplikace PowerPoint</vt:lpstr>
      <vt:lpstr>Prezentace aplikace PowerPoint</vt:lpstr>
      <vt:lpstr>Zákon č. 182/2006 Sb.,  Insolvenční zákon   (dále jen „IZ“)  </vt:lpstr>
      <vt:lpstr>novelizace IZ - pokračování</vt:lpstr>
      <vt:lpstr>§ 97 odst. 2 a 3 IZ – znění do 18.9.2016</vt:lpstr>
      <vt:lpstr>§ 97 odst. 2 a 3 IZ – znění od 19.9.2016</vt:lpstr>
      <vt:lpstr>Výklad nového znění § 97 odst. 2 a 3 IZ</vt:lpstr>
      <vt:lpstr>Právní normy podzákonné </vt:lpstr>
      <vt:lpstr>Systematika IZ</vt:lpstr>
      <vt:lpstr>FÁZE INSOLVENČNÍHO ŘÍZENÍ</vt:lpstr>
      <vt:lpstr>§ 2 </vt:lpstr>
      <vt:lpstr>insolvenční soud - § 2 písm. b IZ</vt:lpstr>
      <vt:lpstr>§ 307 lhůty pro splnění rozvrhového usnesení</vt:lpstr>
      <vt:lpstr>Insolvenční rejstřík § 2 písm. i)</vt:lpstr>
      <vt:lpstr>§ 419</vt:lpstr>
      <vt:lpstr>§ 71</vt:lpstr>
      <vt:lpstr>§ 74</vt:lpstr>
      <vt:lpstr>§ 80</vt:lpstr>
      <vt:lpstr> z judikatury k doručování</vt:lpstr>
      <vt:lpstr>  NS ČR 29 NSČR 7/2010-P128-15  ze dne 26.10.2010  ve věci KSUL 43 INS 2134/2009 </vt:lpstr>
      <vt:lpstr>VS Praha 3 VSPH 1628/2013-A-27 ve věci KSPL 54 INS 2544/2013  ze dne 21. 1. 2014)</vt:lpstr>
      <vt:lpstr>VS Olomouc 1 VSOL 125/2014-A-28  ve věci KSBR 39 INS 24724/2013</vt:lpstr>
      <vt:lpstr>osoba s dispozičním oprávněním: § 2 písm. f  IZ</vt:lpstr>
      <vt:lpstr>§ 229, odst. 3 až 5 - osoba s dispozičními oprávněními</vt:lpstr>
      <vt:lpstr>Prezentace aplikace PowerPoint</vt:lpstr>
      <vt:lpstr>Konkurs – vznik dispozičního oprávnění  - § 246</vt:lpstr>
      <vt:lpstr>Konkurs – zánik dispozičního oprávnění  - § 313</vt:lpstr>
      <vt:lpstr>Reorganizace – vznik dispozičního oprávnění  - § 330, odst. 1 až 3</vt:lpstr>
      <vt:lpstr>Reorganizace –  regulace dispozičního oprávnění  - § 331</vt:lpstr>
      <vt:lpstr>Reorganizace –  regulace dispozičního oprávnění  - § 354</vt:lpstr>
      <vt:lpstr>Oddlužení – dispoziční oprávnění - § 407 odst. 1 a 2</vt:lpstr>
      <vt:lpstr>Oddlužení – dispoziční oprávnění - § 408</vt:lpstr>
      <vt:lpstr>Oddlužení – dispoziční oprávnění - § 409</vt:lpstr>
      <vt:lpstr>jiný zásah do dispozičních oprávnění</vt:lpstr>
      <vt:lpstr>§ 82 odst. 1 a 2</vt:lpstr>
      <vt:lpstr>§ 82 odst. 3 a 4 – zvláštní druhy předb. opatření</vt:lpstr>
      <vt:lpstr>§ 82 odst. 5 a 6</vt:lpstr>
      <vt:lpstr>§ 113, odst. 1 a 2 – předb. opatř. do rozhodnutí o úpadku </vt:lpstr>
      <vt:lpstr>§ 113, odst. 3 a 4 – předb. opatř. do rozhodnutí o úpadku </vt:lpstr>
      <vt:lpstr>§ 113, odst. 5 a 6 – předb. opatř. do rozhodnutí o úpadku </vt:lpstr>
      <vt:lpstr> Z JUDIKATURY  K DISPOZIČNÍM OPRÁVNĚNÍM</vt:lpstr>
      <vt:lpstr> Usnesení Nejvyššího soudu  ze dne 31. 8. 2015 29 Cdo 2233/2015 </vt:lpstr>
      <vt:lpstr> VS Praha 1 VSPH 1331/2013-A-18  ve věci KSPH 41 INS 17869/2013  </vt:lpstr>
      <vt:lpstr> VS Praha 1 VSPH 1281/2014-A-16  ve věci KSHK 45 INS 10618/2014  </vt:lpstr>
      <vt:lpstr>ZAJIŠTĚNÝ VĚŘITEL - § 2 písm. g)</vt:lpstr>
      <vt:lpstr>§ 166 přihláška zajištěného věřitele</vt:lpstr>
      <vt:lpstr>§ 166, věta druhá  IZ</vt:lpstr>
      <vt:lpstr>§ 167 uspokojení pohledávky zajištěného věřitele (I.)</vt:lpstr>
      <vt:lpstr>§ 167 uspokojení pohledávky zajištěného věřitele (II.)</vt:lpstr>
      <vt:lpstr>A KDE JE § 167 CITOVÁN? NO PŘECE V § 305  - pohledávky uspokojené před rozvrhem</vt:lpstr>
      <vt:lpstr> Vrchní soud v Praze č.j. 1 VSPH 857/2010-B-301  ze dne 12.11.2010  ve věci MSPH 60 INS 3731/2008 </vt:lpstr>
      <vt:lpstr>§219 ocenění položek soupisu</vt:lpstr>
      <vt:lpstr>§ 230 správa majetku sloužícího k zajištění (I.)</vt:lpstr>
      <vt:lpstr>§ 230 správa majetku sloužícího k zajištění (II.)</vt:lpstr>
      <vt:lpstr>§ 293 zpeněžení hodnot určených k zajištění pohledávky </vt:lpstr>
      <vt:lpstr>§ 298 uspokojení pohledávek zajištěných věřitelů</vt:lpstr>
      <vt:lpstr>§ 408 – zajištěný majetek v oddlužení (zpeněžení majetku)</vt:lpstr>
      <vt:lpstr>§ 409 – zajištěný majetek v oddlužení (splátkový kalendář)</vt:lpstr>
      <vt:lpstr> Z JUDIKATURY  K zajištěným věřitelůM</vt:lpstr>
      <vt:lpstr> NS ČR 29 NSCR 16/2011-P8-23  ve věci KSPH 39 INS 4718/2009  ze dne 30. 11. 2011 </vt:lpstr>
      <vt:lpstr>(NS ČR  29 NSČR 39/2014 ze dne 27. 11. 2014)</vt:lpstr>
      <vt:lpstr> VS Praha 1 VSPH 2077/2013-B-200  ve věci KSPH 37 INS 24574/2012  ze dne 2. 1. 2014 </vt:lpstr>
      <vt:lpstr>  Usnesení Vrchního soudu v Praze č.j.  1 VSPH 404/2010-B-40  ze dne 26.5.2010  ve věci KSUL 45 INS 2152/2009 </vt:lpstr>
      <vt:lpstr>  VS Olomouc 3 VSOL 321/2015-B-23  ve věci KSOS 36 INS 19053/2013   ze dne 15.7.2015 </vt:lpstr>
      <vt:lpstr>ÚPADEK   A  HROZÍCÍ ÚPADEK </vt:lpstr>
      <vt:lpstr>Platební neschopnost § 3 odst. 1 a 2</vt:lpstr>
      <vt:lpstr>Předlužení § 3 odst. 3</vt:lpstr>
      <vt:lpstr>Hrozící úpadek § 3 odst. 4</vt:lpstr>
      <vt:lpstr>Dokazování v ins. řízení § 86</vt:lpstr>
      <vt:lpstr>Ins. návrh (dlužnický)  § 132</vt:lpstr>
      <vt:lpstr>Zamítnutí ins. návrhu (věřitelský) § 143</vt:lpstr>
      <vt:lpstr>Následky šikanózního ins. návrhu (I.) § 147</vt:lpstr>
      <vt:lpstr>Následky šikanózního ins. návrhu (II.) § 147</vt:lpstr>
      <vt:lpstr>§ 82 předběžné opatření (1.)</vt:lpstr>
      <vt:lpstr>§ 82 předběžné opatření (2.)</vt:lpstr>
      <vt:lpstr> z judikatury k úpadku</vt:lpstr>
      <vt:lpstr>NS 29 NSČR 17/2009-A-84  ve věci KSUL 77 INS 4542/2008 </vt:lpstr>
      <vt:lpstr>(NS 29 NSČR 38/2010)</vt:lpstr>
      <vt:lpstr> NS ČR  29 NSČR 14/2012 </vt:lpstr>
      <vt:lpstr>VS Olomouc 3 VSOL 36/2009-A-28  ve věci KSOS 14 INS 3360/2008</vt:lpstr>
      <vt:lpstr>VS Praha 2 VSPH 525/2009-A-48  ve věci MSPH 59 INS 1878/2009</vt:lpstr>
      <vt:lpstr>NS 29 NSČR 1/2008-A-15  ve věci KSBR 37 INS 294/2008</vt:lpstr>
      <vt:lpstr> JEDNÁNÍ  A ÚKONY  V InS. ŘÍZENÍ  </vt:lpstr>
      <vt:lpstr>§ 85</vt:lpstr>
      <vt:lpstr>§ 87</vt:lpstr>
      <vt:lpstr>PŘIHLÁŠKA POHLEDÁVKY   V InS. ŘÍZENÍ</vt:lpstr>
      <vt:lpstr> Účinky spojené se zahájením insolvenčního řízení  § 109 odst. 3 </vt:lpstr>
      <vt:lpstr>§ 110</vt:lpstr>
      <vt:lpstr>§ 136 odst. 2 písm. d) a odst. 3</vt:lpstr>
      <vt:lpstr> Účinky uplynutí lhůty k podání přihlášky  § 173 odst. 4 a § 173a </vt:lpstr>
      <vt:lpstr>§§ 176-178 formulář přihlášky, přílohy k přihlášce, odpovědnost věřitele za přihlášené nezajištěné pohledávky</vt:lpstr>
      <vt:lpstr>§ 179 odpovědnost věřitele u  zajištěné pohledávky</vt:lpstr>
      <vt:lpstr>§ 191 postup při přezkoumání pohledávek</vt:lpstr>
      <vt:lpstr>  § 200 Popření pohledávky přihlášeným věřitelem I. </vt:lpstr>
      <vt:lpstr>§ 200 Popření pohledávky přihlášeným věřitelem II. </vt:lpstr>
      <vt:lpstr>§ 202 náhrada nákladů řízení I.</vt:lpstr>
      <vt:lpstr>POHLEDÁVKY ZA PODSTATOU A POHLEDÁVKA POSTAVENÉ JIM NA ROVEŇ</vt:lpstr>
      <vt:lpstr>§ 168 pohledávky za majetkovou podstatou I.</vt:lpstr>
      <vt:lpstr>§ 168 pohledávky za majetkovou podstatou II.</vt:lpstr>
      <vt:lpstr>§ 168 pohledávky za majetkovou podstatou III.</vt:lpstr>
      <vt:lpstr>§ 169 pohledávky postavené na roveň pohledávkám za majetkovou podstatou</vt:lpstr>
      <vt:lpstr>§ 203 uplatnění pohledávky za majetkovou podstatou</vt:lpstr>
      <vt:lpstr>§ 203a žaloba na pořadí pohledávky za podstatou</vt:lpstr>
      <vt:lpstr> Usnesení Vrchního soudu v Praze č.j. 2 VSPH 178/2010-B-113  ze dne 30.6.2010  ve věci KSUL 46 INS 1285/2008 </vt:lpstr>
      <vt:lpstr>Prezentace aplikace PowerPoint</vt:lpstr>
      <vt:lpstr>Prezentace aplikace PowerPoint</vt:lpstr>
      <vt:lpstr>Základní oblasti  změn  insolvenčního práva  podle revizní novely </vt:lpstr>
      <vt:lpstr>Přechodná ustanovení  (Pojetí nepravé zpětné účinnosti) </vt:lpstr>
      <vt:lpstr>Pojetí RETROAKTIVITY v právních normách  účinných od 1. 1. 2014 </vt:lpstr>
      <vt:lpstr>Přechodná ustanovení. Nepravá zpětná účinnost a revizní novela. Interpretace.</vt:lpstr>
      <vt:lpstr>Aplikace  občanského soudního řádu</vt:lpstr>
      <vt:lpstr>z judikatury k otázce přiměřené aplikace  občanského  soudního řádu</vt:lpstr>
      <vt:lpstr>Vyloučená aplikace občanského soudního řádu   dle aktuálního stavu </vt:lpstr>
      <vt:lpstr>Přiměřená aplikace  občanského soudního řádu</vt:lpstr>
      <vt:lpstr>INSOLVENČNÍ SPRÁVCE </vt:lpstr>
      <vt:lpstr>Podjatost správce </vt:lpstr>
      <vt:lpstr>Podjatost správce (1.)</vt:lpstr>
      <vt:lpstr>Podjatost správce (2.)</vt:lpstr>
      <vt:lpstr>  Podjatost správce (3.) KS Ostrava, KSOS 36 INS 9408/2014-B-10 ze dne 24.9.2014 (I.)   </vt:lpstr>
      <vt:lpstr>Podjatost správce (4.) KS Ostrava, KSOS 36 INS 9408/2014-B-10 ze dne 24.9.2014 (II.)</vt:lpstr>
      <vt:lpstr>Správce se stal ohlášeným společníkem v.o.s. </vt:lpstr>
      <vt:lpstr> VS Olomouc 1VSOL 1067/2013-B-30  ve věci KSBR 26 INS 19674/2012 ze dne 23.4.2014 (I.) </vt:lpstr>
      <vt:lpstr> VS Olomouc 1VSOL 1067/2013-B-30  ve věci KSBR 26 INS 19674/2012 ze dne 23.4.2014 (II.) </vt:lpstr>
      <vt:lpstr> VS Olomouc 1VSOL 1067/2013-B-30  ve věci KSBR 26 INS 19674/2012 ze dne 23.4.2014 (III.) </vt:lpstr>
      <vt:lpstr>VS Olomouc 1VSOL 1067/2013-B-30  ve věci KSBR 26 INS 19674/2012 ze dne 23.4.2014 (IV.) </vt:lpstr>
      <vt:lpstr>Rozporné názory VS Praha </vt:lpstr>
      <vt:lpstr>§ 24 odst. 2 ve znění do 31.7.2013 (do novely dle z.č. 185/2013, část druhá, bod 1.)</vt:lpstr>
      <vt:lpstr>§ 24 odst. 2 IZ ve znění od 1.8.2013 </vt:lpstr>
      <vt:lpstr> 3 VSPH 1463/2012-B-38 ze dne 21.7.2013 ve věci KSPL 54 INS 16244/2010  (I.) </vt:lpstr>
      <vt:lpstr> 3 VSPH 1463/2012-B-38 ze dne 21.7.2013 KSPL 54 INS 16244/2010 3 VSPH 1463/2012-B-38  (II.) </vt:lpstr>
      <vt:lpstr>A opačný názor ?!</vt:lpstr>
      <vt:lpstr> 1 VSPH 1658/2014-B-86 ze dne 25.8.2014 ve věci MSPH 59 INS 4547/2009  (I.) </vt:lpstr>
      <vt:lpstr> 1 VSPH 1658/2014-B-86 ze dne 25.8.2014 ve věci MSPH 59 INS 4547/2009  (I.) </vt:lpstr>
      <vt:lpstr>Počet provozoven insolvenčního správce </vt:lpstr>
      <vt:lpstr> 2 VSOL 540/2014-B-14  ze dne 27.6.2014 ve věci KSOS 10 INS 32699/2013   </vt:lpstr>
      <vt:lpstr>3 VSPH 667/2014-B-35 ze dne 22.7.2014 ve věci KSUL 43 INS 9293/2012 (II.) výpočet odměny IS ze zpeněžení zajištění </vt:lpstr>
      <vt:lpstr> VZTAH INSOLVENCE A INDIVIDUÁLNÍ EXEKUCE</vt:lpstr>
      <vt:lpstr>Exekuce a insolvence </vt:lpstr>
      <vt:lpstr>Exekuce a insolvence </vt:lpstr>
      <vt:lpstr>Exekuce a insolvence  </vt:lpstr>
      <vt:lpstr>Exekuce a insolvence </vt:lpstr>
      <vt:lpstr>PŘÍPADOVÁ STUDIE</vt:lpstr>
      <vt:lpstr>§ 14 odst. 1 písm. a) až e) ZKV </vt:lpstr>
      <vt:lpstr>§ 109 účinky zahájení insolvenčního řízení I. </vt:lpstr>
      <vt:lpstr>§ 109 účinky zahájení insolvenčního řízení II. </vt:lpstr>
      <vt:lpstr>§ 109 účinky zahájení insolvenčního řízení III. </vt:lpstr>
      <vt:lpstr>z důvodové zprávy  k zák. č. 294/2013 Sb., zvláštní část,  k bodu 64 (§ 109 IZ)</vt:lpstr>
      <vt:lpstr>NS ČR, 25 Cdo 4802/2008 ze dne 30.11.2010 (R 69/2011)</vt:lpstr>
      <vt:lpstr>NS ČR, 29 Cdo 2859/2009 ze dne 29.4.2010</vt:lpstr>
      <vt:lpstr>NS ČR, 29 Odo 332/2004 ze dne 31.5.2006</vt:lpstr>
      <vt:lpstr>Exekuce a insolvence  </vt:lpstr>
      <vt:lpstr>Exekuce a insolvence  </vt:lpstr>
      <vt:lpstr>Exekuce a insolvence  </vt:lpstr>
      <vt:lpstr>Exekuce a insolvence </vt:lpstr>
      <vt:lpstr>Exekuce a insolvence</vt:lpstr>
      <vt:lpstr>Exekuce a insolvence  </vt:lpstr>
      <vt:lpstr>Exekuce a insolvence</vt:lpstr>
      <vt:lpstr>Exekuce a insolvence  </vt:lpstr>
      <vt:lpstr>Exekuce a insolvence  </vt:lpstr>
      <vt:lpstr>Exekuce a insolvence  </vt:lpstr>
      <vt:lpstr>Exekuce a insolvence  </vt:lpstr>
      <vt:lpstr>Exekuce a insolvence  </vt:lpstr>
      <vt:lpstr>Exekuce a insolvence  </vt:lpstr>
      <vt:lpstr>NS ČR 25 Cdo 4802/2008 z 30.11.2010 (R 69/2011)  dlužníkem je splněno v exekuci plněním exekutorovi    je-li exekuce nařízena pravomocně</vt:lpstr>
      <vt:lpstr>§ 266 IZ – účinky prohlášení konkursu</vt:lpstr>
      <vt:lpstr>Exekuce a insolvence  </vt:lpstr>
      <vt:lpstr>Exekuce a insolvence  </vt:lpstr>
      <vt:lpstr>Exekuce a insolvence  </vt:lpstr>
      <vt:lpstr>Exekuce a insolvence </vt:lpstr>
      <vt:lpstr>Exekuce a insolvence </vt:lpstr>
      <vt:lpstr>Exekuce a insolvence   Pohledávka soudního exekutora v insol. říz.</vt:lpstr>
      <vt:lpstr>Exekuce a insolvence  Pohledávka soudního exekutora v insol. říz. </vt:lpstr>
      <vt:lpstr> Osud pohledávek po skončení oddlužení </vt:lpstr>
      <vt:lpstr>ODDLUŽENÍ</vt:lpstr>
      <vt:lpstr>Fáze oddlužení</vt:lpstr>
      <vt:lpstr>FÁZE I.  PODÁNÍ NÁVRHU NA ZAHÁJENÍ INS. ŘÍZENÍ A NA POVOLENÍ ODDLUŽENÍ </vt:lpstr>
      <vt:lpstr>§ 389 návrh na oddlužení</vt:lpstr>
      <vt:lpstr>  Osoba, která není podnikatelem VS Praha, VSPH 39/2008 ve věci sp.zn. KSPL 27 INS 573/2008  </vt:lpstr>
      <vt:lpstr>  K pojmu „dlužník – nepodnikatel“  Nejvyšší soud ČR, 29 NSČR 3/2009-A,  ze dne 21. 4. 2009   ve věci KSOS 34 INS 625/2008   </vt:lpstr>
      <vt:lpstr>Úhrada pohledávky z podnikání v průběhu řízení JE MOŽNÁ, DLUŽNÍK SE TAK DOSTANE K ODDLUŽENÍ</vt:lpstr>
      <vt:lpstr>Souhlas věřitelů závazků z podnikání k oddlužení není nutný </vt:lpstr>
      <vt:lpstr>Stanovisko věřitelů z podnikání zkoumej až na SV, ale pokud už řekli NE – pak musí být konkurs </vt:lpstr>
      <vt:lpstr>Způsob vyjádření stanoviska věřitelů závazků z podnikání </vt:lpstr>
      <vt:lpstr>Jak má být poučen dlužník o možnost požádat o oddlužení ?</vt:lpstr>
      <vt:lpstr>Návrh dlužníka FO – podnikatele, vyjádření k závazkům (I.)</vt:lpstr>
      <vt:lpstr>Návrh dlužníka FO – podnikatele, vyjádření k závazkům (II.)</vt:lpstr>
      <vt:lpstr>Návrh dlužníka FO – podnikatele, vyjádření k závazkům (III.)</vt:lpstr>
      <vt:lpstr> Závazky z podnikání – tvrzení o závazcích z podnikání </vt:lpstr>
      <vt:lpstr>Souhlas věřitelů závazků z podnikání a jeho absence (1.)</vt:lpstr>
      <vt:lpstr>Souhlas věřitelů závazků z podnikání a jeho absence (2.)</vt:lpstr>
      <vt:lpstr>Podmíněný souhlas věřitele závazku z podnikání</vt:lpstr>
      <vt:lpstr>§ 392 doklady k návrhu na povolení oddlužení I.</vt:lpstr>
      <vt:lpstr>§ 392 doklady k návrhu na povolení oddlužení II.</vt:lpstr>
      <vt:lpstr>§ 394a společný návrh manželů na povolení oddlužení</vt:lpstr>
      <vt:lpstr> Osvědčení úpadku v návrhu na povolení oddlužení  VS Olomouc, 3 VSOL 8/2008-A-8 ve věci sp.zn. KSBR 37 INS 294/2008 </vt:lpstr>
      <vt:lpstr> ÚPADEK JE NUTNÉPODROBNĚ POPSAT VS  Praha, 1 VSPH 111/2008 ve věci KSPL 54 INS 1211/2008 </vt:lpstr>
      <vt:lpstr> Doplnění návrhu v odvolacím řízení NENÍ MOŽNÉ VS Praha, 1 VSPH 5/2008-A-10 ve věci sp.zn. KSPL 20 INS 437/2008  </vt:lpstr>
      <vt:lpstr>Nedoložení příloh  VS Praha, 1 VSPH 9/2008-A-8 ve věci sp.zn. KSUL 46 INS 346/2008  </vt:lpstr>
      <vt:lpstr> Prohlášení o správnosti a úplnosti příloh na formuláři SE VZTAHUJE NA VŠECHNY PŘÍLOHY VS Olomouc, 1 VSOL 72/2008 ve věci KSBR 39 INS 1564/2008  </vt:lpstr>
      <vt:lpstr>Prezentace aplikace PowerPoint</vt:lpstr>
      <vt:lpstr>§ 395 zamítnutí návrhu na povolení oddlužení</vt:lpstr>
      <vt:lpstr>Příjmy dárce (plátce důchodu) ins. soud nezkoumá</vt:lpstr>
      <vt:lpstr>§§ 396-397 rozhodnutí o povolení oddlužení</vt:lpstr>
      <vt:lpstr>„§ 397a</vt:lpstr>
      <vt:lpstr>  Podmínka úhrady 30% STAČÍ SPLŇOVAT JEN PRO JEDEN ZE ZPŮSOBŮ VS Praha, 1 VSPH 169/2008 ve věci sp.zn. KSHK 42 INS 2002/2008  </vt:lpstr>
      <vt:lpstr>Zrušení povoleného oddlužení VS Praha 1 VSPH 170/2008-B-17 v KSUL 2162/2008 ze dne 30.10.2008</vt:lpstr>
      <vt:lpstr>  § 395 IZ – smlouva o důchodu a její vliv na závěr o nepoctivém záměru NSČR  29 NSCR 22/2012-B-18 ze dne 31.7.2012 ve věci KSCB 27 INS 13044/2010 </vt:lpstr>
      <vt:lpstr>Vyvrácení domněnky o nepoctivém záměru  VS Olomouc, 2 VSOL 181/2008 ve věci sp.zn. KSBR 40 INS 3720/2008 </vt:lpstr>
      <vt:lpstr> Mikropůjčky – poctivý záměr VS Olomouc 3 VSOL 803/2016-A-16 ve věci KSBR 31 INS 9388/2016  ze dne 19.9.2016 (1). </vt:lpstr>
      <vt:lpstr>Mikropůjčky – poctivý záměr VS Olomouc 3 VSOL 803/2016-A-16 ve věci KSBR 31 INS 9388/2016  ze dne 19.9.2016 (2). </vt:lpstr>
      <vt:lpstr>FÁZE III. URČENÍ ZPŮSOBU PLNĚNÍ ODDLUŽENÍ SCHVÁLENÍ ODDLUŽENÍ </vt:lpstr>
      <vt:lpstr>§§ 399-400 hlasovací právo věřitelů, přijetí způsobu oddlužení</vt:lpstr>
      <vt:lpstr>§ 403 skutečnosti odůvodňující zamítnutí oddlužení</vt:lpstr>
      <vt:lpstr>§§ 407 účinky schválení oddlužení </vt:lpstr>
      <vt:lpstr>§ 408</vt:lpstr>
      <vt:lpstr>§ 409 dispoziční oprávnění dlužníka</vt:lpstr>
      <vt:lpstr>§ 410 přezkum a popření pohledávky</vt:lpstr>
      <vt:lpstr>§ 406 a 418 IZ – vliv popření pohledávky na podmínky pro schválení oddlužení, zrušení schváleného oddlužení  NSČR  29 NSCR 22/2012-B-18 ze dne 31.7.2012 ve věci KSCB 27 INS 13044/2010</vt:lpstr>
      <vt:lpstr>Posouzení podmínek  pro neschválení oddlužení VS Olomouc, 2 VSPH 7/2008 ve věci sp.zn. MSPH 59 INS 167/2008  </vt:lpstr>
      <vt:lpstr>  Námitky proti povolení oddlužení JE NUTNO VZNÉST NA SCHŮZI VĚŘITELŮ VS Praha, 1 VSPH 170/2008 ve věci sp.zn KSUL 70 INS 2162/2008   </vt:lpstr>
      <vt:lpstr>Co všechno může potkat dlužníka pokud jde o přihlášení pohledávek … </vt:lpstr>
      <vt:lpstr>VS Olomouc, 3 VSOL 83/2014-P28-7  ve věci KSOS 8 INS 30668/2012 ze dne 25.22.2014 (I.)</vt:lpstr>
      <vt:lpstr>VS Olomouc, 3 VSOL 83/2014-P28-7  ve věci KSOS 8 INS 30668/2012 ze dne 25.22.2014 (II.)</vt:lpstr>
      <vt:lpstr>Rozhodnutí o neschválení oddlužení VS Olomouc, 2 VSOL 70/2008 ve věci  sp. zn. KSBR 31 INS 156/2008 </vt:lpstr>
      <vt:lpstr>FÁZE IV. PLNĚNÍ ODDLUŽENÍ  UKONČENÍ ODDLUŽENÍ </vt:lpstr>
      <vt:lpstr>Prezentace aplikace PowerPoint</vt:lpstr>
      <vt:lpstr> KSBR 39 INS 5977/2014-B-10 ze dne 24.9.2014 </vt:lpstr>
      <vt:lpstr>§ 411 výkon rozhodnutí a exekuce</vt:lpstr>
      <vt:lpstr>§§ 412 povinnosti dlužníka po schválení oddlužení I.</vt:lpstr>
      <vt:lpstr>§§ 412 povinnosti dlužníka po schválení oddlužení II.</vt:lpstr>
      <vt:lpstr>NESCHVÁLIT ODDLUŽENÍ NELZE EX OFFO VS Praha, 1 VSPH 170/2008 ze dne 30.10.2008  ve věci KSUL 70 INS 2162/2008 (1. část)</vt:lpstr>
      <vt:lpstr>NESCHVÁLIT ODDLUŽENÍ NELZE EX OFFO VS Praha, 1 VSPH 170/2008 ze dne 30.10.2008  ve věci KSUL 70 INS 2162/2008 (2. část)</vt:lpstr>
      <vt:lpstr>Příjem manžela dlužníka a výkon rozhodnutí na tomto příjmu I. VS Olomouc, 3 VSOL 68/2008-A-24 ve věci sp.zn. KSBR 27 INS 323/2008 </vt:lpstr>
      <vt:lpstr>Příjem manžela dlužníka a výkon rozhodnutí na tomto příjmu II. VS Olomouc, 3 VSOL 21/2008 ve věci KSOS 34 INS 26/2008 </vt:lpstr>
      <vt:lpstr>§ 412 odst. 1 písm. b) IZ – osud hyperochy (přebytku ze zajištěné pohledávky) VS Praha 1 VSPH 175/2012-B-30 ze dne 28.2.2012 ve věci KSPL 20 INS 3876/2010 </vt:lpstr>
      <vt:lpstr>§ 413 rozhodnutí o splnění oddlužení</vt:lpstr>
      <vt:lpstr>§§ 414-416 osvobození dlužníka od placení pohledávek</vt:lpstr>
      <vt:lpstr>§ 414 IZ – osvobození manželů při úpadku jen jednoho z nich VS Praha 1 VSPH 445/2012-B-10 ze dne 28.5.2012 ve věci KSPL 29 INS 22162/2011 (I.)</vt:lpstr>
      <vt:lpstr>§ 414 IZ – osvobození manželů při úpadku jen jednoho z nich VS Praha 1 VSPH 445/2012-B-10 ze dne 28.5.2012 ve věci KSPL 29 INS 22162/2011 (II.)</vt:lpstr>
      <vt:lpstr> Osud pohledávek po skončení oddlužení </vt:lpstr>
      <vt:lpstr>§ 415 IZ – ve které fázi řízení lze aplikovat   VS Olomouc 3 VSOL 119/2013-B-30  ze dne 22.3.2013 ve věci KSOS 22 INS 5888/2010 </vt:lpstr>
      <vt:lpstr>§ 415 IZ – v jakém rozsahu lze aplikovat   VS Olomouc 3 VSOL 119/2013-B-30  ze dne 22.3.2013 ve věci KSOS 22 INS 5888/2010 </vt:lpstr>
      <vt:lpstr>Prezentace aplikace PowerPoint</vt:lpstr>
      <vt:lpstr>Přípustnost řešení úpadku oddlužením</vt:lpstr>
      <vt:lpstr>Vydání výtěžku zpeněžení - Poučení o námitkách </vt:lpstr>
      <vt:lpstr>Postavení dalších zajištěných věřitelů s ohledem na ustanovení § 167 odst. 3 insolvenčního zákona</vt:lpstr>
      <vt:lpstr>Postavení dalších zajištěných věřitelů s ohledem na ustanovení § 167 odst. 3 insolvenčního zákona</vt:lpstr>
      <vt:lpstr>Odměna z dohody o provedení práce dle § 75 zákoníku práce (1)</vt:lpstr>
      <vt:lpstr>Odměna z dohody o provedení práce dle § 75 zákoníku práce (1)</vt:lpstr>
      <vt:lpstr> Možnost zpeněžení majetkové podstaty postupem dle § 76 odst. 2 exekučního řádu</vt:lpstr>
      <vt:lpstr>Společné oddlužení manželů</vt:lpstr>
      <vt:lpstr>Pravomoc českých soudů </vt:lpstr>
      <vt:lpstr>„dotčený věřitel“ z hlediska okruhu osob oprávněných podat návrh na odejmutí dlužníkova osvobození</vt:lpstr>
      <vt:lpstr>  Osvobození od placení zbytku dluhů </vt:lpstr>
      <vt:lpstr>Insolvenční správce - pobočky</vt:lpstr>
      <vt:lpstr>Insolvenční správce</vt:lpstr>
      <vt:lpstr>Insolvenční správce - zproštění funkce (1)</vt:lpstr>
      <vt:lpstr>Insolvenční správce - zproštění funkce (2)</vt:lpstr>
      <vt:lpstr>Insolvenční správce - provozovny</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Honza</dc:creator>
  <cp:lastModifiedBy>Projekce</cp:lastModifiedBy>
  <cp:revision>108</cp:revision>
  <dcterms:created xsi:type="dcterms:W3CDTF">2014-04-26T21:01:25Z</dcterms:created>
  <dcterms:modified xsi:type="dcterms:W3CDTF">2017-01-12T14:58:26Z</dcterms:modified>
</cp:coreProperties>
</file>