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396" autoAdjust="0"/>
    <p:restoredTop sz="94730" autoAdjust="0"/>
  </p:normalViewPr>
  <p:slideViewPr>
    <p:cSldViewPr>
      <p:cViewPr>
        <p:scale>
          <a:sx n="100" d="100"/>
          <a:sy n="100" d="100"/>
        </p:scale>
        <p:origin x="-562" y="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A58E7-8619-4C75-B20B-6B8AF6EDD37F}" type="datetimeFigureOut">
              <a:rPr lang="cs-CZ" smtClean="0"/>
              <a:t>31.5.2020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D03D0-2115-4FC3-8C4E-4786005A1FAD}" type="slidenum">
              <a:rPr lang="cs-CZ" smtClean="0"/>
              <a:t>‹#›</a:t>
            </a:fld>
            <a:endParaRPr lang="cs-CZ"/>
          </a:p>
        </p:txBody>
      </p:sp>
    </p:spTree>
    <p:extLst>
      <p:ext uri="{BB962C8B-B14F-4D97-AF65-F5344CB8AC3E}">
        <p14:creationId xmlns:p14="http://schemas.microsoft.com/office/powerpoint/2010/main" val="200519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8CD03D0-2115-4FC3-8C4E-4786005A1FAD}" type="slidenum">
              <a:rPr lang="cs-CZ" smtClean="0"/>
              <a:t>15</a:t>
            </a:fld>
            <a:endParaRPr lang="cs-CZ"/>
          </a:p>
        </p:txBody>
      </p:sp>
    </p:spTree>
    <p:extLst>
      <p:ext uri="{BB962C8B-B14F-4D97-AF65-F5344CB8AC3E}">
        <p14:creationId xmlns:p14="http://schemas.microsoft.com/office/powerpoint/2010/main" val="3189032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508000" y="4853412"/>
            <a:ext cx="112776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DA15705D-92AA-45C5-9D38-482B04257660}" type="datetimeFigureOut">
              <a:rPr lang="cs-CZ" smtClean="0"/>
              <a:t>31.5.2020</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10972800" y="6473952"/>
            <a:ext cx="1011936" cy="246888"/>
          </a:xfrm>
        </p:spPr>
        <p:txBody>
          <a:bodyPr/>
          <a:lstStyle/>
          <a:p>
            <a:fld id="{3CA5D57A-9BA0-4CD5-B475-435B3645223F}"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A15705D-92AA-45C5-9D38-482B04257660}" type="datetimeFigureOut">
              <a:rPr lang="cs-CZ" smtClean="0"/>
              <a:t>31.5.2020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9144000" y="549277"/>
            <a:ext cx="2438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609600" y="549277"/>
            <a:ext cx="83312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A15705D-92AA-45C5-9D38-482B04257660}" type="datetimeFigureOut">
              <a:rPr lang="cs-CZ" smtClean="0"/>
              <a:t>31.5.2020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A15705D-92AA-45C5-9D38-482B04257660}" type="datetimeFigureOut">
              <a:rPr lang="cs-CZ" smtClean="0"/>
              <a:t>31.5.2020</a:t>
            </a:fld>
            <a:endParaRPr lang="cs-CZ"/>
          </a:p>
        </p:txBody>
      </p:sp>
      <p:sp>
        <p:nvSpPr>
          <p:cNvPr id="19" name="Zástupný symbol pro zápatí 18"/>
          <p:cNvSpPr>
            <a:spLocks noGrp="1"/>
          </p:cNvSpPr>
          <p:nvPr>
            <p:ph type="ftr" sz="quarter" idx="11"/>
          </p:nvPr>
        </p:nvSpPr>
        <p:spPr>
          <a:xfrm>
            <a:off x="4775200" y="76201"/>
            <a:ext cx="3860800" cy="288925"/>
          </a:xfrm>
        </p:spPr>
        <p:txBody>
          <a:bodyPr/>
          <a:lstStyle/>
          <a:p>
            <a:endParaRPr lang="cs-CZ"/>
          </a:p>
        </p:txBody>
      </p:sp>
      <p:sp>
        <p:nvSpPr>
          <p:cNvPr id="16" name="Zástupný symbol pro číslo snímku 15"/>
          <p:cNvSpPr>
            <a:spLocks noGrp="1"/>
          </p:cNvSpPr>
          <p:nvPr>
            <p:ph type="sldNum" sz="quarter" idx="12"/>
          </p:nvPr>
        </p:nvSpPr>
        <p:spPr>
          <a:xfrm>
            <a:off x="10972800" y="6473952"/>
            <a:ext cx="1011936" cy="246888"/>
          </a:xfrm>
        </p:spPr>
        <p:txBody>
          <a:bodyPr/>
          <a:lstStyle/>
          <a:p>
            <a:fld id="{3CA5D57A-9BA0-4CD5-B475-435B3645223F}"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DA15705D-92AA-45C5-9D38-482B04257660}" type="datetimeFigureOut">
              <a:rPr lang="cs-CZ" smtClean="0"/>
              <a:t>31.5.2020</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3CA5D57A-9BA0-4CD5-B475-435B3645223F}" type="slidenum">
              <a:rPr lang="cs-CZ" smtClean="0"/>
              <a:t>‹#›</a:t>
            </a:fld>
            <a:endParaRPr lang="cs-CZ"/>
          </a:p>
        </p:txBody>
      </p:sp>
      <p:sp>
        <p:nvSpPr>
          <p:cNvPr id="8" name="Nadpis 7"/>
          <p:cNvSpPr>
            <a:spLocks noGrp="1"/>
          </p:cNvSpPr>
          <p:nvPr>
            <p:ph type="title"/>
          </p:nvPr>
        </p:nvSpPr>
        <p:spPr>
          <a:xfrm>
            <a:off x="240633" y="2947086"/>
            <a:ext cx="115824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402336" y="457200"/>
            <a:ext cx="115824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DA15705D-92AA-45C5-9D38-482B04257660}" type="datetimeFigureOut">
              <a:rPr lang="cs-CZ" smtClean="0"/>
              <a:t>31.5.2020</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406400" y="5410200"/>
            <a:ext cx="114808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DA15705D-92AA-45C5-9D38-482B04257660}" type="datetimeFigureOut">
              <a:rPr lang="cs-CZ" smtClean="0"/>
              <a:t>31.5.2020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10972800" y="6477000"/>
            <a:ext cx="1016000" cy="246888"/>
          </a:xfrm>
        </p:spPr>
        <p:txBody>
          <a:bodyPr/>
          <a:lstStyle/>
          <a:p>
            <a:fld id="{3CA5D57A-9BA0-4CD5-B475-435B3645223F}" type="slidenum">
              <a:rPr lang="cs-CZ" smtClean="0"/>
              <a:t>‹#›</a:t>
            </a:fld>
            <a:endParaRPr lang="cs-CZ"/>
          </a:p>
        </p:txBody>
      </p:sp>
      <p:sp>
        <p:nvSpPr>
          <p:cNvPr id="11" name="Přímá spojnice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402336" y="457200"/>
            <a:ext cx="115824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DA15705D-92AA-45C5-9D38-482B04257660}" type="datetimeFigureOut">
              <a:rPr lang="cs-CZ" smtClean="0"/>
              <a:t>31.5.2020</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DA15705D-92AA-45C5-9D38-482B04257660}" type="datetimeFigureOut">
              <a:rPr lang="cs-CZ" smtClean="0"/>
              <a:t>31.5.2020</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609600" y="5486400"/>
            <a:ext cx="112776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A15705D-92AA-45C5-9D38-482B04257660}" type="datetimeFigureOut">
              <a:rPr lang="cs-CZ" smtClean="0"/>
              <a:t>31.5.2020</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DA15705D-92AA-45C5-9D38-482B04257660}" type="datetimeFigureOut">
              <a:rPr lang="cs-CZ" smtClean="0"/>
              <a:t>31.5.2020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3CA5D57A-9BA0-4CD5-B475-435B3645223F}" type="slidenum">
              <a:rPr lang="cs-CZ" smtClean="0"/>
              <a:t>‹#›</a:t>
            </a:fld>
            <a:endParaRPr lang="cs-CZ"/>
          </a:p>
        </p:txBody>
      </p:sp>
      <p:sp>
        <p:nvSpPr>
          <p:cNvPr id="17" name="Nadpis 16"/>
          <p:cNvSpPr>
            <a:spLocks noGrp="1"/>
          </p:cNvSpPr>
          <p:nvPr>
            <p:ph type="title"/>
          </p:nvPr>
        </p:nvSpPr>
        <p:spPr>
          <a:xfrm>
            <a:off x="508000" y="4993760"/>
            <a:ext cx="78232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DA15705D-92AA-45C5-9D38-482B04257660}" type="datetimeFigureOut">
              <a:rPr lang="cs-CZ" smtClean="0"/>
              <a:t>31.5.2020</a:t>
            </a:fld>
            <a:endParaRPr lang="cs-CZ"/>
          </a:p>
        </p:txBody>
      </p:sp>
      <p:sp>
        <p:nvSpPr>
          <p:cNvPr id="28" name="Zástupný symbol pro zápatí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CA5D57A-9BA0-4CD5-B475-435B3645223F}" type="slidenum">
              <a:rPr lang="cs-CZ" smtClean="0"/>
              <a:t>‹#›</a:t>
            </a:fld>
            <a:endParaRPr lang="cs-CZ"/>
          </a:p>
        </p:txBody>
      </p:sp>
      <p:sp>
        <p:nvSpPr>
          <p:cNvPr id="10" name="Zástupný symbol pro nadpis 9"/>
          <p:cNvSpPr>
            <a:spLocks noGrp="1"/>
          </p:cNvSpPr>
          <p:nvPr>
            <p:ph type="title"/>
          </p:nvPr>
        </p:nvSpPr>
        <p:spPr>
          <a:xfrm>
            <a:off x="406400" y="457200"/>
            <a:ext cx="115824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file:///G:\&#268;AK%20-%20odvolac&#237;%20&#345;&#237;zen&#237;%202015\ASPI'&amp;link='141\1961%20Sb.#33'&amp;ucin-k-dni='30.12.9999" TargetMode="External"/><Relationship Id="rId2" Type="http://schemas.openxmlformats.org/officeDocument/2006/relationships/hyperlink" Target="file:///G:\&#268;AK%20-%20odvolac&#237;%20&#345;&#237;zen&#237;%202015\ASPI'&amp;link='141\1961%20Sb.#258'&amp;ucin-k-dni='30.12.9999" TargetMode="External"/><Relationship Id="rId1" Type="http://schemas.openxmlformats.org/officeDocument/2006/relationships/slideLayout" Target="../slideLayouts/slideLayout2.xml"/><Relationship Id="rId5" Type="http://schemas.openxmlformats.org/officeDocument/2006/relationships/hyperlink" Target="file:///G:\&#268;AK%20-%20odvolac&#237;%20&#345;&#237;zen&#237;%202015\JUD'&amp;link='JUD31302CZ#'&amp;ucin-k-dni='30.12.9999" TargetMode="External"/><Relationship Id="rId4" Type="http://schemas.openxmlformats.org/officeDocument/2006/relationships/hyperlink" Target="file:///G:\&#268;AK%20-%20odvolac&#237;%20&#345;&#237;zen&#237;%202015\ASPI'&amp;link='141\1961%20Sb.#37'&amp;ucin-k-dni='30.12.999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file:///C:\Users\OEM\Desktop\ASPI'&amp;link='269\1994%20Sb.#'&amp;ucin-k-dni='30.12.9999" TargetMode="External"/><Relationship Id="rId3" Type="http://schemas.openxmlformats.org/officeDocument/2006/relationships/hyperlink" Target="file:///C:\Users\OEM\Desktop\ASPI'&amp;link='141\1961%20Sb.#222'&amp;ucin-k-dni='30.12.9999" TargetMode="External"/><Relationship Id="rId7" Type="http://schemas.openxmlformats.org/officeDocument/2006/relationships/hyperlink" Target="file:///C:\Users\OEM\Desktop\ASPI'&amp;link='200\1990%20Sb.#20'&amp;ucin-k-dni='30.12.9999" TargetMode="External"/><Relationship Id="rId2" Type="http://schemas.openxmlformats.org/officeDocument/2006/relationships/hyperlink" Target="file:///C:\Users\OEM\Desktop\ASPI'&amp;link='141\1961%20Sb.#257'&amp;ucin-k-dni='30.12.9999" TargetMode="External"/><Relationship Id="rId1" Type="http://schemas.openxmlformats.org/officeDocument/2006/relationships/slideLayout" Target="../slideLayouts/slideLayout2.xml"/><Relationship Id="rId6" Type="http://schemas.openxmlformats.org/officeDocument/2006/relationships/hyperlink" Target="file:///C:\Users\OEM\Desktop\ASPI'&amp;link='141\1961%20Sb.#12'&amp;ucin-k-dni='30.12.9999" TargetMode="External"/><Relationship Id="rId5" Type="http://schemas.openxmlformats.org/officeDocument/2006/relationships/hyperlink" Target="file:///C:\Users\OEM\Desktop\ASPI'&amp;link='141\1961%20Sb.#265e'&amp;ucin-k-dni='30.12.9999" TargetMode="External"/><Relationship Id="rId10" Type="http://schemas.openxmlformats.org/officeDocument/2006/relationships/hyperlink" Target="file:///C:\Users\OEM\Desktop\ASPI'&amp;link='141\1961%20Sb.#235'&amp;ucin-k-dni='30.12.9999" TargetMode="External"/><Relationship Id="rId4" Type="http://schemas.openxmlformats.org/officeDocument/2006/relationships/hyperlink" Target="file:///C:\Users\OEM\Desktop\ASPI'&amp;link='141\1961%20Sb.#265b'&amp;ucin-k-dni='30.12.9999" TargetMode="External"/><Relationship Id="rId9" Type="http://schemas.openxmlformats.org/officeDocument/2006/relationships/hyperlink" Target="file:///C:\Users\OEM\Desktop\ASPI'&amp;link='141\1961%20Sb.#263'&amp;ucin-k-dni='30.12.9999"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oveaspi.cz/products/lawText/4/349713/1/ASPI%253A/141/1961%20Sb.%2523160.1" TargetMode="External"/><Relationship Id="rId2" Type="http://schemas.openxmlformats.org/officeDocument/2006/relationships/hyperlink" Target="https://www.noveaspi.cz/products/lawText/4/349713/1/ASPI%253A/141/1961%20Sb.%2523172.1" TargetMode="External"/><Relationship Id="rId1" Type="http://schemas.openxmlformats.org/officeDocument/2006/relationships/slideLayout" Target="../slideLayouts/slideLayout2.xml"/><Relationship Id="rId6" Type="http://schemas.openxmlformats.org/officeDocument/2006/relationships/hyperlink" Target="https://www.noveaspi.cz/products/lawText/4/357503/1/ASPI:/141/1961%20Sb.#249.1" TargetMode="External"/><Relationship Id="rId5" Type="http://schemas.openxmlformats.org/officeDocument/2006/relationships/hyperlink" Target="https://www.noveaspi.cz/products/lawText/4/357503/1/ASPI:/141/1961%20Sb.#254" TargetMode="External"/><Relationship Id="rId4" Type="http://schemas.openxmlformats.org/officeDocument/2006/relationships/hyperlink" Target="https://www.noveaspi.cz/products/lawText/4/349713/1/ASPI%253A/141/1961%20Sb.%2523254"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noveaspi.cz/products/ASPI%253A/141/1961%20Sb.%2523222.2" TargetMode="External"/><Relationship Id="rId13" Type="http://schemas.openxmlformats.org/officeDocument/2006/relationships/hyperlink" Target="https://www.noveaspi.cz/products/lawText/4/382827/1/ASPI:/141/1961%20Sb.#131.1" TargetMode="External"/><Relationship Id="rId3" Type="http://schemas.openxmlformats.org/officeDocument/2006/relationships/hyperlink" Target="https://www.noveaspi.cz/products/ASPI%253A/209/1992%20Sb.%2523%25C8l/.6" TargetMode="External"/><Relationship Id="rId7" Type="http://schemas.openxmlformats.org/officeDocument/2006/relationships/hyperlink" Target="https://www.noveaspi.cz/products/ASPI%253A/141/1961%20Sb.%2523188.1.b" TargetMode="External"/><Relationship Id="rId12" Type="http://schemas.openxmlformats.org/officeDocument/2006/relationships/hyperlink" Target="https://www.noveaspi.cz/products/ASPI%253A/141/1961%20Sb.%2523253.1" TargetMode="External"/><Relationship Id="rId2" Type="http://schemas.openxmlformats.org/officeDocument/2006/relationships/hyperlink" Target="https://www.noveaspi.cz/products/ASPI%253A/2/1993%20Sb.%2523%25C8l/.36" TargetMode="External"/><Relationship Id="rId1" Type="http://schemas.openxmlformats.org/officeDocument/2006/relationships/slideLayout" Target="../slideLayouts/slideLayout2.xml"/><Relationship Id="rId6" Type="http://schemas.openxmlformats.org/officeDocument/2006/relationships/hyperlink" Target="https://www.noveaspi.cz/products/ASPI%253A/141/1961%20Sb.%2523171.1" TargetMode="External"/><Relationship Id="rId11" Type="http://schemas.openxmlformats.org/officeDocument/2006/relationships/hyperlink" Target="https://www.noveaspi.cz/products/ASPI%253A/141/1961%20Sb.%2523265b.1.e" TargetMode="External"/><Relationship Id="rId5" Type="http://schemas.openxmlformats.org/officeDocument/2006/relationships/hyperlink" Target="https://www.noveaspi.cz/products/ASPI%253A/1/1993%20Sb.%2523%25C8l/.90" TargetMode="External"/><Relationship Id="rId10" Type="http://schemas.openxmlformats.org/officeDocument/2006/relationships/hyperlink" Target="https://www.noveaspi.cz/products/ASPI%253A/141/1961%20Sb.%2523226.0.b" TargetMode="External"/><Relationship Id="rId4" Type="http://schemas.openxmlformats.org/officeDocument/2006/relationships/hyperlink" Target="https://www.noveaspi.cz/products/ASPI%253A/1/1993%20Sb.%2523%25C8l/.4" TargetMode="External"/><Relationship Id="rId9" Type="http://schemas.openxmlformats.org/officeDocument/2006/relationships/hyperlink" Target="https://www.noveaspi.cz/products/ASPI%253A/141/1961%20Sb.%2523257.1.b" TargetMode="External"/><Relationship Id="rId14" Type="http://schemas.openxmlformats.org/officeDocument/2006/relationships/hyperlink" Target="https://www.noveaspi.cz/products/lawText/4/382827/1/ASPI:/141/1961%20Sb.#133"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noveaspi.cz/products/lawText/4/418399/1/ASPI%253A/40/2009%20Sb.%252344" TargetMode="External"/><Relationship Id="rId2" Type="http://schemas.openxmlformats.org/officeDocument/2006/relationships/hyperlink" Target="https://www.noveaspi.cz/products/lawText/4/418399/1/ASPI%253A/40/2009%20Sb.%252343.2" TargetMode="External"/><Relationship Id="rId1" Type="http://schemas.openxmlformats.org/officeDocument/2006/relationships/slideLayout" Target="../slideLayouts/slideLayout2.xml"/><Relationship Id="rId4" Type="http://schemas.openxmlformats.org/officeDocument/2006/relationships/hyperlink" Target="https://www.noveaspi.cz/products/lawText/4/418399/1/ASPI%253A/40/2009%20Sb.%252343.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marL="182880" algn="ctr"/>
            <a:r>
              <a:rPr lang="cs-CZ" i="1" dirty="0">
                <a:solidFill>
                  <a:srgbClr val="FFC000"/>
                </a:solidFill>
                <a:effectLst>
                  <a:outerShdw blurRad="38100" dist="38100" dir="2700000" algn="tl">
                    <a:srgbClr val="000000">
                      <a:alpha val="43137"/>
                    </a:srgbClr>
                  </a:outerShdw>
                  <a:reflection blurRad="12700" stA="48000" endA="300" endPos="55000" dir="5400000" sy="-90000" algn="bl" rotWithShape="0"/>
                </a:effectLst>
              </a:rPr>
              <a:t>Odvolání a řízení </a:t>
            </a:r>
            <a:br>
              <a:rPr lang="cs-CZ" i="1" dirty="0">
                <a:solidFill>
                  <a:srgbClr val="FFC000"/>
                </a:solidFill>
                <a:effectLst>
                  <a:outerShdw blurRad="38100" dist="38100" dir="2700000" algn="tl">
                    <a:srgbClr val="000000">
                      <a:alpha val="43137"/>
                    </a:srgbClr>
                  </a:outerShdw>
                  <a:reflection blurRad="12700" stA="48000" endA="300" endPos="55000" dir="5400000" sy="-90000" algn="bl" rotWithShape="0"/>
                </a:effectLst>
              </a:rPr>
            </a:br>
            <a:r>
              <a:rPr lang="cs-CZ" i="1" dirty="0">
                <a:solidFill>
                  <a:srgbClr val="FFC000"/>
                </a:solidFill>
                <a:effectLst>
                  <a:outerShdw blurRad="38100" dist="38100" dir="2700000" algn="tl">
                    <a:srgbClr val="000000">
                      <a:alpha val="43137"/>
                    </a:srgbClr>
                  </a:outerShdw>
                  <a:reflection blurRad="12700" stA="48000" endA="300" endPos="55000" dir="5400000" sy="-90000" algn="bl" rotWithShape="0"/>
                </a:effectLst>
              </a:rPr>
              <a:t>o něm</a:t>
            </a:r>
          </a:p>
        </p:txBody>
      </p:sp>
      <p:sp>
        <p:nvSpPr>
          <p:cNvPr id="3" name="Podnadpis 2"/>
          <p:cNvSpPr>
            <a:spLocks noGrp="1"/>
          </p:cNvSpPr>
          <p:nvPr>
            <p:ph type="subTitle" idx="1"/>
          </p:nvPr>
        </p:nvSpPr>
        <p:spPr/>
        <p:txBody>
          <a:bodyPr/>
          <a:lstStyle/>
          <a:p>
            <a:pPr algn="ctr"/>
            <a:endParaRPr lang="cs-CZ"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346289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fontScale="92500" lnSpcReduction="10000"/>
          </a:bodyPr>
          <a:lstStyle/>
          <a:p>
            <a:pPr marL="0" indent="0" algn="ctr">
              <a:buNone/>
            </a:pPr>
            <a:r>
              <a:rPr lang="cs-CZ" sz="12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 Odvolací soud a jeho rozhodnutí – III.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7.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zrušení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napadeného rozsudku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podstatné vady řízení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vady rozsudku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 základě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pochybností o správnosti skutkových zjištění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potřebě opakovat důkazy nebo provést další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porušení ustanovení trestního zákona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nepřiměřenost uloženého trestu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nesprávnost rozhodnutí o uplatněném nároku poškozeného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souvislosti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 dohodou o vině a trestu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258 odst. 1 písm. a) – g)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rozsah zrušení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návaznosti na vadu a oddělitelnost části výroku, ovšem při zrušení výroku o vině vždy také výrok o trestu a dalších navazujících výroků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258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III/1966, R 22/1977, R 53/1992, R 1/1996-II., R 54/2002</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cs-CZ" sz="1300" b="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Rozhodnutí odvolacího soudu po zrušení napadeného rozsudku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(až na  ojedinělé výjimky po zrušení rozsudku soudu I. stupně nebo jeho části je součástí další z následujících rozhodnutí; posílen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princip apelační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vůči principu kasačnímu)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vrácení věci soudu prvního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(lze zároveň podle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nařídit, aby byla věc projednána a rozhodnuta v jiném složení senátu anebo jiným soudem téhož druhu a téhož stupně v jeho obvodě)</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259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b="1" dirty="0" err="1">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282/2001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 262    tr. ř.)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nové rozhodnutí odvolacího soudu rozsudkem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(omezení podle § 259 odst. 4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zákaz </a:t>
            </a:r>
            <a:r>
              <a:rPr lang="cs-CZ" sz="1200" i="1" u="sng" dirty="0" err="1">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a:t>
            </a:r>
            <a:r>
              <a:rPr lang="cs-CZ" sz="1200" i="1" u="sng" dirty="0" err="1">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odst. 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259 odst. 3  písm. a), b)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vrácení věci státnímu zástupci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260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bez zrušení napadeného rozsudku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chybějícím nebo neúplném výroku napadeného rozsudku vrácení věci soudu prvního stupně s příkazem, aby o nich rozhodl nebo doplnil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(259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osamocené zrušení výroku o náhradě škody</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zrušení výroku o náhradě škody, kdy není rozhodnuto ve věci, odvolací soud odkáže poškozeného na řízení ve věcech občanskoprávních anebo před jiným příslušným orgánem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36/1980</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35394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rmAutofit/>
          </a:bodyPr>
          <a:lstStyle/>
          <a:p>
            <a:pPr marL="0" indent="0" algn="ctr">
              <a:buNone/>
            </a:pPr>
            <a:r>
              <a:rPr lang="cs-CZ" sz="12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 Odvolací soud a jeho rozhodnutí – IV.</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t>
            </a:r>
            <a:r>
              <a:rPr lang="cs-CZ" sz="1400" b="1"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400" b="1" u="sng"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Rozsah přezkumné povinnosti odvolacího </a:t>
            </a:r>
            <a:r>
              <a:rPr lang="cs-CZ" sz="1400" b="1" u="sng" dirty="0" smtClean="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soudu</a:t>
            </a:r>
            <a:r>
              <a:rPr lang="cs-CZ" sz="1400" b="1" dirty="0" smtClean="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 1. 1. 2002 </a:t>
            </a:r>
            <a:r>
              <a:rPr lang="cs-CZ" sz="1200" b="1" i="1" dirty="0" smtClean="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zásadní změna</a:t>
            </a: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převládající revizní princip nahrazen posíleným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principem dispozitivním</a:t>
            </a: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zákonnost a odůvodněnost oddělitelných výroků rozsudku, proti nimž bylo podáno odvolání,</a:t>
            </a: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správnost jim předcházejícího postupu řízení, u obou z hlediska vytýkaných vad, ale k nevytýkaným vadám přihlédne, pokud mají vliv na správnost napadených výroků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254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pokud vytýkané vady mají původ v jiném než napadeném výroku, na který navazuje, bude přezkoumána i jeho správnost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254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pokud je podáno odvolání oprávněnou osobou proti výroku o vině, v návaznosti na vytýkané vady bude přezkoumán i výrok o vině a další výroky, které v něm mají podklad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254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odvolání týkajícím se jen některé z více osob, bude přezkoumána jen ta část rozsudku a předcházejícího řízení, která se jí týká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254 odst. 4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algn="just"/>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ale</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err="1">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beneficio</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err="1">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cohaesionis</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rozhodování odvolacího soudu –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zachován revizní princip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261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II/1962, R 37/1965, R 38/1967, R 59/1977, R 54/2002, R 60/2002, R 46/2003, 5 Tdo 1081/2003, 6 Tdo 212/2004, 4 </a:t>
            </a:r>
            <a:r>
              <a:rPr lang="cs-CZ" sz="1200" b="1" dirty="0" err="1">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65/2002</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61427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lnSpcReduction="10000"/>
          </a:bodyPr>
          <a:lstStyle/>
          <a:p>
            <a:pPr marL="0" indent="0" algn="ctr">
              <a:buNone/>
            </a:pPr>
            <a:r>
              <a:rPr lang="cs-CZ" sz="15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VIII. Řízení u odvolacího soudu</a:t>
            </a:r>
            <a:r>
              <a:rPr lang="cs-CZ" sz="1500" b="1" i="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forma řízení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veřejné zasedání,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též neveřejné zasedání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při rozhodnutí podle §§ 253, 255 a 257 a § 258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je-li zřejmé, že vadu nelze odstranit ve veřejném zasedání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263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přítomnost u veřejného zasedání</a:t>
            </a:r>
            <a:r>
              <a:rPr lang="cs-CZ" sz="1200"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státního zástupce povinná,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obhájce vždy, kdy je jeho účast povinná v hlavním líčení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(viz § 202 odst. 4 věta druhá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obžalovaného ve VTOS a VV v nepřítomnosti jen v případě, že výslovně prohlásí, že se účasti vzdává -  § 263 odst. 2 – 4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průběh veřejného zasedání</a:t>
            </a:r>
            <a:r>
              <a:rPr lang="cs-CZ" sz="1200" b="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zahájení veřejného zasedání,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přednes napadeného rozsudku a podání zprávy o stavu věci předsedou senátu anebo pověřeným členem senátu,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přednes a odůvodnění odvolání odvolatelem, v jeho nepřítomnosti přečte předseda senátu anebo pověřený člen senátu,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přednes vyjádření a návrhů k provedení dokazování státním zástupcem a dalšími osobami případně dotčenými rozhodnutím odvolacího soudu a v případě jejich požadavku anebo nepřítomnosti je přečte předseda senátu anebo jím určený člen senátu, pokud je obsaženo ve spise,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doplnění dokazování - § 263 odst. 5 – 6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doplnění dokazování ve veřejném zasedání, podklad rozhodnutí, hodnocení důkazů</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 předpokladu, že není rozsáhlé a obtížně proveditelné a neznamená náhradu činnosti soudu I. stupně,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postup shodný jako v hlavní líčení a pro provedení důkazu přečtením protokolů o výslechu svědka a znalce v nepřítomnosti obžalovaného, pokud byl </a:t>
            </a:r>
            <a:r>
              <a:rPr lang="cs-CZ" sz="1200"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řádně předvolán</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(fikce jeho souhlasu),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podkladem pro změnu nebo doplnění skutkových zjištění, přihlíží odvolací soud jen k důkazům provedeným ve veřejném zasedání a hodnotí je v návaznosti na důkazy provedené v hlavním líčení před soudem I. stupně, je vázán jeho hodnocením důkazů s výjimkou důkazů, které sám znovu provedl v hlavním líčení - § 263 odst. 7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40/1968-I., II., R 1/1996-II., R 20/1997, R 2/2003</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21874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IX. Řízení u soudu I. stupně po zrušení rozsudku</a:t>
            </a:r>
            <a:r>
              <a:rPr lang="cs-CZ" sz="1400" b="1" i="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cs-CZ" sz="14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264 </a:t>
            </a:r>
            <a:r>
              <a:rPr lang="cs-CZ" sz="14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4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4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 vrácení věci soudu I. stupně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vázanost právním názorem</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vysloveným v rozhodnutí odvolacího soudu,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povinnost provést úkony a doplnění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nařízených odvolacím soudem –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264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 686/2004 </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zákaz </a:t>
            </a:r>
            <a:r>
              <a:rPr lang="cs-CZ" sz="1200" b="1" dirty="0" err="1">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reformationis</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a:t>
            </a:r>
            <a:r>
              <a:rPr lang="cs-CZ" sz="1200" b="1" dirty="0" err="1">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264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88131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p>
        </p:txBody>
      </p:sp>
      <p:sp>
        <p:nvSpPr>
          <p:cNvPr id="3" name="Zástupný symbol pro obsah 2"/>
          <p:cNvSpPr>
            <a:spLocks noGrp="1"/>
          </p:cNvSpPr>
          <p:nvPr>
            <p:ph idx="1"/>
          </p:nvPr>
        </p:nvSpPr>
        <p:spPr>
          <a:xfrm>
            <a:off x="1991544" y="764705"/>
            <a:ext cx="8219256" cy="5361459"/>
          </a:xfrm>
        </p:spPr>
        <p:txBody>
          <a:bodyPr>
            <a:normAutofit lnSpcReduction="100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Nověji publikovaná rozhodnutí</a:t>
            </a:r>
            <a:endParaRPr lang="cs-CZ" sz="1400"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Tpjn 303/2012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21/2013</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Stanovisko trestního kolegia Nejvyššího soudu České republiky</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otázce, zda odvolací soud na podkladě odvolání podaného státním zástupcem jen v neprospěch obviněného</a:t>
            </a:r>
            <a:r>
              <a:rPr lang="cs-CZ" sz="1200"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249 odst.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může zrušit nebo změnit napadený rozsudek soudu prvního stupně tak, že rozhodne ve prospěch obviněného, a za jakých podmínek může takto postupovat</a:t>
            </a:r>
            <a:r>
              <a:rPr lang="cs-CZ" sz="1200"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254 a § 259 odst. 4 tr. ř.).</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soud může na podkladě odvolání podaného státním zástupcem pouze v neprospěch obviněného zrušit nebo změnit napadený rozsudek soudu prvního stupně nejen v neprospěch obviněného, ale i v neprospěch a ve prospěch obviněného a také výlučně v jeho prospěch. Takovému rozhodnutí nebrání ani skutečnost, že obviněný se po vyhlášení rozsudku výslovně vzdal odvolání (§ 250 odst. 1 tr. ř</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Rozhodnout ve prospěch obviněného může odvolací soud pouze za splnění podmínek uvedených v ustanoveních § 254 odst. 1, 2, 3 tr. ř. a § 258 a § 259 tr. ř. V odůvodnění rozhodnutí musí takový postup řádně odůvodnit.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56/2012</a:t>
            </a:r>
            <a:endParaRPr lang="cs-CZ" sz="1200"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Výzvu předsedy senátu podle § 251 odst. 1 tr. ř. je nutné adresátu doručit, neboť jen tak mohou nastat právní důsledky, jež se s nesplněním výzvy spojují. Pro způsob jejího doručování je nutné vycházet z podmínek uvedených v § 63 odst. 1 tr. ř. Výzva podle § 251 odst. 1 tr. ř. se doručuje zásadně na adresu určenou pro doručování písemností.</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13/2011</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Není vyloučeno, aby poškozený a současně příbuzný v pokolení přímém napadl rozsudek odvoláním směřujícím proti výroku o vině ve prospěch obviněného. Znění ustanovení § 247 odst. 1 tr. ř., hovoří-li o tom, že pokud jde o povinnost k náhradě škody, může v neprospěch obviněného rozsudek napadnout odvoláním též poškozený, který uplatnil nárok na náhradu škody, toliko upřesňuje procesní práva poškozeného jako osoby oprávněné napadnout rozsudek odvoláním ve smyslu § 246 odst. 1 písm. písm. d) tr. ř. (nejen ve prospěch, ale i neprospěch obviněného). Nelze je vykládat jako speciální, omezující ustanovení k ustanovení § 247 odst. 2 tř. ř., které zakotvuje oprávnění mimo jiné též příbuzných v pokolení přímém ve prospěch obviněného rozsudek napadnout odvoláním.</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0744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3552" y="274638"/>
            <a:ext cx="8147248" cy="418058"/>
          </a:xfrm>
        </p:spPr>
        <p:txBody>
          <a:bodyPr>
            <a:normAutofit/>
          </a:bodyPr>
          <a:lstStyle/>
          <a:p>
            <a:pPr algn="ctr"/>
            <a:r>
              <a:rPr lang="cs-CZ" sz="18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1800" dirty="0"/>
          </a:p>
        </p:txBody>
      </p:sp>
      <p:sp>
        <p:nvSpPr>
          <p:cNvPr id="3" name="Zástupný symbol pro obsah 2"/>
          <p:cNvSpPr>
            <a:spLocks noGrp="1"/>
          </p:cNvSpPr>
          <p:nvPr>
            <p:ph idx="1"/>
          </p:nvPr>
        </p:nvSpPr>
        <p:spPr>
          <a:xfrm>
            <a:off x="1991544" y="692697"/>
            <a:ext cx="8219256" cy="5433467"/>
          </a:xfrm>
        </p:spPr>
        <p:txBody>
          <a:bodyPr>
            <a:normAutofit fontScale="77500" lnSpcReduction="20000"/>
          </a:bodyPr>
          <a:lstStyle/>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19/2013</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Je-li ve skutku, jehož se týká podané odvolání, shledáván jednočinný souběh více trestných činů, musí odvolací soud z hlediska požadavků uvedených v ustanovení § 254 odst. 1 tr. ř. přezkoumat správnost všech právních kvalifikací i skutkových zjištění je odůvodňujících, a to i když odvolatel nevytkl v odvolání žádnou vadu ohledně některého ze sbíhajících se trestných činů.</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Rozhodnutí soudu druhého stupně lze napadnout dovoláním pro nesprávnost právního posouzení skutku ve smyslu dovolacího důvodu podle § 265b odst. 1 písm. g)    tr. ř. i tehdy, vytýká-li dovolatel vadu spočívající v nesprávné souběžné právní kvalifikaci skutku, v němž je spatřován jednočinný souběh více trestných činů, přestože jde o právní kvalifikaci, jejíž nesprávnost nebyla v odvolání podaném proti rozsudku soudu prvního stupně vytýkána. I tuto právní kvalifikaci a skutková zjištění, která ji odůvodňují, byl totiž odvolací soud povinen přezkoumat podle § 254 odst. 1 tr. ř</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16/2012 – </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pozor, ale na aktuální znění § 257 odst. 1 písm. d) </a:t>
            </a:r>
            <a:r>
              <a:rPr lang="cs-CZ" sz="1200" b="1" i="1" dirty="0" err="1" smtClean="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Trestní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řád neumožňuje odvolacímu soudu, aby v rámci odvolacího řízení podmíněně zastavil trestní stíhání obviněného</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21/2012</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Ustanovení § 259 odst. 4 tr. ř. obsahující zákaz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reformationis</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nebrání tomu, aby znak spočívající v předchozím odsouzení nebo potrestání pachatele (tj. v recidivě) ve smyslu § 205 odst. 2 tr. zákoníku o trestném činu krádeže byl v odvolacím řízení konaném výlučně z podnětu odvolání obviněného dovozován ve vztahu k jeho jinému předchozímu odsouzení nebo potrestání pro čin stejné nebo nižší závažnosti, které splňuje zákonem stanovené podmínky, byť nebylo uvedeno v popisu skutku ve výroku o vině (v tzv. skutkové větě) napadeného rozsudku soudu prvního stupně, pokud je tato skutečnost obsažena alespoň v jeho odůvodnění, resp. jestliže ji soudy vzaly za prokázanou a vycházely z ní. Takové dřívější odsouzení nebo potrestání obviněného je objektivní skutečností, která nemá za následek ani přísnější právní kvalifikaci skutku spáchaného obviněným, ani se nedotýká rozsahu jeho trestné činnosti co do výše způsobené škody apod. Tímto postupem dojde pouze k naplnění zákonného znaku recidivy jiným předchozím odsouzením nebo potrestáním obviněného, které v době spáchání posuzovaného činu odpovídalo stanoveným zákonným podmínkám a v této době reálně existovalo. Jestliže tedy existuje jiné dřívější odsouzení (potrestání) obviněného, které i po dni 1. 1. 2010 zakládá znak recidivy ve smyslu § 205 odst. 2 tr. zákoníku u činu obviněného spáchaného před tímto dnem, pak nelze na základě ustanovení o časové působnosti trestních zákonů (§ 2 odst. 1 tr. zákoníku, § 16 odst. 1 tr. zák.) dospět k závěru, že pro obviněného je příznivější nový trestní zákoník účinný od 1. 1. 2010 jen proto, že v popisu skutku soudu prvního stupně je uvedeno toliko takové předchozí odsouzení (potrestání) zakládající recidivu ve smyslu § 247 odst. 1 písm. e) tr. zák. pouze do 31. 12. 2009, a nelze tak ani učinit závěr, že jde od 1. 1. 2010 o čin beztrestný, popřípadě že z tohoto důvodu zanikla trestnost činu. *)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a:t>
            </a:r>
            <a:r>
              <a:rPr lang="cs-CZ" sz="1200"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Srov. znění § 205 odst. 2 tr. zákoníku po novele provedené zákonem č. 330/2011 Sb</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Pokud soud prvního stupně obviněnému neuložil povinnost k náhradě škody způsobené trestným činem a toto rozhodnutí učinil až odvolací soud, pak obviněnému nebyla odňata možnost využití práva odvolání, jestliže odvolací soud za splnění dalších zákonných důvodů postupoval podle § 258 odst. 1 písm. b), f) tr. ř. a za podmínek uvedených v § 259 odst. 3 tr. ř. ve věci nově rozhodl tak, že podle § 228 odst. 1 tr. ř. uložil obviněnému, aby nahradil poškozenému způsobenou škodu.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(Usnesení Nejvyššího soudu ze dne 13. 3. 2013, sp. zn. </a:t>
            </a:r>
            <a:r>
              <a:rPr lang="cs-CZ" sz="1400" b="1"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Tdo 218/2013</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10/2014 </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 odst. 5, 6 tr. ř., § 258 odst. 1 písm. a) tr. ř., § 14 odst. 3 tr. zákoníku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Pokud důkaz sice nebyl součástí spisu v přípravném řízení a byl předložen soudu teprve po podání obžaloby, avšak stranám byla později dána možnost se s ním seznámit a předmětný důkaz byl řádně proveden v rámci dokazování v hlavním líčení, přičemž obviněný měl možnost se k němu vyjádřit, nedošlo tímto postupem ke zkrácení práv obviněného na obhajobu. Proto nejde o podstatnou vadu řízení ve smyslu ustanovení § 258 odst. 1 písm. a) tr. ř., a jen z toho důvodu, že určitý důkaz byl uplatněn v pozdější fázi trestního řízení nelze dovodit porušení zásad spravedlivého procesu.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 závěr, že jde o zvlášť závažný zločin ve smyslu § 14 odst. 3 tr. zákoníku není významná dolní hranice trestní sazby odnětí svobody posuzovaného trestného činu, popřípadě výměra soudem uloženého trestu odnětí svobody, neboť pro zařazení trestného činu do kategorie zvlášť závažných zločinů je rozhodné jen to, zda zákon na něj stanoví trest odnětí svobody s horní hranicí trestní sazby nejméně deset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2899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2063552" y="764704"/>
            <a:ext cx="8219256" cy="5361459"/>
          </a:xfrm>
        </p:spPr>
        <p:txBody>
          <a:bodyPr>
            <a:normAutofit fontScale="77500" lnSpcReduction="20000"/>
          </a:bodyPr>
          <a:lstStyle/>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Princip „ultima ratio“ přichází dokonce v úvahu i u některých případů závažnějších trestných činů, kde by některé znaky trestného činu mohly nasvědčovat vyšší společenské škodlivosti, avšak ochrana konkrétního právního statku je zde dostatečně zajišťována uplatněním odpovědnosti podle jiného právního předpisu.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Přestože státní zástupce podal odvolání pouze v neprospěch obviněného, může dojít ke zrušení nebo změně napadeného rozhodnutí nejen v neprospěch obviněného, ale i v neprospěch a ve prospěch obviněného a také výlučně v jeho prospěch. Požadavek zákazu změny k lepšímu ve vztahu k obviněnému na základě odvolání státního zástupce podaného v neprospěch obviněného (zvláště, pokud by si obviněný odvolání nepodal), neodpovídá zásadám trestního řízení, ani postavení a úkolům státního zástupce a v konečném důsledku ani principu spravedlnosti, který musí ovládat rozhodování soudu v trestním řízení. Zásahy do těchto principů jsou možné jen na základě zákona a v souladu s ním. V zásadě by takovým jednostranným přístupem byl narušen i účel trestního řízení, kterým je nade vší pochybnost především snaha náležitě zjistit trestné činy a podle zákona jejich pachatele spravedlivě potrestat (§ 1 odst. 1 tr. řádu)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(Usnesení Nejvyššího soudu ČR z 19. 9. 2012, sp. zn.</a:t>
            </a:r>
            <a:r>
              <a:rPr lang="cs-CZ" sz="14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400" b="1"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 Tdo 1039/2012</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43/2013</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Abolice; nepřípustnost trestního stíhání; řízení o </a:t>
            </a:r>
            <a:r>
              <a:rPr lang="cs-CZ" sz="1200" i="1" u="sng" dirty="0" smtClean="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stížnosti</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Proti rozhodnutí odvolacího soudu, jímž podle § 257 odst. 2 tr. ř. z důvodu uvedeného např. v ustanovení § 11 odst. 1 písm. a) tr. ř. zastavil trestní stíhání obviněného s ohledem na aboliční ustanovení amnestie, není přípustný řádný opravný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prostředek.</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52/2013</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Ustanovení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260 tr. ř. je ve vztahu speciality k ustanovení § 259 odst. 1 tr. ř., protože upravuje výjimečný postup odvolacího soudu, jímž se věc vrací zpět až do stadia přípravného řízení. </a:t>
            </a:r>
            <a:r>
              <a:rPr lang="cs-CZ" sz="1200"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soud může vrátit věc státnímu zástupci k došetření podle § 260 tr. ř. jen tehdy, když zjistí, že dosavadní řízení je zatíženo takovou procesní vadou, kterou nelze odstranit v řízení před soudem</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(např. neměl-li obviněný po celou dobu trestního řízení obhájce, ač ho podle zákona měl mít, nebo byla-li podána obžaloba pro jiný skutek, než pro který bylo zahájeno trestní stíhání).</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 úvahu, zda po zrušení napadeného rozsudku odvolacím soudem je nutno postupovat podle § 259 odst. 1 tr. ř. a vrátit věc soudu prvního stupně k novému projednání a rozhodnutí nebo státnímu zástupci k došetření po-dle § 260 tr. ř., je podstatné zejména, jaké povahy a závažnosti je rozhodná procesní vada, a to z hlediska, zda tato vada je v řízení před soudem neodstranitelná, přičemž v návaznosti na toto základní procesní posouzení je třeba zvažovat, v jakém rozsahu je třeba řízení doplnit a které úkony je třeba provést k odstranění zjištěných procesních nedostatků. Státnímu zástupci může být věc vrácena pouze výjimečně, a to zejména tehdy, pokud odvolací soud zjistí, že věc je zatížena takovou procesní vadou nebo procesními vadami, že ani opakování hlavního líčení by zřejmě nemohlo vést k nápravě, a je proto žádoucí se věcí zabývat znovu v přípravném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řízení.</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46/2013</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Nejvyšší soud se může v dovolání zabývat jen těmi skutečnostmi, které jsou v obsahu dovolání uplatněny v souladu s obsahovými náležitostmi dovolání podle § 265f odst. 1 tr. ř. tak, aby byly uvedeny konkrétně přímo v textu dovolání. Z těchto důvodů dovolatel nemůže svou námitku opírat jen o odkaz na skutečnosti uplatněné v řádném opravném prostředku či v jiných podáních učiněných v předcházejících stadiích řízení, a to ani v závěrečných řečech v řízení před soudem prvního či druhého stupně.</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Dovolání je mimořádným opravným prostředkem s přesně zákonem stanovenými formálními podmínkami, za nichž ho lze uplatnit (§ 265a odst. 1 tr. ř.). Základní podmínkou a rozhodným hlediskem je existence pravomocného rozhodnutí ve věci samé. Při neexistenci konkrétního rozhodnutí je podání dovolání jen proti nesprávnosti procesního postupu vyloučeno. Proto dovolání, v němž je namítáno, byť s odkazem na dovolací důvod podle § 265b odst. 1 písm. k) tr. ř., že soudy pochybily při rozhodování o vazbě, je dovoláním nepřípustným a dovolací soud je odmítne podle § 265i odst. 1 písm. a) tr. ř</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68/2013</a:t>
            </a:r>
            <a:endPar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Jestliže obhájce podal za obviněného odvolání proti výroku o vině i trestu, ale obviněný, jehož způsobilost k právním úkonům nebyla omezena, poté výslovně omezil své odvolání jen proti výroku o trestu, přičemž s ohledem na jím vytýkané vady odvolací soud výrok o vině nepřezkoumával, ani jej nebyl povinen přezkoumat (§ 254 odst. 2 tr. ř.), pak dovolání obviněného směřující proti výroku o vině je nepřípustné (srov. č. 20/2004 Sb.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tr.).</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05658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346050"/>
          </a:xfrm>
        </p:spPr>
        <p:txBody>
          <a:bodyPr>
            <a:normAutofit fontScale="90000"/>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620688"/>
            <a:ext cx="8219256" cy="5577483"/>
          </a:xfrm>
        </p:spPr>
        <p:txBody>
          <a:bodyPr>
            <a:normAutofit fontScale="70000" lnSpcReduction="20000"/>
          </a:bodyPr>
          <a:lstStyle/>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14/2014</a:t>
            </a:r>
            <a:endParaRPr lang="cs-CZ" sz="1200"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b="1"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rozhodnutí o nároku poškozeného na náhradu nemajetkové újmy v penězích vzniklé mu v důsledku trestného činu je soud povinen v adhezním řízení nejprve zkoumat, zda poškozený jako fyzická osoba utrpěl nemajetkovou újmu ve smyslu § 13 odst. 1 občanského zákoníku, která mu vznikla trestným činem obviněného, vůči němuž byl tento nárok uplatněn. V případě, že se o nemajetkovou újmu jedná a není postačující morální zadostiučinění podle § 13 odst. 1 občanského zákoníku, lze za podmínek § 13 odst. 2 tohoto zákona přiznat náhradu v penězích. O snížení důstojnosti fyzické osoby nebo její vážnosti ve společnosti ve značné míře ve smyslu § 13 odst. 2 občanského zákoníku půjde pouze tam, kde s ohledem na konkrétní situaci, za které k neoprávněnému zásahu do osobnostních práv fyzické osoby došlo, jakož i s přihlédnutím k dotčené fyzické osobě, lze spolehlivě dovodit, že by nastalou nemajetkovou újmu vzhledem k intenzitě a trvání nepříznivého následku, spočívajícího ve snížení její důstojnosti či vážnosti ve společnosti, pociťovala jako závažnou zpravidla každá fyzická osoba nacházející se na místě a v postavení postižené fyzické osoby. Poznámka redakce Sbírky soudních rozhodnutí a stanovisek: Nyní jde o ustanovení § 2894 a násl. zákona č 89/2012, občanský zákoník, účinného od 1. 1. 2014, týkající se náhrady majetkové a nemajetkové újmy, § 2951 a násl. tohoto zákona o způsobu a rozsahu náhrady.</a:t>
            </a:r>
            <a:endParaRPr lang="cs-CZ" sz="1200" b="1"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b="1"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nárocích na náhradu majetkové škody, nemajetkové újmy v penězích, jakož i vydání bezdůvodného obohacení lze rozhodnout i vedle sebe, avšak každý z těchto nároků má své vlastní zákonné opodstatnění, a proto výroky o těchto samostatných nárocích jsou výroky oddělitelnými (§ 254 odst. 1 tr. ř</a:t>
            </a: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22/2014</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Jestliže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poškozený uplatnil včas a řádně nárok na náhradu majetkové škody způsobené trestným činem a obviněnému byla dána možnost seznámit se s tímto nárokem a vyjádřit se k němu, a neuložil-li přesto soud prvního stupně obviněnému povinnost k náhradě škody, může takové rozhodnutí za splnění zákonných předpokladů učinit odvolací soud. Pokud odvolací soud z podnětu odvolání státního zástupce či poškozeného podaného v neprospěch obviněného z důvodu, že nebyl učiněn výrok o náhradě škody, za podmínek uvedených v § 259 odst. 3 tr. ř. ve věci sám rozhodl tak, že podle § 228 odst. 1 tr. ř. uložil obviněnému povinnost, aby nahradil poškozenému způsobenou škodu, nejde pro obviněného o překvapivé rozhodnutí ani o porušení jeho práva na spravedlivý proces, neboť takové rozhodnutí odvolacího soudu nebylo vyloučeno. Obdobně to platí u nároku poškozeného na náhradu nemajetkové újmy a na vydání bezdůvodného </a:t>
            </a: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obohacení.</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cs-CZ" sz="1200" b="1" i="1" dirty="0" err="1">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68/2013</a:t>
            </a:r>
            <a:endPar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porušení práva obviněného na obhajobu ve smyslu čl. 40 odst. 3 Listiny základních práv a svobod a ustanovení § 35 a 36 tr. řádu se jedná i tehdy, když obhajobu obviněného v trestním řízení vykonává evropský advokát, který není oprávněn poskytovat právní služby na území České republiky</a:t>
            </a: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Tdo 1086/2013</a:t>
            </a:r>
            <a:endPar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porušení zákazu změny k horšímu ve smyslu § 264 odst. 2 tr. řádu nejde v případě, že odvolací soud konkretizoval ve výroku o vině v odsuzujícím rozsudku výši škody u dílčích útoků pokračujícího trestného činu, kterou předtím nalézací soud vyjádřil v popisu skutku obsaženého ve výroku o vině jen v souhrnné </a:t>
            </a: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výši.</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32/2014</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 ustanovení § 253 a § 254 odst. 1 tr. ř., vyplývá, že odvolací soud je vázán v přezkumné činnosti zásadně tím, který výrok rozsudku odvolatel napadl a jaké vady v jeho rámci vytýká. Toto výchozí vymezení a (omezení) přezkumné pravomoci odvolacího soudu ve vztahu k napadeným výrokům však rozšiřuje ustanovení § 254 odst. 2 tr. ř., a to pro případy, když vada, která je vytýkána napadenému výroku rozsudku, má svůj původ v jiném výroku, který nebyl napaden odvoláním. Pak je odvolací soud povinen přezkoumat i tento jiný (odvoláním nenapadený) výrok za předpokladu, že odvolatel mohl též proti němu podat odvolání, i když tak neučinil. Přesah přezkumné povinnosti odvolacího soudu podle § 254 odst. 2 tr. ř. je podmíněn vztahem původu (příčiny) a projevu zjištěné vady nenapadeného výroku rozsudku, jestliže důvodně vytknutá vada napadeného výroku má původ v jiném než napadeném výroku rozsudku. Oba výroky musí na sebe navazovat, a proto z toho vyplývá, že nestačí zjištění vady v jiném nenapadeném výroku rozsudku bez toho, že by zároveň byla dána uvedená návaznost na výrok napadený odvoláním, tedy že by důvodně vytknutá vada jednoho výroku měla původ v jiném nenapadeném výroku</a:t>
            </a: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Výrok o trestu sice obecně vždy navazuje na výrok o vině, to však k naplnění podmínek ustanovení § 254 odst. 2 tr. ř. nestačí, neboť odvolací soud se může a je povinen se zabývat dalším výrokem, který není odvoláním napaden, jen v případě, že v takto přezkoumávaném výroku skutečně zjistí vytýkanou vadu, jež má původ v jiném výroku, než který byl napaden odvoláním (např. v odvolání státního zástupce podaném v neprospěch obžalovaného je napaden výrok o trestu odnětí svobody jako nepřiměřeně mírný a tato vada zjištěná odvolacím soudem má svůj původ v mírnější právní kvalifikaci použité soudem prvního stupně, která by odůvodňovala přísnější trest odnětí svobody). Jestliže však je napadán odvoláním státního zástupce podaným v neprospěch obžalovaného výrok o peněžitém trestu, který nebyl uložen vzhledem k tomu, že by byl údajně zjevně nedobytný nebo že by jeho uložení bylo v rozporu s možností poškozeného domoci se přiznané náhrady škody, a odvolací soud se s touto argumentací ztotožní, nejsou splněny podmínky v ustanovení § 254 odst. 2 tr. ř. pro zrušení výroku o vině, byť by výrok o vině obžalovaného byl vadný z důvodu, že byla použita mírnější právní kvalifikace. </a:t>
            </a:r>
          </a:p>
          <a:p>
            <a:pPr marL="0" indent="0" algn="just">
              <a:buNone/>
            </a:pPr>
            <a:endPar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83542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fontScale="92500"/>
          </a:bodyPr>
          <a:lstStyle/>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38/2014</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Zákaz reformace in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259 odst. 4 tr. ř.) se vztahuje jen k rozhodnutí o odvolání, které bylo podáno výlučně ve prospěch obviněného, nikoli též ve prospěch jiných osob, např. poškozeného. Nic proto nebráni odvolacímu soudu, aby na základě odvolání poškozeného zrušil výrok, jimž mu byl soudem prvního stupně přiznán nárok na náhradu škody, a odkázal poškozeného na řízení ve věcech občanskoprávních, byť jde o rozhodnutí pro poškozeného nepříznivější</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44/2014</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Zákaz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reformationis</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se při rozhodování podle § 259 odst. 4 a § 264 odst. 2 tr. ř. v odvolacím řízení vztahuje jen k osobě obviněného (obžalovaného), přičemž nepřipouští z hlediska celkového posouzeni žádnou změnu v neprospěch takové osoby. Změna k horšímu tak nemůže nastat ve skutkových zjištěních, v použité právní kvalifikaci, v druhu a výměře trestu, v ochranném opatření i v náhradě škody nebo nemajetkové újmy nebo vydání bezdůvodného obohacení.</a:t>
            </a:r>
          </a:p>
          <a:p>
            <a:pPr marL="0" indent="0" algn="just">
              <a:buNone/>
            </a:pPr>
            <a:endPar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50/2014 </a:t>
            </a:r>
            <a:endParaRPr lang="cs-CZ" sz="1200"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Důvod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nutné obhajoby podle § 36 odst. 1 písm. a) tr. ř. je dán i tehdy, je-li obviněný ve vazbě nebo ve výkonu trestu odnětí svobody na území cizího státu.</a:t>
            </a:r>
          </a:p>
          <a:p>
            <a:pPr marL="0" indent="0" algn="just">
              <a:buNone/>
            </a:pPr>
            <a:endPar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5/2015 </a:t>
            </a:r>
            <a:endParaRPr lang="cs-CZ" sz="1200"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Výši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požadované náhrady škody nebo nemajetkové újmy nebo rozsah požadovaného bezdůvodného obohacení, které byly uplatněny řádně a včas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43 odst. 3, § 206 odst. 2 tr. 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 možno v průběhu dalšího řízení měnit, a to až do doby, než se soud odebere k závěrečné poradě v hlavním líčení, event. veřejném zasedání o odvolání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217, § 218, § 238 tr. ř.).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Proto je přípustné, aby poškozený v průběhu trestního řízení rozšířil a důkazně doložil svůj včas a řádně uplatněný nárok na náhradu škody či nemajetkové újmy anebo na vydání bezdůvodného obohacení, o kterém je možno poté rozhodnout podle § 228 odst. 1 tr. ř. (příp. i § 229 odst. 1, 2 tr. ř.), a to za splnění podmínky, že je dána obviněnému nebo jeho obhájci možnost se k takovému rozšíření nároku konkrétně vyjádřit a uplatnit proti němu námitky.</a:t>
            </a:r>
          </a:p>
          <a:p>
            <a:pPr marL="0" indent="0" algn="just">
              <a:buNone/>
            </a:pP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případě, že nárok je zvyšován v průběhu odvolacího řízení, musí být splněna další podmínka, že bylo poškozeným podle § 246 odst. 1 písm. d), odst. 2 tr. ř. nebo státním zástupcem podle § 246 odst. 1 písm. a), odst. 2 tr. ř. podáno odvolání v neprospěch obžalovaného ohledně výroku o náhradě škody či nemajetkové újmy anebo o vydání bezdůvodného obohacení.</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02352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a:xfrm>
            <a:off x="3359696" y="5445224"/>
            <a:ext cx="6470104" cy="69944"/>
          </a:xfrm>
        </p:spPr>
        <p:txBody>
          <a:bodyPr>
            <a:normAutofit fontScale="90000"/>
          </a:bodyPr>
          <a:lstStyle/>
          <a:p>
            <a:endParaRPr lang="cs-CZ" dirty="0"/>
          </a:p>
        </p:txBody>
      </p:sp>
      <p:sp>
        <p:nvSpPr>
          <p:cNvPr id="8" name="Zástupný symbol pro obsah 7"/>
          <p:cNvSpPr>
            <a:spLocks noGrp="1"/>
          </p:cNvSpPr>
          <p:nvPr>
            <p:ph idx="1"/>
          </p:nvPr>
        </p:nvSpPr>
        <p:spPr>
          <a:xfrm>
            <a:off x="2279576" y="188640"/>
            <a:ext cx="7632848" cy="5040560"/>
          </a:xfrm>
        </p:spPr>
        <p:txBody>
          <a:bodyPr>
            <a:normAutofit fontScale="77500" lnSpcReduction="20000"/>
          </a:bodyPr>
          <a:lstStyle/>
          <a:p>
            <a:pPr marL="45720" indent="0" algn="ctr">
              <a:buNone/>
            </a:pPr>
            <a:r>
              <a:rPr lang="cs-CZ"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p>
          <a:p>
            <a:pPr marL="45720" indent="0" algn="just">
              <a:buNone/>
            </a:pPr>
            <a:r>
              <a:rPr lang="cs-CZ" sz="1200" b="1" i="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6/2015 </a:t>
            </a:r>
            <a:endParaRPr lang="cs-CZ" sz="1200" b="1" i="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720" indent="0" algn="just">
              <a:buNone/>
            </a:pPr>
            <a:r>
              <a:rPr lang="cs-CZ" sz="1200" b="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b="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 naplnění znaku spočívajícího v tom, že pachatel trestný čin uvedený v odstavci 1 § 145 nebo § 358 tr. zákoníku spáchal opětovně ve smyslu § 145 odst. 2 písm. g) a § 358 odst. 2 písm. a) tr. zákoníku, postačí jakýkoliv případ opakování téhož trestného činu. Není třeba, aby byl za takový čin pravomocně odsouzen, a není významné, zda se ohledně takového odsouzení na pachatele hledí, jako by odsouzen nebyl (srov. č. 58/2011 Sb. </a:t>
            </a:r>
            <a:r>
              <a:rPr lang="cs-CZ" sz="1200" dirty="0" err="1">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a:t>
            </a: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tr.). Proto i v případě amnestie, jíž byl prominut trest s účinkem, že se na odsouzeného hledí, jako by odsouzen nebyl, tato okolnost nebrání naplnění uvedeného kvalifikačního znaku, protože i přes fikci neodsouzení stále platí, že pachatel trestný čin, pro který byl původně odsouzen, spáchal.</a:t>
            </a:r>
          </a:p>
          <a:p>
            <a:pPr marL="45720" indent="0" algn="just">
              <a:buNone/>
            </a:pPr>
            <a:r>
              <a:rPr lang="cs-CZ" sz="1200" b="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b="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Jestliže odvolací soud, rozhodující pouze k odvolání obviněného, zrušil rozsudek soudu prvního stupně ve výroku o trestu, jímž byl uložen souhrnný a samostatný trest, a nově ukládá jen úhrnný trest proto, že dřívější odsouzení rozsudkem, ve vztahu k němuž byl původně uložen souhrnný trest, je takové povahy, že se na obviněného hledí, jako by nebyl odsouzen (např. v důsledku rozhodnutí o amnestii), nemůže úhrnný trest uložit ve výměře odpovídající součtu původně uloženého souhrnného a samostatného trestu. Trest se v uvedeném případě stanoví za méně trestných činů a uložení trestu v takto označené výměře by znamenalo zhoršení postavení obviněného a tím porušení zákazu </a:t>
            </a:r>
            <a:r>
              <a:rPr lang="cs-CZ" sz="1200" dirty="0" err="1">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reformationis</a:t>
            </a: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a:t>
            </a:r>
            <a:r>
              <a:rPr lang="cs-CZ" sz="1200" dirty="0" err="1">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45720" indent="0" algn="just">
              <a:buNone/>
            </a:pPr>
            <a:endPar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720" indent="0" algn="just">
              <a:buNone/>
            </a:pP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32/2015</a:t>
            </a:r>
          </a:p>
          <a:p>
            <a:pPr marL="0" indent="0" algn="just">
              <a:buNone/>
            </a:pPr>
            <a:r>
              <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Obsahovou náležitostí výroku o vině odsuzujícího rozsudku je takový popis skutku, jehož jednotlivé části odpovídají příslušným znakům skutkové podstaty trestného činu, kterým byl obviněný uznán vinným. Motiv nebo pohnutku trestného činu je nutno uvádět ve výroku odsuzujícího rozsudku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(resp. v popisu skutku)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pokud je znakem příslušné skutkové podstaty trestného činu. V jiných případech zpravidla postačí takové okolnosti uvést jen v odůvodnění rozsudku a jejich uvedení ve výroku je nadbytečné.</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Jejich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nadbytečné uvedení ve výrokové části rozsudku však nelze pokládat za vadu rozsudku, jež by mohla vést k jeho zrušení ve smyslu ustanovení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2" action="ppaction://hlinkfile"/>
              </a:rPr>
              <a:t>§ 258 odst. 1 písm. b)</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a:t>
            </a:r>
          </a:p>
          <a:p>
            <a:pPr marL="0" indent="0" algn="just">
              <a:buNone/>
            </a:pPr>
            <a:r>
              <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Kdykoliv v průběhu řízení má obviněný právo ukončit zmocnění svého obhájce  k obhajobě a zvolit si nového obhájce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3" action="ppaction://hlinkfile"/>
              </a:rPr>
              <a:t>§ 33 odst. 1</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Neoznámí-li však obviněný příslušnému orgánu činnému v trestním řízení změnu obhájce včas, a to zpravidla předložením plné moci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51/2010 Sb.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aby mohl být nový obhájce vyrozuměn v zákonné lhůtě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(je-li stanovena)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 nařízeném úkonu trestního řízení, je podle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4" action="ppaction://hlinkfile"/>
              </a:rPr>
              <a:t>§ 37 odst. 2</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obhájce dříve zvolený nebo ustanovený povinen vykonávat obhajobu, není-li z obhajování vyloučen, až do doby, než ji osobně převezme později zvolený obhájce. </a:t>
            </a:r>
          </a:p>
          <a:p>
            <a:pPr marL="0" indent="0" algn="just">
              <a:buNone/>
            </a:pP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Změna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osobě obhájce tak zásadně není důvodem pro neprovedení již nařízeného úkonu trestního řízení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(srov. nález Ústavního soudu ze dne 25. 9. 1996,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5" action="ppaction://hlinkfile"/>
              </a:rPr>
              <a:t>III. ÚS 83/96</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uveřejněný pod č. 293/1996 Sb.)</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Jestliže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nařízeném hlavním líčení nebo veřejném zasedání byli obviněný i jeho dosavadní obhájce řádně a včas vyrozuměni, jsou mu přítomni a naopak nově zvolený obhájce se k tomuto úkonu nedostavil, pak jen nepřítomnost nově zvoleného obhájce není překážkou provedení tohoto hlavního líčení nebo veřejného zasedání. </a:t>
            </a:r>
            <a:endPar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1/2002</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opravě a doplnění protokolu o hlavním líčení a o námitkách proti takovému protokolu vždy rozhoduje soud, o jehož protokol jde (§ 57 odst. 1 tr. ř.). Jestliže tedy je v řízení před odvolacím soudem zpochybněna správnost protokolace vyjádřením některé z procesních stran ohledně podání opravného prostředku proti vyhlášenému rozsudku, pak odvolací soud není oprávněn posuzovat správnost či úplnost protokolace, nýbrž věc předloží soudu prvního stupně k rozhodnutí o těchto námitkách.</a:t>
            </a:r>
          </a:p>
        </p:txBody>
      </p:sp>
    </p:spTree>
    <p:extLst>
      <p:ext uri="{BB962C8B-B14F-4D97-AF65-F5344CB8AC3E}">
        <p14:creationId xmlns:p14="http://schemas.microsoft.com/office/powerpoint/2010/main" val="2941031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p>
        </p:txBody>
      </p:sp>
      <p:sp>
        <p:nvSpPr>
          <p:cNvPr id="3" name="Zástupný symbol pro obsah 2"/>
          <p:cNvSpPr>
            <a:spLocks noGrp="1"/>
          </p:cNvSpPr>
          <p:nvPr>
            <p:ph idx="1"/>
          </p:nvPr>
        </p:nvSpPr>
        <p:spPr>
          <a:xfrm>
            <a:off x="1991544" y="764705"/>
            <a:ext cx="8219256" cy="5361459"/>
          </a:xfrm>
        </p:spPr>
        <p:txBody>
          <a:bodyPr>
            <a:normAutofit fontScale="85000" lnSpcReduction="200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Přípustnost a účinek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řádný opravný prostředek proti rozsudku soudu I. stupně</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tj. okresních a krajských soudů v návaznosti na jejich věcnou příslušnost vymezenou v §§ 16 a 17 odst. 1 –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rozsudek, kterým byl v hlavním líčení obžalovaný uznán vinným nebo byl obžaloby zproštěn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225 a násl.),</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rozsudek, kterým byl ve veřejném zasedání v řízení o obnově stanoven v případě částečného povolení obnovy řízení za zbývající trestné činy přiměřený trest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288 odst. 3),</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rozsudek, kterým byl ve veřejném zasedání po předchozím nálezu Ústavního soudu, jímž byl zrušen pravomocný rozsudek jen o některém z trestných činů, stanoven za zbývající trestné činy přiměřený trest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314j),</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rozsudek, kterým bylo ve veřejném zasedání rozhodnuto o uložení trestu odsouzenému, u něhož bylo podmíněně upuštěno od potrestání s dohledem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359a),</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rozsudek, kterým soud rozhodl ve veřejném zasedání o návrhu na uznání cizozemského rozhodnutí na území České republiky a o jeho výkonu anebo o zamítnutí takového návrhu a o vyhovění nebo zamítnutí návrhu na dodržení lhůt nebo jiných podmínek pro podmíněné propuštění z výkonu nepodmíněného trestu odnětí svobody nebo předčasného ukončení takového výkonu stanoveného právem cizího státu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124-126 z. m. j. s.),</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rozsudek, kterým soud rozhodl ve veřejném zasedání o uznání a výkonu rozhodnutí jiného členského státu nebo o neuznání rozhodnutí v řízení o uznání a o výkonu rozhodnutí jiného členského státu ukládajícího nepodmíněný trest odnětí svobody nebo ochranné opatření spojené se zbavením osobní svobody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304 odst. 2 z. m. j. s.).</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proti rozsudku, kterým soud schválil dohodu o vině a trestu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lze podat odvolání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pouze v případě, že takový rozsudek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není v souladu s dohodou o vině a trestu, jejíž schválení státní zástupce soudu navrhl</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proti rozsudku, kterým soud schválil dohodu o vině a trestu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může poškozený, který uplatnil nárok na náhradu škody nebo nemajetkové újmy nebo na vydání bezdůvodného obohacení,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podat odvolání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nesprávnost výroku o náhradě škody nebo nemajetkové újmy v penězích nebo o vydání bezdůvodného obohacení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ledaže</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 dohodě o vině a trestu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souhlasil</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 rozsahem a způsobem náhrady škody nebo nemajetkové újmy nebo vydáním bezdůvodného obohacení a tato dohoda byla soudem schválena v podobě, s níž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souhlasil</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vždy s odkladným účinkem</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245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 rozdíl od stížností, u kterých podle § 141 odst. 4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jen kde tento účinek zákon stanoví</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r>
              <a:rPr lang="cs-CZ" sz="1200" b="1" i="1" u="sng" dirty="0" smtClean="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devolutivním účinkem</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 odvolání rozhodují s výjimkou rozhodnutí podle § 250 odst. 4 tr. ř. odvolací soudy uvedené v § 252 tr. ř.; u stížnosti - § 146 odst. 1 tr. ř. – </a:t>
            </a:r>
            <a:r>
              <a:rPr lang="cs-CZ" sz="1200" i="1"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autoremedura</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182855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71587"/>
          </a:xfrm>
        </p:spPr>
        <p:txBody>
          <a:bodyPr>
            <a:normAutofit fontScale="90000"/>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b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cs-CZ" sz="2000" dirty="0"/>
          </a:p>
        </p:txBody>
      </p:sp>
      <p:sp>
        <p:nvSpPr>
          <p:cNvPr id="3" name="Zástupný symbol pro obsah 2"/>
          <p:cNvSpPr>
            <a:spLocks noGrp="1"/>
          </p:cNvSpPr>
          <p:nvPr>
            <p:ph idx="1"/>
          </p:nvPr>
        </p:nvSpPr>
        <p:spPr>
          <a:xfrm>
            <a:off x="911424" y="692696"/>
            <a:ext cx="10442376" cy="5484267"/>
          </a:xfrm>
          <a:ln>
            <a:solidFill>
              <a:schemeClr val="accent1"/>
            </a:solidFill>
          </a:ln>
        </p:spPr>
        <p:txBody>
          <a:bodyPr>
            <a:normAutofit fontScale="92500" lnSpcReduction="10000"/>
          </a:bodyPr>
          <a:lstStyle/>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6/2016</a:t>
            </a:r>
            <a:endParaRPr lang="cs-CZ" sz="1200"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Jestliže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soud rozhodne o tom, že se věc podle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2" action="ppaction://hlinkfile"/>
              </a:rPr>
              <a:t>§ 257 odst. 1 písm. b)</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postoupí jinému orgánu, jímž by mohl být čin obviněného posouzen jako přestupek nebo kárné provinění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3" action="ppaction://hlinkfile"/>
              </a:rPr>
              <a:t>§ 222 odst. 2</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mohou obviněný nebo státní zástupce proti takovému rozhodnutí podat dovolání podle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4" action="ppaction://hlinkfile"/>
              </a:rPr>
              <a:t>§ 265b odst. 1 písm. f)</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Proto i po dobu, než oprávněným osobám uplyne lhůta k podání dovolání podle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5" action="ppaction://hlinkfile"/>
              </a:rPr>
              <a:t>§ 265e odst. 1</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anebo do doby, než dovolací soud o podaném dovolání rozhodne, je stále vedeno trestní řízení ve smyslu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6" action="ppaction://hlinkfile"/>
              </a:rPr>
              <a:t>§ 12 odst. 10</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jehož doba trvání se nezapočítává do běhu lhůty pro projednání přestupku (srov.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7" action="ppaction://hlinkfile"/>
              </a:rPr>
              <a:t>§ 20 odst. 2</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zákona č. 200/1990 Sb., o přestupcích, ve znění pozdějších předpisů S účinností zákona č. 209/2015 Sb., kterým se mění zákon č. 200/1990 Sb., o přestupcích, ve znění pozdějších předpisů, zákon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8" action="ppaction://hlinkfile"/>
              </a:rPr>
              <a:t>č. 269/1994 Sb.</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 Rejstříku trestů, ve znění pozdějších předpisů, a některé další zákony, tj. v odpovídající části od 1. 10. 2015,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7" action="ppaction://hlinkfile"/>
              </a:rPr>
              <a:t>§ 20 odst. 4</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zákona č. 200/1990 Sb., o přestupcích, ve znění pozdějších předpisů.). </a:t>
            </a:r>
          </a:p>
          <a:p>
            <a:pPr marL="0" indent="0" algn="just">
              <a:buNone/>
            </a:pP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tohoto důvodu může soud prvního stupně po rozhodnutí odvolacího soudu o postoupení věci jinému orgánu podle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2" action="ppaction://hlinkfile"/>
              </a:rPr>
              <a:t>§ 257 odst. 1 písm. b)</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tomuto orgánu předložit věc se spisem teprve tehdy, až oprávněným osobám uplyne lhůta k podání dovolání, anebo o podaném dovolání rozhodne dovolací soud. Obdobně platí, že nabylo-li rozhodnutí o postoupení věci jinému orgánu právní moci již před soudem prvního stupně, může tento soud věc jinému orgánu předložit se spisem až po uplynutí odvolací lhůty všem oprávněným osobám. </a:t>
            </a:r>
            <a:endPar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7/2016 </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Volba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příslušné formy jednání odvolacího soudu není závislá jen na způsobu jeho rozhodnutí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9" action="ppaction://hlinkfile"/>
              </a:rPr>
              <a:t>§ 263 odst. 1</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nýbrž i na způsobu dokazování, které zamýšlí před vydáním svého rozhodnutí provést. Pokud shledá nezbytným vyslechnout svědky, a to v rozsahu umožňujícím provedení takového dokazování v odvolacím řízení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9" action="ppaction://hlinkfile"/>
              </a:rPr>
              <a:t>§ 263 odst. 6</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musí konat veřejné zasedání, v jehož průběhu lze tyto důkazy způsobem upraveným v ustanovení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10" action="ppaction://hlinkfile"/>
              </a:rPr>
              <a:t>§ 235 odst. 2</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provést. Konal-li odvolací soud veřejné zasedání a zejména provedl-li v něm dokazování, nemůže již o podaném odvolání, po odročení jednání za účelem dalšího doplnění dokazování (např. provedení listinných důkazů), meritorně rozhodnout v neveřejném zasedání. </a:t>
            </a:r>
            <a:endPar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 Tdo 1470/2015 </a:t>
            </a:r>
          </a:p>
          <a:p>
            <a:pPr marL="0" indent="0" algn="just">
              <a:buNone/>
            </a:pP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Vyjádření vůle k využití opravného prostředku oprávněnými osobami je nutné posuzovat v souladu s dalšími projevy, jež takové osoby ve vztahu k tomuto svému právu učinily. Existence skutečné vůle obviněného vzdát se odvolání ve smyslu </a:t>
            </a:r>
            <a:r>
              <a:rPr lang="cs-CZ" sz="1200" i="1" u="sng" dirty="0" smtClean="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1</a:t>
            </a:r>
            <a:r>
              <a:rPr lang="cs-CZ" sz="1200" i="1" dirty="0" smtClean="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 ř. je zásadním předpokladem možnosti úspěšného uplatnění tohoto procesního úkonu. Pochybnosti o vůli obviněného vzdát se práva na odvolání může důvodně vyvolávat, pokud obhájce obviněného doručí soudu podání, jímž se obviněný vzdává tohoto práva, a obviněný sám následně ještě ve lhůtě stanové zákonem odvolání podá. Takové pochybnosti o souladu vůle obviněného s podáním jeho obhájcem jsou soudy povinny odstranit, zjistit skutečnou vůli obviněného a k tomu si opatřit nejen vyjádření obhájce, ale i vyjádření obviněného, případně další dostupné důkazy, a teprve na jejich podkladě učinit odpovídající rozhodnutí</a:t>
            </a:r>
          </a:p>
          <a:p>
            <a:pPr marL="0" indent="0" algn="just">
              <a:buNone/>
            </a:pP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27/2017 </a:t>
            </a:r>
            <a:r>
              <a:rPr lang="cs-CZ" sz="1200" i="1" dirty="0" smtClean="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Předseda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senátu je oprávněn, a v zájmu zamezení neopodstatněných průtahů i povinen, posuzovat důvodnost omluvy obhájce z hlavního líčení nebo veřejného zasedání, a za tím účelem též provést potřebná šetření. Zvláště to platí v situaci, kdy omluva byla předložena např. pouhý den před konáním soudního jednání, a kdy už zpravidla ani nelze vyrozumět všechny předvolané či vyrozuměné osoby o případném zrušení nařízeného jednání. V takovém postupu předsedy senátu nelze shledávat jeho negativní poměr k obhájci a tedy ani důvody pro jeho vyloučení z vykonávání úkonů trestního řízení ve smyslu § 30 odst. 1 tr. ř</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6424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ED1FA78-5D1D-4A93-B9A8-E4ECB6AC5455}"/>
              </a:ext>
            </a:extLst>
          </p:cNvPr>
          <p:cNvSpPr>
            <a:spLocks noGrp="1"/>
          </p:cNvSpPr>
          <p:nvPr>
            <p:ph type="title"/>
          </p:nvPr>
        </p:nvSpPr>
        <p:spPr>
          <a:xfrm>
            <a:off x="609600" y="0"/>
            <a:ext cx="10972800" cy="332656"/>
          </a:xfrm>
        </p:spPr>
        <p:txBody>
          <a:bodyPr>
            <a:normAutofit fontScale="90000"/>
          </a:bodyPr>
          <a:lstStyle/>
          <a:p>
            <a:pPr algn="ctr"/>
            <a:r>
              <a:rPr lang="cs-CZ" sz="2000" b="1" i="1" dirty="0">
                <a:solidFill>
                  <a:srgbClr val="FF0000"/>
                </a:solidFill>
                <a:latin typeface="Tahoma" panose="020B0604030504040204" pitchFamily="34" charset="0"/>
                <a:ea typeface="Tahoma" panose="020B0604030504040204" pitchFamily="34" charset="0"/>
                <a:cs typeface="Tahoma" panose="020B0604030504040204" pitchFamily="34" charset="0"/>
              </a:rPr>
              <a:t>Odvolání a řízení o něm</a:t>
            </a:r>
          </a:p>
        </p:txBody>
      </p:sp>
      <p:sp>
        <p:nvSpPr>
          <p:cNvPr id="3" name="Zástupný symbol pro obsah 2">
            <a:extLst>
              <a:ext uri="{FF2B5EF4-FFF2-40B4-BE49-F238E27FC236}">
                <a16:creationId xmlns:a16="http://schemas.microsoft.com/office/drawing/2014/main" xmlns="" id="{A56C5CD7-0B9C-463E-AB97-188016E7148A}"/>
              </a:ext>
            </a:extLst>
          </p:cNvPr>
          <p:cNvSpPr>
            <a:spLocks noGrp="1"/>
          </p:cNvSpPr>
          <p:nvPr>
            <p:ph idx="1"/>
          </p:nvPr>
        </p:nvSpPr>
        <p:spPr>
          <a:xfrm>
            <a:off x="695400" y="404664"/>
            <a:ext cx="10887000" cy="5904655"/>
          </a:xfrm>
        </p:spPr>
        <p:txBody>
          <a:bodyPr>
            <a:normAutofit/>
          </a:bodyPr>
          <a:lstStyle/>
          <a:p>
            <a:pPr marL="0" indent="0" algn="just">
              <a:buNone/>
            </a:pPr>
            <a:r>
              <a:rPr lang="cs-CZ" sz="13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48/2017</a:t>
            </a:r>
            <a:r>
              <a:rPr lang="cs-CZ" sz="13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Předseda senátu soudu prvního stupně za podmínek uvedených v § 251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ustanoví obviněnému, který podal odvolání nesplňující náležitosti obsahu odvolání podle § 249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obhájce, a to za účelem jen odůvodnění odvolání anebo i obhajování v odvolacím řízení. Není-li v opatření o ustanovení obhájce účel jeho ustanovení jasně a určitě vymezen, nutno takové neurčité ustanovení vykládat ve prospěch obviněného jako ustanovení obhájce jak za účelem odůvodnění odvolání, tak i obhajování v odvolacím řízení. Jestliže za takové situace odvolací soud nevyrozuměl obhájce obviněného o konání veřejného zasedání, ačkoliv ho vyrozumět měl, v důsledku čehož obhájce při veřejném zasedání nebyl přítomen, došlo k porušení práva na obhajobu, které naplňuje dovolací důvod podle § 265b odst. 1 písm. c)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hangingPunct="0">
              <a:buNone/>
            </a:pP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hangingPunct="0">
              <a:buNone/>
            </a:pPr>
            <a:r>
              <a:rPr lang="cs-CZ" sz="14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53/2017</a:t>
            </a:r>
          </a:p>
          <a:p>
            <a:pPr marL="0" indent="0" algn="just" hangingPunct="0">
              <a:buNone/>
            </a:pP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soud nemůže postupem podle § 260 tr. ř. vrátit věc státnímu zástupci k došetření na základě závěru, že rozsudek soudu prvního stupně trpí podstatnou procesní vadou ve smyslu § 258 odst. 1 písm. a)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spočívající v tom, že v projednávané věci je třeba rozšířit okruh obviněných o další osoby. Takový postup odvolacího soudu je v rozporu s obžalovací zásadou. </a:t>
            </a:r>
          </a:p>
          <a:p>
            <a:pPr marL="0" indent="0" algn="just">
              <a:buNone/>
            </a:pPr>
            <a:endPar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6/2017</a:t>
            </a:r>
          </a:p>
          <a:p>
            <a:pPr marL="0" indent="0" algn="just">
              <a:buNone/>
            </a:pP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Nebyl-li odvolací soud na podkladě odvolání státního zástupce oprávněn přezkoumat výrok o vině, neboť vada jím napadeného výroku o náhradě škody neměla svůj původ v tomto výroku, nemohl na podkladě tohoto odvolání rozhodnout o zrušení rozsudku soudu prvního stupně v celém rozsahu, a to ani z důvodu potřeby nápravy zjevné nesprávnosti výroku o vině.</a:t>
            </a:r>
          </a:p>
          <a:p>
            <a:pPr marL="0" indent="0" algn="just">
              <a:buNone/>
            </a:pP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soud není oprávněn provést volbu, na podkladě kterého z více důvodných opravných prostředků zruší rozsudek soudu prvního stupně, pokud všechna odvolání napadla tentýž výrok o náhradě škody ve stejném rozsahu a ze stejných důvodů.</a:t>
            </a: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45/2017</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posouzení, zda se pachatel neplněním vyživovací povinnosti vůči svým dětem dopustil jednoho nebo více samostatných přečinů zanedbání povinné výživy podle § 196 tr. zákoníku, je rozhodující počet výchovných prostředí, ve kterých se tyto děti nacházejí (např. u různých matek, u různých pěstounů, ve více výchovných ústavech).</a:t>
            </a:r>
            <a:endPar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5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87077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3392" y="274638"/>
            <a:ext cx="10959008" cy="634082"/>
          </a:xfrm>
        </p:spPr>
        <p:txBody>
          <a:bodyPr>
            <a:normAutofit/>
          </a:bodyPr>
          <a:lstStyle/>
          <a:p>
            <a:pPr algn="ctr"/>
            <a:r>
              <a:rPr lang="cs-CZ" sz="2000" b="1" i="1" dirty="0" smtClean="0">
                <a:solidFill>
                  <a:srgbClr val="FF0000"/>
                </a:solidFill>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623392" y="836713"/>
            <a:ext cx="10959008" cy="5289452"/>
          </a:xfrm>
        </p:spPr>
        <p:txBody>
          <a:bodyPr>
            <a:normAutofit fontScale="92500" lnSpcReduction="20000"/>
          </a:bodyPr>
          <a:lstStyle/>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13/2018 Sb. r. tr.</a:t>
            </a:r>
          </a:p>
          <a:p>
            <a:pPr marL="0" indent="0" algn="just">
              <a:buNone/>
            </a:pPr>
            <a:r>
              <a:rPr lang="cs-CZ" sz="13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Zjistí-li orgány činné v trestním řízení skutečnou totožnost osoby, proti které se dosud vedlo trestní stíhání pod jejím smyšleným (nebo cizím) jménem, není to důvodem k zastavení trestního stíhání podle </a:t>
            </a:r>
            <a:r>
              <a:rPr lang="cs-CZ" sz="13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2"/>
              </a:rPr>
              <a:t>§ 172 odst. 1 tr. ř.</a:t>
            </a:r>
            <a:r>
              <a:rPr lang="cs-CZ" sz="13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poté k jeho opětovnému zahájení podle </a:t>
            </a:r>
            <a:r>
              <a:rPr lang="cs-CZ" sz="13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3"/>
              </a:rPr>
              <a:t>§ 160 odst. 1 tr. ř.</a:t>
            </a:r>
            <a:r>
              <a:rPr lang="cs-CZ" sz="13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ale po provedení změny v označení osoby obviněného záznamem ve spise je možno pokračovat v tomto trestním stíhání. Rozhodující je fyzická identita osoby, vůči níž bylo zahájeno a je vedeno trestní stíhání pro konkrétní skutek.</a:t>
            </a:r>
          </a:p>
          <a:p>
            <a:pPr marL="0" indent="0" algn="just">
              <a:buNone/>
            </a:pPr>
            <a:r>
              <a:rPr lang="cs-CZ" sz="13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Vyjde-li v řízení před soudem najevo skutečná totožnost osoby ve stadiu před vyhlášením rozsudku soudu prvního stupně, lze v řízení pokračovat na podkladě dosud provedených úkonů s tím, že pravá totožnost obviněného se ve spise neformálně vyjádří pouhým záznamem. Jen z tohoto důvodu nelze věc vrátit státnímu zástupci k došetření. Výjimkou odůvodňující případné vrácení věci státnímu zástupci k došetření by mohla být pouze situace, kdyby záměnou totožnosti osoby obviněného došlo k závažnému porušení určitých zákonných ustanovení významných z hlediska dodržení procesních práv obviněného nebo jeho postavení (např. zjistí-li se až dodatečně, že obviněný je mladistvý).</a:t>
            </a:r>
          </a:p>
          <a:p>
            <a:pPr marL="0" indent="0" algn="just">
              <a:buNone/>
            </a:pPr>
            <a:r>
              <a:rPr lang="cs-CZ" sz="13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Je-li obviněný označen nepravým jménem v rozsudku, který dosud nenabyl právní moci, lze proti němu podat odvolání, byť pouze za účelem odstranění takové vady. Nedošlo-li v důsledku záměny totožnosti obviněného k závažnému porušení určitých zákonných ustanovení významných z hlediska dodržení procesních práv obviněného nebo jeho postavení (např. uložením trestu, který nelze uložit některým osobám), anebo neshledá-li odvolací soud při plnění své přezkumné povinnosti podle </a:t>
            </a:r>
            <a:r>
              <a:rPr lang="cs-CZ" sz="13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4"/>
              </a:rPr>
              <a:t>§ 254 tr. ř.</a:t>
            </a:r>
            <a:r>
              <a:rPr lang="cs-CZ" sz="13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jiné vady, může rozhodnout jen tak, že zruší napadený rozsudek a v nově vydaném rozsudku označí obviněného pravým jménem. V takovém případě odvolací soud není oprávněn rozhodnout, že se má konat celé předcházející řízení znovu</a:t>
            </a:r>
            <a:r>
              <a:rPr lang="cs-CZ" sz="13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16/2018 Sb. r. tr.</a:t>
            </a:r>
            <a:endPar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Jestliže obsahem protokolu o prověrce na místě podle § 104e tr. ř. jsou tvrzení obviněného nebo svědka, která významně doplňují, či dokonce mění údaje obsažené v protokole o jejich dřívějších výpovědích, pak tato jejich vyjádření, učiněná po řádném poučení, je třeba považovat za součást jejich výpovědí, přičemž důkaz těmito výpověďmi lze v hlavním líčení provést přečtením příslušné části protokolů jen za splnění zákonných podmínek předpokládaných v § 207 odst. 2 tr. ř., resp. v § 211 odst. 1 až odst. 4 tr. ř.</a:t>
            </a:r>
          </a:p>
          <a:p>
            <a:pPr marL="0" indent="0" algn="just">
              <a:buNone/>
            </a:pP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Postup soudu prvního stupně, který takový protokol v hlavním líčení přečte jen jako listinný důkaz ve smyslu § 213 tr. ř., zakládá podstatnou vadu ve smyslu ustanovení § 258 odst. 1 písm. a), c) tr. ř</a:t>
            </a: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17/2018 Sb. r. tr.</a:t>
            </a:r>
            <a:endPar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soud nemůže v neveřejném zasedání postupem podle § 263 odst. 1 písm. b) tr. ř. k odvolání podanému též proti výroku o vině rozhodnout podle § 258 odst. 1, 2 tr. ř. a zrušit napadený rozsudek jen ve výroku o trestu a v tomto rozsahu věc vrátit soudu prvního stupně k novému rozhodnutí s tím, že odvolání proti výroku o vině nepokládá za důvodné</a:t>
            </a:r>
            <a:r>
              <a:rPr lang="cs-CZ" sz="1200" i="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38/2018 Sb. r. tr.</a:t>
            </a:r>
            <a:endPar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Rozsah, v němž je odvolací soud povinen podle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5"/>
              </a:rPr>
              <a:t>§ 254 tr. ř.</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přezkoumat napadený rozsudek soudu prvního stupně, určuje obsah podaného odvolání. Odvolatel tak zpravidla činí vymezením napadených výroků a uvedením vad, jimiž je podle něj rozsudek zatížen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6"/>
              </a:rPr>
              <a:t>§ 249 odst. 1 tr. ř.</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 písemném vyhotovení odvolání. K přezkoumání rozsudku v jiném, případně i užším, rozsahu může odvolací soud přistoupit jen tehdy, je-li z následného projevu vůle odvolatele (např. jeho vyjádření při veřejném zasedání o odvolání) nepochybné, že své odvolání mění a rozsudek nadále napadá jen v rozsahu nově označených výroků. Samotná neurčitost či věcný nesoulad konečného návrhu obhájce na rozhodnutí soudu předneseného při veřejném zasedání o odvolání s obsahovým zaměřením podaného odvolání neopravňuje odvolací soud k závěru, že odvolatel svůj opravný prostředek omezil (např. že nadále napadá jen výrok o trestu). Neurčitost či věcný nesoulad konečného návrhu je potřebné odstranit (např. konkrétním dotazem), jinak by odvolací soud postupoval při svém rozhodování svévolně.</a:t>
            </a:r>
          </a:p>
        </p:txBody>
      </p:sp>
    </p:spTree>
    <p:extLst>
      <p:ext uri="{BB962C8B-B14F-4D97-AF65-F5344CB8AC3E}">
        <p14:creationId xmlns:p14="http://schemas.microsoft.com/office/powerpoint/2010/main" val="1187783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7368" y="457200"/>
            <a:ext cx="11581432" cy="451520"/>
          </a:xfrm>
        </p:spPr>
        <p:txBody>
          <a:bodyPr>
            <a:noAutofit/>
          </a:bodyPr>
          <a:lstStyle/>
          <a:p>
            <a:pPr algn="ctr"/>
            <a:r>
              <a:rPr lang="cs-CZ" sz="2000" b="1" i="1" dirty="0">
                <a:solidFill>
                  <a:srgbClr val="FF0000"/>
                </a:solidFill>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407368" y="1052737"/>
            <a:ext cx="11581432" cy="5027390"/>
          </a:xfrm>
        </p:spPr>
        <p:txBody>
          <a:bodyPr>
            <a:normAutofit fontScale="85000" lnSpcReduction="20000"/>
          </a:bodyPr>
          <a:lstStyle/>
          <a:p>
            <a:pPr marL="0" indent="0" algn="just">
              <a:buNone/>
            </a:pPr>
            <a:r>
              <a:rPr lang="cs-CZ" sz="14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26/2019 Sb</a:t>
            </a:r>
            <a:r>
              <a:rPr lang="cs-CZ" sz="14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 tr</a:t>
            </a:r>
            <a:r>
              <a:rPr lang="cs-CZ" sz="14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případě, že odvolací soud z podnětu odvolání proti rozsudku rozhodne, že nejde o žalovaný, ani o jiný trestný čin, a věc postoupí jinému příslušnému orgánu podle § 257 odst. 1 písm. b) tr. ř., je povinen v odůvodnění rozhodnutí uvést argumenty, o něž uvedený závěr opírá tak, aby vyhověl podmínkám stanoveným v § 134 odst. 1 písm. d), odst. 2 tr. ř. </a:t>
            </a:r>
          </a:p>
          <a:p>
            <a:pPr marL="0" indent="0" algn="just">
              <a:buNone/>
            </a:pPr>
            <a:r>
              <a:rPr lang="cs-CZ" sz="1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případě, že je věc postupována k projednání jako přestupek, se odvolací soud pro závěr o tom, že nejde nejen o žalovaný, ale ani o žádný jiný trestný čin, musí vypořádat se všemi jeho znaky a s důvody, pro které jednotlivé konkrétní znaky nebyly naplněny. </a:t>
            </a:r>
            <a:endParaRPr lang="cs-CZ" sz="1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31/2019 Sb. r. tr.</a:t>
            </a:r>
          </a:p>
          <a:p>
            <a:pPr marL="0" indent="0" algn="just">
              <a:buNone/>
            </a:pPr>
            <a:r>
              <a:rPr lang="cs-CZ"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Námitky extrémního rozporu mezi provedenými důkazy a skutkovými zjištěními z nich učiněnými jsou námitkami, které se dotýkají porušení základních práv obviněného jakožto jednotlivce ve smyslu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2"/>
              </a:rPr>
              <a:t>čl. 36 a násl. Listiny základních práv a svobod</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práva na spravedlivý proces v souladu s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3"/>
              </a:rPr>
              <a:t>čl. 6 Úmluvy o ochraně lidských práv a základních svobod</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Uvedená základní práva však chrání obviněného, jakožto „slabší“ procesní stranu, a nejvyšší státní zástupce se jich proto nemůže na úkor této „slabší“ procesní strany dovolávat, neboť pravidla plynoucí z práva obviněného na obhajobu byla stanovena na jeho ochranu. Nejvyšší státní zástupce proto může námitku extrémního rozporu mezi provedenými důkazy a skutkovými zjištěními z nich učiněnými v dovolání uplatnit pouze ve prospěch obviněného, ale nikoli v jeho neprospěch. V případě, kdy Nejvyšší soud porušení těchto základních práv obviněného na základě namítnutého extrémního rozporu shledá, má zásah Nejvyššího soudu v rámci dovolacího řízení podklad v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4"/>
              </a:rPr>
              <a:t>čl. 4</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5"/>
              </a:rPr>
              <a:t>90 Ústavy</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Postoupení věci jinému orgánu podle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6"/>
              </a:rPr>
              <a:t>§ 171 odst. 1</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7"/>
              </a:rPr>
              <a:t>§ 188 odst. 1 písm. b)</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8"/>
              </a:rPr>
              <a:t>§ 222 odst. 2,</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nebo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9"/>
              </a:rPr>
              <a:t>§ 257 odst. 1 písm. b) tr. ř.</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se týká vždy skutku, a nikoli jeho možného právního posouzení. Z výroku usnesení proto musí být zřejmé, o jaký skutek se jedná a jaký skutek bude předmětem rozhodování jiného příslušného orgánu. Pokud soud po provedeném dokazování zjistí jiné skutkové okolnosti, než na základě kterých byla podána obžaloba, nestačí nová skutková zjištění uvést jen v odůvodnění rozhodnutí. Orgán, jemuž se věc postupuje, bude totiž rozhodovat o tom skutku, který vzešel z výsledků dokazování před soudem, a nikoli o tom, pro který byla podána obžaloba. V tomto směru je postup soudu odlišný od zproštění obviněného obžaloby podle </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10"/>
              </a:rPr>
              <a:t>§ 226 písm. b) tr. ř.</a:t>
            </a:r>
            <a:r>
              <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kdy soud zprošťuje vždy pro skutek uvedený v žalobním návrhu bez ohledu na to, že by dokazováním byl případně prokázán odlišný průběh skutkového děje, právě z toho důvodu, že podle výsledků dokazování dospěl k závěru, že se ve skutku označeném v žalobním návrhu nejedná o trestný čin a není ani namístě postoupit věc jinému orgánu k projednání, neboť se nemůže jednat ani o přestupek nebo kárné provinění.</a:t>
            </a:r>
          </a:p>
          <a:p>
            <a:pPr marL="0" indent="0" algn="just">
              <a:buNone/>
            </a:pPr>
            <a:endPar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33/2019 Sb. r. tr.</a:t>
            </a:r>
            <a:endParaRPr lang="cs-CZ" sz="14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Dovolací důvod podle </a:t>
            </a: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11"/>
              </a:rPr>
              <a:t>§ 265b odst. 1 písm. e) tr. ř.</a:t>
            </a: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naplňuje i vedení trestního stíhání poté, co odvolací soud nesprávně nezamítl opožděně podané odvolání podle </a:t>
            </a: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12"/>
              </a:rPr>
              <a:t>§ 253 odst. 1 tr. ř.</a:t>
            </a: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ale zrušil rozhodnutí soudu prvního stupně.</a:t>
            </a:r>
            <a:endParaRPr lang="cs-CZ" sz="14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42/2019 Sb. r. tr.</a:t>
            </a:r>
          </a:p>
          <a:p>
            <a:pPr marL="0" indent="0" algn="just">
              <a:buNone/>
            </a:pPr>
            <a:r>
              <a:rPr lang="cs-CZ" sz="14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Oprava </a:t>
            </a: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výroku o vině provedená podle </a:t>
            </a: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13"/>
              </a:rPr>
              <a:t>§ 131 odst. 1 tr. ř.</a:t>
            </a: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spočívající ve vypuštění souběžné kvalifikace jednoho ze skutků, jimiž byl obviněný uznán vinným, zakládá ve smyslu </a:t>
            </a: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14"/>
              </a:rPr>
              <a:t>§ 133 tr. ř.</a:t>
            </a:r>
            <a:r>
              <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právo obviněného napadnout takto opravený rozsudek odvoláním, avšak jen v rozsahu těch výroků, jichž se změna vyhotovení rozsudku dotkla</a:t>
            </a:r>
            <a:r>
              <a:rPr lang="cs-CZ" sz="14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4198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7368" y="457200"/>
            <a:ext cx="11581432" cy="451520"/>
          </a:xfrm>
        </p:spPr>
        <p:txBody>
          <a:bodyPr>
            <a:noAutofit/>
          </a:bodyPr>
          <a:lstStyle/>
          <a:p>
            <a:pPr algn="ctr"/>
            <a:r>
              <a:rPr lang="cs-CZ" sz="2000" b="1" i="1" dirty="0">
                <a:solidFill>
                  <a:srgbClr val="FF0000"/>
                </a:solidFill>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407368" y="908721"/>
            <a:ext cx="11581432" cy="5171406"/>
          </a:xfrm>
        </p:spPr>
        <p:txBody>
          <a:bodyPr>
            <a:normAutofit/>
          </a:bodyPr>
          <a:lstStyle/>
          <a:p>
            <a:pPr marL="0" indent="0" algn="just">
              <a:buNone/>
            </a:pPr>
            <a:r>
              <a:rPr lang="cs-CZ" sz="12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46/2019</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soud, který rozhoduje o odvolání, má zásadně uložit trest, jestliže v důsledku jeho rozhodnutí nabude část odsuzujícího rozsudku soudu prvního stupně právní moci a pokud současně zčásti zruší tento rozsudek soudu ve výroku o vině i v navazujícím výroku o trestu a věc vrátí soudu prvního stupně k novému projednání a rozhodnutí. Uzná-li poté soud prvního stupně obviněného vinným i ve zbývající části sbíhající se trestné činnosti, za splnění zákonných podmínek uloží souhrnný trest podle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2"/>
              </a:rPr>
              <a:t>§ 43 odst. 2 tr. zákoníku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to za současného zrušení výroku o trestu v předcházejícím rozsudku odvolacího soudu, jakož i všech dalších rozhodnutí obsahově navazujících na tento výrok, pokud vzhledem ke změně, k níž došlo tímto zrušením, pozbyla podkladu, případně upustí od uložení souhrnného trestu podle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3"/>
              </a:rPr>
              <a:t>§ 44 tr. zákoníku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Pokud výjimečně, zejména nemá-li dostatečné podklady pro takové rozhodnutí a jejich opatření by bylo spojeno s obsáhlým a obtížně proveditelným dokazováním, odvolací soud neuloží obviněnému trest sám a vrátí věc soudu prvního stupně k novému projednání a rozhodnutí pouze ohledně části viny a trestu, uloží soud prvního stupně úhrnný trest podle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4"/>
              </a:rPr>
              <a:t>§ 43 odst. 1 tr. zákoníku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to jak za tu část viny, která je obsažena v dřívějším rozsudku, který je v tomto rozsahu již pravomocný, tak i za tu část viny, o níž nově rozhodl odsuzujícím rozsudkem po vrácení věci k novému projednání a rozhodnutí odvolacím soudem.</a:t>
            </a:r>
          </a:p>
          <a:p>
            <a:pPr marL="0" indent="0" algn="just">
              <a:buNone/>
            </a:pPr>
            <a:endPar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946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 Oprávněné osoby – 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 247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KDO!!</a:t>
            </a:r>
            <a:r>
              <a:rPr lang="cs-CZ" sz="1400"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státní zástupce</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 nejširším rozsahem práva k odvolání,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obžalovaný</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stran výroků, kterého se přímo dotýkají, </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zúčastněná osoba</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proti výroku o zabrání věci </a:t>
            </a:r>
            <a:r>
              <a:rPr lang="cs-CZ" sz="16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nebo zabrání části majetku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(vždy se jedná o odvolání ve prospěch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poškozený</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uplatňující řádně nárok na náhradu škody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nebo nemajetkové újmy nebo na vydání bezdůvodného obohacení, pro nesprávnost výroku o náhradě škody nebo nemajetkové újmy v penězích nebo o vydání bezdůvodného obohacení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43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proti</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výroku o náhradě škody, který se ho přímo dotýká;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ZAMĚŘENÍ!! </a:t>
            </a:r>
            <a:r>
              <a:rPr lang="cs-CZ" sz="1200" b="1" i="1"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Vždy vůči výrokům rozsudku </a:t>
            </a:r>
            <a:endParaRPr lang="cs-CZ" sz="1200"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nesprávnost výroku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výrok nebyl učiněn</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(zpravidla výrok o náhradě škody)</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porušení řízení, pro které je výrok nesprávný nebo chybí</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II/1962</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036338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rmAutofit lnSpcReduction="100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 Oprávněné osoby – II.</a:t>
            </a:r>
          </a:p>
          <a:p>
            <a:pPr marL="0" indent="0" algn="ctr">
              <a:buNone/>
            </a:pPr>
            <a:r>
              <a:rPr lang="cs-CZ" sz="11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 247 </a:t>
            </a:r>
            <a:r>
              <a:rPr lang="cs-CZ" sz="11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1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1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NEPROSPĚCH </a:t>
            </a:r>
            <a:endParaRPr lang="cs-CZ" sz="1400"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státní zástupce</a:t>
            </a:r>
            <a:r>
              <a:rPr lang="cs-CZ" sz="1200"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(jako jediný z odvolatelů je oprávněn zároveň podat odvolání i ve prospěch),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poškozený</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 povinnosti k náhradě škody nebo nemajetkové újmy v penězích nebo k vydání bezdůvodného obohacení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43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ovšem při rozhodnutí o zproštění obžaloby podle § 226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neoprávněnou osobou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vůči rozhodnutí podle § 229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neboť by přezkoumání rozsudku v odvolacím řízení se nutně týkalo i příslušného výroku o vině</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43/1967</a:t>
            </a:r>
            <a:r>
              <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32/2003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jen právo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poškozeného, který je účastníkem adhezního řízení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43 odst. 3 tr. ř.)</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27/2004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a:t>
            </a:r>
            <a:r>
              <a:rPr lang="cs-CZ" sz="1200"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náležitostem odvolání státního zástupce a postupu soudu).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v neprospěch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nejsou oprávněni</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podat obžalovaný a s výjimkou státního zástupce osoby uvedené v § 247 odst. 2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247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51/1990</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VE PROSPĚCH</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obžalovaný</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státní zástupce i proti vůli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osoby blízké</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příbuzní obžalovaného v pokolení přímém, jeho sourozenci, osvojitel, osvojenec, manžel, partner a druh,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4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opatrovník</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obhájce</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proti vůli obžalovaného, </a:t>
            </a:r>
            <a:r>
              <a:rPr lang="cs-CZ" sz="14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který je omezen ve svéprávnosti</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28/2003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a:t>
            </a:r>
            <a:r>
              <a:rPr lang="cs-CZ" sz="1200"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formulace odvolání podaného obhájcem za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54/2002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vzdání se odvolání obžalovaným vždy proti všem výrokům, jinak neúčinné)</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9460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fontScale="92500" lnSpcReduction="100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 Oprávněné osoby – III.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 247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u mladistvých</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orgán sociálně právní ochrany dětí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72 odst. 1 zák. č. 218/2003 Sb. i proti jejich vůli a se samostatnou lhůtou). Odvolání a dovolání ve prospěch mladistvého, který není plně svéprávný, může podat, a to i proti jeho vůli, též jeho </a:t>
            </a:r>
            <a:r>
              <a:rPr lang="cs-CZ" sz="14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zákonný zástupce nebo opatrovník a jeho obhájce</a:t>
            </a: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400"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44 odst. </a:t>
            </a:r>
            <a:r>
              <a:rPr lang="cs-CZ" sz="1400" i="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ZSM)</a:t>
            </a:r>
            <a:r>
              <a:rPr lang="cs-CZ" sz="1200" i="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zákonný zástupce</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popřípadě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opatrovník</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4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43 odst. 1 – 2</a:t>
            </a: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 č. 218/2003 Sb. i proti jejich vůli a se samostatnou lhůtou)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247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III. Lhůta a místo podání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248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MÍSTO</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zásadně u soudu prvního stupně </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(ale podle § 60 odst. 4 písm. a – e)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také</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podáním jako poštovní zásilky adresované soudu II. stupně,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učiněním u soudu II. stupně,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příslušníka ozbrojených sil a sborů v činné službě u jeho náčelníka,</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odsouzených a obviněných ve VT OS a ve vazbě u ředitele nápravného zařízení, (podle judikatury také předáním vychovateli),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ústně do protokolu u kteréhokoli okresního soudu a je otázkou, zda u okresního státního zástupce);</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9/1975, R 47/1975, R 67/1978, R 59/1981, R 32/1993, R 10/2004, T. 655/2004, 4 </a:t>
            </a:r>
            <a:r>
              <a:rPr lang="cs-CZ" sz="1200" b="1" dirty="0" err="1">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57/2004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vliv pochybení držitele poštovní licence při doručování)</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LHŮTA</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 osmi dnů od doručení opisu rozsudku</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(počítání lhůt podle § 60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navracení lhůty - § 61 odst. 1 –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současném doručování obžalovanému, jeho obhájci a </a:t>
            </a:r>
            <a:r>
              <a:rPr lang="cs-CZ" sz="15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opatrovníku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běží lhůta od posledního doručení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(doručování - §§ 62 – 64a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zejména § 64 odst. 1 písm. b), odst. 2 – 3 a 4   písm. a), odst. 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jiných osob uvedených v § 247 odst. 2 </a:t>
            </a:r>
            <a:r>
              <a:rPr lang="cs-CZ" sz="1200" i="1" u="sng" dirty="0" err="1">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končí lhůta týmž dnem jako u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247 odst. 1 –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4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72a odst. 1, 2 ZSM</a:t>
            </a: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lhůta pro podání opravného prostředku a jeho zpětvzetí</a:t>
            </a:r>
            <a:endParaRPr lang="cs-CZ" sz="12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87410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rmAutofit lnSpcReduction="100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IV. Obsah odvolání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249 odst. 1 –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Odůvodnění </a:t>
            </a:r>
            <a:r>
              <a:rPr lang="cs-CZ" sz="1200"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specifikace</a:t>
            </a:r>
            <a:endParaRPr lang="cs-CZ" sz="1200"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napadených výroků rozsudku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vytýkaných vad rozsudku nebo předcházejícího řízení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státního zástupce nadto uvedení, zda je podává ve prospěch nebo neprospěch obviněného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čemž je nutno  oprávněné osoby poučit</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(promítnutí u rozsudku v § 125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to vše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ve lhůtě</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uvedené v § 248 odst. 1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anebo  k tomu stanovené předsedou senátu podle § 251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lze je opřít</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oproti původnímu řízení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nové skutečnosti a důkazy</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249 odst. 1 –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 131 NS 5/2001, R 59/2002, R 47/2003, R 27/2004,  5 Tdo 835/2002</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Dispozice s odvoláním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1 – 4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právo oprávněné osoby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vzdát se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výslovně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 vyhlášení rozsudku;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právo osoby, která podala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(podle § 250 odst. 2 věta druhá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 státního zástupce i nadřízený státní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zástupce, </a:t>
            </a:r>
          </a:p>
          <a:p>
            <a:pPr marL="0" indent="0" algn="just">
              <a:buNone/>
            </a:pPr>
            <a:r>
              <a:rPr lang="cs-CZ" sz="1400" b="1" i="1" dirty="0" smtClean="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nově</a:t>
            </a:r>
            <a:r>
              <a:rPr lang="cs-CZ" sz="1200" b="1"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smtClean="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 účinností od 1. 12. 2019 </a:t>
            </a:r>
            <a:r>
              <a:rPr lang="cs-CZ" sz="1200" b="1"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odvolání evropského pověřeného žalobce nebo evropského žalobce příslušný orgán Úřadu evropského veřejného žalobce)</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výslovným prohlášením ho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vzít zpět</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až do doby, než se odebere odvolací soud k závěrečné poradě;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zpětvzetí odvolání</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podaného ve prospěch obžalovaného jinou oprávněnou osobou, obhájcem nebo </a:t>
            </a:r>
            <a:r>
              <a:rPr lang="cs-CZ" sz="14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opatrovníkem</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jen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 výslovným souhlasem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Státní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zástupce i bez souhlasu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ale tomu od vyrozumění běží nová lhůta  k odvolání;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rozhodnutí o vzetí zpětvzetí odvolání na vědomí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rozhoduje předseda senátu odvolacího soudu, a pokud dosud nebyl spis předložen, předseda senátu soudu I. stupně, pokud tomu nebrání zákonná překážka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(kupř. není dán souhlas obžalovaného podle § 250 odst. 3 věta druhá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anebo překážka pro pokračování v trestním stíhání podle § 11 odst. 1 písm. a)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4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26/1976, R 54/2002</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3015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fontScale="77500" lnSpcReduction="200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 Řízení u soudu prvního stupně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251 odst. 1 –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reakce soudu I. stupně na nedostatky odvolání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(viz § 249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odvolání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státního zástupce,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obhájce podaného za obžalovaného a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Zmocněnce za poškozeného anebo zúčastněnou osobu,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obžalovaného, který má obhájce,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poškozeného anebo zúčastněné osoby, kteří mají zmocněnce –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výzva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předsedy senátu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odstranění vad</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 jím stanovené lhůtě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pěti dnů od jejího doručení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upozornění na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případné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odmítnutí 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podle § 253 odst. 3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251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 669/2004;  11 Tdo 1107/2002</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reakce soudu I. stupně na nedostatky odvolání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obžalovaného, který nemá obhájce a obdobně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poškozeného anebo zúčastněné osoby, kteří nemají zmocněnce –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výzva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předsedy senátu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odstranění vad</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 jím stanovené lhůtě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osmi dnů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navíc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poskytnutí poučení k odstranění jeho vad</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pokud nevedlo k nápravě nebo to vyžaduje povaha projednávané věci a obžalovaný si ho sám nezvolil,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ustanovení obhájce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odůvodnění odvolání anebo i obhajování v odvolacím řízení, poté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upozornění na</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případné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odmítnutí 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podle § 253 odst. 3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251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předložení spisů odvolacímu soudu</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 uplynutí lhůt k podání odvolání a lhůt k odstranění jeho vad u všech oprávněných osob předseda doručí stejnopis odvolání a bez vyčkání na jejich vyjádření předloží spisy odvolacímu soudu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251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52/1968, R 59/2002, 7 Tdo 329/2002</a:t>
            </a:r>
            <a:r>
              <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VKŘ § </a:t>
            </a:r>
            <a:r>
              <a:rPr lang="cs-CZ" sz="1200" b="1" dirty="0" smtClean="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184</a:t>
            </a:r>
            <a:endParaRPr lang="cs-CZ" sz="1200" b="1"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Předkládání spisů nadřízenému soudu</a:t>
            </a:r>
          </a:p>
          <a:p>
            <a:pPr marL="0" indent="0" algn="just">
              <a:buNone/>
            </a:pP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Ke spisům, které se předkládají soudu druhého stupně k rozhodnutí o opravném prostředku, nebo Nejvyššímu soudu k rozhodnutí o dovolání, se připojí </a:t>
            </a:r>
            <a:r>
              <a:rPr lang="cs-CZ" sz="14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předkládací zpráva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kterou podepíše příslušný předseda senátu (soudce); kromě vyhotovení napadeného rozhodnutí obsaženého ve spise je třeba předložit také opis (fotokopii) opravného prostředku, který byl ve věci podán a dále opis napadeného rozhodnutí vždy ve třech vyhotoveních. </a:t>
            </a:r>
            <a:r>
              <a:rPr lang="cs-CZ" sz="1200" i="1" strike="sngStrik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Je-li kasační stížnost k Nejvyššímu správnímu soudu podána prostřednictvím krajského soudu, krajský soud po vrácení příloh správnímu orgánu založí do spisu opis (fotokopii) kasační stížnosti a originál kasační stížnosti předloží se spisem Nejvyššímu správnímu soudu k rozhodnutí o kasační stížnost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Využívá-li se předávání dat podle § 162a, kdy soud nadřízenému soudu tímto způsobem spolu s rejstříkovými daty zašle i elektronický opis napadeného rozhodnutí, postačí listinný opis předložit se spisem jen v jednom vyhotovení; nejsou-li rejstříková data předávána (příp. i dokumenty) podle § 162a, uvede se to v předkládací zprávě.</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Obdobně podle předchozího odstavce se postupuje při předkládání spisu k rozhodnutí o </a:t>
            </a:r>
            <a:r>
              <a:rPr lang="cs-CZ" sz="1200" i="1" strike="sngStrik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proti rozhodnutí soudního komisaře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k rozhodování o vyloučení (podjatosti) soudce, přikázání věcí jinému soudu nebo příslušnosti.</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Věci k rozhodnutí o prodloužení odposlechu nebo sledování bankovního účtu soud předkládá nadřízenému soudu s nejvyšším urychlením; o prodloužení vazby mladistvého je nutné předložit nadřízenému soudu v zákonné lhůtě (§ 47 odst. 3 ZSVM). </a:t>
            </a:r>
            <a:r>
              <a:rPr lang="cs-CZ" sz="1200" i="1" strike="sngStrik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Obdobně se postupuje u odvolání do předběžných opatření ve věcech ochrany proti domácímu násilí a předběžných opatření upravujících poměry </a:t>
            </a:r>
            <a:r>
              <a:rPr lang="cs-CZ" sz="1200" i="1" strike="sngStrike"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dítěte.</a:t>
            </a:r>
            <a:endParaRPr lang="cs-CZ" sz="1200" i="1" strike="sngStrik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Předkládá-li se spis Nejvyššímu soudu k rozhodnutí o dovolání, stížnosti pro porušení zákona nebo přezkumu zákonnosti příkazu k odposlechu, </a:t>
            </a:r>
            <a:r>
              <a:rPr lang="cs-CZ" sz="1200" i="1" strike="sngStrik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nebo Nejvyššímu správnímu soudu k rozhodnutí o kasační stížnosti</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soud ho předloží až po provedení všech úkonů souvisejících s pravomocným ukončením věci; tyto úkony provádí s nejvyšším urychlením.</a:t>
            </a:r>
          </a:p>
          <a:p>
            <a:pPr marL="0" indent="0" algn="just">
              <a:buNone/>
            </a:pPr>
            <a:endPar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500" b="1" i="1" dirty="0" smtClean="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a:t>
            </a:r>
            <a:r>
              <a:rPr lang="cs-CZ" sz="12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36 odst. 5 VKŘ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vazební řízení; </a:t>
            </a:r>
            <a:r>
              <a:rPr lang="cs-CZ" sz="1200" b="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167 odst. 3 VKŘ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sp. zn.; </a:t>
            </a:r>
            <a:r>
              <a:rPr lang="cs-CZ" sz="1200" b="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215j </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VKŘ</a:t>
            </a:r>
            <a:r>
              <a:rPr lang="cs-CZ" sz="1200"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Řízení u nadřízeného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soudu;</a:t>
            </a: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751376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Autofit/>
          </a:bodyPr>
          <a:lstStyle/>
          <a:p>
            <a:pPr marL="0" indent="0" algn="ctr">
              <a:buNone/>
            </a:pPr>
            <a:r>
              <a:rPr lang="cs-CZ" sz="12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 Odvolací soud a jeho rozhodnutí – 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400" b="1" u="sng"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soud</a:t>
            </a:r>
            <a:endParaRPr lang="cs-CZ" sz="1400"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krajské soudy</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při rozhodování o odvoláních proti rozsudkům okresních soudů,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vrchní soudy</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při rozhodování o odvoláních proti rozsudkům krajských soudů;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400" b="1" u="sng"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Rozhodnutí odvolacího soudu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zamítnutí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opožděně podaného odvolání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 výjimkou toho, že se oprávněná osoba řídila nesprávným poučením soudu - § 253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podaného osobou neoprávněnou, osobou, která se odvolání výslovně vzdala anebo znovu podala odvolání, které v téže věci výslovně vzala zpět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253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43/1967, R 55/1971</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odmítnutí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které nesplňuje náležitosti obsahu odvolání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 výjimkou nesplnění poučovací povinnosti oprávněných osob podle § 249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anebo neposkytnutí pomoci oprávněným osobám, které nemají obhájce anebo zmocněnce  při odstranění vad odvolání podle § 251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253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47/2003</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přerušení trestního stíhání</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aa</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odvolacím řízení vyjde najevo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že po vyhlášení rozsudku nastala některá z okolností uvedených v § 173 odst. 1 písm. b – </a:t>
            </a:r>
            <a:r>
              <a:rPr lang="cs-CZ" sz="1200" b="1" dirty="0">
                <a:solidFill>
                  <a:srgbClr val="FF0000"/>
                </a:solidFill>
                <a:effectLst>
                  <a:outerShdw blurRad="38100" dist="38100" dir="2700000" algn="tl">
                    <a:srgbClr val="000000">
                      <a:alpha val="43137"/>
                    </a:srgbClr>
                  </a:outerShdw>
                </a:effectLst>
                <a:highlight>
                  <a:srgbClr val="FFFF00"/>
                </a:highlight>
                <a:latin typeface="Tahoma" panose="020B0604030504040204" pitchFamily="34" charset="0"/>
                <a:ea typeface="Tahoma" panose="020B0604030504040204" pitchFamily="34" charset="0"/>
                <a:cs typeface="Tahoma" panose="020B0604030504040204" pitchFamily="34" charset="0"/>
              </a:rPr>
              <a:t>f)</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(viz § 11/1 k) ve znění účinném podle zák. č. 183/2017 Sb. od 1. 7. 2017)</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bb</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nelze-li obžalovanému doručit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předvolání k veřejnému zasedání odvolacího soudu nebo z důvodu uvedeného v § 9a, </a:t>
            </a:r>
          </a:p>
          <a:p>
            <a:pPr marL="0" indent="0" algn="just">
              <a:buNone/>
            </a:pPr>
            <a:r>
              <a:rPr lang="cs-CZ" sz="12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cc</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 základě závěru, že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zákon aplikovaný při rozhodování o vině a trestu v dané věci odporuje ústavnímu zákonu nebo mezinárodní smlouvě</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která má přednost před zákonem a věc předloží Ústavnímu soudu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255 odst. 1 –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rozhodnutí </a:t>
            </a:r>
            <a:r>
              <a:rPr lang="cs-CZ" sz="1200" b="1"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nejsou spojena s přezkoumáním věcného obsahu výroků napadeného rozsudku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0279471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692697"/>
            <a:ext cx="8219256" cy="5433467"/>
          </a:xfrm>
        </p:spPr>
        <p:txBody>
          <a:bodyPr>
            <a:normAutofit/>
          </a:bodyPr>
          <a:lstStyle/>
          <a:p>
            <a:pPr marL="0" indent="0" algn="ctr">
              <a:buNone/>
            </a:pPr>
            <a:r>
              <a:rPr lang="cs-CZ" sz="12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 Odvolací soud a jeho rozhodnutí – II.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zamítnutí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které shledá odvolací soud nedůvodným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256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20/1985, R 34/2000</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zrušení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napadeného rozsudku nebo jeho části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v rozsahu zrušení rozhodnutí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předložení věci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rozhodnutí o příslušnosti společně nadřízenému soudu,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měl-li tak učinit soud I.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222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pokud je jím odvolací soud, ihned sám rozhodne o přikázání příslušnému soudu,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postoupení věci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jinému orgánu, měl-li tak učinit soud I.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222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zastavení trestního stíhání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jestliže tak měl učinit již soud prvního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223 odst. 1,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podmíněné zastavení trestního stíhání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nebo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schválení narovnání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shledá-li okolnosti uvedené v § 307 odst. 1 nebo 2 nebo § 309 odst. 1,</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přerušení trestního stíhání, měl-li tak učinit soud I.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224 odst. 1, 2, 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rozdíl oproti přerušení trestního stíhání podle § 255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257 odst. 1 písm. a) – d)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28/1994 – I., B 8/1975, 6 Tdo 505/2003</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bez zrušení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napadeného rozsudku při zjištění okolností uvedených v § 11 odst. 1 písm. a), b), </a:t>
            </a:r>
            <a:r>
              <a:rPr lang="cs-CZ" sz="1400" b="1" i="1" u="sng" dirty="0">
                <a:solidFill>
                  <a:srgbClr val="FF0000"/>
                </a:solidFill>
                <a:effectLst>
                  <a:outerShdw blurRad="38100" dist="38100" dir="2700000" algn="tl">
                    <a:srgbClr val="000000">
                      <a:alpha val="43137"/>
                    </a:srgbClr>
                  </a:outerShdw>
                </a:effectLst>
                <a:highlight>
                  <a:srgbClr val="FFFF00"/>
                </a:highlight>
                <a:latin typeface="Tahoma" panose="020B0604030504040204" pitchFamily="34" charset="0"/>
                <a:ea typeface="Tahoma" panose="020B0604030504040204" pitchFamily="34" charset="0"/>
                <a:cs typeface="Tahoma" panose="020B0604030504040204" pitchFamily="34" charset="0"/>
              </a:rPr>
              <a:t>l)</a:t>
            </a:r>
            <a:r>
              <a:rPr lang="cs-CZ" sz="1400" b="1" i="1" dirty="0">
                <a:solidFill>
                  <a:srgbClr val="FF0000"/>
                </a:solidFill>
                <a:effectLst>
                  <a:outerShdw blurRad="38100" dist="38100" dir="2700000" algn="tl">
                    <a:srgbClr val="000000">
                      <a:alpha val="43137"/>
                    </a:srgbClr>
                  </a:outerShdw>
                </a:effectLst>
                <a:highlight>
                  <a:srgbClr val="FFFF00"/>
                </a:highlight>
                <a:latin typeface="Tahoma" panose="020B0604030504040204" pitchFamily="34" charset="0"/>
                <a:ea typeface="Tahoma" panose="020B0604030504040204" pitchFamily="34" charset="0"/>
                <a:cs typeface="Tahoma" panose="020B0604030504040204" pitchFamily="34" charset="0"/>
              </a:rPr>
              <a:t>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které nastaly až po vyhlášení napadeného rozsudku,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zastavení trestního stíhání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257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(pokračování v zastaveném trestním stíhání podle odst. 2 na základě prohlášení obviněného, učiněného do 3 dnů od oznámení zastavení, o čemž musí být poučen -  § 257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4724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1325</TotalTime>
  <Words>3156</Words>
  <Application>Microsoft Office PowerPoint</Application>
  <PresentationFormat>Vlastní</PresentationFormat>
  <Paragraphs>368</Paragraphs>
  <Slides>24</Slides>
  <Notes>1</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Cesta</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Prezentace aplikace PowerPoint</vt:lpstr>
      <vt:lpstr>Odvolání a řízení o něm </vt:lpstr>
      <vt:lpstr>Odvolání a řízení o něm</vt:lpstr>
      <vt:lpstr>Odvolání a řízení o něm</vt:lpstr>
      <vt:lpstr>Odvolání a řízení o něm</vt:lpstr>
      <vt:lpstr>Odvolání a řízení o něm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Odvolání a řízení o něm</dc:title>
  <dc:creator>Pavel Zelenka</dc:creator>
  <cp:lastModifiedBy>Pavel Zelenka</cp:lastModifiedBy>
  <cp:revision>114</cp:revision>
  <dcterms:created xsi:type="dcterms:W3CDTF">2015-02-01T12:11:56Z</dcterms:created>
  <dcterms:modified xsi:type="dcterms:W3CDTF">2020-05-31T18:23:38Z</dcterms:modified>
</cp:coreProperties>
</file>