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97" r:id="rId3"/>
    <p:sldId id="301" r:id="rId4"/>
    <p:sldId id="265" r:id="rId5"/>
    <p:sldId id="305" r:id="rId6"/>
    <p:sldId id="307" r:id="rId7"/>
    <p:sldId id="308" r:id="rId8"/>
    <p:sldId id="309" r:id="rId9"/>
    <p:sldId id="266" r:id="rId10"/>
    <p:sldId id="284" r:id="rId11"/>
    <p:sldId id="267" r:id="rId12"/>
    <p:sldId id="302" r:id="rId13"/>
    <p:sldId id="306" r:id="rId14"/>
    <p:sldId id="283" r:id="rId15"/>
    <p:sldId id="299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6" r:id="rId25"/>
    <p:sldId id="298" r:id="rId26"/>
    <p:sldId id="258" r:id="rId27"/>
    <p:sldId id="259" r:id="rId28"/>
    <p:sldId id="260" r:id="rId29"/>
    <p:sldId id="261" r:id="rId30"/>
    <p:sldId id="310" r:id="rId31"/>
    <p:sldId id="262" r:id="rId32"/>
    <p:sldId id="263" r:id="rId33"/>
    <p:sldId id="264" r:id="rId34"/>
    <p:sldId id="268" r:id="rId35"/>
    <p:sldId id="269" r:id="rId36"/>
    <p:sldId id="274" r:id="rId37"/>
    <p:sldId id="304" r:id="rId38"/>
    <p:sldId id="270" r:id="rId39"/>
    <p:sldId id="276" r:id="rId40"/>
    <p:sldId id="271" r:id="rId41"/>
    <p:sldId id="277" r:id="rId42"/>
    <p:sldId id="279" r:id="rId43"/>
    <p:sldId id="300" r:id="rId44"/>
    <p:sldId id="272" r:id="rId45"/>
    <p:sldId id="278" r:id="rId46"/>
    <p:sldId id="28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Možné</a:t>
            </a:r>
            <a:r>
              <a:rPr lang="cs-CZ" baseline="0" dirty="0"/>
              <a:t> výsledky dokazování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Vyvráceno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3-44CD-9750-0BD9D894770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Non liquet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3-44CD-9750-0BD9D894770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Prokázáno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3-44CD-9750-0BD9D89477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5"/>
        <c:overlap val="100"/>
        <c:axId val="16510384"/>
        <c:axId val="16505808"/>
      </c:barChart>
      <c:catAx>
        <c:axId val="16510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05808"/>
        <c:crosses val="autoZero"/>
        <c:auto val="1"/>
        <c:lblAlgn val="ctr"/>
        <c:lblOffset val="100"/>
        <c:noMultiLvlLbl val="0"/>
      </c:catAx>
      <c:valAx>
        <c:axId val="1650580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651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F189F-356A-4736-AB4B-947026BC1477}" type="doc">
      <dgm:prSet loTypeId="urn:microsoft.com/office/officeart/2005/8/layout/hierarchy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4B4846D-6A13-4F15-A337-76483622D95B}">
      <dgm:prSet phldrT="[Text]"/>
      <dgm:spPr/>
      <dgm:t>
        <a:bodyPr/>
        <a:lstStyle/>
        <a:p>
          <a:r>
            <a:rPr lang="cs-CZ" dirty="0"/>
            <a:t>Důkazní břemeno</a:t>
          </a:r>
        </a:p>
      </dgm:t>
    </dgm:pt>
    <dgm:pt modelId="{E1038109-2E62-490D-9860-DEB1A6BE767F}" type="parTrans" cxnId="{526D9035-AA65-4027-AF9F-9C2909D30EAB}">
      <dgm:prSet/>
      <dgm:spPr/>
      <dgm:t>
        <a:bodyPr/>
        <a:lstStyle/>
        <a:p>
          <a:endParaRPr lang="cs-CZ"/>
        </a:p>
      </dgm:t>
    </dgm:pt>
    <dgm:pt modelId="{28BF20E9-FD85-4336-8448-FEB7730E261B}" type="sibTrans" cxnId="{526D9035-AA65-4027-AF9F-9C2909D30EAB}">
      <dgm:prSet/>
      <dgm:spPr/>
      <dgm:t>
        <a:bodyPr/>
        <a:lstStyle/>
        <a:p>
          <a:endParaRPr lang="cs-CZ"/>
        </a:p>
      </dgm:t>
    </dgm:pt>
    <dgm:pt modelId="{3C36ADA5-6F38-46F8-B27A-EC8D67C01DF1}">
      <dgm:prSet phldrT="[Text]"/>
      <dgm:spPr/>
      <dgm:t>
        <a:bodyPr/>
        <a:lstStyle/>
        <a:p>
          <a:r>
            <a:rPr lang="cs-CZ" dirty="0"/>
            <a:t>Objektivní</a:t>
          </a:r>
        </a:p>
      </dgm:t>
    </dgm:pt>
    <dgm:pt modelId="{8A07EA60-B213-42CD-8087-7D970947507A}" type="parTrans" cxnId="{B3EAFB00-8896-45C9-9581-1278D2693CF1}">
      <dgm:prSet/>
      <dgm:spPr/>
      <dgm:t>
        <a:bodyPr/>
        <a:lstStyle/>
        <a:p>
          <a:endParaRPr lang="cs-CZ"/>
        </a:p>
      </dgm:t>
    </dgm:pt>
    <dgm:pt modelId="{E2BEC728-1493-4D52-B280-816CBCD0405E}" type="sibTrans" cxnId="{B3EAFB00-8896-45C9-9581-1278D2693CF1}">
      <dgm:prSet/>
      <dgm:spPr/>
      <dgm:t>
        <a:bodyPr/>
        <a:lstStyle/>
        <a:p>
          <a:endParaRPr lang="cs-CZ"/>
        </a:p>
      </dgm:t>
    </dgm:pt>
    <dgm:pt modelId="{722B0349-02AA-4C36-95A3-DCC10F27A485}">
      <dgm:prSet phldrT="[Text]"/>
      <dgm:spPr/>
      <dgm:t>
        <a:bodyPr/>
        <a:lstStyle/>
        <a:p>
          <a:r>
            <a:rPr lang="cs-CZ" dirty="0"/>
            <a:t>Subjektivní</a:t>
          </a:r>
        </a:p>
      </dgm:t>
    </dgm:pt>
    <dgm:pt modelId="{97599AE9-F224-4C0B-A698-86452D105CCE}" type="parTrans" cxnId="{C4A1421B-4726-4660-9AC3-B6EB25C1A079}">
      <dgm:prSet/>
      <dgm:spPr/>
      <dgm:t>
        <a:bodyPr/>
        <a:lstStyle/>
        <a:p>
          <a:endParaRPr lang="cs-CZ"/>
        </a:p>
      </dgm:t>
    </dgm:pt>
    <dgm:pt modelId="{0474B129-12F7-4A72-AFD1-E1EA3EC7B7CE}" type="sibTrans" cxnId="{C4A1421B-4726-4660-9AC3-B6EB25C1A079}">
      <dgm:prSet/>
      <dgm:spPr/>
      <dgm:t>
        <a:bodyPr/>
        <a:lstStyle/>
        <a:p>
          <a:endParaRPr lang="cs-CZ"/>
        </a:p>
      </dgm:t>
    </dgm:pt>
    <dgm:pt modelId="{46363F9B-4B07-404A-913F-789FF356414B}">
      <dgm:prSet phldrT="[Text]"/>
      <dgm:spPr/>
      <dgm:t>
        <a:bodyPr/>
        <a:lstStyle/>
        <a:p>
          <a:r>
            <a:rPr lang="cs-CZ" dirty="0"/>
            <a:t>Konkrétní</a:t>
          </a:r>
        </a:p>
      </dgm:t>
    </dgm:pt>
    <dgm:pt modelId="{BF01137A-42E9-418E-9589-6DD3E1C8AE6E}" type="parTrans" cxnId="{D5B0E41F-7599-475F-8C76-2E4B082BB3F5}">
      <dgm:prSet/>
      <dgm:spPr/>
      <dgm:t>
        <a:bodyPr/>
        <a:lstStyle/>
        <a:p>
          <a:endParaRPr lang="cs-CZ"/>
        </a:p>
      </dgm:t>
    </dgm:pt>
    <dgm:pt modelId="{CA661BEE-9C6A-4271-8BB2-FEE4D8CBCE48}" type="sibTrans" cxnId="{D5B0E41F-7599-475F-8C76-2E4B082BB3F5}">
      <dgm:prSet/>
      <dgm:spPr/>
      <dgm:t>
        <a:bodyPr/>
        <a:lstStyle/>
        <a:p>
          <a:endParaRPr lang="cs-CZ"/>
        </a:p>
      </dgm:t>
    </dgm:pt>
    <dgm:pt modelId="{D8314DE0-66AE-4298-8D07-0E8EAFDF8BCC}">
      <dgm:prSet phldrT="[Text]"/>
      <dgm:spPr/>
      <dgm:t>
        <a:bodyPr/>
        <a:lstStyle/>
        <a:p>
          <a:r>
            <a:rPr lang="cs-CZ" dirty="0"/>
            <a:t>Abstraktní</a:t>
          </a:r>
        </a:p>
      </dgm:t>
    </dgm:pt>
    <dgm:pt modelId="{6F957416-21B8-417E-8904-69AD7D593D79}" type="parTrans" cxnId="{E8534D5E-296B-4852-8902-1D9ABA3F68F2}">
      <dgm:prSet/>
      <dgm:spPr/>
      <dgm:t>
        <a:bodyPr/>
        <a:lstStyle/>
        <a:p>
          <a:endParaRPr lang="cs-CZ"/>
        </a:p>
      </dgm:t>
    </dgm:pt>
    <dgm:pt modelId="{6E252367-5B78-4B52-8C9A-E6C2C4828429}" type="sibTrans" cxnId="{E8534D5E-296B-4852-8902-1D9ABA3F68F2}">
      <dgm:prSet/>
      <dgm:spPr/>
      <dgm:t>
        <a:bodyPr/>
        <a:lstStyle/>
        <a:p>
          <a:endParaRPr lang="cs-CZ"/>
        </a:p>
      </dgm:t>
    </dgm:pt>
    <dgm:pt modelId="{473396ED-42FD-4F27-85B2-1D002D057BC2}" type="pres">
      <dgm:prSet presAssocID="{D4FF189F-356A-4736-AB4B-947026BC14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DBCDAE-BACB-451D-BAE1-A1D30221C666}" type="pres">
      <dgm:prSet presAssocID="{B4B4846D-6A13-4F15-A337-76483622D95B}" presName="vertOne" presStyleCnt="0"/>
      <dgm:spPr/>
    </dgm:pt>
    <dgm:pt modelId="{BAC6A824-8666-4EC0-A99F-200946EA68B7}" type="pres">
      <dgm:prSet presAssocID="{B4B4846D-6A13-4F15-A337-76483622D95B}" presName="txOne" presStyleLbl="node0" presStyleIdx="0" presStyleCnt="1">
        <dgm:presLayoutVars>
          <dgm:chPref val="3"/>
        </dgm:presLayoutVars>
      </dgm:prSet>
      <dgm:spPr/>
    </dgm:pt>
    <dgm:pt modelId="{E22B85F0-3F67-4AA0-9D62-9F997570239A}" type="pres">
      <dgm:prSet presAssocID="{B4B4846D-6A13-4F15-A337-76483622D95B}" presName="parTransOne" presStyleCnt="0"/>
      <dgm:spPr/>
    </dgm:pt>
    <dgm:pt modelId="{61792AB5-6CC2-490E-B2A6-57AB678CFAC0}" type="pres">
      <dgm:prSet presAssocID="{B4B4846D-6A13-4F15-A337-76483622D95B}" presName="horzOne" presStyleCnt="0"/>
      <dgm:spPr/>
    </dgm:pt>
    <dgm:pt modelId="{FDAAC3B7-8811-4A2F-825E-A2CD1EAE5802}" type="pres">
      <dgm:prSet presAssocID="{D8314DE0-66AE-4298-8D07-0E8EAFDF8BCC}" presName="vertTwo" presStyleCnt="0"/>
      <dgm:spPr/>
    </dgm:pt>
    <dgm:pt modelId="{280FC89B-C185-480A-B9A3-AC8DF886D6BC}" type="pres">
      <dgm:prSet presAssocID="{D8314DE0-66AE-4298-8D07-0E8EAFDF8BCC}" presName="txTwo" presStyleLbl="node2" presStyleIdx="0" presStyleCnt="2">
        <dgm:presLayoutVars>
          <dgm:chPref val="3"/>
        </dgm:presLayoutVars>
      </dgm:prSet>
      <dgm:spPr/>
    </dgm:pt>
    <dgm:pt modelId="{AE52CED5-F9B8-4362-9CF3-42C4AD684021}" type="pres">
      <dgm:prSet presAssocID="{D8314DE0-66AE-4298-8D07-0E8EAFDF8BCC}" presName="parTransTwo" presStyleCnt="0"/>
      <dgm:spPr/>
    </dgm:pt>
    <dgm:pt modelId="{8902ACF9-5201-4627-85D3-1F549F80E244}" type="pres">
      <dgm:prSet presAssocID="{D8314DE0-66AE-4298-8D07-0E8EAFDF8BCC}" presName="horzTwo" presStyleCnt="0"/>
      <dgm:spPr/>
    </dgm:pt>
    <dgm:pt modelId="{3D39ABCD-3F69-4CA0-9F03-C9439C0BAF5B}" type="pres">
      <dgm:prSet presAssocID="{3C36ADA5-6F38-46F8-B27A-EC8D67C01DF1}" presName="vertThree" presStyleCnt="0"/>
      <dgm:spPr/>
    </dgm:pt>
    <dgm:pt modelId="{066C7C77-855C-4A37-AC4D-409C7C812AAD}" type="pres">
      <dgm:prSet presAssocID="{3C36ADA5-6F38-46F8-B27A-EC8D67C01DF1}" presName="txThree" presStyleLbl="node3" presStyleIdx="0" presStyleCnt="2">
        <dgm:presLayoutVars>
          <dgm:chPref val="3"/>
        </dgm:presLayoutVars>
      </dgm:prSet>
      <dgm:spPr/>
    </dgm:pt>
    <dgm:pt modelId="{7332E586-A087-4D5E-96CE-B489607969A9}" type="pres">
      <dgm:prSet presAssocID="{3C36ADA5-6F38-46F8-B27A-EC8D67C01DF1}" presName="horzThree" presStyleCnt="0"/>
      <dgm:spPr/>
    </dgm:pt>
    <dgm:pt modelId="{780C6C8C-7928-478D-8D0D-BBCA4B7BAFB1}" type="pres">
      <dgm:prSet presAssocID="{E2BEC728-1493-4D52-B280-816CBCD0405E}" presName="sibSpaceThree" presStyleCnt="0"/>
      <dgm:spPr/>
    </dgm:pt>
    <dgm:pt modelId="{0543566C-3133-4067-A2A3-300A7EC608C8}" type="pres">
      <dgm:prSet presAssocID="{722B0349-02AA-4C36-95A3-DCC10F27A485}" presName="vertThree" presStyleCnt="0"/>
      <dgm:spPr/>
    </dgm:pt>
    <dgm:pt modelId="{E92EFB59-F4A2-4536-9A8C-A1BB9AC0AA42}" type="pres">
      <dgm:prSet presAssocID="{722B0349-02AA-4C36-95A3-DCC10F27A485}" presName="txThree" presStyleLbl="node3" presStyleIdx="1" presStyleCnt="2">
        <dgm:presLayoutVars>
          <dgm:chPref val="3"/>
        </dgm:presLayoutVars>
      </dgm:prSet>
      <dgm:spPr/>
    </dgm:pt>
    <dgm:pt modelId="{EF772E0C-A50F-402A-9D95-58E481C9DE00}" type="pres">
      <dgm:prSet presAssocID="{722B0349-02AA-4C36-95A3-DCC10F27A485}" presName="horzThree" presStyleCnt="0"/>
      <dgm:spPr/>
    </dgm:pt>
    <dgm:pt modelId="{DB8B930F-3C67-483D-9FB4-D1937BDD8422}" type="pres">
      <dgm:prSet presAssocID="{6E252367-5B78-4B52-8C9A-E6C2C4828429}" presName="sibSpaceTwo" presStyleCnt="0"/>
      <dgm:spPr/>
    </dgm:pt>
    <dgm:pt modelId="{8DF1D06B-D231-4F45-A9D8-DD7E02B12E00}" type="pres">
      <dgm:prSet presAssocID="{46363F9B-4B07-404A-913F-789FF356414B}" presName="vertTwo" presStyleCnt="0"/>
      <dgm:spPr/>
    </dgm:pt>
    <dgm:pt modelId="{A8B0BFCC-52BC-444A-BBF8-0F1F8BE403AA}" type="pres">
      <dgm:prSet presAssocID="{46363F9B-4B07-404A-913F-789FF356414B}" presName="txTwo" presStyleLbl="node2" presStyleIdx="1" presStyleCnt="2">
        <dgm:presLayoutVars>
          <dgm:chPref val="3"/>
        </dgm:presLayoutVars>
      </dgm:prSet>
      <dgm:spPr/>
    </dgm:pt>
    <dgm:pt modelId="{D03318BB-1551-4D66-B917-2E3F92C50110}" type="pres">
      <dgm:prSet presAssocID="{46363F9B-4B07-404A-913F-789FF356414B}" presName="horzTwo" presStyleCnt="0"/>
      <dgm:spPr/>
    </dgm:pt>
  </dgm:ptLst>
  <dgm:cxnLst>
    <dgm:cxn modelId="{B3EAFB00-8896-45C9-9581-1278D2693CF1}" srcId="{D8314DE0-66AE-4298-8D07-0E8EAFDF8BCC}" destId="{3C36ADA5-6F38-46F8-B27A-EC8D67C01DF1}" srcOrd="0" destOrd="0" parTransId="{8A07EA60-B213-42CD-8087-7D970947507A}" sibTransId="{E2BEC728-1493-4D52-B280-816CBCD0405E}"/>
    <dgm:cxn modelId="{C4A1421B-4726-4660-9AC3-B6EB25C1A079}" srcId="{D8314DE0-66AE-4298-8D07-0E8EAFDF8BCC}" destId="{722B0349-02AA-4C36-95A3-DCC10F27A485}" srcOrd="1" destOrd="0" parTransId="{97599AE9-F224-4C0B-A698-86452D105CCE}" sibTransId="{0474B129-12F7-4A72-AFD1-E1EA3EC7B7CE}"/>
    <dgm:cxn modelId="{D5B0E41F-7599-475F-8C76-2E4B082BB3F5}" srcId="{B4B4846D-6A13-4F15-A337-76483622D95B}" destId="{46363F9B-4B07-404A-913F-789FF356414B}" srcOrd="1" destOrd="0" parTransId="{BF01137A-42E9-418E-9589-6DD3E1C8AE6E}" sibTransId="{CA661BEE-9C6A-4271-8BB2-FEE4D8CBCE48}"/>
    <dgm:cxn modelId="{F691A729-F710-43B6-AD1E-7BDD1E687DB3}" type="presOf" srcId="{46363F9B-4B07-404A-913F-789FF356414B}" destId="{A8B0BFCC-52BC-444A-BBF8-0F1F8BE403AA}" srcOrd="0" destOrd="0" presId="urn:microsoft.com/office/officeart/2005/8/layout/hierarchy4"/>
    <dgm:cxn modelId="{DF24262F-9159-4435-B42C-A98B85A61717}" type="presOf" srcId="{D4FF189F-356A-4736-AB4B-947026BC1477}" destId="{473396ED-42FD-4F27-85B2-1D002D057BC2}" srcOrd="0" destOrd="0" presId="urn:microsoft.com/office/officeart/2005/8/layout/hierarchy4"/>
    <dgm:cxn modelId="{526D9035-AA65-4027-AF9F-9C2909D30EAB}" srcId="{D4FF189F-356A-4736-AB4B-947026BC1477}" destId="{B4B4846D-6A13-4F15-A337-76483622D95B}" srcOrd="0" destOrd="0" parTransId="{E1038109-2E62-490D-9860-DEB1A6BE767F}" sibTransId="{28BF20E9-FD85-4336-8448-FEB7730E261B}"/>
    <dgm:cxn modelId="{E8534D5E-296B-4852-8902-1D9ABA3F68F2}" srcId="{B4B4846D-6A13-4F15-A337-76483622D95B}" destId="{D8314DE0-66AE-4298-8D07-0E8EAFDF8BCC}" srcOrd="0" destOrd="0" parTransId="{6F957416-21B8-417E-8904-69AD7D593D79}" sibTransId="{6E252367-5B78-4B52-8C9A-E6C2C4828429}"/>
    <dgm:cxn modelId="{D1B3F864-1B26-4DAE-B953-06A45A1CEADB}" type="presOf" srcId="{D8314DE0-66AE-4298-8D07-0E8EAFDF8BCC}" destId="{280FC89B-C185-480A-B9A3-AC8DF886D6BC}" srcOrd="0" destOrd="0" presId="urn:microsoft.com/office/officeart/2005/8/layout/hierarchy4"/>
    <dgm:cxn modelId="{890C074F-A052-4985-AD64-CB86F8BE6F49}" type="presOf" srcId="{B4B4846D-6A13-4F15-A337-76483622D95B}" destId="{BAC6A824-8666-4EC0-A99F-200946EA68B7}" srcOrd="0" destOrd="0" presId="urn:microsoft.com/office/officeart/2005/8/layout/hierarchy4"/>
    <dgm:cxn modelId="{7C483A50-AF4C-437E-87DE-4A67ABCFBBA2}" type="presOf" srcId="{722B0349-02AA-4C36-95A3-DCC10F27A485}" destId="{E92EFB59-F4A2-4536-9A8C-A1BB9AC0AA42}" srcOrd="0" destOrd="0" presId="urn:microsoft.com/office/officeart/2005/8/layout/hierarchy4"/>
    <dgm:cxn modelId="{36415DA3-B4F3-4F7F-B087-9187648C445E}" type="presOf" srcId="{3C36ADA5-6F38-46F8-B27A-EC8D67C01DF1}" destId="{066C7C77-855C-4A37-AC4D-409C7C812AAD}" srcOrd="0" destOrd="0" presId="urn:microsoft.com/office/officeart/2005/8/layout/hierarchy4"/>
    <dgm:cxn modelId="{B51358D1-C342-4B1F-BAD0-FB5EAEDA4229}" type="presParOf" srcId="{473396ED-42FD-4F27-85B2-1D002D057BC2}" destId="{B8DBCDAE-BACB-451D-BAE1-A1D30221C666}" srcOrd="0" destOrd="0" presId="urn:microsoft.com/office/officeart/2005/8/layout/hierarchy4"/>
    <dgm:cxn modelId="{5F0B23D1-436D-4DB1-8ADE-6C4FA0D49B64}" type="presParOf" srcId="{B8DBCDAE-BACB-451D-BAE1-A1D30221C666}" destId="{BAC6A824-8666-4EC0-A99F-200946EA68B7}" srcOrd="0" destOrd="0" presId="urn:microsoft.com/office/officeart/2005/8/layout/hierarchy4"/>
    <dgm:cxn modelId="{A7481B83-D2FA-45E7-9683-16CF9B72E751}" type="presParOf" srcId="{B8DBCDAE-BACB-451D-BAE1-A1D30221C666}" destId="{E22B85F0-3F67-4AA0-9D62-9F997570239A}" srcOrd="1" destOrd="0" presId="urn:microsoft.com/office/officeart/2005/8/layout/hierarchy4"/>
    <dgm:cxn modelId="{1CE97CBB-27A3-4591-989D-E4C2CCDEECC2}" type="presParOf" srcId="{B8DBCDAE-BACB-451D-BAE1-A1D30221C666}" destId="{61792AB5-6CC2-490E-B2A6-57AB678CFAC0}" srcOrd="2" destOrd="0" presId="urn:microsoft.com/office/officeart/2005/8/layout/hierarchy4"/>
    <dgm:cxn modelId="{A8A420AA-9D3F-4F6F-AE1D-2B87C01F8052}" type="presParOf" srcId="{61792AB5-6CC2-490E-B2A6-57AB678CFAC0}" destId="{FDAAC3B7-8811-4A2F-825E-A2CD1EAE5802}" srcOrd="0" destOrd="0" presId="urn:microsoft.com/office/officeart/2005/8/layout/hierarchy4"/>
    <dgm:cxn modelId="{C9EC4B00-2EB5-4E00-A9E3-EF9CA495E156}" type="presParOf" srcId="{FDAAC3B7-8811-4A2F-825E-A2CD1EAE5802}" destId="{280FC89B-C185-480A-B9A3-AC8DF886D6BC}" srcOrd="0" destOrd="0" presId="urn:microsoft.com/office/officeart/2005/8/layout/hierarchy4"/>
    <dgm:cxn modelId="{3BA2E147-EAAC-4727-A323-25A488B0DCA0}" type="presParOf" srcId="{FDAAC3B7-8811-4A2F-825E-A2CD1EAE5802}" destId="{AE52CED5-F9B8-4362-9CF3-42C4AD684021}" srcOrd="1" destOrd="0" presId="urn:microsoft.com/office/officeart/2005/8/layout/hierarchy4"/>
    <dgm:cxn modelId="{37D8B838-ACAA-4618-AC7F-FB0D8EE82819}" type="presParOf" srcId="{FDAAC3B7-8811-4A2F-825E-A2CD1EAE5802}" destId="{8902ACF9-5201-4627-85D3-1F549F80E244}" srcOrd="2" destOrd="0" presId="urn:microsoft.com/office/officeart/2005/8/layout/hierarchy4"/>
    <dgm:cxn modelId="{FD741AC3-C5F8-4EA6-8050-354E4AE1F476}" type="presParOf" srcId="{8902ACF9-5201-4627-85D3-1F549F80E244}" destId="{3D39ABCD-3F69-4CA0-9F03-C9439C0BAF5B}" srcOrd="0" destOrd="0" presId="urn:microsoft.com/office/officeart/2005/8/layout/hierarchy4"/>
    <dgm:cxn modelId="{0FBEBD93-839C-48E6-8504-3992BB29D076}" type="presParOf" srcId="{3D39ABCD-3F69-4CA0-9F03-C9439C0BAF5B}" destId="{066C7C77-855C-4A37-AC4D-409C7C812AAD}" srcOrd="0" destOrd="0" presId="urn:microsoft.com/office/officeart/2005/8/layout/hierarchy4"/>
    <dgm:cxn modelId="{C4963DFE-BCCD-49CC-ABE8-A0DF334B31B0}" type="presParOf" srcId="{3D39ABCD-3F69-4CA0-9F03-C9439C0BAF5B}" destId="{7332E586-A087-4D5E-96CE-B489607969A9}" srcOrd="1" destOrd="0" presId="urn:microsoft.com/office/officeart/2005/8/layout/hierarchy4"/>
    <dgm:cxn modelId="{CD3EE408-1C74-4299-B760-34F489265AD5}" type="presParOf" srcId="{8902ACF9-5201-4627-85D3-1F549F80E244}" destId="{780C6C8C-7928-478D-8D0D-BBCA4B7BAFB1}" srcOrd="1" destOrd="0" presId="urn:microsoft.com/office/officeart/2005/8/layout/hierarchy4"/>
    <dgm:cxn modelId="{2BEB2F62-0B96-4CEE-8B20-A1829193A266}" type="presParOf" srcId="{8902ACF9-5201-4627-85D3-1F549F80E244}" destId="{0543566C-3133-4067-A2A3-300A7EC608C8}" srcOrd="2" destOrd="0" presId="urn:microsoft.com/office/officeart/2005/8/layout/hierarchy4"/>
    <dgm:cxn modelId="{764FA26C-E530-44E3-BD39-7E6344AAEE68}" type="presParOf" srcId="{0543566C-3133-4067-A2A3-300A7EC608C8}" destId="{E92EFB59-F4A2-4536-9A8C-A1BB9AC0AA42}" srcOrd="0" destOrd="0" presId="urn:microsoft.com/office/officeart/2005/8/layout/hierarchy4"/>
    <dgm:cxn modelId="{83E21F60-EC60-40BF-AC5D-C25EE9C16CAD}" type="presParOf" srcId="{0543566C-3133-4067-A2A3-300A7EC608C8}" destId="{EF772E0C-A50F-402A-9D95-58E481C9DE00}" srcOrd="1" destOrd="0" presId="urn:microsoft.com/office/officeart/2005/8/layout/hierarchy4"/>
    <dgm:cxn modelId="{36D23D8B-FE64-408D-9E08-03DB87C9C0C8}" type="presParOf" srcId="{61792AB5-6CC2-490E-B2A6-57AB678CFAC0}" destId="{DB8B930F-3C67-483D-9FB4-D1937BDD8422}" srcOrd="1" destOrd="0" presId="urn:microsoft.com/office/officeart/2005/8/layout/hierarchy4"/>
    <dgm:cxn modelId="{EAD62443-DD7C-446B-AC7D-C01AFB9411AC}" type="presParOf" srcId="{61792AB5-6CC2-490E-B2A6-57AB678CFAC0}" destId="{8DF1D06B-D231-4F45-A9D8-DD7E02B12E00}" srcOrd="2" destOrd="0" presId="urn:microsoft.com/office/officeart/2005/8/layout/hierarchy4"/>
    <dgm:cxn modelId="{E8D2E09F-6FDD-4A21-B08A-E6604CF32B7F}" type="presParOf" srcId="{8DF1D06B-D231-4F45-A9D8-DD7E02B12E00}" destId="{A8B0BFCC-52BC-444A-BBF8-0F1F8BE403AA}" srcOrd="0" destOrd="0" presId="urn:microsoft.com/office/officeart/2005/8/layout/hierarchy4"/>
    <dgm:cxn modelId="{9EB6C2AB-FE9D-460A-A7C6-0C9BB78D51AC}" type="presParOf" srcId="{8DF1D06B-D231-4F45-A9D8-DD7E02B12E00}" destId="{D03318BB-1551-4D66-B917-2E3F92C501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8EA15-B68F-492F-904E-C9FF405B0E8C}" type="doc">
      <dgm:prSet loTypeId="urn:microsoft.com/office/officeart/2005/8/layout/hierarchy2" loCatId="hierarchy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B075E268-5CDC-41CE-BBF5-214DB79137D3}">
      <dgm:prSet/>
      <dgm:spPr/>
      <dgm:t>
        <a:bodyPr/>
        <a:lstStyle/>
        <a:p>
          <a:pPr algn="ctr"/>
          <a:r>
            <a:rPr lang="cs-CZ" b="1" baseline="0" dirty="0"/>
            <a:t>Základní </a:t>
          </a:r>
          <a:r>
            <a:rPr lang="cs-CZ" baseline="0" dirty="0"/>
            <a:t>pravidlo dělení důkazního břemena</a:t>
          </a:r>
          <a:endParaRPr lang="cs-CZ" dirty="0"/>
        </a:p>
      </dgm:t>
    </dgm:pt>
    <dgm:pt modelId="{06A0A7A6-DF17-446D-B26A-395DEE1D2C5F}" type="parTrans" cxnId="{C30841FA-6287-462A-A197-AA634E78AB78}">
      <dgm:prSet/>
      <dgm:spPr/>
      <dgm:t>
        <a:bodyPr/>
        <a:lstStyle/>
        <a:p>
          <a:pPr algn="ctr"/>
          <a:endParaRPr lang="cs-CZ"/>
        </a:p>
      </dgm:t>
    </dgm:pt>
    <dgm:pt modelId="{D8BDF269-E0B3-4127-BCF8-801DF85D32A8}" type="sibTrans" cxnId="{C30841FA-6287-462A-A197-AA634E78AB78}">
      <dgm:prSet/>
      <dgm:spPr/>
      <dgm:t>
        <a:bodyPr/>
        <a:lstStyle/>
        <a:p>
          <a:pPr algn="ctr"/>
          <a:endParaRPr lang="cs-CZ"/>
        </a:p>
      </dgm:t>
    </dgm:pt>
    <dgm:pt modelId="{8B602A93-63B2-4D9F-BF16-90227FC25C6D}">
      <dgm:prSet/>
      <dgm:spPr/>
      <dgm:t>
        <a:bodyPr/>
        <a:lstStyle/>
        <a:p>
          <a:pPr algn="ctr"/>
          <a:r>
            <a:rPr lang="cs-CZ" b="1" baseline="0" dirty="0"/>
            <a:t>Zvláštní</a:t>
          </a:r>
          <a:r>
            <a:rPr lang="cs-CZ" baseline="0" dirty="0"/>
            <a:t> pravidla dělení důkazního břemena</a:t>
          </a:r>
          <a:endParaRPr lang="cs-CZ" dirty="0"/>
        </a:p>
      </dgm:t>
    </dgm:pt>
    <dgm:pt modelId="{A492557F-C132-410B-B176-A645AADC44E6}" type="parTrans" cxnId="{987C5D2D-38C4-460B-BF7E-17850BCB7248}">
      <dgm:prSet/>
      <dgm:spPr/>
      <dgm:t>
        <a:bodyPr/>
        <a:lstStyle/>
        <a:p>
          <a:pPr algn="ctr"/>
          <a:endParaRPr lang="cs-CZ"/>
        </a:p>
      </dgm:t>
    </dgm:pt>
    <dgm:pt modelId="{4A21E4ED-A334-4AAE-B01D-03E2EC3EAE04}" type="sibTrans" cxnId="{987C5D2D-38C4-460B-BF7E-17850BCB7248}">
      <dgm:prSet/>
      <dgm:spPr/>
      <dgm:t>
        <a:bodyPr/>
        <a:lstStyle/>
        <a:p>
          <a:pPr algn="ctr"/>
          <a:endParaRPr lang="cs-CZ"/>
        </a:p>
      </dgm:t>
    </dgm:pt>
    <dgm:pt modelId="{2FFC077F-EF17-42FE-BFA9-347CE2A9F567}">
      <dgm:prSet/>
      <dgm:spPr/>
      <dgm:t>
        <a:bodyPr/>
        <a:lstStyle/>
        <a:p>
          <a:pPr algn="ctr"/>
          <a:r>
            <a:rPr lang="cs-CZ" baseline="0"/>
            <a:t>Výslovná zákonná pravidla</a:t>
          </a:r>
          <a:endParaRPr lang="cs-CZ"/>
        </a:p>
      </dgm:t>
    </dgm:pt>
    <dgm:pt modelId="{A452E734-F2B8-405D-8B25-0AFEF50C0C12}" type="parTrans" cxnId="{89161A12-6E5F-4DB9-8402-FEBFFBEE8CD7}">
      <dgm:prSet/>
      <dgm:spPr/>
      <dgm:t>
        <a:bodyPr/>
        <a:lstStyle/>
        <a:p>
          <a:pPr algn="ctr"/>
          <a:endParaRPr lang="cs-CZ"/>
        </a:p>
      </dgm:t>
    </dgm:pt>
    <dgm:pt modelId="{F1AA2072-BD4A-45DB-A626-50C8EF57BAC2}" type="sibTrans" cxnId="{89161A12-6E5F-4DB9-8402-FEBFFBEE8CD7}">
      <dgm:prSet/>
      <dgm:spPr/>
      <dgm:t>
        <a:bodyPr/>
        <a:lstStyle/>
        <a:p>
          <a:pPr algn="ctr"/>
          <a:endParaRPr lang="cs-CZ"/>
        </a:p>
      </dgm:t>
    </dgm:pt>
    <dgm:pt modelId="{D8B0D04D-D46D-489B-90DC-A53189E38D82}">
      <dgm:prSet/>
      <dgm:spPr/>
      <dgm:t>
        <a:bodyPr/>
        <a:lstStyle/>
        <a:p>
          <a:pPr algn="ctr"/>
          <a:r>
            <a:rPr lang="cs-CZ" baseline="0" dirty="0"/>
            <a:t>Vyvratitelné zákonné domněnky</a:t>
          </a:r>
          <a:endParaRPr lang="cs-CZ" dirty="0"/>
        </a:p>
      </dgm:t>
    </dgm:pt>
    <dgm:pt modelId="{93B75274-60C4-417A-9DE1-34647B8CA11F}" type="parTrans" cxnId="{FA6308F4-56AE-4E31-8173-F9EB03D4B91F}">
      <dgm:prSet/>
      <dgm:spPr/>
      <dgm:t>
        <a:bodyPr/>
        <a:lstStyle/>
        <a:p>
          <a:pPr algn="ctr"/>
          <a:endParaRPr lang="cs-CZ"/>
        </a:p>
      </dgm:t>
    </dgm:pt>
    <dgm:pt modelId="{127980DA-0A45-4C23-9849-3678C804FE33}" type="sibTrans" cxnId="{FA6308F4-56AE-4E31-8173-F9EB03D4B91F}">
      <dgm:prSet/>
      <dgm:spPr/>
      <dgm:t>
        <a:bodyPr/>
        <a:lstStyle/>
        <a:p>
          <a:pPr algn="ctr"/>
          <a:endParaRPr lang="cs-CZ"/>
        </a:p>
      </dgm:t>
    </dgm:pt>
    <dgm:pt modelId="{90EACE75-7C75-42E6-8257-09B196E8059F}">
      <dgm:prSet/>
      <dgm:spPr/>
      <dgm:t>
        <a:bodyPr/>
        <a:lstStyle/>
        <a:p>
          <a:pPr algn="ctr"/>
          <a:r>
            <a:rPr lang="cs-CZ" baseline="0"/>
            <a:t>Soudcovská pravidla dělení DB</a:t>
          </a:r>
          <a:endParaRPr lang="cs-CZ"/>
        </a:p>
      </dgm:t>
    </dgm:pt>
    <dgm:pt modelId="{066BEB32-E607-4F61-AC4C-DA1F3197B213}" type="parTrans" cxnId="{3F4A5650-6585-43CB-9D20-BDC318CBFACC}">
      <dgm:prSet/>
      <dgm:spPr/>
      <dgm:t>
        <a:bodyPr/>
        <a:lstStyle/>
        <a:p>
          <a:pPr algn="ctr"/>
          <a:endParaRPr lang="cs-CZ"/>
        </a:p>
      </dgm:t>
    </dgm:pt>
    <dgm:pt modelId="{FFE20285-C469-4A55-95BF-6600FB559A2E}" type="sibTrans" cxnId="{3F4A5650-6585-43CB-9D20-BDC318CBFACC}">
      <dgm:prSet/>
      <dgm:spPr/>
      <dgm:t>
        <a:bodyPr/>
        <a:lstStyle/>
        <a:p>
          <a:pPr algn="ctr"/>
          <a:endParaRPr lang="cs-CZ"/>
        </a:p>
      </dgm:t>
    </dgm:pt>
    <dgm:pt modelId="{391FA8AB-EB1D-40A3-8A25-D5D260FB92D6}" type="pres">
      <dgm:prSet presAssocID="{E728EA15-B68F-492F-904E-C9FF405B0E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4EC8A5-A36C-407D-834C-A2DA808E62C4}" type="pres">
      <dgm:prSet presAssocID="{B075E268-5CDC-41CE-BBF5-214DB79137D3}" presName="root1" presStyleCnt="0"/>
      <dgm:spPr/>
    </dgm:pt>
    <dgm:pt modelId="{219191E4-0CE4-440B-B593-30B21DA293C8}" type="pres">
      <dgm:prSet presAssocID="{B075E268-5CDC-41CE-BBF5-214DB79137D3}" presName="LevelOneTextNode" presStyleLbl="node0" presStyleIdx="0" presStyleCnt="2" custLinFactX="-17751" custLinFactY="12951" custLinFactNeighborX="-100000" custLinFactNeighborY="100000">
        <dgm:presLayoutVars>
          <dgm:chPref val="3"/>
        </dgm:presLayoutVars>
      </dgm:prSet>
      <dgm:spPr/>
    </dgm:pt>
    <dgm:pt modelId="{BB128485-F192-4A6B-B902-600956C35B59}" type="pres">
      <dgm:prSet presAssocID="{B075E268-5CDC-41CE-BBF5-214DB79137D3}" presName="level2hierChild" presStyleCnt="0"/>
      <dgm:spPr/>
    </dgm:pt>
    <dgm:pt modelId="{7F7CDE4A-4B0D-45C1-B0AE-B362BF13CAC7}" type="pres">
      <dgm:prSet presAssocID="{8B602A93-63B2-4D9F-BF16-90227FC25C6D}" presName="root1" presStyleCnt="0"/>
      <dgm:spPr/>
    </dgm:pt>
    <dgm:pt modelId="{0ECC3DB2-2328-4C61-9BCE-FF3DD7CD8CB5}" type="pres">
      <dgm:prSet presAssocID="{8B602A93-63B2-4D9F-BF16-90227FC25C6D}" presName="LevelOneTextNode" presStyleLbl="node0" presStyleIdx="1" presStyleCnt="2">
        <dgm:presLayoutVars>
          <dgm:chPref val="3"/>
        </dgm:presLayoutVars>
      </dgm:prSet>
      <dgm:spPr/>
    </dgm:pt>
    <dgm:pt modelId="{FF2AF07C-4262-4DAB-B562-212BB7A31945}" type="pres">
      <dgm:prSet presAssocID="{8B602A93-63B2-4D9F-BF16-90227FC25C6D}" presName="level2hierChild" presStyleCnt="0"/>
      <dgm:spPr/>
    </dgm:pt>
    <dgm:pt modelId="{9A9AEF15-6BD3-4CE4-98FB-2DFA041F0AFB}" type="pres">
      <dgm:prSet presAssocID="{A452E734-F2B8-405D-8B25-0AFEF50C0C12}" presName="conn2-1" presStyleLbl="parChTrans1D2" presStyleIdx="0" presStyleCnt="3"/>
      <dgm:spPr/>
    </dgm:pt>
    <dgm:pt modelId="{95F56579-4C63-44ED-8D7D-B89B27BF86D0}" type="pres">
      <dgm:prSet presAssocID="{A452E734-F2B8-405D-8B25-0AFEF50C0C12}" presName="connTx" presStyleLbl="parChTrans1D2" presStyleIdx="0" presStyleCnt="3"/>
      <dgm:spPr/>
    </dgm:pt>
    <dgm:pt modelId="{74267D76-E723-415E-9676-B373C0896105}" type="pres">
      <dgm:prSet presAssocID="{2FFC077F-EF17-42FE-BFA9-347CE2A9F567}" presName="root2" presStyleCnt="0"/>
      <dgm:spPr/>
    </dgm:pt>
    <dgm:pt modelId="{B33B2FC2-79EC-4884-9C8F-77745CA7D471}" type="pres">
      <dgm:prSet presAssocID="{2FFC077F-EF17-42FE-BFA9-347CE2A9F567}" presName="LevelTwoTextNode" presStyleLbl="node2" presStyleIdx="0" presStyleCnt="3">
        <dgm:presLayoutVars>
          <dgm:chPref val="3"/>
        </dgm:presLayoutVars>
      </dgm:prSet>
      <dgm:spPr/>
    </dgm:pt>
    <dgm:pt modelId="{B4B3AD0B-B633-451B-959F-08426ED0038E}" type="pres">
      <dgm:prSet presAssocID="{2FFC077F-EF17-42FE-BFA9-347CE2A9F567}" presName="level3hierChild" presStyleCnt="0"/>
      <dgm:spPr/>
    </dgm:pt>
    <dgm:pt modelId="{A599A44C-1E06-44E2-817F-B437CC0969F9}" type="pres">
      <dgm:prSet presAssocID="{93B75274-60C4-417A-9DE1-34647B8CA11F}" presName="conn2-1" presStyleLbl="parChTrans1D2" presStyleIdx="1" presStyleCnt="3"/>
      <dgm:spPr/>
    </dgm:pt>
    <dgm:pt modelId="{96576257-BA92-4F73-A9CA-9251C7E4E6C4}" type="pres">
      <dgm:prSet presAssocID="{93B75274-60C4-417A-9DE1-34647B8CA11F}" presName="connTx" presStyleLbl="parChTrans1D2" presStyleIdx="1" presStyleCnt="3"/>
      <dgm:spPr/>
    </dgm:pt>
    <dgm:pt modelId="{7C760C12-7DEB-42E1-A282-FDF129EB8850}" type="pres">
      <dgm:prSet presAssocID="{D8B0D04D-D46D-489B-90DC-A53189E38D82}" presName="root2" presStyleCnt="0"/>
      <dgm:spPr/>
    </dgm:pt>
    <dgm:pt modelId="{FBA98D94-FF70-492B-8EEA-9D050CB5F175}" type="pres">
      <dgm:prSet presAssocID="{D8B0D04D-D46D-489B-90DC-A53189E38D82}" presName="LevelTwoTextNode" presStyleLbl="node2" presStyleIdx="1" presStyleCnt="3">
        <dgm:presLayoutVars>
          <dgm:chPref val="3"/>
        </dgm:presLayoutVars>
      </dgm:prSet>
      <dgm:spPr/>
    </dgm:pt>
    <dgm:pt modelId="{6A69D94E-6758-4B51-9222-B9D1809805DC}" type="pres">
      <dgm:prSet presAssocID="{D8B0D04D-D46D-489B-90DC-A53189E38D82}" presName="level3hierChild" presStyleCnt="0"/>
      <dgm:spPr/>
    </dgm:pt>
    <dgm:pt modelId="{983B6559-B484-48C5-8B70-B934283FF518}" type="pres">
      <dgm:prSet presAssocID="{066BEB32-E607-4F61-AC4C-DA1F3197B213}" presName="conn2-1" presStyleLbl="parChTrans1D2" presStyleIdx="2" presStyleCnt="3"/>
      <dgm:spPr/>
    </dgm:pt>
    <dgm:pt modelId="{C422A56F-B648-4C8C-823D-A575168641A5}" type="pres">
      <dgm:prSet presAssocID="{066BEB32-E607-4F61-AC4C-DA1F3197B213}" presName="connTx" presStyleLbl="parChTrans1D2" presStyleIdx="2" presStyleCnt="3"/>
      <dgm:spPr/>
    </dgm:pt>
    <dgm:pt modelId="{830D4FC5-0605-48F9-AC49-4AC0AD078A55}" type="pres">
      <dgm:prSet presAssocID="{90EACE75-7C75-42E6-8257-09B196E8059F}" presName="root2" presStyleCnt="0"/>
      <dgm:spPr/>
    </dgm:pt>
    <dgm:pt modelId="{AF69FD8B-1DC4-4FBC-BE34-DDB54A7ED66B}" type="pres">
      <dgm:prSet presAssocID="{90EACE75-7C75-42E6-8257-09B196E8059F}" presName="LevelTwoTextNode" presStyleLbl="node2" presStyleIdx="2" presStyleCnt="3">
        <dgm:presLayoutVars>
          <dgm:chPref val="3"/>
        </dgm:presLayoutVars>
      </dgm:prSet>
      <dgm:spPr/>
    </dgm:pt>
    <dgm:pt modelId="{AA73536A-6299-4F50-B6E5-45DD5BED8193}" type="pres">
      <dgm:prSet presAssocID="{90EACE75-7C75-42E6-8257-09B196E8059F}" presName="level3hierChild" presStyleCnt="0"/>
      <dgm:spPr/>
    </dgm:pt>
  </dgm:ptLst>
  <dgm:cxnLst>
    <dgm:cxn modelId="{B523A404-2E7D-4231-895D-9413F8AB8E27}" type="presOf" srcId="{A452E734-F2B8-405D-8B25-0AFEF50C0C12}" destId="{9A9AEF15-6BD3-4CE4-98FB-2DFA041F0AFB}" srcOrd="0" destOrd="0" presId="urn:microsoft.com/office/officeart/2005/8/layout/hierarchy2"/>
    <dgm:cxn modelId="{5A351710-1DAB-49D8-8E78-66FDA948E853}" type="presOf" srcId="{E728EA15-B68F-492F-904E-C9FF405B0E8C}" destId="{391FA8AB-EB1D-40A3-8A25-D5D260FB92D6}" srcOrd="0" destOrd="0" presId="urn:microsoft.com/office/officeart/2005/8/layout/hierarchy2"/>
    <dgm:cxn modelId="{89161A12-6E5F-4DB9-8402-FEBFFBEE8CD7}" srcId="{8B602A93-63B2-4D9F-BF16-90227FC25C6D}" destId="{2FFC077F-EF17-42FE-BFA9-347CE2A9F567}" srcOrd="0" destOrd="0" parTransId="{A452E734-F2B8-405D-8B25-0AFEF50C0C12}" sibTransId="{F1AA2072-BD4A-45DB-A626-50C8EF57BAC2}"/>
    <dgm:cxn modelId="{987C5D2D-38C4-460B-BF7E-17850BCB7248}" srcId="{E728EA15-B68F-492F-904E-C9FF405B0E8C}" destId="{8B602A93-63B2-4D9F-BF16-90227FC25C6D}" srcOrd="1" destOrd="0" parTransId="{A492557F-C132-410B-B176-A645AADC44E6}" sibTransId="{4A21E4ED-A334-4AAE-B01D-03E2EC3EAE04}"/>
    <dgm:cxn modelId="{8A3CE64E-682A-44B5-A4BE-A97787AC94EE}" type="presOf" srcId="{066BEB32-E607-4F61-AC4C-DA1F3197B213}" destId="{C422A56F-B648-4C8C-823D-A575168641A5}" srcOrd="1" destOrd="0" presId="urn:microsoft.com/office/officeart/2005/8/layout/hierarchy2"/>
    <dgm:cxn modelId="{3F4A5650-6585-43CB-9D20-BDC318CBFACC}" srcId="{8B602A93-63B2-4D9F-BF16-90227FC25C6D}" destId="{90EACE75-7C75-42E6-8257-09B196E8059F}" srcOrd="2" destOrd="0" parTransId="{066BEB32-E607-4F61-AC4C-DA1F3197B213}" sibTransId="{FFE20285-C469-4A55-95BF-6600FB559A2E}"/>
    <dgm:cxn modelId="{1D876957-70CC-4593-A87F-236B1BB9FEDF}" type="presOf" srcId="{B075E268-5CDC-41CE-BBF5-214DB79137D3}" destId="{219191E4-0CE4-440B-B593-30B21DA293C8}" srcOrd="0" destOrd="0" presId="urn:microsoft.com/office/officeart/2005/8/layout/hierarchy2"/>
    <dgm:cxn modelId="{BACFE495-7103-4D6C-B011-CDB14DE1A914}" type="presOf" srcId="{90EACE75-7C75-42E6-8257-09B196E8059F}" destId="{AF69FD8B-1DC4-4FBC-BE34-DDB54A7ED66B}" srcOrd="0" destOrd="0" presId="urn:microsoft.com/office/officeart/2005/8/layout/hierarchy2"/>
    <dgm:cxn modelId="{3CBDAF99-A9E6-452A-A5A2-A3C922265015}" type="presOf" srcId="{D8B0D04D-D46D-489B-90DC-A53189E38D82}" destId="{FBA98D94-FF70-492B-8EEA-9D050CB5F175}" srcOrd="0" destOrd="0" presId="urn:microsoft.com/office/officeart/2005/8/layout/hierarchy2"/>
    <dgm:cxn modelId="{8CD8719B-0135-4E01-B83C-70C50D3EA6DF}" type="presOf" srcId="{93B75274-60C4-417A-9DE1-34647B8CA11F}" destId="{A599A44C-1E06-44E2-817F-B437CC0969F9}" srcOrd="0" destOrd="0" presId="urn:microsoft.com/office/officeart/2005/8/layout/hierarchy2"/>
    <dgm:cxn modelId="{2E7ECD9E-1C3D-4FB7-8071-D149615A4ADC}" type="presOf" srcId="{2FFC077F-EF17-42FE-BFA9-347CE2A9F567}" destId="{B33B2FC2-79EC-4884-9C8F-77745CA7D471}" srcOrd="0" destOrd="0" presId="urn:microsoft.com/office/officeart/2005/8/layout/hierarchy2"/>
    <dgm:cxn modelId="{B2EC46AC-D8CE-45F5-AFE4-EF37D030A1E8}" type="presOf" srcId="{8B602A93-63B2-4D9F-BF16-90227FC25C6D}" destId="{0ECC3DB2-2328-4C61-9BCE-FF3DD7CD8CB5}" srcOrd="0" destOrd="0" presId="urn:microsoft.com/office/officeart/2005/8/layout/hierarchy2"/>
    <dgm:cxn modelId="{09486DC5-E41D-4798-AC13-9011E0CB098B}" type="presOf" srcId="{066BEB32-E607-4F61-AC4C-DA1F3197B213}" destId="{983B6559-B484-48C5-8B70-B934283FF518}" srcOrd="0" destOrd="0" presId="urn:microsoft.com/office/officeart/2005/8/layout/hierarchy2"/>
    <dgm:cxn modelId="{2F9F25C8-327E-4158-971E-868E261F4F9C}" type="presOf" srcId="{A452E734-F2B8-405D-8B25-0AFEF50C0C12}" destId="{95F56579-4C63-44ED-8D7D-B89B27BF86D0}" srcOrd="1" destOrd="0" presId="urn:microsoft.com/office/officeart/2005/8/layout/hierarchy2"/>
    <dgm:cxn modelId="{F89AFAED-5B6E-4083-B7FD-ECE68D903186}" type="presOf" srcId="{93B75274-60C4-417A-9DE1-34647B8CA11F}" destId="{96576257-BA92-4F73-A9CA-9251C7E4E6C4}" srcOrd="1" destOrd="0" presId="urn:microsoft.com/office/officeart/2005/8/layout/hierarchy2"/>
    <dgm:cxn modelId="{FA6308F4-56AE-4E31-8173-F9EB03D4B91F}" srcId="{8B602A93-63B2-4D9F-BF16-90227FC25C6D}" destId="{D8B0D04D-D46D-489B-90DC-A53189E38D82}" srcOrd="1" destOrd="0" parTransId="{93B75274-60C4-417A-9DE1-34647B8CA11F}" sibTransId="{127980DA-0A45-4C23-9849-3678C804FE33}"/>
    <dgm:cxn modelId="{C30841FA-6287-462A-A197-AA634E78AB78}" srcId="{E728EA15-B68F-492F-904E-C9FF405B0E8C}" destId="{B075E268-5CDC-41CE-BBF5-214DB79137D3}" srcOrd="0" destOrd="0" parTransId="{06A0A7A6-DF17-446D-B26A-395DEE1D2C5F}" sibTransId="{D8BDF269-E0B3-4127-BCF8-801DF85D32A8}"/>
    <dgm:cxn modelId="{9C58D412-F9E5-474C-A39B-D7C4CFA08E43}" type="presParOf" srcId="{391FA8AB-EB1D-40A3-8A25-D5D260FB92D6}" destId="{784EC8A5-A36C-407D-834C-A2DA808E62C4}" srcOrd="0" destOrd="0" presId="urn:microsoft.com/office/officeart/2005/8/layout/hierarchy2"/>
    <dgm:cxn modelId="{53D9DD42-3E6F-4326-99B2-D74E0A5C5D7C}" type="presParOf" srcId="{784EC8A5-A36C-407D-834C-A2DA808E62C4}" destId="{219191E4-0CE4-440B-B593-30B21DA293C8}" srcOrd="0" destOrd="0" presId="urn:microsoft.com/office/officeart/2005/8/layout/hierarchy2"/>
    <dgm:cxn modelId="{2B1D9635-580E-482A-B50E-1C1DB986962B}" type="presParOf" srcId="{784EC8A5-A36C-407D-834C-A2DA808E62C4}" destId="{BB128485-F192-4A6B-B902-600956C35B59}" srcOrd="1" destOrd="0" presId="urn:microsoft.com/office/officeart/2005/8/layout/hierarchy2"/>
    <dgm:cxn modelId="{E1158A53-FC26-49E0-AFB7-8BC6C33D0FBA}" type="presParOf" srcId="{391FA8AB-EB1D-40A3-8A25-D5D260FB92D6}" destId="{7F7CDE4A-4B0D-45C1-B0AE-B362BF13CAC7}" srcOrd="1" destOrd="0" presId="urn:microsoft.com/office/officeart/2005/8/layout/hierarchy2"/>
    <dgm:cxn modelId="{1EF8847E-1AA8-41B2-8782-075F95BF2FAE}" type="presParOf" srcId="{7F7CDE4A-4B0D-45C1-B0AE-B362BF13CAC7}" destId="{0ECC3DB2-2328-4C61-9BCE-FF3DD7CD8CB5}" srcOrd="0" destOrd="0" presId="urn:microsoft.com/office/officeart/2005/8/layout/hierarchy2"/>
    <dgm:cxn modelId="{26236C96-8C86-4B13-BAEA-65289500E8F4}" type="presParOf" srcId="{7F7CDE4A-4B0D-45C1-B0AE-B362BF13CAC7}" destId="{FF2AF07C-4262-4DAB-B562-212BB7A31945}" srcOrd="1" destOrd="0" presId="urn:microsoft.com/office/officeart/2005/8/layout/hierarchy2"/>
    <dgm:cxn modelId="{BC32A7DB-92D3-4DE7-8F9C-12EA382650C1}" type="presParOf" srcId="{FF2AF07C-4262-4DAB-B562-212BB7A31945}" destId="{9A9AEF15-6BD3-4CE4-98FB-2DFA041F0AFB}" srcOrd="0" destOrd="0" presId="urn:microsoft.com/office/officeart/2005/8/layout/hierarchy2"/>
    <dgm:cxn modelId="{AAF75817-9BCC-424A-AF48-E8CAFF261303}" type="presParOf" srcId="{9A9AEF15-6BD3-4CE4-98FB-2DFA041F0AFB}" destId="{95F56579-4C63-44ED-8D7D-B89B27BF86D0}" srcOrd="0" destOrd="0" presId="urn:microsoft.com/office/officeart/2005/8/layout/hierarchy2"/>
    <dgm:cxn modelId="{7F82E28E-CA12-471A-A8F9-BEEC5AE9BB98}" type="presParOf" srcId="{FF2AF07C-4262-4DAB-B562-212BB7A31945}" destId="{74267D76-E723-415E-9676-B373C0896105}" srcOrd="1" destOrd="0" presId="urn:microsoft.com/office/officeart/2005/8/layout/hierarchy2"/>
    <dgm:cxn modelId="{7C2719B1-ED9C-47B8-BE7C-AA504DCB2ED1}" type="presParOf" srcId="{74267D76-E723-415E-9676-B373C0896105}" destId="{B33B2FC2-79EC-4884-9C8F-77745CA7D471}" srcOrd="0" destOrd="0" presId="urn:microsoft.com/office/officeart/2005/8/layout/hierarchy2"/>
    <dgm:cxn modelId="{47693015-6C88-49EC-BAD5-6FFAED222228}" type="presParOf" srcId="{74267D76-E723-415E-9676-B373C0896105}" destId="{B4B3AD0B-B633-451B-959F-08426ED0038E}" srcOrd="1" destOrd="0" presId="urn:microsoft.com/office/officeart/2005/8/layout/hierarchy2"/>
    <dgm:cxn modelId="{1A033611-BA3F-42FC-98E1-5A7EE3C78DB6}" type="presParOf" srcId="{FF2AF07C-4262-4DAB-B562-212BB7A31945}" destId="{A599A44C-1E06-44E2-817F-B437CC0969F9}" srcOrd="2" destOrd="0" presId="urn:microsoft.com/office/officeart/2005/8/layout/hierarchy2"/>
    <dgm:cxn modelId="{DEA682BF-7F92-49B2-A5FD-2F306655BED9}" type="presParOf" srcId="{A599A44C-1E06-44E2-817F-B437CC0969F9}" destId="{96576257-BA92-4F73-A9CA-9251C7E4E6C4}" srcOrd="0" destOrd="0" presId="urn:microsoft.com/office/officeart/2005/8/layout/hierarchy2"/>
    <dgm:cxn modelId="{73C97755-89DC-456E-B7BE-182E89088C81}" type="presParOf" srcId="{FF2AF07C-4262-4DAB-B562-212BB7A31945}" destId="{7C760C12-7DEB-42E1-A282-FDF129EB8850}" srcOrd="3" destOrd="0" presId="urn:microsoft.com/office/officeart/2005/8/layout/hierarchy2"/>
    <dgm:cxn modelId="{322BB8CD-0F6E-478A-84C6-121A76FA1ACA}" type="presParOf" srcId="{7C760C12-7DEB-42E1-A282-FDF129EB8850}" destId="{FBA98D94-FF70-492B-8EEA-9D050CB5F175}" srcOrd="0" destOrd="0" presId="urn:microsoft.com/office/officeart/2005/8/layout/hierarchy2"/>
    <dgm:cxn modelId="{93F23AA5-46D3-437C-ABDC-09E886551E8E}" type="presParOf" srcId="{7C760C12-7DEB-42E1-A282-FDF129EB8850}" destId="{6A69D94E-6758-4B51-9222-B9D1809805DC}" srcOrd="1" destOrd="0" presId="urn:microsoft.com/office/officeart/2005/8/layout/hierarchy2"/>
    <dgm:cxn modelId="{9E45861E-760F-48CA-A475-0EF875ABFC19}" type="presParOf" srcId="{FF2AF07C-4262-4DAB-B562-212BB7A31945}" destId="{983B6559-B484-48C5-8B70-B934283FF518}" srcOrd="4" destOrd="0" presId="urn:microsoft.com/office/officeart/2005/8/layout/hierarchy2"/>
    <dgm:cxn modelId="{EC065861-1074-4174-8CD1-791150056FAE}" type="presParOf" srcId="{983B6559-B484-48C5-8B70-B934283FF518}" destId="{C422A56F-B648-4C8C-823D-A575168641A5}" srcOrd="0" destOrd="0" presId="urn:microsoft.com/office/officeart/2005/8/layout/hierarchy2"/>
    <dgm:cxn modelId="{1BDBF504-38EE-4F14-9AAE-D7620460368C}" type="presParOf" srcId="{FF2AF07C-4262-4DAB-B562-212BB7A31945}" destId="{830D4FC5-0605-48F9-AC49-4AC0AD078A55}" srcOrd="5" destOrd="0" presId="urn:microsoft.com/office/officeart/2005/8/layout/hierarchy2"/>
    <dgm:cxn modelId="{1D4A1A65-706C-40A0-80DB-ACE62933F915}" type="presParOf" srcId="{830D4FC5-0605-48F9-AC49-4AC0AD078A55}" destId="{AF69FD8B-1DC4-4FBC-BE34-DDB54A7ED66B}" srcOrd="0" destOrd="0" presId="urn:microsoft.com/office/officeart/2005/8/layout/hierarchy2"/>
    <dgm:cxn modelId="{EE5BC4AE-3FA2-4DE3-99DE-3A678E32C29A}" type="presParOf" srcId="{830D4FC5-0605-48F9-AC49-4AC0AD078A55}" destId="{AA73536A-6299-4F50-B6E5-45DD5BED81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81D2C1-3376-4452-B51E-C1DA60BC987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cs-CZ"/>
        </a:p>
      </dgm:t>
    </dgm:pt>
    <dgm:pt modelId="{BD73127C-B75B-42EB-A16A-9F839917DB3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cs-CZ" dirty="0"/>
            <a:t>Základní (nároková) norma</a:t>
          </a:r>
        </a:p>
      </dgm:t>
    </dgm:pt>
    <dgm:pt modelId="{12BF6861-1888-459C-B77D-22BACA976FFD}" type="parTrans" cxnId="{166A5564-0A09-4B1D-99D7-6DDF7420CFCE}">
      <dgm:prSet/>
      <dgm:spPr/>
      <dgm:t>
        <a:bodyPr/>
        <a:lstStyle/>
        <a:p>
          <a:endParaRPr lang="cs-CZ"/>
        </a:p>
      </dgm:t>
    </dgm:pt>
    <dgm:pt modelId="{2973A352-9827-4A83-89DB-147FE0E886B4}" type="sibTrans" cxnId="{166A5564-0A09-4B1D-99D7-6DDF7420CFCE}">
      <dgm:prSet/>
      <dgm:spPr/>
      <dgm:t>
        <a:bodyPr/>
        <a:lstStyle/>
        <a:p>
          <a:endParaRPr lang="cs-CZ"/>
        </a:p>
      </dgm:t>
    </dgm:pt>
    <dgm:pt modelId="{3B8AF551-AF7E-44B5-8E7B-23B73C0BE6B6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cs-CZ" dirty="0" err="1"/>
            <a:t>Protinormy</a:t>
          </a:r>
          <a:endParaRPr lang="cs-CZ" dirty="0"/>
        </a:p>
      </dgm:t>
    </dgm:pt>
    <dgm:pt modelId="{B308A3A4-CCDA-46D1-9AA7-26914576963C}" type="parTrans" cxnId="{76CC5DA7-9866-4C8E-999C-6D2AB816610F}">
      <dgm:prSet/>
      <dgm:spPr/>
      <dgm:t>
        <a:bodyPr/>
        <a:lstStyle/>
        <a:p>
          <a:endParaRPr lang="cs-CZ"/>
        </a:p>
      </dgm:t>
    </dgm:pt>
    <dgm:pt modelId="{5DA5641F-6325-4D25-9DF2-AB837B366F2C}" type="sibTrans" cxnId="{76CC5DA7-9866-4C8E-999C-6D2AB816610F}">
      <dgm:prSet/>
      <dgm:spPr/>
      <dgm:t>
        <a:bodyPr/>
        <a:lstStyle/>
        <a:p>
          <a:endParaRPr lang="cs-CZ"/>
        </a:p>
      </dgm:t>
    </dgm:pt>
    <dgm:pt modelId="{4570D282-BA40-4400-9C61-4CFC9310812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cs-CZ" dirty="0"/>
            <a:t>způsobující zánik práva</a:t>
          </a:r>
        </a:p>
      </dgm:t>
    </dgm:pt>
    <dgm:pt modelId="{BFD4A137-7B63-4C6B-B1AB-2ED852D95D6D}" type="parTrans" cxnId="{E8A10D8A-D9DF-43C2-BA4A-9612D5AD736D}">
      <dgm:prSet/>
      <dgm:spPr/>
      <dgm:t>
        <a:bodyPr/>
        <a:lstStyle/>
        <a:p>
          <a:endParaRPr lang="cs-CZ"/>
        </a:p>
      </dgm:t>
    </dgm:pt>
    <dgm:pt modelId="{745B0698-5835-4041-B1D8-4BF3839516B7}" type="sibTrans" cxnId="{E8A10D8A-D9DF-43C2-BA4A-9612D5AD736D}">
      <dgm:prSet/>
      <dgm:spPr/>
      <dgm:t>
        <a:bodyPr/>
        <a:lstStyle/>
        <a:p>
          <a:endParaRPr lang="cs-CZ"/>
        </a:p>
      </dgm:t>
    </dgm:pt>
    <dgm:pt modelId="{63B47EB7-8358-4D58-B062-FF0CD644A1E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cs-CZ" dirty="0"/>
            <a:t>způsobující zánik prosaditelnosti práva</a:t>
          </a:r>
        </a:p>
      </dgm:t>
    </dgm:pt>
    <dgm:pt modelId="{8BC5AC85-1366-4B9D-AECE-58E6844CD991}" type="parTrans" cxnId="{DB076FBB-3CBA-4506-B981-33CA9DF9DC43}">
      <dgm:prSet/>
      <dgm:spPr/>
      <dgm:t>
        <a:bodyPr/>
        <a:lstStyle/>
        <a:p>
          <a:endParaRPr lang="cs-CZ"/>
        </a:p>
      </dgm:t>
    </dgm:pt>
    <dgm:pt modelId="{E1B5344C-64E6-4AED-9E40-4C2EB5009137}" type="sibTrans" cxnId="{DB076FBB-3CBA-4506-B981-33CA9DF9DC43}">
      <dgm:prSet/>
      <dgm:spPr/>
      <dgm:t>
        <a:bodyPr/>
        <a:lstStyle/>
        <a:p>
          <a:endParaRPr lang="cs-CZ"/>
        </a:p>
      </dgm:t>
    </dgm:pt>
    <dgm:pt modelId="{41649827-4F2D-4AD5-B832-31379D1E2D65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cs-CZ" dirty="0"/>
            <a:t>zabraňující vzniku práva</a:t>
          </a:r>
        </a:p>
      </dgm:t>
    </dgm:pt>
    <dgm:pt modelId="{3B56C156-C6C0-495A-8821-01053210CE19}" type="parTrans" cxnId="{37FB40BD-D8E1-4A52-9682-AF2C33F34EF8}">
      <dgm:prSet/>
      <dgm:spPr/>
      <dgm:t>
        <a:bodyPr/>
        <a:lstStyle/>
        <a:p>
          <a:endParaRPr lang="cs-CZ"/>
        </a:p>
      </dgm:t>
    </dgm:pt>
    <dgm:pt modelId="{D32C51BE-DAF0-4204-8051-2CC8207BF6BC}" type="sibTrans" cxnId="{37FB40BD-D8E1-4A52-9682-AF2C33F34EF8}">
      <dgm:prSet/>
      <dgm:spPr/>
      <dgm:t>
        <a:bodyPr/>
        <a:lstStyle/>
        <a:p>
          <a:endParaRPr lang="cs-CZ"/>
        </a:p>
      </dgm:t>
    </dgm:pt>
    <dgm:pt modelId="{65FDECE9-8836-4D3A-9EFC-0BA691FECEEC}" type="pres">
      <dgm:prSet presAssocID="{EE81D2C1-3376-4452-B51E-C1DA60BC987C}" presName="compositeShape" presStyleCnt="0">
        <dgm:presLayoutVars>
          <dgm:chMax val="2"/>
          <dgm:dir/>
          <dgm:resizeHandles val="exact"/>
        </dgm:presLayoutVars>
      </dgm:prSet>
      <dgm:spPr/>
    </dgm:pt>
    <dgm:pt modelId="{71639EE1-5ACD-40C9-AC1E-21E4BFC4944D}" type="pres">
      <dgm:prSet presAssocID="{EE81D2C1-3376-4452-B51E-C1DA60BC987C}" presName="ribbon" presStyleLbl="node1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1435C49-385C-4815-9617-D0D96D03398D}" type="pres">
      <dgm:prSet presAssocID="{EE81D2C1-3376-4452-B51E-C1DA60BC987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600F8274-8126-4B76-9EC9-AC699E0EF30E}" type="pres">
      <dgm:prSet presAssocID="{EE81D2C1-3376-4452-B51E-C1DA60BC987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312572C-821C-4D3B-91A7-D76FBBD9C301}" type="presOf" srcId="{4570D282-BA40-4400-9C61-4CFC9310812C}" destId="{600F8274-8126-4B76-9EC9-AC699E0EF30E}" srcOrd="0" destOrd="1" presId="urn:microsoft.com/office/officeart/2005/8/layout/arrow6"/>
    <dgm:cxn modelId="{E4390139-3722-40BA-98A2-7CCD2CF6E537}" type="presOf" srcId="{EE81D2C1-3376-4452-B51E-C1DA60BC987C}" destId="{65FDECE9-8836-4D3A-9EFC-0BA691FECEEC}" srcOrd="0" destOrd="0" presId="urn:microsoft.com/office/officeart/2005/8/layout/arrow6"/>
    <dgm:cxn modelId="{166A5564-0A09-4B1D-99D7-6DDF7420CFCE}" srcId="{EE81D2C1-3376-4452-B51E-C1DA60BC987C}" destId="{BD73127C-B75B-42EB-A16A-9F839917DB3C}" srcOrd="0" destOrd="0" parTransId="{12BF6861-1888-459C-B77D-22BACA976FFD}" sibTransId="{2973A352-9827-4A83-89DB-147FE0E886B4}"/>
    <dgm:cxn modelId="{E8A10D8A-D9DF-43C2-BA4A-9612D5AD736D}" srcId="{3B8AF551-AF7E-44B5-8E7B-23B73C0BE6B6}" destId="{4570D282-BA40-4400-9C61-4CFC9310812C}" srcOrd="0" destOrd="0" parTransId="{BFD4A137-7B63-4C6B-B1AB-2ED852D95D6D}" sibTransId="{745B0698-5835-4041-B1D8-4BF3839516B7}"/>
    <dgm:cxn modelId="{6F65B49A-4FF0-4B5B-99E9-CA65245615A7}" type="presOf" srcId="{3B8AF551-AF7E-44B5-8E7B-23B73C0BE6B6}" destId="{600F8274-8126-4B76-9EC9-AC699E0EF30E}" srcOrd="0" destOrd="0" presId="urn:microsoft.com/office/officeart/2005/8/layout/arrow6"/>
    <dgm:cxn modelId="{76CC5DA7-9866-4C8E-999C-6D2AB816610F}" srcId="{EE81D2C1-3376-4452-B51E-C1DA60BC987C}" destId="{3B8AF551-AF7E-44B5-8E7B-23B73C0BE6B6}" srcOrd="1" destOrd="0" parTransId="{B308A3A4-CCDA-46D1-9AA7-26914576963C}" sibTransId="{5DA5641F-6325-4D25-9DF2-AB837B366F2C}"/>
    <dgm:cxn modelId="{82CB9AB3-09DA-47D5-B3AC-2B21C72A042B}" type="presOf" srcId="{BD73127C-B75B-42EB-A16A-9F839917DB3C}" destId="{51435C49-385C-4815-9617-D0D96D03398D}" srcOrd="0" destOrd="0" presId="urn:microsoft.com/office/officeart/2005/8/layout/arrow6"/>
    <dgm:cxn modelId="{DB076FBB-3CBA-4506-B981-33CA9DF9DC43}" srcId="{3B8AF551-AF7E-44B5-8E7B-23B73C0BE6B6}" destId="{63B47EB7-8358-4D58-B062-FF0CD644A1E1}" srcOrd="1" destOrd="0" parTransId="{8BC5AC85-1366-4B9D-AECE-58E6844CD991}" sibTransId="{E1B5344C-64E6-4AED-9E40-4C2EB5009137}"/>
    <dgm:cxn modelId="{37FB40BD-D8E1-4A52-9682-AF2C33F34EF8}" srcId="{3B8AF551-AF7E-44B5-8E7B-23B73C0BE6B6}" destId="{41649827-4F2D-4AD5-B832-31379D1E2D65}" srcOrd="2" destOrd="0" parTransId="{3B56C156-C6C0-495A-8821-01053210CE19}" sibTransId="{D32C51BE-DAF0-4204-8051-2CC8207BF6BC}"/>
    <dgm:cxn modelId="{C3EFD5D1-9392-45F7-BD0B-CC7E01C19490}" type="presOf" srcId="{63B47EB7-8358-4D58-B062-FF0CD644A1E1}" destId="{600F8274-8126-4B76-9EC9-AC699E0EF30E}" srcOrd="0" destOrd="2" presId="urn:microsoft.com/office/officeart/2005/8/layout/arrow6"/>
    <dgm:cxn modelId="{DCE2E8F7-1863-4544-B168-2D60F4E039DD}" type="presOf" srcId="{41649827-4F2D-4AD5-B832-31379D1E2D65}" destId="{600F8274-8126-4B76-9EC9-AC699E0EF30E}" srcOrd="0" destOrd="3" presId="urn:microsoft.com/office/officeart/2005/8/layout/arrow6"/>
    <dgm:cxn modelId="{03BE8DAE-C6C5-4BFB-ABC0-EF6B47F48C25}" type="presParOf" srcId="{65FDECE9-8836-4D3A-9EFC-0BA691FECEEC}" destId="{71639EE1-5ACD-40C9-AC1E-21E4BFC4944D}" srcOrd="0" destOrd="0" presId="urn:microsoft.com/office/officeart/2005/8/layout/arrow6"/>
    <dgm:cxn modelId="{960E41B7-4C80-4A5D-8A77-B4FC3AED239F}" type="presParOf" srcId="{65FDECE9-8836-4D3A-9EFC-0BA691FECEEC}" destId="{51435C49-385C-4815-9617-D0D96D03398D}" srcOrd="1" destOrd="0" presId="urn:microsoft.com/office/officeart/2005/8/layout/arrow6"/>
    <dgm:cxn modelId="{4F192C8A-A69F-4330-951B-D29E4AAB0729}" type="presParOf" srcId="{65FDECE9-8836-4D3A-9EFC-0BA691FECEEC}" destId="{600F8274-8126-4B76-9EC9-AC699E0EF3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6A824-8666-4EC0-A99F-200946EA68B7}">
      <dsp:nvSpPr>
        <dsp:cNvPr id="0" name=""/>
        <dsp:cNvSpPr/>
      </dsp:nvSpPr>
      <dsp:spPr>
        <a:xfrm>
          <a:off x="1189" y="1017"/>
          <a:ext cx="10360821" cy="1024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Důkazní břemeno</a:t>
          </a:r>
        </a:p>
      </dsp:txBody>
      <dsp:txXfrm>
        <a:off x="31208" y="31036"/>
        <a:ext cx="10300783" cy="964892"/>
      </dsp:txXfrm>
    </dsp:sp>
    <dsp:sp modelId="{280FC89B-C185-480A-B9A3-AC8DF886D6BC}">
      <dsp:nvSpPr>
        <dsp:cNvPr id="0" name=""/>
        <dsp:cNvSpPr/>
      </dsp:nvSpPr>
      <dsp:spPr>
        <a:xfrm>
          <a:off x="1189" y="1199653"/>
          <a:ext cx="6768009" cy="1024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Abstraktní</a:t>
          </a:r>
        </a:p>
      </dsp:txBody>
      <dsp:txXfrm>
        <a:off x="31208" y="1229672"/>
        <a:ext cx="6707971" cy="964892"/>
      </dsp:txXfrm>
    </dsp:sp>
    <dsp:sp modelId="{066C7C77-855C-4A37-AC4D-409C7C812AAD}">
      <dsp:nvSpPr>
        <dsp:cNvPr id="0" name=""/>
        <dsp:cNvSpPr/>
      </dsp:nvSpPr>
      <dsp:spPr>
        <a:xfrm>
          <a:off x="1189" y="2398288"/>
          <a:ext cx="3314402" cy="1024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Objektivní</a:t>
          </a:r>
        </a:p>
      </dsp:txBody>
      <dsp:txXfrm>
        <a:off x="31208" y="2428307"/>
        <a:ext cx="3254364" cy="964892"/>
      </dsp:txXfrm>
    </dsp:sp>
    <dsp:sp modelId="{E92EFB59-F4A2-4536-9A8C-A1BB9AC0AA42}">
      <dsp:nvSpPr>
        <dsp:cNvPr id="0" name=""/>
        <dsp:cNvSpPr/>
      </dsp:nvSpPr>
      <dsp:spPr>
        <a:xfrm>
          <a:off x="3454796" y="2398288"/>
          <a:ext cx="3314402" cy="1024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Subjektivní</a:t>
          </a:r>
        </a:p>
      </dsp:txBody>
      <dsp:txXfrm>
        <a:off x="3484815" y="2428307"/>
        <a:ext cx="3254364" cy="964892"/>
      </dsp:txXfrm>
    </dsp:sp>
    <dsp:sp modelId="{A8B0BFCC-52BC-444A-BBF8-0F1F8BE403AA}">
      <dsp:nvSpPr>
        <dsp:cNvPr id="0" name=""/>
        <dsp:cNvSpPr/>
      </dsp:nvSpPr>
      <dsp:spPr>
        <a:xfrm>
          <a:off x="7047608" y="1199653"/>
          <a:ext cx="3314402" cy="1024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Konkrétní</a:t>
          </a:r>
        </a:p>
      </dsp:txBody>
      <dsp:txXfrm>
        <a:off x="7077627" y="1229672"/>
        <a:ext cx="3254364" cy="964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191E4-0CE4-440B-B593-30B21DA293C8}">
      <dsp:nvSpPr>
        <dsp:cNvPr id="0" name=""/>
        <dsp:cNvSpPr/>
      </dsp:nvSpPr>
      <dsp:spPr>
        <a:xfrm>
          <a:off x="252883" y="1172516"/>
          <a:ext cx="2073189" cy="1036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 dirty="0"/>
            <a:t>Základní </a:t>
          </a:r>
          <a:r>
            <a:rPr lang="cs-CZ" sz="2100" kern="1200" baseline="0" dirty="0"/>
            <a:t>pravidlo dělení důkazního břemena</a:t>
          </a:r>
          <a:endParaRPr lang="cs-CZ" sz="2100" kern="1200" dirty="0"/>
        </a:p>
      </dsp:txBody>
      <dsp:txXfrm>
        <a:off x="283244" y="1202877"/>
        <a:ext cx="2012467" cy="975872"/>
      </dsp:txXfrm>
    </dsp:sp>
    <dsp:sp modelId="{0ECC3DB2-2328-4C61-9BCE-FF3DD7CD8CB5}">
      <dsp:nvSpPr>
        <dsp:cNvPr id="0" name=""/>
        <dsp:cNvSpPr/>
      </dsp:nvSpPr>
      <dsp:spPr>
        <a:xfrm>
          <a:off x="2694085" y="1193756"/>
          <a:ext cx="2073189" cy="1036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baseline="0" dirty="0"/>
            <a:t>Zvláštní</a:t>
          </a:r>
          <a:r>
            <a:rPr lang="cs-CZ" sz="2100" kern="1200" baseline="0" dirty="0"/>
            <a:t> pravidla dělení důkazního břemena</a:t>
          </a:r>
          <a:endParaRPr lang="cs-CZ" sz="2100" kern="1200" dirty="0"/>
        </a:p>
      </dsp:txBody>
      <dsp:txXfrm>
        <a:off x="2724446" y="1224117"/>
        <a:ext cx="2012467" cy="975872"/>
      </dsp:txXfrm>
    </dsp:sp>
    <dsp:sp modelId="{9A9AEF15-6BD3-4CE4-98FB-2DFA041F0AFB}">
      <dsp:nvSpPr>
        <dsp:cNvPr id="0" name=""/>
        <dsp:cNvSpPr/>
      </dsp:nvSpPr>
      <dsp:spPr>
        <a:xfrm rot="18289469">
          <a:off x="4455833" y="1088765"/>
          <a:ext cx="14521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52158" y="2724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45609" y="1079707"/>
        <a:ext cx="72607" cy="72607"/>
      </dsp:txXfrm>
    </dsp:sp>
    <dsp:sp modelId="{B33B2FC2-79EC-4884-9C8F-77745CA7D471}">
      <dsp:nvSpPr>
        <dsp:cNvPr id="0" name=""/>
        <dsp:cNvSpPr/>
      </dsp:nvSpPr>
      <dsp:spPr>
        <a:xfrm>
          <a:off x="5596550" y="1671"/>
          <a:ext cx="2073189" cy="1036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baseline="0"/>
            <a:t>Výslovná zákonná pravidla</a:t>
          </a:r>
          <a:endParaRPr lang="cs-CZ" sz="2100" kern="1200"/>
        </a:p>
      </dsp:txBody>
      <dsp:txXfrm>
        <a:off x="5626911" y="32032"/>
        <a:ext cx="2012467" cy="975872"/>
      </dsp:txXfrm>
    </dsp:sp>
    <dsp:sp modelId="{A599A44C-1E06-44E2-817F-B437CC0969F9}">
      <dsp:nvSpPr>
        <dsp:cNvPr id="0" name=""/>
        <dsp:cNvSpPr/>
      </dsp:nvSpPr>
      <dsp:spPr>
        <a:xfrm>
          <a:off x="4767275" y="1684807"/>
          <a:ext cx="82927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29275" y="2724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61181" y="1691321"/>
        <a:ext cx="41463" cy="41463"/>
      </dsp:txXfrm>
    </dsp:sp>
    <dsp:sp modelId="{FBA98D94-FF70-492B-8EEA-9D050CB5F175}">
      <dsp:nvSpPr>
        <dsp:cNvPr id="0" name=""/>
        <dsp:cNvSpPr/>
      </dsp:nvSpPr>
      <dsp:spPr>
        <a:xfrm>
          <a:off x="5596550" y="1193756"/>
          <a:ext cx="2073189" cy="1036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baseline="0" dirty="0"/>
            <a:t>Vyvratitelné zákonné domněnky</a:t>
          </a:r>
          <a:endParaRPr lang="cs-CZ" sz="2100" kern="1200" dirty="0"/>
        </a:p>
      </dsp:txBody>
      <dsp:txXfrm>
        <a:off x="5626911" y="1224117"/>
        <a:ext cx="2012467" cy="975872"/>
      </dsp:txXfrm>
    </dsp:sp>
    <dsp:sp modelId="{983B6559-B484-48C5-8B70-B934283FF518}">
      <dsp:nvSpPr>
        <dsp:cNvPr id="0" name=""/>
        <dsp:cNvSpPr/>
      </dsp:nvSpPr>
      <dsp:spPr>
        <a:xfrm rot="3310531">
          <a:off x="4455833" y="2280849"/>
          <a:ext cx="14521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52158" y="2724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45609" y="2271791"/>
        <a:ext cx="72607" cy="72607"/>
      </dsp:txXfrm>
    </dsp:sp>
    <dsp:sp modelId="{AF69FD8B-1DC4-4FBC-BE34-DDB54A7ED66B}">
      <dsp:nvSpPr>
        <dsp:cNvPr id="0" name=""/>
        <dsp:cNvSpPr/>
      </dsp:nvSpPr>
      <dsp:spPr>
        <a:xfrm>
          <a:off x="5596550" y="2385840"/>
          <a:ext cx="2073189" cy="1036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baseline="0"/>
            <a:t>Soudcovská pravidla dělení DB</a:t>
          </a:r>
          <a:endParaRPr lang="cs-CZ" sz="2100" kern="1200"/>
        </a:p>
      </dsp:txBody>
      <dsp:txXfrm>
        <a:off x="5626911" y="2416201"/>
        <a:ext cx="2012467" cy="97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39EE1-5ACD-40C9-AC1E-21E4BFC4944D}">
      <dsp:nvSpPr>
        <dsp:cNvPr id="0" name=""/>
        <dsp:cNvSpPr/>
      </dsp:nvSpPr>
      <dsp:spPr>
        <a:xfrm>
          <a:off x="901303" y="0"/>
          <a:ext cx="8560592" cy="342423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35C49-385C-4815-9617-D0D96D03398D}">
      <dsp:nvSpPr>
        <dsp:cNvPr id="0" name=""/>
        <dsp:cNvSpPr/>
      </dsp:nvSpPr>
      <dsp:spPr>
        <a:xfrm>
          <a:off x="1928574" y="599241"/>
          <a:ext cx="2824995" cy="1677876"/>
        </a:xfrm>
        <a:prstGeom prst="rect">
          <a:avLst/>
        </a:prstGeom>
        <a:noFill/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Základní (nároková) norma</a:t>
          </a:r>
        </a:p>
      </dsp:txBody>
      <dsp:txXfrm>
        <a:off x="1928574" y="599241"/>
        <a:ext cx="2824995" cy="1677876"/>
      </dsp:txXfrm>
    </dsp:sp>
    <dsp:sp modelId="{600F8274-8126-4B76-9EC9-AC699E0EF30E}">
      <dsp:nvSpPr>
        <dsp:cNvPr id="0" name=""/>
        <dsp:cNvSpPr/>
      </dsp:nvSpPr>
      <dsp:spPr>
        <a:xfrm>
          <a:off x="5181600" y="1147119"/>
          <a:ext cx="3338631" cy="1677876"/>
        </a:xfrm>
        <a:prstGeom prst="rect">
          <a:avLst/>
        </a:prstGeom>
        <a:noFill/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Protinormy</a:t>
          </a:r>
          <a:endParaRPr lang="cs-CZ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způsobující zánik práva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způsobující zánik prosaditelnosti práva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zabraňující vzniku práva</a:t>
          </a:r>
        </a:p>
      </dsp:txBody>
      <dsp:txXfrm>
        <a:off x="5181600" y="1147119"/>
        <a:ext cx="3338631" cy="167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9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4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4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68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7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4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3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0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6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1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6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7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3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commons.wikimedia.org/wiki/File:A27_CZ.sv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papers-projects-documents-3819540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hyperlink" Target="https://efllecturer.blogspot.com/2011/06/mr-bean-at-dentist-past-simple.html" TargetMode="External"/><Relationship Id="rId11" Type="http://schemas.openxmlformats.org/officeDocument/2006/relationships/audio" Target="../media/audio1.wav"/><Relationship Id="rId5" Type="http://schemas.openxmlformats.org/officeDocument/2006/relationships/image" Target="../media/image14.jp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://www.biologycorner.com/worksheets/pendulum-student.html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.png"/><Relationship Id="rId9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0F55E5-82DC-49DE-B7FA-8D2E291A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88758C8-9D10-484F-99AF-42B11A4FA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ysokorychlostní vlak s efektem pohybového rozostření">
            <a:extLst>
              <a:ext uri="{FF2B5EF4-FFF2-40B4-BE49-F238E27FC236}">
                <a16:creationId xmlns:a16="http://schemas.microsoft.com/office/drawing/2014/main" id="{CF738F5F-60B9-4941-A1C5-82EABEE1B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ED32FD-C5FE-4C22-A60D-AC9FFA8D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cs-CZ" dirty="0"/>
              <a:t>důkazní břemeno</a:t>
            </a:r>
            <a:br>
              <a:rPr lang="cs-CZ" dirty="0"/>
            </a:br>
            <a:r>
              <a:rPr lang="cs-CZ" dirty="0"/>
              <a:t>v civilním řízení soudním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>
                <a:solidFill>
                  <a:schemeClr val="tx1">
                    <a:lumMod val="65000"/>
                    <a:lumOff val="35000"/>
                  </a:schemeClr>
                </a:solidFill>
              </a:rPr>
              <a:t>Petr Lavický</a:t>
            </a:r>
          </a:p>
        </p:txBody>
      </p:sp>
    </p:spTree>
    <p:extLst>
      <p:ext uri="{BB962C8B-B14F-4D97-AF65-F5344CB8AC3E}">
        <p14:creationId xmlns:p14="http://schemas.microsoft.com/office/powerpoint/2010/main" val="362771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dokazování - příklad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913774" y="1879600"/>
            <a:ext cx="10363826" cy="4546600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Ve sporu o vrácení zápůjčky (požadovaný právní následek = PN) musí žalobce prokázat: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i="1" dirty="0"/>
              <a:t>uzavření smlouvy o zápůjčce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i="1" dirty="0"/>
              <a:t>přenechání předmětu zápůjčky žalovanému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i="1" dirty="0"/>
              <a:t>splatnost</a:t>
            </a:r>
          </a:p>
          <a:p>
            <a:r>
              <a:rPr lang="cs-CZ" i="1" dirty="0"/>
              <a:t>PN = a + b + c</a:t>
            </a:r>
          </a:p>
          <a:p>
            <a:r>
              <a:rPr lang="cs-CZ" i="1" dirty="0"/>
              <a:t>Bude-li </a:t>
            </a:r>
            <a:r>
              <a:rPr lang="cs-CZ" b="1" i="1" dirty="0"/>
              <a:t>Prokázáno</a:t>
            </a:r>
            <a:r>
              <a:rPr lang="cs-CZ" i="1" dirty="0"/>
              <a:t> a + b + c, soud přizná požadované PN</a:t>
            </a:r>
          </a:p>
          <a:p>
            <a:r>
              <a:rPr lang="cs-CZ" i="1" dirty="0"/>
              <a:t>Bude-li </a:t>
            </a:r>
            <a:r>
              <a:rPr lang="cs-CZ" b="1" i="1" dirty="0"/>
              <a:t>vyvráceno </a:t>
            </a:r>
            <a:r>
              <a:rPr lang="cs-CZ" i="1" dirty="0"/>
              <a:t>tvrzení ohledně a, b nebo c (např. soudce nabude vnitřního přesvědčení, že předmět zápůjčky nebyl žalovanému nikdy předán), nelze PN žalobci přiznat</a:t>
            </a:r>
          </a:p>
          <a:p>
            <a:r>
              <a:rPr lang="cs-CZ" i="1" dirty="0"/>
              <a:t>Jak má ale soud rozhodnout, Zůstane-li a, b nebo c neobjasněno (</a:t>
            </a:r>
            <a:r>
              <a:rPr lang="cs-CZ" b="1" i="1" dirty="0"/>
              <a:t>non liquet</a:t>
            </a:r>
            <a:r>
              <a:rPr lang="cs-CZ" i="1" dirty="0"/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2468029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(normy) důkazního břemena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013358"/>
            <a:ext cx="10363826" cy="445455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Stav non liquet umožňují překlenout zvláštní pravidla, odlišná od hmotněprávních norem – pravidla důkazního břemena</a:t>
            </a:r>
          </a:p>
          <a:p>
            <a:r>
              <a:rPr lang="cs-CZ" b="1" dirty="0"/>
              <a:t>Skutková podstata</a:t>
            </a:r>
          </a:p>
          <a:p>
            <a:pPr lvl="1"/>
            <a:r>
              <a:rPr lang="cs-CZ" dirty="0"/>
              <a:t>Stav non liquet</a:t>
            </a:r>
          </a:p>
          <a:p>
            <a:r>
              <a:rPr lang="cs-CZ" b="1" dirty="0"/>
              <a:t>Dispozice</a:t>
            </a:r>
          </a:p>
          <a:p>
            <a:pPr lvl="1"/>
            <a:r>
              <a:rPr lang="cs-CZ" dirty="0"/>
              <a:t>Stanovení </a:t>
            </a:r>
            <a:r>
              <a:rPr lang="cs-CZ" b="1" dirty="0"/>
              <a:t>negativní nebo pozitivní fikce</a:t>
            </a:r>
            <a:r>
              <a:rPr lang="cs-CZ" dirty="0"/>
              <a:t>: </a:t>
            </a:r>
            <a:r>
              <a:rPr lang="cs-CZ" b="1" dirty="0"/>
              <a:t>soud má rozhodnout tak, jako by dokazováním zjistil, že neobjasněný </a:t>
            </a:r>
            <a:r>
              <a:rPr lang="cs-CZ" b="1" dirty="0" err="1"/>
              <a:t>zSP</a:t>
            </a:r>
            <a:r>
              <a:rPr lang="cs-CZ" b="1" dirty="0"/>
              <a:t> je, nebo není naplněn</a:t>
            </a:r>
          </a:p>
          <a:p>
            <a:r>
              <a:rPr lang="cs-CZ" dirty="0"/>
              <a:t>Pravidla DB rozdělují mezi strany riziko důkazní nouze (</a:t>
            </a:r>
            <a:r>
              <a:rPr lang="cs-CZ" b="1" dirty="0"/>
              <a:t>objektivní DB</a:t>
            </a:r>
            <a:r>
              <a:rPr lang="cs-CZ" dirty="0"/>
              <a:t>)</a:t>
            </a:r>
          </a:p>
          <a:p>
            <a:r>
              <a:rPr lang="cs-CZ" dirty="0"/>
              <a:t>Z rozdělení objektivního DB vyplývá rovněž rozdělení</a:t>
            </a:r>
          </a:p>
          <a:p>
            <a:pPr lvl="1"/>
            <a:r>
              <a:rPr lang="cs-CZ" b="1" dirty="0"/>
              <a:t>Subjektivního důkazního břemena </a:t>
            </a:r>
            <a:r>
              <a:rPr lang="cs-CZ" dirty="0"/>
              <a:t>(břemena vedení důkazu)</a:t>
            </a:r>
          </a:p>
          <a:p>
            <a:pPr lvl="1"/>
            <a:r>
              <a:rPr lang="cs-CZ" dirty="0"/>
              <a:t>Objektivního a subjektivního </a:t>
            </a:r>
            <a:r>
              <a:rPr lang="cs-CZ" b="1" dirty="0"/>
              <a:t>břemena tvrzení</a:t>
            </a:r>
          </a:p>
        </p:txBody>
      </p:sp>
    </p:spTree>
    <p:extLst>
      <p:ext uri="{BB962C8B-B14F-4D97-AF65-F5344CB8AC3E}">
        <p14:creationId xmlns:p14="http://schemas.microsoft.com/office/powerpoint/2010/main" val="401325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BE11CE9-56DA-4F18-AD4C-A6FBA112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EEBD5EA-9953-4D7B-9456-BFD996AF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 descr="Databáze obrys">
            <a:extLst>
              <a:ext uri="{FF2B5EF4-FFF2-40B4-BE49-F238E27FC236}">
                <a16:creationId xmlns:a16="http://schemas.microsoft.com/office/drawing/2014/main" id="{1B91148F-A73F-4463-8D3C-0AE3735B1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73DD9A-0A6A-43BB-94EA-69E5AB076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7"/>
            <a:ext cx="12192000" cy="6858000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5D02D6-80D3-4F21-AD67-488BBDC6B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7688" y="5401435"/>
            <a:ext cx="9653792" cy="81480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20D336-C153-4992-B3D2-B3F54082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3764129"/>
            <a:ext cx="10916365" cy="1637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b) Různé aspekty pojmu důkazního břemena</a:t>
            </a:r>
          </a:p>
        </p:txBody>
      </p:sp>
    </p:spTree>
    <p:extLst>
      <p:ext uri="{BB962C8B-B14F-4D97-AF65-F5344CB8AC3E}">
        <p14:creationId xmlns:p14="http://schemas.microsoft.com/office/powerpoint/2010/main" val="86875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58C13-3769-4DEF-ADC3-37B6B63B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CD6C7EA-E546-47B9-AD52-56FF7678BE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3160483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85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364451"/>
              <a:gd name="connsiteY0" fmla="*/ 0 h 1596177"/>
              <a:gd name="connsiteX1" fmla="*/ 368514 w 10364451"/>
              <a:gd name="connsiteY1" fmla="*/ 0 h 1596177"/>
              <a:gd name="connsiteX2" fmla="*/ 633383 w 10364451"/>
              <a:gd name="connsiteY2" fmla="*/ 0 h 1596177"/>
              <a:gd name="connsiteX3" fmla="*/ 1001897 w 10364451"/>
              <a:gd name="connsiteY3" fmla="*/ 0 h 1596177"/>
              <a:gd name="connsiteX4" fmla="*/ 1474055 w 10364451"/>
              <a:gd name="connsiteY4" fmla="*/ 0 h 1596177"/>
              <a:gd name="connsiteX5" fmla="*/ 1946214 w 10364451"/>
              <a:gd name="connsiteY5" fmla="*/ 0 h 1596177"/>
              <a:gd name="connsiteX6" fmla="*/ 2625661 w 10364451"/>
              <a:gd name="connsiteY6" fmla="*/ 0 h 1596177"/>
              <a:gd name="connsiteX7" fmla="*/ 3097819 w 10364451"/>
              <a:gd name="connsiteY7" fmla="*/ 0 h 1596177"/>
              <a:gd name="connsiteX8" fmla="*/ 3777267 w 10364451"/>
              <a:gd name="connsiteY8" fmla="*/ 0 h 1596177"/>
              <a:gd name="connsiteX9" fmla="*/ 4145780 w 10364451"/>
              <a:gd name="connsiteY9" fmla="*/ 0 h 1596177"/>
              <a:gd name="connsiteX10" fmla="*/ 4514294 w 10364451"/>
              <a:gd name="connsiteY10" fmla="*/ 0 h 1596177"/>
              <a:gd name="connsiteX11" fmla="*/ 5090097 w 10364451"/>
              <a:gd name="connsiteY11" fmla="*/ 0 h 1596177"/>
              <a:gd name="connsiteX12" fmla="*/ 5354966 w 10364451"/>
              <a:gd name="connsiteY12" fmla="*/ 0 h 1596177"/>
              <a:gd name="connsiteX13" fmla="*/ 5827125 w 10364451"/>
              <a:gd name="connsiteY13" fmla="*/ 0 h 1596177"/>
              <a:gd name="connsiteX14" fmla="*/ 6402928 w 10364451"/>
              <a:gd name="connsiteY14" fmla="*/ 0 h 1596177"/>
              <a:gd name="connsiteX15" fmla="*/ 6875086 w 10364451"/>
              <a:gd name="connsiteY15" fmla="*/ 0 h 1596177"/>
              <a:gd name="connsiteX16" fmla="*/ 7554533 w 10364451"/>
              <a:gd name="connsiteY16" fmla="*/ 0 h 1596177"/>
              <a:gd name="connsiteX17" fmla="*/ 8337625 w 10364451"/>
              <a:gd name="connsiteY17" fmla="*/ 0 h 1596177"/>
              <a:gd name="connsiteX18" fmla="*/ 8706139 w 10364451"/>
              <a:gd name="connsiteY18" fmla="*/ 0 h 1596177"/>
              <a:gd name="connsiteX19" fmla="*/ 9281942 w 10364451"/>
              <a:gd name="connsiteY19" fmla="*/ 0 h 1596177"/>
              <a:gd name="connsiteX20" fmla="*/ 10364451 w 10364451"/>
              <a:gd name="connsiteY20" fmla="*/ 0 h 1596177"/>
              <a:gd name="connsiteX21" fmla="*/ 10364451 w 10364451"/>
              <a:gd name="connsiteY21" fmla="*/ 563983 h 1596177"/>
              <a:gd name="connsiteX22" fmla="*/ 10364451 w 10364451"/>
              <a:gd name="connsiteY22" fmla="*/ 1064118 h 1596177"/>
              <a:gd name="connsiteX23" fmla="*/ 10364451 w 10364451"/>
              <a:gd name="connsiteY23" fmla="*/ 1596177 h 1596177"/>
              <a:gd name="connsiteX24" fmla="*/ 9995937 w 10364451"/>
              <a:gd name="connsiteY24" fmla="*/ 1596177 h 1596177"/>
              <a:gd name="connsiteX25" fmla="*/ 9523779 w 10364451"/>
              <a:gd name="connsiteY25" fmla="*/ 1596177 h 1596177"/>
              <a:gd name="connsiteX26" fmla="*/ 9051621 w 10364451"/>
              <a:gd name="connsiteY26" fmla="*/ 1596177 h 1596177"/>
              <a:gd name="connsiteX27" fmla="*/ 8786751 w 10364451"/>
              <a:gd name="connsiteY27" fmla="*/ 1596177 h 1596177"/>
              <a:gd name="connsiteX28" fmla="*/ 8003659 w 10364451"/>
              <a:gd name="connsiteY28" fmla="*/ 1596177 h 1596177"/>
              <a:gd name="connsiteX29" fmla="*/ 7324212 w 10364451"/>
              <a:gd name="connsiteY29" fmla="*/ 1596177 h 1596177"/>
              <a:gd name="connsiteX30" fmla="*/ 6955698 w 10364451"/>
              <a:gd name="connsiteY30" fmla="*/ 1596177 h 1596177"/>
              <a:gd name="connsiteX31" fmla="*/ 6690829 w 10364451"/>
              <a:gd name="connsiteY31" fmla="*/ 1596177 h 1596177"/>
              <a:gd name="connsiteX32" fmla="*/ 6425960 w 10364451"/>
              <a:gd name="connsiteY32" fmla="*/ 1596177 h 1596177"/>
              <a:gd name="connsiteX33" fmla="*/ 5642868 w 10364451"/>
              <a:gd name="connsiteY33" fmla="*/ 1596177 h 1596177"/>
              <a:gd name="connsiteX34" fmla="*/ 4859776 w 10364451"/>
              <a:gd name="connsiteY34" fmla="*/ 1596177 h 1596177"/>
              <a:gd name="connsiteX35" fmla="*/ 4594907 w 10364451"/>
              <a:gd name="connsiteY35" fmla="*/ 1596177 h 1596177"/>
              <a:gd name="connsiteX36" fmla="*/ 4330037 w 10364451"/>
              <a:gd name="connsiteY36" fmla="*/ 1596177 h 1596177"/>
              <a:gd name="connsiteX37" fmla="*/ 3650590 w 10364451"/>
              <a:gd name="connsiteY37" fmla="*/ 1596177 h 1596177"/>
              <a:gd name="connsiteX38" fmla="*/ 3385721 w 10364451"/>
              <a:gd name="connsiteY38" fmla="*/ 1596177 h 1596177"/>
              <a:gd name="connsiteX39" fmla="*/ 3017207 w 10364451"/>
              <a:gd name="connsiteY39" fmla="*/ 1596177 h 1596177"/>
              <a:gd name="connsiteX40" fmla="*/ 2234115 w 10364451"/>
              <a:gd name="connsiteY40" fmla="*/ 1596177 h 1596177"/>
              <a:gd name="connsiteX41" fmla="*/ 1554668 w 10364451"/>
              <a:gd name="connsiteY41" fmla="*/ 1596177 h 1596177"/>
              <a:gd name="connsiteX42" fmla="*/ 771576 w 10364451"/>
              <a:gd name="connsiteY42" fmla="*/ 1596177 h 1596177"/>
              <a:gd name="connsiteX43" fmla="*/ 506706 w 10364451"/>
              <a:gd name="connsiteY43" fmla="*/ 1596177 h 1596177"/>
              <a:gd name="connsiteX44" fmla="*/ 0 w 10364451"/>
              <a:gd name="connsiteY44" fmla="*/ 1596177 h 1596177"/>
              <a:gd name="connsiteX45" fmla="*/ 0 w 10364451"/>
              <a:gd name="connsiteY45" fmla="*/ 1064118 h 1596177"/>
              <a:gd name="connsiteX46" fmla="*/ 0 w 10364451"/>
              <a:gd name="connsiteY46" fmla="*/ 500135 h 1596177"/>
              <a:gd name="connsiteX47" fmla="*/ 0 w 10364451"/>
              <a:gd name="connsiteY47" fmla="*/ 0 h 15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364451" h="1596177" fill="none" extrusionOk="0">
                <a:moveTo>
                  <a:pt x="0" y="0"/>
                </a:moveTo>
                <a:cubicBezTo>
                  <a:pt x="146485" y="-37999"/>
                  <a:pt x="294158" y="15257"/>
                  <a:pt x="368514" y="0"/>
                </a:cubicBezTo>
                <a:cubicBezTo>
                  <a:pt x="442870" y="-15257"/>
                  <a:pt x="571287" y="30040"/>
                  <a:pt x="633383" y="0"/>
                </a:cubicBezTo>
                <a:cubicBezTo>
                  <a:pt x="695479" y="-30040"/>
                  <a:pt x="830911" y="2841"/>
                  <a:pt x="1001897" y="0"/>
                </a:cubicBezTo>
                <a:cubicBezTo>
                  <a:pt x="1172883" y="-2841"/>
                  <a:pt x="1260391" y="55595"/>
                  <a:pt x="1474055" y="0"/>
                </a:cubicBezTo>
                <a:cubicBezTo>
                  <a:pt x="1687719" y="-55595"/>
                  <a:pt x="1832992" y="7311"/>
                  <a:pt x="1946214" y="0"/>
                </a:cubicBezTo>
                <a:cubicBezTo>
                  <a:pt x="2059436" y="-7311"/>
                  <a:pt x="2383017" y="11159"/>
                  <a:pt x="2625661" y="0"/>
                </a:cubicBezTo>
                <a:cubicBezTo>
                  <a:pt x="2868305" y="-11159"/>
                  <a:pt x="2920995" y="20757"/>
                  <a:pt x="3097819" y="0"/>
                </a:cubicBezTo>
                <a:cubicBezTo>
                  <a:pt x="3274643" y="-20757"/>
                  <a:pt x="3624604" y="22785"/>
                  <a:pt x="3777267" y="0"/>
                </a:cubicBezTo>
                <a:cubicBezTo>
                  <a:pt x="3929930" y="-22785"/>
                  <a:pt x="4035826" y="20103"/>
                  <a:pt x="4145780" y="0"/>
                </a:cubicBezTo>
                <a:cubicBezTo>
                  <a:pt x="4255734" y="-20103"/>
                  <a:pt x="4425215" y="37135"/>
                  <a:pt x="4514294" y="0"/>
                </a:cubicBezTo>
                <a:cubicBezTo>
                  <a:pt x="4603373" y="-37135"/>
                  <a:pt x="4812093" y="9122"/>
                  <a:pt x="5090097" y="0"/>
                </a:cubicBezTo>
                <a:cubicBezTo>
                  <a:pt x="5368101" y="-9122"/>
                  <a:pt x="5272518" y="12044"/>
                  <a:pt x="5354966" y="0"/>
                </a:cubicBezTo>
                <a:cubicBezTo>
                  <a:pt x="5437414" y="-12044"/>
                  <a:pt x="5599054" y="47094"/>
                  <a:pt x="5827125" y="0"/>
                </a:cubicBezTo>
                <a:cubicBezTo>
                  <a:pt x="6055196" y="-47094"/>
                  <a:pt x="6244368" y="3100"/>
                  <a:pt x="6402928" y="0"/>
                </a:cubicBezTo>
                <a:cubicBezTo>
                  <a:pt x="6561488" y="-3100"/>
                  <a:pt x="6771340" y="6562"/>
                  <a:pt x="6875086" y="0"/>
                </a:cubicBezTo>
                <a:cubicBezTo>
                  <a:pt x="6978832" y="-6562"/>
                  <a:pt x="7376958" y="63859"/>
                  <a:pt x="7554533" y="0"/>
                </a:cubicBezTo>
                <a:cubicBezTo>
                  <a:pt x="7732108" y="-63859"/>
                  <a:pt x="8010273" y="73359"/>
                  <a:pt x="8337625" y="0"/>
                </a:cubicBezTo>
                <a:cubicBezTo>
                  <a:pt x="8664977" y="-73359"/>
                  <a:pt x="8598515" y="16015"/>
                  <a:pt x="8706139" y="0"/>
                </a:cubicBezTo>
                <a:cubicBezTo>
                  <a:pt x="8813763" y="-16015"/>
                  <a:pt x="9020878" y="61676"/>
                  <a:pt x="9281942" y="0"/>
                </a:cubicBezTo>
                <a:cubicBezTo>
                  <a:pt x="9543006" y="-61676"/>
                  <a:pt x="10071865" y="86474"/>
                  <a:pt x="10364451" y="0"/>
                </a:cubicBezTo>
                <a:cubicBezTo>
                  <a:pt x="10382206" y="242596"/>
                  <a:pt x="10310257" y="317697"/>
                  <a:pt x="10364451" y="563983"/>
                </a:cubicBezTo>
                <a:cubicBezTo>
                  <a:pt x="10418645" y="810269"/>
                  <a:pt x="10338715" y="849365"/>
                  <a:pt x="10364451" y="1064118"/>
                </a:cubicBezTo>
                <a:cubicBezTo>
                  <a:pt x="10390187" y="1278871"/>
                  <a:pt x="10359002" y="1424000"/>
                  <a:pt x="10364451" y="1596177"/>
                </a:cubicBezTo>
                <a:cubicBezTo>
                  <a:pt x="10287965" y="1602832"/>
                  <a:pt x="10089192" y="1566774"/>
                  <a:pt x="9995937" y="1596177"/>
                </a:cubicBezTo>
                <a:cubicBezTo>
                  <a:pt x="9902682" y="1625580"/>
                  <a:pt x="9709420" y="1565801"/>
                  <a:pt x="9523779" y="1596177"/>
                </a:cubicBezTo>
                <a:cubicBezTo>
                  <a:pt x="9338138" y="1626553"/>
                  <a:pt x="9253753" y="1574647"/>
                  <a:pt x="9051621" y="1596177"/>
                </a:cubicBezTo>
                <a:cubicBezTo>
                  <a:pt x="8849489" y="1617707"/>
                  <a:pt x="8844956" y="1567054"/>
                  <a:pt x="8786751" y="1596177"/>
                </a:cubicBezTo>
                <a:cubicBezTo>
                  <a:pt x="8728546" y="1625300"/>
                  <a:pt x="8384893" y="1514188"/>
                  <a:pt x="8003659" y="1596177"/>
                </a:cubicBezTo>
                <a:cubicBezTo>
                  <a:pt x="7622425" y="1678166"/>
                  <a:pt x="7472249" y="1543194"/>
                  <a:pt x="7324212" y="1596177"/>
                </a:cubicBezTo>
                <a:cubicBezTo>
                  <a:pt x="7176175" y="1649160"/>
                  <a:pt x="7103914" y="1560111"/>
                  <a:pt x="6955698" y="1596177"/>
                </a:cubicBezTo>
                <a:cubicBezTo>
                  <a:pt x="6807482" y="1632243"/>
                  <a:pt x="6809192" y="1566687"/>
                  <a:pt x="6690829" y="1596177"/>
                </a:cubicBezTo>
                <a:cubicBezTo>
                  <a:pt x="6572466" y="1625667"/>
                  <a:pt x="6517984" y="1584480"/>
                  <a:pt x="6425960" y="1596177"/>
                </a:cubicBezTo>
                <a:cubicBezTo>
                  <a:pt x="6333936" y="1607874"/>
                  <a:pt x="5917425" y="1572650"/>
                  <a:pt x="5642868" y="1596177"/>
                </a:cubicBezTo>
                <a:cubicBezTo>
                  <a:pt x="5368311" y="1619704"/>
                  <a:pt x="5236324" y="1573792"/>
                  <a:pt x="4859776" y="1596177"/>
                </a:cubicBezTo>
                <a:cubicBezTo>
                  <a:pt x="4483228" y="1618562"/>
                  <a:pt x="4658122" y="1577538"/>
                  <a:pt x="4594907" y="1596177"/>
                </a:cubicBezTo>
                <a:cubicBezTo>
                  <a:pt x="4531692" y="1614816"/>
                  <a:pt x="4400326" y="1595906"/>
                  <a:pt x="4330037" y="1596177"/>
                </a:cubicBezTo>
                <a:cubicBezTo>
                  <a:pt x="4259748" y="1596448"/>
                  <a:pt x="3872576" y="1517524"/>
                  <a:pt x="3650590" y="1596177"/>
                </a:cubicBezTo>
                <a:cubicBezTo>
                  <a:pt x="3428604" y="1674830"/>
                  <a:pt x="3444993" y="1576102"/>
                  <a:pt x="3385721" y="1596177"/>
                </a:cubicBezTo>
                <a:cubicBezTo>
                  <a:pt x="3326449" y="1616252"/>
                  <a:pt x="3149768" y="1569515"/>
                  <a:pt x="3017207" y="1596177"/>
                </a:cubicBezTo>
                <a:cubicBezTo>
                  <a:pt x="2884646" y="1622839"/>
                  <a:pt x="2533363" y="1514046"/>
                  <a:pt x="2234115" y="1596177"/>
                </a:cubicBezTo>
                <a:cubicBezTo>
                  <a:pt x="1934867" y="1678308"/>
                  <a:pt x="1811391" y="1557348"/>
                  <a:pt x="1554668" y="1596177"/>
                </a:cubicBezTo>
                <a:cubicBezTo>
                  <a:pt x="1297945" y="1635006"/>
                  <a:pt x="997160" y="1550314"/>
                  <a:pt x="771576" y="1596177"/>
                </a:cubicBezTo>
                <a:cubicBezTo>
                  <a:pt x="545992" y="1642040"/>
                  <a:pt x="613032" y="1573470"/>
                  <a:pt x="506706" y="1596177"/>
                </a:cubicBezTo>
                <a:cubicBezTo>
                  <a:pt x="400380" y="1618884"/>
                  <a:pt x="152997" y="1541079"/>
                  <a:pt x="0" y="1596177"/>
                </a:cubicBezTo>
                <a:cubicBezTo>
                  <a:pt x="-11900" y="1360706"/>
                  <a:pt x="4441" y="1267641"/>
                  <a:pt x="0" y="1064118"/>
                </a:cubicBezTo>
                <a:cubicBezTo>
                  <a:pt x="-4441" y="860595"/>
                  <a:pt x="6345" y="658434"/>
                  <a:pt x="0" y="500135"/>
                </a:cubicBezTo>
                <a:cubicBezTo>
                  <a:pt x="-6345" y="341836"/>
                  <a:pt x="26992" y="147482"/>
                  <a:pt x="0" y="0"/>
                </a:cubicBezTo>
                <a:close/>
              </a:path>
              <a:path w="10364451" h="1596177" stroke="0" extrusionOk="0">
                <a:moveTo>
                  <a:pt x="0" y="0"/>
                </a:moveTo>
                <a:cubicBezTo>
                  <a:pt x="103237" y="-1762"/>
                  <a:pt x="170604" y="30513"/>
                  <a:pt x="264869" y="0"/>
                </a:cubicBezTo>
                <a:cubicBezTo>
                  <a:pt x="359134" y="-30513"/>
                  <a:pt x="586658" y="1041"/>
                  <a:pt x="840672" y="0"/>
                </a:cubicBezTo>
                <a:cubicBezTo>
                  <a:pt x="1094686" y="-1041"/>
                  <a:pt x="1156989" y="6018"/>
                  <a:pt x="1312830" y="0"/>
                </a:cubicBezTo>
                <a:cubicBezTo>
                  <a:pt x="1468671" y="-6018"/>
                  <a:pt x="1673620" y="67802"/>
                  <a:pt x="1888633" y="0"/>
                </a:cubicBezTo>
                <a:cubicBezTo>
                  <a:pt x="2103646" y="-67802"/>
                  <a:pt x="2406604" y="73091"/>
                  <a:pt x="2671725" y="0"/>
                </a:cubicBezTo>
                <a:cubicBezTo>
                  <a:pt x="2936846" y="-73091"/>
                  <a:pt x="2881931" y="40462"/>
                  <a:pt x="3040239" y="0"/>
                </a:cubicBezTo>
                <a:cubicBezTo>
                  <a:pt x="3198547" y="-40462"/>
                  <a:pt x="3332548" y="14793"/>
                  <a:pt x="3408753" y="0"/>
                </a:cubicBezTo>
                <a:cubicBezTo>
                  <a:pt x="3484958" y="-14793"/>
                  <a:pt x="3866500" y="20697"/>
                  <a:pt x="4088200" y="0"/>
                </a:cubicBezTo>
                <a:cubicBezTo>
                  <a:pt x="4309900" y="-20697"/>
                  <a:pt x="4482221" y="50181"/>
                  <a:pt x="4871292" y="0"/>
                </a:cubicBezTo>
                <a:cubicBezTo>
                  <a:pt x="5260363" y="-50181"/>
                  <a:pt x="5155802" y="19782"/>
                  <a:pt x="5343450" y="0"/>
                </a:cubicBezTo>
                <a:cubicBezTo>
                  <a:pt x="5531098" y="-19782"/>
                  <a:pt x="5584840" y="11919"/>
                  <a:pt x="5711964" y="0"/>
                </a:cubicBezTo>
                <a:cubicBezTo>
                  <a:pt x="5839088" y="-11919"/>
                  <a:pt x="6055535" y="45498"/>
                  <a:pt x="6287767" y="0"/>
                </a:cubicBezTo>
                <a:cubicBezTo>
                  <a:pt x="6519999" y="-45498"/>
                  <a:pt x="6434733" y="17642"/>
                  <a:pt x="6552636" y="0"/>
                </a:cubicBezTo>
                <a:cubicBezTo>
                  <a:pt x="6670539" y="-17642"/>
                  <a:pt x="6902064" y="13879"/>
                  <a:pt x="7024795" y="0"/>
                </a:cubicBezTo>
                <a:cubicBezTo>
                  <a:pt x="7147526" y="-13879"/>
                  <a:pt x="7419620" y="38224"/>
                  <a:pt x="7600597" y="0"/>
                </a:cubicBezTo>
                <a:cubicBezTo>
                  <a:pt x="7781574" y="-38224"/>
                  <a:pt x="8108012" y="74246"/>
                  <a:pt x="8383689" y="0"/>
                </a:cubicBezTo>
                <a:cubicBezTo>
                  <a:pt x="8659366" y="-74246"/>
                  <a:pt x="8705682" y="24607"/>
                  <a:pt x="8855848" y="0"/>
                </a:cubicBezTo>
                <a:cubicBezTo>
                  <a:pt x="9006014" y="-24607"/>
                  <a:pt x="9042231" y="27006"/>
                  <a:pt x="9224361" y="0"/>
                </a:cubicBezTo>
                <a:cubicBezTo>
                  <a:pt x="9406491" y="-27006"/>
                  <a:pt x="10112451" y="42603"/>
                  <a:pt x="10364451" y="0"/>
                </a:cubicBezTo>
                <a:cubicBezTo>
                  <a:pt x="10401607" y="238548"/>
                  <a:pt x="10303446" y="397811"/>
                  <a:pt x="10364451" y="532059"/>
                </a:cubicBezTo>
                <a:cubicBezTo>
                  <a:pt x="10425456" y="666307"/>
                  <a:pt x="10334011" y="905005"/>
                  <a:pt x="10364451" y="1016233"/>
                </a:cubicBezTo>
                <a:cubicBezTo>
                  <a:pt x="10394891" y="1127461"/>
                  <a:pt x="10299640" y="1389530"/>
                  <a:pt x="10364451" y="1596177"/>
                </a:cubicBezTo>
                <a:cubicBezTo>
                  <a:pt x="10233458" y="1619306"/>
                  <a:pt x="10113302" y="1557334"/>
                  <a:pt x="9995937" y="1596177"/>
                </a:cubicBezTo>
                <a:cubicBezTo>
                  <a:pt x="9878572" y="1635020"/>
                  <a:pt x="9685015" y="1557474"/>
                  <a:pt x="9420134" y="1596177"/>
                </a:cubicBezTo>
                <a:cubicBezTo>
                  <a:pt x="9155253" y="1634880"/>
                  <a:pt x="9211933" y="1590311"/>
                  <a:pt x="9051621" y="1596177"/>
                </a:cubicBezTo>
                <a:cubicBezTo>
                  <a:pt x="8891309" y="1602043"/>
                  <a:pt x="8762303" y="1556899"/>
                  <a:pt x="8683107" y="1596177"/>
                </a:cubicBezTo>
                <a:cubicBezTo>
                  <a:pt x="8603911" y="1635455"/>
                  <a:pt x="8508697" y="1583328"/>
                  <a:pt x="8418237" y="1596177"/>
                </a:cubicBezTo>
                <a:cubicBezTo>
                  <a:pt x="8327777" y="1609026"/>
                  <a:pt x="7994020" y="1569720"/>
                  <a:pt x="7738790" y="1596177"/>
                </a:cubicBezTo>
                <a:cubicBezTo>
                  <a:pt x="7483560" y="1622634"/>
                  <a:pt x="7539237" y="1563910"/>
                  <a:pt x="7370276" y="1596177"/>
                </a:cubicBezTo>
                <a:cubicBezTo>
                  <a:pt x="7201315" y="1628444"/>
                  <a:pt x="7159637" y="1582562"/>
                  <a:pt x="7105407" y="1596177"/>
                </a:cubicBezTo>
                <a:cubicBezTo>
                  <a:pt x="7051177" y="1609792"/>
                  <a:pt x="6675659" y="1532393"/>
                  <a:pt x="6529604" y="1596177"/>
                </a:cubicBezTo>
                <a:cubicBezTo>
                  <a:pt x="6383549" y="1659961"/>
                  <a:pt x="6204385" y="1575388"/>
                  <a:pt x="5953801" y="1596177"/>
                </a:cubicBezTo>
                <a:cubicBezTo>
                  <a:pt x="5703217" y="1616966"/>
                  <a:pt x="5485328" y="1589242"/>
                  <a:pt x="5274354" y="1596177"/>
                </a:cubicBezTo>
                <a:cubicBezTo>
                  <a:pt x="5063380" y="1603112"/>
                  <a:pt x="5070356" y="1588828"/>
                  <a:pt x="5009485" y="1596177"/>
                </a:cubicBezTo>
                <a:cubicBezTo>
                  <a:pt x="4948614" y="1603526"/>
                  <a:pt x="4856235" y="1570056"/>
                  <a:pt x="4744615" y="1596177"/>
                </a:cubicBezTo>
                <a:cubicBezTo>
                  <a:pt x="4632995" y="1622298"/>
                  <a:pt x="4332923" y="1536806"/>
                  <a:pt x="4168813" y="1596177"/>
                </a:cubicBezTo>
                <a:cubicBezTo>
                  <a:pt x="4004703" y="1655548"/>
                  <a:pt x="3763006" y="1502848"/>
                  <a:pt x="3385721" y="1596177"/>
                </a:cubicBezTo>
                <a:cubicBezTo>
                  <a:pt x="3008436" y="1689506"/>
                  <a:pt x="3051274" y="1570331"/>
                  <a:pt x="2809918" y="1596177"/>
                </a:cubicBezTo>
                <a:cubicBezTo>
                  <a:pt x="2568562" y="1622023"/>
                  <a:pt x="2372281" y="1593879"/>
                  <a:pt x="2026826" y="1596177"/>
                </a:cubicBezTo>
                <a:cubicBezTo>
                  <a:pt x="1681371" y="1598475"/>
                  <a:pt x="1767136" y="1564782"/>
                  <a:pt x="1658312" y="1596177"/>
                </a:cubicBezTo>
                <a:cubicBezTo>
                  <a:pt x="1549488" y="1627572"/>
                  <a:pt x="1456564" y="1590998"/>
                  <a:pt x="1393443" y="1596177"/>
                </a:cubicBezTo>
                <a:cubicBezTo>
                  <a:pt x="1330322" y="1601356"/>
                  <a:pt x="886785" y="1548503"/>
                  <a:pt x="610351" y="1596177"/>
                </a:cubicBezTo>
                <a:cubicBezTo>
                  <a:pt x="333917" y="1643851"/>
                  <a:pt x="212540" y="1544587"/>
                  <a:pt x="0" y="1596177"/>
                </a:cubicBezTo>
                <a:cubicBezTo>
                  <a:pt x="-14760" y="1387331"/>
                  <a:pt x="31583" y="1179945"/>
                  <a:pt x="0" y="1032194"/>
                </a:cubicBezTo>
                <a:cubicBezTo>
                  <a:pt x="-31583" y="884443"/>
                  <a:pt x="60864" y="614625"/>
                  <a:pt x="0" y="500135"/>
                </a:cubicBezTo>
                <a:cubicBezTo>
                  <a:pt x="-60864" y="385645"/>
                  <a:pt x="47744" y="227912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40181950"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cs-CZ" dirty="0"/>
              <a:t>B.1) Objektivní Důkazní břemeno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Vyjadřuje, </a:t>
            </a:r>
            <a:r>
              <a:rPr lang="cs-CZ" b="1" dirty="0"/>
              <a:t>ve prospěch (či k tíži) které strany má soud rozhodnout za stavu non liquet</a:t>
            </a:r>
          </a:p>
          <a:p>
            <a:r>
              <a:rPr lang="cs-CZ" dirty="0"/>
              <a:t>může se uplatnit nejen v civilním sporném procesu, ale v jakémkoliv soudním nebo správním řízení</a:t>
            </a:r>
          </a:p>
          <a:p>
            <a:r>
              <a:rPr lang="cs-CZ" dirty="0"/>
              <a:t>Jeho rozdělení Je </a:t>
            </a:r>
            <a:r>
              <a:rPr lang="cs-CZ" b="1" dirty="0"/>
              <a:t>normativně</a:t>
            </a:r>
            <a:r>
              <a:rPr lang="cs-CZ" dirty="0"/>
              <a:t> upraveno pravidly důkazního břemena</a:t>
            </a:r>
          </a:p>
          <a:p>
            <a:pPr lvl="1"/>
            <a:r>
              <a:rPr lang="cs-CZ" dirty="0"/>
              <a:t>Abstraktní povaha</a:t>
            </a:r>
          </a:p>
          <a:p>
            <a:pPr lvl="1"/>
            <a:r>
              <a:rPr lang="cs-CZ" dirty="0"/>
              <a:t>Právní otázka</a:t>
            </a:r>
          </a:p>
        </p:txBody>
      </p:sp>
    </p:spTree>
    <p:extLst>
      <p:ext uri="{BB962C8B-B14F-4D97-AF65-F5344CB8AC3E}">
        <p14:creationId xmlns:p14="http://schemas.microsoft.com/office/powerpoint/2010/main" val="257676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364451"/>
              <a:gd name="connsiteY0" fmla="*/ 0 h 1596177"/>
              <a:gd name="connsiteX1" fmla="*/ 368514 w 10364451"/>
              <a:gd name="connsiteY1" fmla="*/ 0 h 1596177"/>
              <a:gd name="connsiteX2" fmla="*/ 633383 w 10364451"/>
              <a:gd name="connsiteY2" fmla="*/ 0 h 1596177"/>
              <a:gd name="connsiteX3" fmla="*/ 1209186 w 10364451"/>
              <a:gd name="connsiteY3" fmla="*/ 0 h 1596177"/>
              <a:gd name="connsiteX4" fmla="*/ 1474055 w 10364451"/>
              <a:gd name="connsiteY4" fmla="*/ 0 h 1596177"/>
              <a:gd name="connsiteX5" fmla="*/ 2153503 w 10364451"/>
              <a:gd name="connsiteY5" fmla="*/ 0 h 1596177"/>
              <a:gd name="connsiteX6" fmla="*/ 2729305 w 10364451"/>
              <a:gd name="connsiteY6" fmla="*/ 0 h 1596177"/>
              <a:gd name="connsiteX7" fmla="*/ 3512397 w 10364451"/>
              <a:gd name="connsiteY7" fmla="*/ 0 h 1596177"/>
              <a:gd name="connsiteX8" fmla="*/ 4295489 w 10364451"/>
              <a:gd name="connsiteY8" fmla="*/ 0 h 1596177"/>
              <a:gd name="connsiteX9" fmla="*/ 4664003 w 10364451"/>
              <a:gd name="connsiteY9" fmla="*/ 0 h 1596177"/>
              <a:gd name="connsiteX10" fmla="*/ 4928872 w 10364451"/>
              <a:gd name="connsiteY10" fmla="*/ 0 h 1596177"/>
              <a:gd name="connsiteX11" fmla="*/ 5401031 w 10364451"/>
              <a:gd name="connsiteY11" fmla="*/ 0 h 1596177"/>
              <a:gd name="connsiteX12" fmla="*/ 6184122 w 10364451"/>
              <a:gd name="connsiteY12" fmla="*/ 0 h 1596177"/>
              <a:gd name="connsiteX13" fmla="*/ 6967214 w 10364451"/>
              <a:gd name="connsiteY13" fmla="*/ 0 h 1596177"/>
              <a:gd name="connsiteX14" fmla="*/ 7439373 w 10364451"/>
              <a:gd name="connsiteY14" fmla="*/ 0 h 1596177"/>
              <a:gd name="connsiteX15" fmla="*/ 7807886 w 10364451"/>
              <a:gd name="connsiteY15" fmla="*/ 0 h 1596177"/>
              <a:gd name="connsiteX16" fmla="*/ 8280045 w 10364451"/>
              <a:gd name="connsiteY16" fmla="*/ 0 h 1596177"/>
              <a:gd name="connsiteX17" fmla="*/ 9063137 w 10364451"/>
              <a:gd name="connsiteY17" fmla="*/ 0 h 1596177"/>
              <a:gd name="connsiteX18" fmla="*/ 9328006 w 10364451"/>
              <a:gd name="connsiteY18" fmla="*/ 0 h 1596177"/>
              <a:gd name="connsiteX19" fmla="*/ 10364451 w 10364451"/>
              <a:gd name="connsiteY19" fmla="*/ 0 h 1596177"/>
              <a:gd name="connsiteX20" fmla="*/ 10364451 w 10364451"/>
              <a:gd name="connsiteY20" fmla="*/ 500135 h 1596177"/>
              <a:gd name="connsiteX21" fmla="*/ 10364451 w 10364451"/>
              <a:gd name="connsiteY21" fmla="*/ 984309 h 1596177"/>
              <a:gd name="connsiteX22" fmla="*/ 10364451 w 10364451"/>
              <a:gd name="connsiteY22" fmla="*/ 1596177 h 1596177"/>
              <a:gd name="connsiteX23" fmla="*/ 9995937 w 10364451"/>
              <a:gd name="connsiteY23" fmla="*/ 1596177 h 1596177"/>
              <a:gd name="connsiteX24" fmla="*/ 9420134 w 10364451"/>
              <a:gd name="connsiteY24" fmla="*/ 1596177 h 1596177"/>
              <a:gd name="connsiteX25" fmla="*/ 8740687 w 10364451"/>
              <a:gd name="connsiteY25" fmla="*/ 1596177 h 1596177"/>
              <a:gd name="connsiteX26" fmla="*/ 8061240 w 10364451"/>
              <a:gd name="connsiteY26" fmla="*/ 1596177 h 1596177"/>
              <a:gd name="connsiteX27" fmla="*/ 7485437 w 10364451"/>
              <a:gd name="connsiteY27" fmla="*/ 1596177 h 1596177"/>
              <a:gd name="connsiteX28" fmla="*/ 6909634 w 10364451"/>
              <a:gd name="connsiteY28" fmla="*/ 1596177 h 1596177"/>
              <a:gd name="connsiteX29" fmla="*/ 6541120 w 10364451"/>
              <a:gd name="connsiteY29" fmla="*/ 1596177 h 1596177"/>
              <a:gd name="connsiteX30" fmla="*/ 5861673 w 10364451"/>
              <a:gd name="connsiteY30" fmla="*/ 1596177 h 1596177"/>
              <a:gd name="connsiteX31" fmla="*/ 5078581 w 10364451"/>
              <a:gd name="connsiteY31" fmla="*/ 1596177 h 1596177"/>
              <a:gd name="connsiteX32" fmla="*/ 4813712 w 10364451"/>
              <a:gd name="connsiteY32" fmla="*/ 1596177 h 1596177"/>
              <a:gd name="connsiteX33" fmla="*/ 4445198 w 10364451"/>
              <a:gd name="connsiteY33" fmla="*/ 1596177 h 1596177"/>
              <a:gd name="connsiteX34" fmla="*/ 3973040 w 10364451"/>
              <a:gd name="connsiteY34" fmla="*/ 1596177 h 1596177"/>
              <a:gd name="connsiteX35" fmla="*/ 3189948 w 10364451"/>
              <a:gd name="connsiteY35" fmla="*/ 1596177 h 1596177"/>
              <a:gd name="connsiteX36" fmla="*/ 2614145 w 10364451"/>
              <a:gd name="connsiteY36" fmla="*/ 1596177 h 1596177"/>
              <a:gd name="connsiteX37" fmla="*/ 2141987 w 10364451"/>
              <a:gd name="connsiteY37" fmla="*/ 1596177 h 1596177"/>
              <a:gd name="connsiteX38" fmla="*/ 1566184 w 10364451"/>
              <a:gd name="connsiteY38" fmla="*/ 1596177 h 1596177"/>
              <a:gd name="connsiteX39" fmla="*/ 1094025 w 10364451"/>
              <a:gd name="connsiteY39" fmla="*/ 1596177 h 1596177"/>
              <a:gd name="connsiteX40" fmla="*/ 621867 w 10364451"/>
              <a:gd name="connsiteY40" fmla="*/ 1596177 h 1596177"/>
              <a:gd name="connsiteX41" fmla="*/ 0 w 10364451"/>
              <a:gd name="connsiteY41" fmla="*/ 1596177 h 1596177"/>
              <a:gd name="connsiteX42" fmla="*/ 0 w 10364451"/>
              <a:gd name="connsiteY42" fmla="*/ 1112003 h 1596177"/>
              <a:gd name="connsiteX43" fmla="*/ 0 w 10364451"/>
              <a:gd name="connsiteY43" fmla="*/ 627830 h 1596177"/>
              <a:gd name="connsiteX44" fmla="*/ 0 w 10364451"/>
              <a:gd name="connsiteY44" fmla="*/ 0 h 15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364451" h="1596177" fill="none" extrusionOk="0">
                <a:moveTo>
                  <a:pt x="0" y="0"/>
                </a:moveTo>
                <a:cubicBezTo>
                  <a:pt x="83900" y="-36502"/>
                  <a:pt x="217358" y="16380"/>
                  <a:pt x="368514" y="0"/>
                </a:cubicBezTo>
                <a:cubicBezTo>
                  <a:pt x="519670" y="-16380"/>
                  <a:pt x="575740" y="2308"/>
                  <a:pt x="633383" y="0"/>
                </a:cubicBezTo>
                <a:cubicBezTo>
                  <a:pt x="691026" y="-2308"/>
                  <a:pt x="951497" y="24114"/>
                  <a:pt x="1209186" y="0"/>
                </a:cubicBezTo>
                <a:cubicBezTo>
                  <a:pt x="1466875" y="-24114"/>
                  <a:pt x="1351023" y="8287"/>
                  <a:pt x="1474055" y="0"/>
                </a:cubicBezTo>
                <a:cubicBezTo>
                  <a:pt x="1597087" y="-8287"/>
                  <a:pt x="1946853" y="76540"/>
                  <a:pt x="2153503" y="0"/>
                </a:cubicBezTo>
                <a:cubicBezTo>
                  <a:pt x="2360153" y="-76540"/>
                  <a:pt x="2515093" y="50199"/>
                  <a:pt x="2729305" y="0"/>
                </a:cubicBezTo>
                <a:cubicBezTo>
                  <a:pt x="2943517" y="-50199"/>
                  <a:pt x="3155689" y="14102"/>
                  <a:pt x="3512397" y="0"/>
                </a:cubicBezTo>
                <a:cubicBezTo>
                  <a:pt x="3869105" y="-14102"/>
                  <a:pt x="3953936" y="25227"/>
                  <a:pt x="4295489" y="0"/>
                </a:cubicBezTo>
                <a:cubicBezTo>
                  <a:pt x="4637042" y="-25227"/>
                  <a:pt x="4500505" y="42150"/>
                  <a:pt x="4664003" y="0"/>
                </a:cubicBezTo>
                <a:cubicBezTo>
                  <a:pt x="4827501" y="-42150"/>
                  <a:pt x="4849802" y="24287"/>
                  <a:pt x="4928872" y="0"/>
                </a:cubicBezTo>
                <a:cubicBezTo>
                  <a:pt x="5007942" y="-24287"/>
                  <a:pt x="5185075" y="19322"/>
                  <a:pt x="5401031" y="0"/>
                </a:cubicBezTo>
                <a:cubicBezTo>
                  <a:pt x="5616987" y="-19322"/>
                  <a:pt x="5986054" y="82105"/>
                  <a:pt x="6184122" y="0"/>
                </a:cubicBezTo>
                <a:cubicBezTo>
                  <a:pt x="6382190" y="-82105"/>
                  <a:pt x="6779670" y="52283"/>
                  <a:pt x="6967214" y="0"/>
                </a:cubicBezTo>
                <a:cubicBezTo>
                  <a:pt x="7154758" y="-52283"/>
                  <a:pt x="7319740" y="52452"/>
                  <a:pt x="7439373" y="0"/>
                </a:cubicBezTo>
                <a:cubicBezTo>
                  <a:pt x="7559006" y="-52452"/>
                  <a:pt x="7669536" y="21446"/>
                  <a:pt x="7807886" y="0"/>
                </a:cubicBezTo>
                <a:cubicBezTo>
                  <a:pt x="7946236" y="-21446"/>
                  <a:pt x="8179857" y="52068"/>
                  <a:pt x="8280045" y="0"/>
                </a:cubicBezTo>
                <a:cubicBezTo>
                  <a:pt x="8380233" y="-52068"/>
                  <a:pt x="8899655" y="19463"/>
                  <a:pt x="9063137" y="0"/>
                </a:cubicBezTo>
                <a:cubicBezTo>
                  <a:pt x="9226619" y="-19463"/>
                  <a:pt x="9237321" y="21882"/>
                  <a:pt x="9328006" y="0"/>
                </a:cubicBezTo>
                <a:cubicBezTo>
                  <a:pt x="9418691" y="-21882"/>
                  <a:pt x="9952549" y="31960"/>
                  <a:pt x="10364451" y="0"/>
                </a:cubicBezTo>
                <a:cubicBezTo>
                  <a:pt x="10389612" y="191494"/>
                  <a:pt x="10307530" y="332373"/>
                  <a:pt x="10364451" y="500135"/>
                </a:cubicBezTo>
                <a:cubicBezTo>
                  <a:pt x="10421372" y="667898"/>
                  <a:pt x="10355461" y="831977"/>
                  <a:pt x="10364451" y="984309"/>
                </a:cubicBezTo>
                <a:cubicBezTo>
                  <a:pt x="10373441" y="1136641"/>
                  <a:pt x="10298298" y="1374633"/>
                  <a:pt x="10364451" y="1596177"/>
                </a:cubicBezTo>
                <a:cubicBezTo>
                  <a:pt x="10243270" y="1611569"/>
                  <a:pt x="10115868" y="1562157"/>
                  <a:pt x="9995937" y="1596177"/>
                </a:cubicBezTo>
                <a:cubicBezTo>
                  <a:pt x="9876006" y="1630197"/>
                  <a:pt x="9543021" y="1592088"/>
                  <a:pt x="9420134" y="1596177"/>
                </a:cubicBezTo>
                <a:cubicBezTo>
                  <a:pt x="9297247" y="1600266"/>
                  <a:pt x="8919104" y="1564752"/>
                  <a:pt x="8740687" y="1596177"/>
                </a:cubicBezTo>
                <a:cubicBezTo>
                  <a:pt x="8562270" y="1627602"/>
                  <a:pt x="8307482" y="1573535"/>
                  <a:pt x="8061240" y="1596177"/>
                </a:cubicBezTo>
                <a:cubicBezTo>
                  <a:pt x="7814998" y="1618819"/>
                  <a:pt x="7722141" y="1540633"/>
                  <a:pt x="7485437" y="1596177"/>
                </a:cubicBezTo>
                <a:cubicBezTo>
                  <a:pt x="7248733" y="1651721"/>
                  <a:pt x="7082808" y="1570465"/>
                  <a:pt x="6909634" y="1596177"/>
                </a:cubicBezTo>
                <a:cubicBezTo>
                  <a:pt x="6736460" y="1621889"/>
                  <a:pt x="6713352" y="1582914"/>
                  <a:pt x="6541120" y="1596177"/>
                </a:cubicBezTo>
                <a:cubicBezTo>
                  <a:pt x="6368888" y="1609440"/>
                  <a:pt x="6180382" y="1559960"/>
                  <a:pt x="5861673" y="1596177"/>
                </a:cubicBezTo>
                <a:cubicBezTo>
                  <a:pt x="5542964" y="1632394"/>
                  <a:pt x="5336468" y="1592830"/>
                  <a:pt x="5078581" y="1596177"/>
                </a:cubicBezTo>
                <a:cubicBezTo>
                  <a:pt x="4820694" y="1599524"/>
                  <a:pt x="4879417" y="1590856"/>
                  <a:pt x="4813712" y="1596177"/>
                </a:cubicBezTo>
                <a:cubicBezTo>
                  <a:pt x="4748007" y="1601498"/>
                  <a:pt x="4582467" y="1560440"/>
                  <a:pt x="4445198" y="1596177"/>
                </a:cubicBezTo>
                <a:cubicBezTo>
                  <a:pt x="4307929" y="1631914"/>
                  <a:pt x="4176144" y="1559753"/>
                  <a:pt x="3973040" y="1596177"/>
                </a:cubicBezTo>
                <a:cubicBezTo>
                  <a:pt x="3769936" y="1632601"/>
                  <a:pt x="3482466" y="1577885"/>
                  <a:pt x="3189948" y="1596177"/>
                </a:cubicBezTo>
                <a:cubicBezTo>
                  <a:pt x="2897430" y="1614469"/>
                  <a:pt x="2790089" y="1554450"/>
                  <a:pt x="2614145" y="1596177"/>
                </a:cubicBezTo>
                <a:cubicBezTo>
                  <a:pt x="2438201" y="1637904"/>
                  <a:pt x="2262559" y="1545509"/>
                  <a:pt x="2141987" y="1596177"/>
                </a:cubicBezTo>
                <a:cubicBezTo>
                  <a:pt x="2021415" y="1646845"/>
                  <a:pt x="1723872" y="1586222"/>
                  <a:pt x="1566184" y="1596177"/>
                </a:cubicBezTo>
                <a:cubicBezTo>
                  <a:pt x="1408496" y="1606132"/>
                  <a:pt x="1310844" y="1580587"/>
                  <a:pt x="1094025" y="1596177"/>
                </a:cubicBezTo>
                <a:cubicBezTo>
                  <a:pt x="877206" y="1611767"/>
                  <a:pt x="814316" y="1580374"/>
                  <a:pt x="621867" y="1596177"/>
                </a:cubicBezTo>
                <a:cubicBezTo>
                  <a:pt x="429418" y="1611980"/>
                  <a:pt x="217828" y="1539847"/>
                  <a:pt x="0" y="1596177"/>
                </a:cubicBezTo>
                <a:cubicBezTo>
                  <a:pt x="-8905" y="1445316"/>
                  <a:pt x="29128" y="1226191"/>
                  <a:pt x="0" y="1112003"/>
                </a:cubicBezTo>
                <a:cubicBezTo>
                  <a:pt x="-29128" y="997815"/>
                  <a:pt x="8290" y="809950"/>
                  <a:pt x="0" y="627830"/>
                </a:cubicBezTo>
                <a:cubicBezTo>
                  <a:pt x="-8290" y="445710"/>
                  <a:pt x="51959" y="244031"/>
                  <a:pt x="0" y="0"/>
                </a:cubicBezTo>
                <a:close/>
              </a:path>
              <a:path w="10364451" h="1596177" stroke="0" extrusionOk="0">
                <a:moveTo>
                  <a:pt x="0" y="0"/>
                </a:moveTo>
                <a:cubicBezTo>
                  <a:pt x="92971" y="-11677"/>
                  <a:pt x="198191" y="820"/>
                  <a:pt x="264869" y="0"/>
                </a:cubicBezTo>
                <a:cubicBezTo>
                  <a:pt x="331547" y="-820"/>
                  <a:pt x="545952" y="18844"/>
                  <a:pt x="633383" y="0"/>
                </a:cubicBezTo>
                <a:cubicBezTo>
                  <a:pt x="720814" y="-18844"/>
                  <a:pt x="831940" y="27119"/>
                  <a:pt x="898252" y="0"/>
                </a:cubicBezTo>
                <a:cubicBezTo>
                  <a:pt x="964564" y="-27119"/>
                  <a:pt x="1393327" y="79260"/>
                  <a:pt x="1577700" y="0"/>
                </a:cubicBezTo>
                <a:cubicBezTo>
                  <a:pt x="1762073" y="-79260"/>
                  <a:pt x="2042915" y="14881"/>
                  <a:pt x="2360792" y="0"/>
                </a:cubicBezTo>
                <a:cubicBezTo>
                  <a:pt x="2678669" y="-14881"/>
                  <a:pt x="2790906" y="3921"/>
                  <a:pt x="2936594" y="0"/>
                </a:cubicBezTo>
                <a:cubicBezTo>
                  <a:pt x="3082282" y="-3921"/>
                  <a:pt x="3483154" y="59644"/>
                  <a:pt x="3719686" y="0"/>
                </a:cubicBezTo>
                <a:cubicBezTo>
                  <a:pt x="3956218" y="-59644"/>
                  <a:pt x="4201322" y="51243"/>
                  <a:pt x="4502778" y="0"/>
                </a:cubicBezTo>
                <a:cubicBezTo>
                  <a:pt x="4804234" y="-51243"/>
                  <a:pt x="5029747" y="86566"/>
                  <a:pt x="5285870" y="0"/>
                </a:cubicBezTo>
                <a:cubicBezTo>
                  <a:pt x="5541993" y="-86566"/>
                  <a:pt x="5783363" y="68156"/>
                  <a:pt x="5965317" y="0"/>
                </a:cubicBezTo>
                <a:cubicBezTo>
                  <a:pt x="6147271" y="-68156"/>
                  <a:pt x="6411761" y="25439"/>
                  <a:pt x="6748409" y="0"/>
                </a:cubicBezTo>
                <a:cubicBezTo>
                  <a:pt x="7085057" y="-25439"/>
                  <a:pt x="6940432" y="22994"/>
                  <a:pt x="7013279" y="0"/>
                </a:cubicBezTo>
                <a:cubicBezTo>
                  <a:pt x="7086126" y="-22994"/>
                  <a:pt x="7344854" y="26634"/>
                  <a:pt x="7485437" y="0"/>
                </a:cubicBezTo>
                <a:cubicBezTo>
                  <a:pt x="7626020" y="-26634"/>
                  <a:pt x="7890937" y="20316"/>
                  <a:pt x="8164884" y="0"/>
                </a:cubicBezTo>
                <a:cubicBezTo>
                  <a:pt x="8438831" y="-20316"/>
                  <a:pt x="8736699" y="81667"/>
                  <a:pt x="8947976" y="0"/>
                </a:cubicBezTo>
                <a:cubicBezTo>
                  <a:pt x="9159253" y="-81667"/>
                  <a:pt x="9237145" y="9016"/>
                  <a:pt x="9420134" y="0"/>
                </a:cubicBezTo>
                <a:cubicBezTo>
                  <a:pt x="9603123" y="-9016"/>
                  <a:pt x="9927872" y="85889"/>
                  <a:pt x="10364451" y="0"/>
                </a:cubicBezTo>
                <a:cubicBezTo>
                  <a:pt x="10367463" y="213037"/>
                  <a:pt x="10344290" y="275160"/>
                  <a:pt x="10364451" y="532059"/>
                </a:cubicBezTo>
                <a:cubicBezTo>
                  <a:pt x="10384612" y="788958"/>
                  <a:pt x="10322700" y="852510"/>
                  <a:pt x="10364451" y="1016233"/>
                </a:cubicBezTo>
                <a:cubicBezTo>
                  <a:pt x="10406202" y="1179956"/>
                  <a:pt x="10328364" y="1449620"/>
                  <a:pt x="10364451" y="1596177"/>
                </a:cubicBezTo>
                <a:cubicBezTo>
                  <a:pt x="10169652" y="1633009"/>
                  <a:pt x="9934612" y="1557865"/>
                  <a:pt x="9581359" y="1596177"/>
                </a:cubicBezTo>
                <a:cubicBezTo>
                  <a:pt x="9228106" y="1634489"/>
                  <a:pt x="9136875" y="1534517"/>
                  <a:pt x="9005556" y="1596177"/>
                </a:cubicBezTo>
                <a:cubicBezTo>
                  <a:pt x="8874237" y="1657837"/>
                  <a:pt x="8484672" y="1577288"/>
                  <a:pt x="8326109" y="1596177"/>
                </a:cubicBezTo>
                <a:cubicBezTo>
                  <a:pt x="8167546" y="1615066"/>
                  <a:pt x="7719833" y="1515665"/>
                  <a:pt x="7543017" y="1596177"/>
                </a:cubicBezTo>
                <a:cubicBezTo>
                  <a:pt x="7366201" y="1676689"/>
                  <a:pt x="7284707" y="1551805"/>
                  <a:pt x="7070859" y="1596177"/>
                </a:cubicBezTo>
                <a:cubicBezTo>
                  <a:pt x="6857011" y="1640549"/>
                  <a:pt x="6764171" y="1576098"/>
                  <a:pt x="6495056" y="1596177"/>
                </a:cubicBezTo>
                <a:cubicBezTo>
                  <a:pt x="6225941" y="1616256"/>
                  <a:pt x="6288698" y="1574487"/>
                  <a:pt x="6126542" y="1596177"/>
                </a:cubicBezTo>
                <a:cubicBezTo>
                  <a:pt x="5964386" y="1617867"/>
                  <a:pt x="5986772" y="1574666"/>
                  <a:pt x="5861673" y="1596177"/>
                </a:cubicBezTo>
                <a:cubicBezTo>
                  <a:pt x="5736574" y="1617688"/>
                  <a:pt x="5670509" y="1575762"/>
                  <a:pt x="5596804" y="1596177"/>
                </a:cubicBezTo>
                <a:cubicBezTo>
                  <a:pt x="5523099" y="1616592"/>
                  <a:pt x="5235177" y="1560616"/>
                  <a:pt x="4917356" y="1596177"/>
                </a:cubicBezTo>
                <a:cubicBezTo>
                  <a:pt x="4599535" y="1631738"/>
                  <a:pt x="4512878" y="1528232"/>
                  <a:pt x="4237909" y="1596177"/>
                </a:cubicBezTo>
                <a:cubicBezTo>
                  <a:pt x="3962940" y="1664122"/>
                  <a:pt x="3742817" y="1558540"/>
                  <a:pt x="3454817" y="1596177"/>
                </a:cubicBezTo>
                <a:cubicBezTo>
                  <a:pt x="3166817" y="1633814"/>
                  <a:pt x="2912425" y="1537626"/>
                  <a:pt x="2671725" y="1596177"/>
                </a:cubicBezTo>
                <a:cubicBezTo>
                  <a:pt x="2431025" y="1654728"/>
                  <a:pt x="2525616" y="1595518"/>
                  <a:pt x="2406856" y="1596177"/>
                </a:cubicBezTo>
                <a:cubicBezTo>
                  <a:pt x="2288096" y="1596836"/>
                  <a:pt x="2044995" y="1593072"/>
                  <a:pt x="1831053" y="1596177"/>
                </a:cubicBezTo>
                <a:cubicBezTo>
                  <a:pt x="1617111" y="1599282"/>
                  <a:pt x="1487382" y="1571532"/>
                  <a:pt x="1255250" y="1596177"/>
                </a:cubicBezTo>
                <a:cubicBezTo>
                  <a:pt x="1023118" y="1620822"/>
                  <a:pt x="1004208" y="1590759"/>
                  <a:pt x="886736" y="1596177"/>
                </a:cubicBezTo>
                <a:cubicBezTo>
                  <a:pt x="769264" y="1601595"/>
                  <a:pt x="368537" y="1531722"/>
                  <a:pt x="0" y="1596177"/>
                </a:cubicBezTo>
                <a:cubicBezTo>
                  <a:pt x="-5092" y="1461657"/>
                  <a:pt x="20138" y="1229785"/>
                  <a:pt x="0" y="1096042"/>
                </a:cubicBezTo>
                <a:cubicBezTo>
                  <a:pt x="-20138" y="962300"/>
                  <a:pt x="23246" y="827910"/>
                  <a:pt x="0" y="611868"/>
                </a:cubicBezTo>
                <a:cubicBezTo>
                  <a:pt x="-23246" y="395826"/>
                  <a:pt x="35803" y="197637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50997217"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cs-CZ" dirty="0"/>
              <a:t>B.2) Subjektivní důkazní břemeno (břemeno vedení důkazu)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vyjadřuje</a:t>
            </a:r>
            <a:r>
              <a:rPr lang="cs-CZ" b="1" dirty="0"/>
              <a:t>, která procesní strana má navrhnout důkaz </a:t>
            </a:r>
            <a:r>
              <a:rPr lang="cs-CZ" dirty="0"/>
              <a:t>k prokázání určité skutečnosti</a:t>
            </a:r>
          </a:p>
          <a:p>
            <a:r>
              <a:rPr lang="cs-CZ" dirty="0"/>
              <a:t>Jde o procesní břemeno – strana může vlastní aktivní procesní činností odvrátit nepříznivé následky</a:t>
            </a:r>
          </a:p>
          <a:p>
            <a:r>
              <a:rPr lang="cs-CZ" dirty="0"/>
              <a:t>Uplatní se pouze v řízeních ovládaných projednací zásadou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48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Vztah objektivního a subjektivního DB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4024789"/>
          </a:xfrm>
        </p:spPr>
        <p:txBody>
          <a:bodyPr>
            <a:normAutofit/>
          </a:bodyPr>
          <a:lstStyle/>
          <a:p>
            <a:r>
              <a:rPr lang="cs-CZ" b="1" dirty="0"/>
              <a:t>Absolutní korelace</a:t>
            </a:r>
            <a:r>
              <a:rPr lang="cs-CZ" dirty="0"/>
              <a:t> objektivního a subjektivního DB na začátku řízení</a:t>
            </a:r>
          </a:p>
          <a:p>
            <a:r>
              <a:rPr lang="cs-CZ" dirty="0"/>
              <a:t>Z rozdělení objektivního DB plyne rozdělení subjektivního DB</a:t>
            </a:r>
          </a:p>
          <a:p>
            <a:pPr lvl="1"/>
            <a:r>
              <a:rPr lang="cs-CZ" dirty="0"/>
              <a:t>Rovněž subjektivní DB má abstraktní a obecnou povahu</a:t>
            </a:r>
          </a:p>
          <a:p>
            <a:pPr lvl="1"/>
            <a:r>
              <a:rPr lang="cs-CZ" dirty="0"/>
              <a:t>Jeho rozdělení je právní otázkou</a:t>
            </a:r>
          </a:p>
          <a:p>
            <a:r>
              <a:rPr lang="cs-CZ" dirty="0"/>
              <a:t>V průběhu řízení může být </a:t>
            </a:r>
            <a:r>
              <a:rPr lang="cs-CZ" b="1" dirty="0"/>
              <a:t>subjektivní DB zmírněno</a:t>
            </a:r>
          </a:p>
          <a:p>
            <a:pPr lvl="1"/>
            <a:r>
              <a:rPr lang="cs-CZ" dirty="0"/>
              <a:t>Aktivitou soudu</a:t>
            </a:r>
          </a:p>
          <a:p>
            <a:pPr lvl="2"/>
            <a:r>
              <a:rPr lang="cs-CZ" dirty="0"/>
              <a:t>Výzvou k doplnění důkazních návrhů</a:t>
            </a:r>
          </a:p>
          <a:p>
            <a:pPr lvl="2"/>
            <a:r>
              <a:rPr lang="cs-CZ" dirty="0"/>
              <a:t>Dokazováním vykonaným bez návrhu podle § 120/2 OSŘ</a:t>
            </a:r>
          </a:p>
          <a:p>
            <a:pPr lvl="1"/>
            <a:r>
              <a:rPr lang="cs-CZ" dirty="0"/>
              <a:t>vysvětlovací povinností strany nezatížené důkazním břemenem</a:t>
            </a:r>
          </a:p>
        </p:txBody>
      </p:sp>
    </p:spTree>
    <p:extLst>
      <p:ext uri="{BB962C8B-B14F-4D97-AF65-F5344CB8AC3E}">
        <p14:creationId xmlns:p14="http://schemas.microsoft.com/office/powerpoint/2010/main" val="261461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120 odst. 2 OSŘ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Soud může provést i důkazy, které procesní strany nenavrhly</a:t>
            </a:r>
          </a:p>
          <a:p>
            <a:pPr lvl="1"/>
            <a:r>
              <a:rPr lang="cs-CZ" dirty="0"/>
              <a:t>jsou-li potřebné ke zjištění skutkového stavu a </a:t>
            </a:r>
          </a:p>
          <a:p>
            <a:pPr lvl="1"/>
            <a:r>
              <a:rPr lang="cs-CZ" dirty="0"/>
              <a:t>vyplývají-li z obsahu spisu</a:t>
            </a:r>
          </a:p>
          <a:p>
            <a:r>
              <a:rPr lang="cs-CZ" dirty="0"/>
              <a:t>Z projednací zásady vyplývá, že soud nemůže nařídit z vlastní iniciativy dokazování k okolnostem, které strany neučinily součástí řízení a ani jinak nevyšly za řízení najevo</a:t>
            </a:r>
          </a:p>
        </p:txBody>
      </p:sp>
    </p:spTree>
    <p:extLst>
      <p:ext uri="{BB962C8B-B14F-4D97-AF65-F5344CB8AC3E}">
        <p14:creationId xmlns:p14="http://schemas.microsoft.com/office/powerpoint/2010/main" val="369768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xt, podepsat, exteriér, doprava&#10;&#10;Popis byl vytvořen automaticky">
            <a:extLst>
              <a:ext uri="{FF2B5EF4-FFF2-40B4-BE49-F238E27FC236}">
                <a16:creationId xmlns:a16="http://schemas.microsoft.com/office/drawing/2014/main" id="{048BCE0A-1FEA-448D-AD10-1C91F7AF7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21445" y="1925539"/>
            <a:ext cx="3427091" cy="301583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cs-CZ" dirty="0"/>
              <a:t>Vysvětlovací povinnost strany nezatížené DB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r>
              <a:rPr lang="cs-CZ"/>
              <a:t>Situace:</a:t>
            </a:r>
          </a:p>
          <a:p>
            <a:pPr lvl="1"/>
            <a:r>
              <a:rPr lang="cs-CZ"/>
              <a:t>strana zatížená DB objektivně nemůže znát rozhodné skutečnosti; má je však k dispozici protistrana nezatížená DB</a:t>
            </a:r>
          </a:p>
          <a:p>
            <a:r>
              <a:rPr lang="cs-CZ" i="1"/>
              <a:t>Příklad 1:</a:t>
            </a:r>
          </a:p>
          <a:p>
            <a:pPr lvl="1"/>
            <a:r>
              <a:rPr lang="cs-CZ" i="1"/>
              <a:t>V automobilu žalovaného ve sporu o náhradu škody způsobené dopravní nehodou jeli dva svědci; je žalovaný povinen je identifikovat, aby jejich výpověď mohla sloužit k prokázání skutkových přednesů žalobce?</a:t>
            </a:r>
            <a:endParaRPr lang="cs-CZ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5F68696-D5D3-433A-9CC4-D9C73521C356}"/>
              </a:ext>
            </a:extLst>
          </p:cNvPr>
          <p:cNvSpPr txBox="1"/>
          <p:nvPr/>
        </p:nvSpPr>
        <p:spPr>
          <a:xfrm>
            <a:off x="9361719" y="4741323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6" tooltip="https://commons.wikimedia.org/wiki/File:A27_CZ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voltage.wav"/>
          </p:stSnd>
        </p:sndAc>
      </p:transition>
    </mc:Choice>
    <mc:Fallback xmlns="">
      <p:transition spd="slow">
        <p:dissolve/>
        <p:sndAc>
          <p:stSnd>
            <p:snd r:embed="rId9" name="voltag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FF8E77-8D72-4E1E-B043-CDBB0B42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F41E161-C482-4310-909E-5F665E3B6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D68996-3F67-4BF5-8951-4BF1953087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2" b="4455"/>
          <a:stretch/>
        </p:blipFill>
        <p:spPr>
          <a:xfrm>
            <a:off x="729946" y="3499895"/>
            <a:ext cx="3822628" cy="273919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9F00CB6-E635-4F67-978A-FA76CCFEC2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9640" r="-1" b="-1"/>
          <a:stretch/>
        </p:blipFill>
        <p:spPr>
          <a:xfrm>
            <a:off x="729954" y="618517"/>
            <a:ext cx="3822612" cy="273919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61B296-21A9-47B8-8EFF-F20E8C46F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cs-CZ" dirty="0"/>
              <a:t>Vysvětlovací povinnost – další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cs-CZ" i="1" dirty="0"/>
              <a:t>Žalobce tvrdí určité skutečnosti; listiny, kterými je možno jeho tvrzení jedině prokázat, má u sebe žalovaný</a:t>
            </a:r>
          </a:p>
          <a:p>
            <a:r>
              <a:rPr lang="cs-CZ" i="1" dirty="0"/>
              <a:t>Žalující pacient tvrdí, že mu žalovaný zubař nesprávným postupem zlomil čelist; tvrzení žalobce bylo možno prokázat rentgenovými snímky, avšak dle žalovaného byly při přestavbě ordinace zničeny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9703C9-51BB-4B5B-A06C-369C8704AC7E}"/>
              </a:ext>
            </a:extLst>
          </p:cNvPr>
          <p:cNvSpPr txBox="1"/>
          <p:nvPr/>
        </p:nvSpPr>
        <p:spPr>
          <a:xfrm>
            <a:off x="2221488" y="6039033"/>
            <a:ext cx="23310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6" tooltip="https://efllecturer.blogspot.com/2011/06/mr-bean-at-dentist-past-simpl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voltage.wav"/>
          </p:stSnd>
        </p:sndAc>
      </p:transition>
    </mc:Choice>
    <mc:Fallback xmlns="">
      <p:transition spd="slow">
        <p:checker/>
        <p:sndAc>
          <p:stSnd>
            <p:snd r:embed="rId11" name="voltag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17B8CA8-958D-40D5-A620-2A70EBEAD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210B7D1-BCB5-430D-B55E-9C83A4375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 descr="Hlava s ozubenými koly obrys">
            <a:extLst>
              <a:ext uri="{FF2B5EF4-FFF2-40B4-BE49-F238E27FC236}">
                <a16:creationId xmlns:a16="http://schemas.microsoft.com/office/drawing/2014/main" id="{766A8F77-5674-4067-A127-64F8FA535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76508" y="957486"/>
            <a:ext cx="3285330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6FB406-684D-4F7E-A453-2498C7432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5211" y="5700410"/>
            <a:ext cx="10916365" cy="5158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Část 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Základní pojmy</a:t>
            </a:r>
          </a:p>
        </p:txBody>
      </p:sp>
    </p:spTree>
    <p:extLst>
      <p:ext uri="{BB962C8B-B14F-4D97-AF65-F5344CB8AC3E}">
        <p14:creationId xmlns:p14="http://schemas.microsoft.com/office/powerpoint/2010/main" val="157043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 koncepce vysvětlovací povinnosti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Obecná koncepce vysvětlovací povinnosti</a:t>
            </a:r>
          </a:p>
          <a:p>
            <a:pPr lvl="1"/>
            <a:r>
              <a:rPr lang="cs-CZ" dirty="0"/>
              <a:t>nelze obecně přijmout, aby procesní strana vysvětlovala skutečnosti, které slouží jenom 2. straně, jež na ně ani nepoukázala a ani je rámcově nevnesla do řízení</a:t>
            </a:r>
          </a:p>
          <a:p>
            <a:r>
              <a:rPr lang="cs-CZ" b="1" dirty="0"/>
              <a:t>Koncepce odmítající vysvětlovací povinnost</a:t>
            </a:r>
          </a:p>
          <a:p>
            <a:pPr lvl="1"/>
            <a:r>
              <a:rPr lang="cs-CZ" dirty="0"/>
              <a:t>jsou v rozporu s principem rovnosti zbraní</a:t>
            </a:r>
          </a:p>
          <a:p>
            <a:r>
              <a:rPr lang="cs-CZ" b="1" dirty="0"/>
              <a:t>Koncepce speciální vysvětlovací povinnosti</a:t>
            </a:r>
          </a:p>
          <a:p>
            <a:pPr lvl="1"/>
            <a:r>
              <a:rPr lang="cs-CZ" dirty="0"/>
              <a:t>jako jediná je akceptovatelná</a:t>
            </a:r>
          </a:p>
        </p:txBody>
      </p:sp>
    </p:spTree>
    <p:extLst>
      <p:ext uri="{BB962C8B-B14F-4D97-AF65-F5344CB8AC3E}">
        <p14:creationId xmlns:p14="http://schemas.microsoft.com/office/powerpoint/2010/main" val="209010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voltage.wav"/>
          </p:stSnd>
        </p:sndAc>
      </p:transition>
    </mc:Choice>
    <mc:Fallback xmlns="">
      <p:transition spd="slow">
        <p:checker/>
        <p:sndAc>
          <p:stSnd>
            <p:snd r:embed="rId4" name="voltag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Speciální vysvětlovací povinnost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Vysvětlovací povinnost straně nezatížené DB vzniká:</a:t>
            </a:r>
          </a:p>
          <a:p>
            <a:pPr lvl="1"/>
            <a:r>
              <a:rPr lang="cs-CZ" dirty="0"/>
              <a:t>nemá-li strana zatížená DB žádnou reálnou možnost získat potřebné informace jinak</a:t>
            </a:r>
          </a:p>
          <a:p>
            <a:pPr lvl="1"/>
            <a:r>
              <a:rPr lang="cs-CZ" dirty="0"/>
              <a:t>může-li strana nezatížená DB tyto informace bez obtíží podat</a:t>
            </a:r>
          </a:p>
          <a:p>
            <a:r>
              <a:rPr lang="cs-CZ" dirty="0"/>
              <a:t>Postačí, když strana zatížená DB přednese alespoň „opěrné body“</a:t>
            </a:r>
          </a:p>
          <a:p>
            <a:r>
              <a:rPr lang="cs-CZ" dirty="0"/>
              <a:t>Protistraně pak vzniká povinnost podrobně vysvětlit, doplnit a objasnit skutková tvrzení protistrany zatížené DB</a:t>
            </a:r>
          </a:p>
        </p:txBody>
      </p:sp>
    </p:spTree>
    <p:extLst>
      <p:ext uri="{BB962C8B-B14F-4D97-AF65-F5344CB8AC3E}">
        <p14:creationId xmlns:p14="http://schemas.microsoft.com/office/powerpoint/2010/main" val="61310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voltage.wav"/>
          </p:stSnd>
        </p:sndAc>
      </p:transition>
    </mc:Choice>
    <mc:Fallback xmlns="">
      <p:transition spd="slow">
        <p:blinds dir="vert"/>
        <p:sndAc>
          <p:stSnd>
            <p:snd r:embed="rId4" name="voltag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Důsledek nesplnění vysvětlovací povinnosti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V rámci </a:t>
            </a:r>
            <a:r>
              <a:rPr lang="cs-CZ" b="1" dirty="0"/>
              <a:t>volného hodnocení důkazů</a:t>
            </a:r>
          </a:p>
          <a:p>
            <a:r>
              <a:rPr lang="cs-CZ" dirty="0"/>
              <a:t>Signalizuje obavy z toho, že by splnění vysvětlovací povinnosti prospělo protistraně</a:t>
            </a:r>
          </a:p>
          <a:p>
            <a:r>
              <a:rPr lang="cs-CZ" dirty="0"/>
              <a:t>V souvislosti s ostatními vykonanými důkazy může soud dospět k vnitřnímu přesvědčení o pravdivosti skutkového přednesu strany zatížené důkazním břemenem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29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  <p:sndAc>
      <p:stSnd>
        <p:snd r:embed="rId3" name="voltag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364451"/>
              <a:gd name="connsiteY0" fmla="*/ 0 h 1596177"/>
              <a:gd name="connsiteX1" fmla="*/ 783092 w 10364451"/>
              <a:gd name="connsiteY1" fmla="*/ 0 h 1596177"/>
              <a:gd name="connsiteX2" fmla="*/ 1462539 w 10364451"/>
              <a:gd name="connsiteY2" fmla="*/ 0 h 1596177"/>
              <a:gd name="connsiteX3" fmla="*/ 2245631 w 10364451"/>
              <a:gd name="connsiteY3" fmla="*/ 0 h 1596177"/>
              <a:gd name="connsiteX4" fmla="*/ 2717789 w 10364451"/>
              <a:gd name="connsiteY4" fmla="*/ 0 h 1596177"/>
              <a:gd name="connsiteX5" fmla="*/ 3397237 w 10364451"/>
              <a:gd name="connsiteY5" fmla="*/ 0 h 1596177"/>
              <a:gd name="connsiteX6" fmla="*/ 3973040 w 10364451"/>
              <a:gd name="connsiteY6" fmla="*/ 0 h 1596177"/>
              <a:gd name="connsiteX7" fmla="*/ 4445198 w 10364451"/>
              <a:gd name="connsiteY7" fmla="*/ 0 h 1596177"/>
              <a:gd name="connsiteX8" fmla="*/ 5021001 w 10364451"/>
              <a:gd name="connsiteY8" fmla="*/ 0 h 1596177"/>
              <a:gd name="connsiteX9" fmla="*/ 5493159 w 10364451"/>
              <a:gd name="connsiteY9" fmla="*/ 0 h 1596177"/>
              <a:gd name="connsiteX10" fmla="*/ 6276251 w 10364451"/>
              <a:gd name="connsiteY10" fmla="*/ 0 h 1596177"/>
              <a:gd name="connsiteX11" fmla="*/ 6852054 w 10364451"/>
              <a:gd name="connsiteY11" fmla="*/ 0 h 1596177"/>
              <a:gd name="connsiteX12" fmla="*/ 7220568 w 10364451"/>
              <a:gd name="connsiteY12" fmla="*/ 0 h 1596177"/>
              <a:gd name="connsiteX13" fmla="*/ 7692726 w 10364451"/>
              <a:gd name="connsiteY13" fmla="*/ 0 h 1596177"/>
              <a:gd name="connsiteX14" fmla="*/ 8475818 w 10364451"/>
              <a:gd name="connsiteY14" fmla="*/ 0 h 1596177"/>
              <a:gd name="connsiteX15" fmla="*/ 9155265 w 10364451"/>
              <a:gd name="connsiteY15" fmla="*/ 0 h 1596177"/>
              <a:gd name="connsiteX16" fmla="*/ 9523779 w 10364451"/>
              <a:gd name="connsiteY16" fmla="*/ 0 h 1596177"/>
              <a:gd name="connsiteX17" fmla="*/ 10364451 w 10364451"/>
              <a:gd name="connsiteY17" fmla="*/ 0 h 1596177"/>
              <a:gd name="connsiteX18" fmla="*/ 10364451 w 10364451"/>
              <a:gd name="connsiteY18" fmla="*/ 500135 h 1596177"/>
              <a:gd name="connsiteX19" fmla="*/ 10364451 w 10364451"/>
              <a:gd name="connsiteY19" fmla="*/ 1016233 h 1596177"/>
              <a:gd name="connsiteX20" fmla="*/ 10364451 w 10364451"/>
              <a:gd name="connsiteY20" fmla="*/ 1596177 h 1596177"/>
              <a:gd name="connsiteX21" fmla="*/ 9892293 w 10364451"/>
              <a:gd name="connsiteY21" fmla="*/ 1596177 h 1596177"/>
              <a:gd name="connsiteX22" fmla="*/ 9109201 w 10364451"/>
              <a:gd name="connsiteY22" fmla="*/ 1596177 h 1596177"/>
              <a:gd name="connsiteX23" fmla="*/ 8740687 w 10364451"/>
              <a:gd name="connsiteY23" fmla="*/ 1596177 h 1596177"/>
              <a:gd name="connsiteX24" fmla="*/ 7957595 w 10364451"/>
              <a:gd name="connsiteY24" fmla="*/ 1596177 h 1596177"/>
              <a:gd name="connsiteX25" fmla="*/ 7485437 w 10364451"/>
              <a:gd name="connsiteY25" fmla="*/ 1596177 h 1596177"/>
              <a:gd name="connsiteX26" fmla="*/ 6805989 w 10364451"/>
              <a:gd name="connsiteY26" fmla="*/ 1596177 h 1596177"/>
              <a:gd name="connsiteX27" fmla="*/ 6230187 w 10364451"/>
              <a:gd name="connsiteY27" fmla="*/ 1596177 h 1596177"/>
              <a:gd name="connsiteX28" fmla="*/ 5965317 w 10364451"/>
              <a:gd name="connsiteY28" fmla="*/ 1596177 h 1596177"/>
              <a:gd name="connsiteX29" fmla="*/ 5596804 w 10364451"/>
              <a:gd name="connsiteY29" fmla="*/ 1596177 h 1596177"/>
              <a:gd name="connsiteX30" fmla="*/ 5228290 w 10364451"/>
              <a:gd name="connsiteY30" fmla="*/ 1596177 h 1596177"/>
              <a:gd name="connsiteX31" fmla="*/ 4963420 w 10364451"/>
              <a:gd name="connsiteY31" fmla="*/ 1596177 h 1596177"/>
              <a:gd name="connsiteX32" fmla="*/ 4180329 w 10364451"/>
              <a:gd name="connsiteY32" fmla="*/ 1596177 h 1596177"/>
              <a:gd name="connsiteX33" fmla="*/ 3915459 w 10364451"/>
              <a:gd name="connsiteY33" fmla="*/ 1596177 h 1596177"/>
              <a:gd name="connsiteX34" fmla="*/ 3650590 w 10364451"/>
              <a:gd name="connsiteY34" fmla="*/ 1596177 h 1596177"/>
              <a:gd name="connsiteX35" fmla="*/ 3074787 w 10364451"/>
              <a:gd name="connsiteY35" fmla="*/ 1596177 h 1596177"/>
              <a:gd name="connsiteX36" fmla="*/ 2706273 w 10364451"/>
              <a:gd name="connsiteY36" fmla="*/ 1596177 h 1596177"/>
              <a:gd name="connsiteX37" fmla="*/ 2026826 w 10364451"/>
              <a:gd name="connsiteY37" fmla="*/ 1596177 h 1596177"/>
              <a:gd name="connsiteX38" fmla="*/ 1347379 w 10364451"/>
              <a:gd name="connsiteY38" fmla="*/ 1596177 h 1596177"/>
              <a:gd name="connsiteX39" fmla="*/ 771576 w 10364451"/>
              <a:gd name="connsiteY39" fmla="*/ 1596177 h 1596177"/>
              <a:gd name="connsiteX40" fmla="*/ 0 w 10364451"/>
              <a:gd name="connsiteY40" fmla="*/ 1596177 h 1596177"/>
              <a:gd name="connsiteX41" fmla="*/ 0 w 10364451"/>
              <a:gd name="connsiteY41" fmla="*/ 1080080 h 1596177"/>
              <a:gd name="connsiteX42" fmla="*/ 0 w 10364451"/>
              <a:gd name="connsiteY42" fmla="*/ 595906 h 1596177"/>
              <a:gd name="connsiteX43" fmla="*/ 0 w 10364451"/>
              <a:gd name="connsiteY43" fmla="*/ 0 h 159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364451" h="1596177" fill="none" extrusionOk="0">
                <a:moveTo>
                  <a:pt x="0" y="0"/>
                </a:moveTo>
                <a:cubicBezTo>
                  <a:pt x="348163" y="-84578"/>
                  <a:pt x="577090" y="56690"/>
                  <a:pt x="783092" y="0"/>
                </a:cubicBezTo>
                <a:cubicBezTo>
                  <a:pt x="989094" y="-56690"/>
                  <a:pt x="1177895" y="65720"/>
                  <a:pt x="1462539" y="0"/>
                </a:cubicBezTo>
                <a:cubicBezTo>
                  <a:pt x="1747183" y="-65720"/>
                  <a:pt x="1991040" y="10228"/>
                  <a:pt x="2245631" y="0"/>
                </a:cubicBezTo>
                <a:cubicBezTo>
                  <a:pt x="2500222" y="-10228"/>
                  <a:pt x="2512807" y="40127"/>
                  <a:pt x="2717789" y="0"/>
                </a:cubicBezTo>
                <a:cubicBezTo>
                  <a:pt x="2922771" y="-40127"/>
                  <a:pt x="3257507" y="26920"/>
                  <a:pt x="3397237" y="0"/>
                </a:cubicBezTo>
                <a:cubicBezTo>
                  <a:pt x="3536967" y="-26920"/>
                  <a:pt x="3753926" y="50541"/>
                  <a:pt x="3973040" y="0"/>
                </a:cubicBezTo>
                <a:cubicBezTo>
                  <a:pt x="4192154" y="-50541"/>
                  <a:pt x="4237351" y="50795"/>
                  <a:pt x="4445198" y="0"/>
                </a:cubicBezTo>
                <a:cubicBezTo>
                  <a:pt x="4653045" y="-50795"/>
                  <a:pt x="4858403" y="53381"/>
                  <a:pt x="5021001" y="0"/>
                </a:cubicBezTo>
                <a:cubicBezTo>
                  <a:pt x="5183599" y="-53381"/>
                  <a:pt x="5351220" y="56520"/>
                  <a:pt x="5493159" y="0"/>
                </a:cubicBezTo>
                <a:cubicBezTo>
                  <a:pt x="5635098" y="-56520"/>
                  <a:pt x="5947108" y="84637"/>
                  <a:pt x="6276251" y="0"/>
                </a:cubicBezTo>
                <a:cubicBezTo>
                  <a:pt x="6605394" y="-84637"/>
                  <a:pt x="6723476" y="38195"/>
                  <a:pt x="6852054" y="0"/>
                </a:cubicBezTo>
                <a:cubicBezTo>
                  <a:pt x="6980632" y="-38195"/>
                  <a:pt x="7132100" y="20613"/>
                  <a:pt x="7220568" y="0"/>
                </a:cubicBezTo>
                <a:cubicBezTo>
                  <a:pt x="7309036" y="-20613"/>
                  <a:pt x="7485309" y="1208"/>
                  <a:pt x="7692726" y="0"/>
                </a:cubicBezTo>
                <a:cubicBezTo>
                  <a:pt x="7900143" y="-1208"/>
                  <a:pt x="8255128" y="84953"/>
                  <a:pt x="8475818" y="0"/>
                </a:cubicBezTo>
                <a:cubicBezTo>
                  <a:pt x="8696508" y="-84953"/>
                  <a:pt x="8868380" y="16656"/>
                  <a:pt x="9155265" y="0"/>
                </a:cubicBezTo>
                <a:cubicBezTo>
                  <a:pt x="9442150" y="-16656"/>
                  <a:pt x="9399454" y="26899"/>
                  <a:pt x="9523779" y="0"/>
                </a:cubicBezTo>
                <a:cubicBezTo>
                  <a:pt x="9648104" y="-26899"/>
                  <a:pt x="9969188" y="32108"/>
                  <a:pt x="10364451" y="0"/>
                </a:cubicBezTo>
                <a:cubicBezTo>
                  <a:pt x="10388301" y="214679"/>
                  <a:pt x="10330880" y="265850"/>
                  <a:pt x="10364451" y="500135"/>
                </a:cubicBezTo>
                <a:cubicBezTo>
                  <a:pt x="10398022" y="734421"/>
                  <a:pt x="10334165" y="774261"/>
                  <a:pt x="10364451" y="1016233"/>
                </a:cubicBezTo>
                <a:cubicBezTo>
                  <a:pt x="10394737" y="1258205"/>
                  <a:pt x="10363416" y="1352545"/>
                  <a:pt x="10364451" y="1596177"/>
                </a:cubicBezTo>
                <a:cubicBezTo>
                  <a:pt x="10131571" y="1644421"/>
                  <a:pt x="10100306" y="1554863"/>
                  <a:pt x="9892293" y="1596177"/>
                </a:cubicBezTo>
                <a:cubicBezTo>
                  <a:pt x="9684280" y="1637491"/>
                  <a:pt x="9368227" y="1571420"/>
                  <a:pt x="9109201" y="1596177"/>
                </a:cubicBezTo>
                <a:cubicBezTo>
                  <a:pt x="8850175" y="1620934"/>
                  <a:pt x="8822106" y="1557640"/>
                  <a:pt x="8740687" y="1596177"/>
                </a:cubicBezTo>
                <a:cubicBezTo>
                  <a:pt x="8659268" y="1634714"/>
                  <a:pt x="8291819" y="1548565"/>
                  <a:pt x="7957595" y="1596177"/>
                </a:cubicBezTo>
                <a:cubicBezTo>
                  <a:pt x="7623371" y="1643789"/>
                  <a:pt x="7610602" y="1561897"/>
                  <a:pt x="7485437" y="1596177"/>
                </a:cubicBezTo>
                <a:cubicBezTo>
                  <a:pt x="7360272" y="1630457"/>
                  <a:pt x="6972286" y="1576575"/>
                  <a:pt x="6805989" y="1596177"/>
                </a:cubicBezTo>
                <a:cubicBezTo>
                  <a:pt x="6639692" y="1615779"/>
                  <a:pt x="6349483" y="1590665"/>
                  <a:pt x="6230187" y="1596177"/>
                </a:cubicBezTo>
                <a:cubicBezTo>
                  <a:pt x="6110891" y="1601689"/>
                  <a:pt x="6095983" y="1583730"/>
                  <a:pt x="5965317" y="1596177"/>
                </a:cubicBezTo>
                <a:cubicBezTo>
                  <a:pt x="5834651" y="1608624"/>
                  <a:pt x="5702043" y="1561261"/>
                  <a:pt x="5596804" y="1596177"/>
                </a:cubicBezTo>
                <a:cubicBezTo>
                  <a:pt x="5491565" y="1631093"/>
                  <a:pt x="5322919" y="1555474"/>
                  <a:pt x="5228290" y="1596177"/>
                </a:cubicBezTo>
                <a:cubicBezTo>
                  <a:pt x="5133661" y="1636880"/>
                  <a:pt x="5018503" y="1576570"/>
                  <a:pt x="4963420" y="1596177"/>
                </a:cubicBezTo>
                <a:cubicBezTo>
                  <a:pt x="4908337" y="1615784"/>
                  <a:pt x="4398401" y="1520256"/>
                  <a:pt x="4180329" y="1596177"/>
                </a:cubicBezTo>
                <a:cubicBezTo>
                  <a:pt x="3962257" y="1672098"/>
                  <a:pt x="3997751" y="1587983"/>
                  <a:pt x="3915459" y="1596177"/>
                </a:cubicBezTo>
                <a:cubicBezTo>
                  <a:pt x="3833167" y="1604371"/>
                  <a:pt x="3741946" y="1585186"/>
                  <a:pt x="3650590" y="1596177"/>
                </a:cubicBezTo>
                <a:cubicBezTo>
                  <a:pt x="3559234" y="1607168"/>
                  <a:pt x="3278494" y="1556106"/>
                  <a:pt x="3074787" y="1596177"/>
                </a:cubicBezTo>
                <a:cubicBezTo>
                  <a:pt x="2871080" y="1636248"/>
                  <a:pt x="2789362" y="1586721"/>
                  <a:pt x="2706273" y="1596177"/>
                </a:cubicBezTo>
                <a:cubicBezTo>
                  <a:pt x="2623184" y="1605633"/>
                  <a:pt x="2308740" y="1568519"/>
                  <a:pt x="2026826" y="1596177"/>
                </a:cubicBezTo>
                <a:cubicBezTo>
                  <a:pt x="1744912" y="1623835"/>
                  <a:pt x="1671647" y="1578059"/>
                  <a:pt x="1347379" y="1596177"/>
                </a:cubicBezTo>
                <a:cubicBezTo>
                  <a:pt x="1023111" y="1614295"/>
                  <a:pt x="1037214" y="1590096"/>
                  <a:pt x="771576" y="1596177"/>
                </a:cubicBezTo>
                <a:cubicBezTo>
                  <a:pt x="505938" y="1602258"/>
                  <a:pt x="384542" y="1565539"/>
                  <a:pt x="0" y="1596177"/>
                </a:cubicBezTo>
                <a:cubicBezTo>
                  <a:pt x="-56116" y="1485697"/>
                  <a:pt x="21716" y="1306432"/>
                  <a:pt x="0" y="1080080"/>
                </a:cubicBezTo>
                <a:cubicBezTo>
                  <a:pt x="-21716" y="853728"/>
                  <a:pt x="852" y="713818"/>
                  <a:pt x="0" y="595906"/>
                </a:cubicBezTo>
                <a:cubicBezTo>
                  <a:pt x="-852" y="477994"/>
                  <a:pt x="65182" y="119902"/>
                  <a:pt x="0" y="0"/>
                </a:cubicBezTo>
                <a:close/>
              </a:path>
              <a:path w="10364451" h="1596177" stroke="0" extrusionOk="0">
                <a:moveTo>
                  <a:pt x="0" y="0"/>
                </a:moveTo>
                <a:cubicBezTo>
                  <a:pt x="360553" y="-4555"/>
                  <a:pt x="564545" y="34894"/>
                  <a:pt x="783092" y="0"/>
                </a:cubicBezTo>
                <a:cubicBezTo>
                  <a:pt x="1001639" y="-34894"/>
                  <a:pt x="1392879" y="35520"/>
                  <a:pt x="1566184" y="0"/>
                </a:cubicBezTo>
                <a:cubicBezTo>
                  <a:pt x="1739489" y="-35520"/>
                  <a:pt x="1724974" y="22967"/>
                  <a:pt x="1831053" y="0"/>
                </a:cubicBezTo>
                <a:cubicBezTo>
                  <a:pt x="1937132" y="-22967"/>
                  <a:pt x="2018634" y="25969"/>
                  <a:pt x="2095922" y="0"/>
                </a:cubicBezTo>
                <a:cubicBezTo>
                  <a:pt x="2173210" y="-25969"/>
                  <a:pt x="2355864" y="27079"/>
                  <a:pt x="2464436" y="0"/>
                </a:cubicBezTo>
                <a:cubicBezTo>
                  <a:pt x="2573008" y="-27079"/>
                  <a:pt x="3023236" y="27830"/>
                  <a:pt x="3247528" y="0"/>
                </a:cubicBezTo>
                <a:cubicBezTo>
                  <a:pt x="3471820" y="-27830"/>
                  <a:pt x="3655443" y="36877"/>
                  <a:pt x="3926975" y="0"/>
                </a:cubicBezTo>
                <a:cubicBezTo>
                  <a:pt x="4198507" y="-36877"/>
                  <a:pt x="4425894" y="76698"/>
                  <a:pt x="4710067" y="0"/>
                </a:cubicBezTo>
                <a:cubicBezTo>
                  <a:pt x="4994240" y="-76698"/>
                  <a:pt x="5253029" y="30986"/>
                  <a:pt x="5493159" y="0"/>
                </a:cubicBezTo>
                <a:cubicBezTo>
                  <a:pt x="5733289" y="-30986"/>
                  <a:pt x="5870665" y="10892"/>
                  <a:pt x="5965317" y="0"/>
                </a:cubicBezTo>
                <a:cubicBezTo>
                  <a:pt x="6059969" y="-10892"/>
                  <a:pt x="6318688" y="61843"/>
                  <a:pt x="6541120" y="0"/>
                </a:cubicBezTo>
                <a:cubicBezTo>
                  <a:pt x="6763552" y="-61843"/>
                  <a:pt x="6923184" y="10185"/>
                  <a:pt x="7116923" y="0"/>
                </a:cubicBezTo>
                <a:cubicBezTo>
                  <a:pt x="7310662" y="-10185"/>
                  <a:pt x="7512611" y="17059"/>
                  <a:pt x="7692726" y="0"/>
                </a:cubicBezTo>
                <a:cubicBezTo>
                  <a:pt x="7872841" y="-17059"/>
                  <a:pt x="8293415" y="53936"/>
                  <a:pt x="8475818" y="0"/>
                </a:cubicBezTo>
                <a:cubicBezTo>
                  <a:pt x="8658221" y="-53936"/>
                  <a:pt x="8920093" y="49475"/>
                  <a:pt x="9051621" y="0"/>
                </a:cubicBezTo>
                <a:cubicBezTo>
                  <a:pt x="9183149" y="-49475"/>
                  <a:pt x="9427895" y="25310"/>
                  <a:pt x="9731068" y="0"/>
                </a:cubicBezTo>
                <a:cubicBezTo>
                  <a:pt x="10034241" y="-25310"/>
                  <a:pt x="10178832" y="57884"/>
                  <a:pt x="10364451" y="0"/>
                </a:cubicBezTo>
                <a:cubicBezTo>
                  <a:pt x="10379635" y="241983"/>
                  <a:pt x="10358617" y="280519"/>
                  <a:pt x="10364451" y="500135"/>
                </a:cubicBezTo>
                <a:cubicBezTo>
                  <a:pt x="10370285" y="719751"/>
                  <a:pt x="10308154" y="792418"/>
                  <a:pt x="10364451" y="1048156"/>
                </a:cubicBezTo>
                <a:cubicBezTo>
                  <a:pt x="10420748" y="1303894"/>
                  <a:pt x="10362614" y="1410932"/>
                  <a:pt x="10364451" y="1596177"/>
                </a:cubicBezTo>
                <a:cubicBezTo>
                  <a:pt x="9976630" y="1684031"/>
                  <a:pt x="9927682" y="1576762"/>
                  <a:pt x="9581359" y="1596177"/>
                </a:cubicBezTo>
                <a:cubicBezTo>
                  <a:pt x="9235036" y="1615592"/>
                  <a:pt x="9270569" y="1588984"/>
                  <a:pt x="9005556" y="1596177"/>
                </a:cubicBezTo>
                <a:cubicBezTo>
                  <a:pt x="8740543" y="1603370"/>
                  <a:pt x="8715533" y="1557149"/>
                  <a:pt x="8637043" y="1596177"/>
                </a:cubicBezTo>
                <a:cubicBezTo>
                  <a:pt x="8558553" y="1635205"/>
                  <a:pt x="8375216" y="1543931"/>
                  <a:pt x="8164884" y="1596177"/>
                </a:cubicBezTo>
                <a:cubicBezTo>
                  <a:pt x="7954552" y="1648423"/>
                  <a:pt x="7874194" y="1564818"/>
                  <a:pt x="7692726" y="1596177"/>
                </a:cubicBezTo>
                <a:cubicBezTo>
                  <a:pt x="7511258" y="1627536"/>
                  <a:pt x="7332282" y="1587324"/>
                  <a:pt x="7116923" y="1596177"/>
                </a:cubicBezTo>
                <a:cubicBezTo>
                  <a:pt x="6901564" y="1605030"/>
                  <a:pt x="6827747" y="1557778"/>
                  <a:pt x="6748409" y="1596177"/>
                </a:cubicBezTo>
                <a:cubicBezTo>
                  <a:pt x="6669071" y="1634576"/>
                  <a:pt x="6395869" y="1545231"/>
                  <a:pt x="6172606" y="1596177"/>
                </a:cubicBezTo>
                <a:cubicBezTo>
                  <a:pt x="5949343" y="1647123"/>
                  <a:pt x="5613362" y="1564396"/>
                  <a:pt x="5389515" y="1596177"/>
                </a:cubicBezTo>
                <a:cubicBezTo>
                  <a:pt x="5165668" y="1627958"/>
                  <a:pt x="5204759" y="1557068"/>
                  <a:pt x="5021001" y="1596177"/>
                </a:cubicBezTo>
                <a:cubicBezTo>
                  <a:pt x="4837243" y="1635286"/>
                  <a:pt x="4668642" y="1561135"/>
                  <a:pt x="4548842" y="1596177"/>
                </a:cubicBezTo>
                <a:cubicBezTo>
                  <a:pt x="4429042" y="1631219"/>
                  <a:pt x="4400515" y="1588732"/>
                  <a:pt x="4283973" y="1596177"/>
                </a:cubicBezTo>
                <a:cubicBezTo>
                  <a:pt x="4167431" y="1603622"/>
                  <a:pt x="4091851" y="1586604"/>
                  <a:pt x="3915459" y="1596177"/>
                </a:cubicBezTo>
                <a:cubicBezTo>
                  <a:pt x="3739067" y="1605750"/>
                  <a:pt x="3396185" y="1520509"/>
                  <a:pt x="3132367" y="1596177"/>
                </a:cubicBezTo>
                <a:cubicBezTo>
                  <a:pt x="2868549" y="1671845"/>
                  <a:pt x="2996077" y="1582433"/>
                  <a:pt x="2867498" y="1596177"/>
                </a:cubicBezTo>
                <a:cubicBezTo>
                  <a:pt x="2738919" y="1609921"/>
                  <a:pt x="2530110" y="1532031"/>
                  <a:pt x="2291695" y="1596177"/>
                </a:cubicBezTo>
                <a:cubicBezTo>
                  <a:pt x="2053280" y="1660323"/>
                  <a:pt x="1865402" y="1535396"/>
                  <a:pt x="1715892" y="1596177"/>
                </a:cubicBezTo>
                <a:cubicBezTo>
                  <a:pt x="1566382" y="1656958"/>
                  <a:pt x="1503659" y="1568452"/>
                  <a:pt x="1347379" y="1596177"/>
                </a:cubicBezTo>
                <a:cubicBezTo>
                  <a:pt x="1191099" y="1623902"/>
                  <a:pt x="931004" y="1558101"/>
                  <a:pt x="667931" y="1596177"/>
                </a:cubicBezTo>
                <a:cubicBezTo>
                  <a:pt x="404858" y="1634253"/>
                  <a:pt x="232201" y="1567674"/>
                  <a:pt x="0" y="1596177"/>
                </a:cubicBezTo>
                <a:cubicBezTo>
                  <a:pt x="-9079" y="1374342"/>
                  <a:pt x="38891" y="1242767"/>
                  <a:pt x="0" y="1112003"/>
                </a:cubicBezTo>
                <a:cubicBezTo>
                  <a:pt x="-38891" y="981239"/>
                  <a:pt x="53739" y="806877"/>
                  <a:pt x="0" y="548021"/>
                </a:cubicBezTo>
                <a:cubicBezTo>
                  <a:pt x="-53739" y="289165"/>
                  <a:pt x="3947" y="194762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3886725"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cs-CZ" dirty="0"/>
              <a:t>B.3) Konkrétní břemeno vedení důkazu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kdo má </a:t>
            </a:r>
            <a:r>
              <a:rPr lang="cs-CZ" b="1" dirty="0"/>
              <a:t>za dané procesní situace </a:t>
            </a:r>
            <a:r>
              <a:rPr lang="cs-CZ" dirty="0"/>
              <a:t>učinit důkazní návrh, aby ve sporu uspěl</a:t>
            </a:r>
          </a:p>
          <a:p>
            <a:r>
              <a:rPr lang="cs-CZ" dirty="0"/>
              <a:t>Nevyplývá z norem důkazního břemena, ale z </a:t>
            </a:r>
            <a:r>
              <a:rPr lang="cs-CZ" b="1" dirty="0"/>
              <a:t>hodnocení důkazů </a:t>
            </a:r>
            <a:r>
              <a:rPr lang="cs-CZ" dirty="0"/>
              <a:t>soudem</a:t>
            </a:r>
          </a:p>
          <a:p>
            <a:r>
              <a:rPr lang="cs-CZ" dirty="0"/>
              <a:t>Skutková, nikoliv právní otázka</a:t>
            </a:r>
          </a:p>
          <a:p>
            <a:r>
              <a:rPr lang="cs-CZ" dirty="0"/>
              <a:t>V průběhu řízení konkrétní DB jako </a:t>
            </a:r>
            <a:r>
              <a:rPr lang="cs-CZ" b="1" dirty="0"/>
              <a:t>kyvadlo</a:t>
            </a:r>
            <a:r>
              <a:rPr lang="cs-CZ" dirty="0"/>
              <a:t> pendluje mezi stranami, podle toho, zda</a:t>
            </a:r>
          </a:p>
          <a:p>
            <a:pPr lvl="1"/>
            <a:r>
              <a:rPr lang="cs-CZ" dirty="0"/>
              <a:t>Má strana zatížená důkazním břemenem podat </a:t>
            </a:r>
            <a:r>
              <a:rPr lang="cs-CZ" b="1" dirty="0"/>
              <a:t>Důkaz</a:t>
            </a:r>
          </a:p>
          <a:p>
            <a:pPr lvl="1"/>
            <a:r>
              <a:rPr lang="cs-CZ" dirty="0"/>
              <a:t>Nebo chce-li její odpůrce úspěšně podaný důkaz zpochybnit </a:t>
            </a:r>
            <a:r>
              <a:rPr lang="cs-CZ" b="1" dirty="0"/>
              <a:t>protidůkazem</a:t>
            </a:r>
          </a:p>
        </p:txBody>
      </p:sp>
    </p:spTree>
    <p:extLst>
      <p:ext uri="{BB962C8B-B14F-4D97-AF65-F5344CB8AC3E}">
        <p14:creationId xmlns:p14="http://schemas.microsoft.com/office/powerpoint/2010/main" val="298386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23BA64-9E63-4F1F-9A93-9E103D511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8998" r="22582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cs-CZ" dirty="0"/>
              <a:t>Konkrétní břemeno vedení důkazu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900" i="1" dirty="0"/>
              <a:t>Žalovaný popírá, že peníze, které od žalobce obdržel, byly zápůjčkou</a:t>
            </a:r>
          </a:p>
          <a:p>
            <a:pPr>
              <a:lnSpc>
                <a:spcPct val="110000"/>
              </a:lnSpc>
            </a:pPr>
            <a:r>
              <a:rPr lang="cs-CZ" sz="1900" i="1" dirty="0"/>
              <a:t>Žalobce tíží DB ohledně skutkových znaků smlouvy o zápůjčce; prokáže je výslechem svědků</a:t>
            </a:r>
          </a:p>
          <a:p>
            <a:pPr>
              <a:lnSpc>
                <a:spcPct val="110000"/>
              </a:lnSpc>
            </a:pPr>
            <a:r>
              <a:rPr lang="cs-CZ" sz="1900" i="1" dirty="0"/>
              <a:t>Na žalovaného přechází konkrétní břemeno vedení důkazu; např. podaří se mu zpochybnit věrohodnost svědků</a:t>
            </a:r>
          </a:p>
          <a:p>
            <a:pPr>
              <a:lnSpc>
                <a:spcPct val="110000"/>
              </a:lnSpc>
            </a:pPr>
            <a:r>
              <a:rPr lang="cs-CZ" sz="1900" i="1" dirty="0"/>
              <a:t>Konkrétní břemeno vedení důkazu pak opět přechází na žalobce atd.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7CAF5B-B442-4C96-B8FC-FED275941EC8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6" tooltip="http://www.biologycorner.com/worksheets/pendulum-stude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cs-CZ" sz="700">
                <a:solidFill>
                  <a:srgbClr val="FFFFFF"/>
                </a:solidFill>
              </a:rPr>
              <a:t> od autora Neznámý autor s licencí </a:t>
            </a:r>
            <a:r>
              <a:rPr lang="cs-CZ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voltage.wav"/>
          </p:stSnd>
        </p:sndAc>
      </p:transition>
    </mc:Choice>
    <mc:Fallback xmlns="">
      <p:transition spd="slow">
        <p:fade/>
        <p:sndAc>
          <p:stSnd>
            <p:snd r:embed="rId9" name="voltag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BE11CE9-56DA-4F18-AD4C-A6FBA112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EEEBD5EA-9953-4D7B-9456-BFD996AF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 descr="Šerm obrys">
            <a:extLst>
              <a:ext uri="{FF2B5EF4-FFF2-40B4-BE49-F238E27FC236}">
                <a16:creationId xmlns:a16="http://schemas.microsoft.com/office/drawing/2014/main" id="{BBDA1E65-DDD0-4FB8-A5B0-75558C576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36412" y="932016"/>
            <a:ext cx="2506511" cy="25065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73DD9A-0A6A-43BB-94EA-69E5AB076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7"/>
            <a:ext cx="12192000" cy="68580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67688" y="5401435"/>
            <a:ext cx="9653792" cy="8148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Část II.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211" y="3764129"/>
            <a:ext cx="10916365" cy="1637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Dělení důkazního břemena</a:t>
            </a:r>
          </a:p>
        </p:txBody>
      </p:sp>
    </p:spTree>
    <p:extLst>
      <p:ext uri="{BB962C8B-B14F-4D97-AF65-F5344CB8AC3E}">
        <p14:creationId xmlns:p14="http://schemas.microsoft.com/office/powerpoint/2010/main" val="515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pravidel (dělení) důkazního břemena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7F4EAEE-DCF6-4FDF-A31D-A83E528D691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1449887"/>
              </p:ext>
            </p:extLst>
          </p:nvPr>
        </p:nvGraphicFramePr>
        <p:xfrm>
          <a:off x="913774" y="2367092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3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E11CE9-56DA-4F18-AD4C-A6FBA112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EEEBD5EA-9953-4D7B-9456-BFD996AF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cký objekt 6" descr="Scales of Justice">
            <a:extLst>
              <a:ext uri="{FF2B5EF4-FFF2-40B4-BE49-F238E27FC236}">
                <a16:creationId xmlns:a16="http://schemas.microsoft.com/office/drawing/2014/main" id="{4F90ECA1-3BC5-4CB0-871C-C03021840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73DD9A-0A6A-43BB-94EA-69E5AB076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7"/>
            <a:ext cx="12192000" cy="68580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67688" y="5401435"/>
            <a:ext cx="9653792" cy="81480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211" y="3764129"/>
            <a:ext cx="10916365" cy="1637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a) Základní pravidlo dělení důkazního břemena</a:t>
            </a:r>
          </a:p>
        </p:txBody>
      </p:sp>
    </p:spTree>
    <p:extLst>
      <p:ext uri="{BB962C8B-B14F-4D97-AF65-F5344CB8AC3E}">
        <p14:creationId xmlns:p14="http://schemas.microsoft.com/office/powerpoint/2010/main" val="29290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Psaná a nepsaná základní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/>
              <a:t>Psaná</a:t>
            </a:r>
            <a:r>
              <a:rPr lang="cs-CZ" dirty="0"/>
              <a:t> pravidla</a:t>
            </a:r>
          </a:p>
          <a:p>
            <a:pPr lvl="1"/>
            <a:r>
              <a:rPr lang="cs-CZ" dirty="0"/>
              <a:t>§ 104 josefínského všeobecného řádu soudního</a:t>
            </a:r>
          </a:p>
          <a:p>
            <a:pPr lvl="1"/>
            <a:r>
              <a:rPr lang="cs-CZ" dirty="0"/>
              <a:t>§ 269 uherského CŘS</a:t>
            </a:r>
          </a:p>
          <a:p>
            <a:pPr lvl="1"/>
            <a:r>
              <a:rPr lang="cs-CZ" dirty="0"/>
              <a:t>Čl. 8 švýcarského </a:t>
            </a:r>
            <a:r>
              <a:rPr lang="cs-CZ" dirty="0" err="1"/>
              <a:t>zgb</a:t>
            </a:r>
            <a:endParaRPr lang="cs-CZ" dirty="0"/>
          </a:p>
          <a:p>
            <a:r>
              <a:rPr lang="cs-CZ" b="1" dirty="0"/>
              <a:t>Výslovná úprava chybí</a:t>
            </a:r>
          </a:p>
          <a:p>
            <a:pPr lvl="1"/>
            <a:r>
              <a:rPr lang="cs-CZ" dirty="0"/>
              <a:t>Rakousko, Německo (§ 193 osnovy BGB), </a:t>
            </a:r>
            <a:r>
              <a:rPr lang="cs-CZ" b="1" dirty="0"/>
              <a:t>ČR</a:t>
            </a:r>
            <a:r>
              <a:rPr lang="cs-CZ" dirty="0"/>
              <a:t> (§ 271 </a:t>
            </a:r>
            <a:r>
              <a:rPr lang="cs-CZ" dirty="0" err="1"/>
              <a:t>vl</a:t>
            </a:r>
            <a:r>
              <a:rPr lang="cs-CZ" dirty="0"/>
              <a:t>. Návrhu CŘS z roku 1937)</a:t>
            </a:r>
          </a:p>
          <a:p>
            <a:pPr lvl="1"/>
            <a:r>
              <a:rPr lang="cs-CZ" dirty="0"/>
              <a:t>Základní pravidlo dělení DB má povahu </a:t>
            </a:r>
            <a:r>
              <a:rPr lang="cs-CZ" b="1" dirty="0"/>
              <a:t>Nepsaného Právního pravidla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6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základního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114026"/>
            <a:ext cx="10363826" cy="367717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Neplatí:</a:t>
            </a:r>
          </a:p>
          <a:p>
            <a:pPr lvl="1" algn="just"/>
            <a:r>
              <a:rPr lang="cs-CZ" dirty="0"/>
              <a:t>„důkazní břemeno tíží toho, kdo rozhodné skutečnosti tvrdí“</a:t>
            </a:r>
          </a:p>
          <a:p>
            <a:pPr lvl="1" algn="just"/>
            <a:r>
              <a:rPr lang="cs-CZ" dirty="0"/>
              <a:t>Negativa se neprokazují</a:t>
            </a:r>
          </a:p>
          <a:p>
            <a:r>
              <a:rPr lang="cs-CZ" u="sng" dirty="0"/>
              <a:t>Rosenbergova formule: </a:t>
            </a:r>
            <a:r>
              <a:rPr lang="cs-CZ" b="1" u="sng" dirty="0"/>
              <a:t>Každou stranu tíží dB ohledně skutkových předpokladů jí příznivé právní normy</a:t>
            </a:r>
          </a:p>
          <a:p>
            <a:r>
              <a:rPr lang="cs-CZ" dirty="0"/>
              <a:t>Uplatňuje se v mnoha zemích, v psané nebo nepsané podobě</a:t>
            </a:r>
          </a:p>
          <a:p>
            <a:r>
              <a:rPr lang="cs-CZ" dirty="0"/>
              <a:t>„Světové obyčejové právo“</a:t>
            </a:r>
          </a:p>
          <a:p>
            <a:r>
              <a:rPr lang="cs-CZ" b="1" dirty="0"/>
              <a:t>Praktický Problém: </a:t>
            </a:r>
            <a:r>
              <a:rPr lang="cs-CZ" dirty="0"/>
              <a:t>Jak poznat, které právní normy jsou příznivé žalobci a které žalovanému?</a:t>
            </a:r>
          </a:p>
        </p:txBody>
      </p:sp>
    </p:spTree>
    <p:extLst>
      <p:ext uri="{BB962C8B-B14F-4D97-AF65-F5344CB8AC3E}">
        <p14:creationId xmlns:p14="http://schemas.microsoft.com/office/powerpoint/2010/main" val="12131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E11CE9-56DA-4F18-AD4C-A6FBA112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EEEBD5EA-9953-4D7B-9456-BFD996AF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Otazník se souvislou výplní">
            <a:extLst>
              <a:ext uri="{FF2B5EF4-FFF2-40B4-BE49-F238E27FC236}">
                <a16:creationId xmlns:a16="http://schemas.microsoft.com/office/drawing/2014/main" id="{B240E180-EA99-47D7-A84F-72F71B971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4836412" y="932016"/>
            <a:ext cx="2506511" cy="25065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73DD9A-0A6A-43BB-94EA-69E5AB076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7"/>
            <a:ext cx="12192000" cy="6858000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0EC2D8-2EE0-4305-8519-1B85A640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7688" y="5401435"/>
            <a:ext cx="9653792" cy="81480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E3E4E3-D753-4943-B869-7B8F8215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3764129"/>
            <a:ext cx="10916365" cy="1637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a) Stav non liquet a pravidla důkazního břemena</a:t>
            </a:r>
          </a:p>
        </p:txBody>
      </p:sp>
    </p:spTree>
    <p:extLst>
      <p:ext uri="{BB962C8B-B14F-4D97-AF65-F5344CB8AC3E}">
        <p14:creationId xmlns:p14="http://schemas.microsoft.com/office/powerpoint/2010/main" val="1756257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4DBF9-7BD3-45C0-A250-BD44DB07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rozdělení právních norem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D72880-FEC9-43AF-8246-6117642DCE1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038407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500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(nároková) norma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13357"/>
            <a:ext cx="10363826" cy="4226125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Kdo uplatňuje nárok, nese důkazní břemeno ohledně skutkových předpokladů Základní (tzv. nárokové) normy</a:t>
            </a:r>
          </a:p>
          <a:p>
            <a:pPr lvl="1"/>
            <a:r>
              <a:rPr lang="cs-CZ" dirty="0"/>
              <a:t>Jde o právní normu, z níž vyplývá právní následek, jehož přiznání se žalobce domáhá</a:t>
            </a:r>
          </a:p>
          <a:p>
            <a:pPr lvl="1"/>
            <a:r>
              <a:rPr lang="cs-CZ" dirty="0"/>
              <a:t>zůstane-li některý ze znaků skutkové podstaty této normy neobjasněn, soudce rozhodne tak, jako by dokazováním zjistil, že tento znak není naplněn</a:t>
            </a:r>
          </a:p>
          <a:p>
            <a:pPr lvl="1"/>
            <a:r>
              <a:rPr lang="cs-CZ" dirty="0"/>
              <a:t>Důsledkem je, že nelze dovodit právní následky, které plynou ze základní normy</a:t>
            </a:r>
          </a:p>
          <a:p>
            <a:r>
              <a:rPr lang="cs-CZ" dirty="0"/>
              <a:t>Např. uplatňuje-li žalobce </a:t>
            </a:r>
            <a:r>
              <a:rPr lang="cs-CZ" b="1" dirty="0"/>
              <a:t>nárok na náhradu škody dle § 2913 OZ</a:t>
            </a:r>
            <a:r>
              <a:rPr lang="cs-CZ" dirty="0"/>
              <a:t>, je zatížen důkazním břemenem ohledně</a:t>
            </a:r>
          </a:p>
          <a:p>
            <a:pPr lvl="1"/>
            <a:r>
              <a:rPr lang="cs-CZ" dirty="0"/>
              <a:t>Porušení smluvní povinnosti žalovaným (např. nesplnění povinnosti ze smlouvy ani v dodatečné lhůtě)</a:t>
            </a:r>
          </a:p>
          <a:p>
            <a:pPr lvl="1"/>
            <a:r>
              <a:rPr lang="cs-CZ" dirty="0"/>
              <a:t>Existence újmy</a:t>
            </a:r>
          </a:p>
          <a:p>
            <a:pPr lvl="1"/>
            <a:r>
              <a:rPr lang="cs-CZ" dirty="0"/>
              <a:t>Příčinné souvislosti</a:t>
            </a:r>
          </a:p>
          <a:p>
            <a:r>
              <a:rPr lang="cs-CZ" dirty="0"/>
              <a:t>Stačí prokázat </a:t>
            </a:r>
            <a:r>
              <a:rPr lang="cs-CZ" b="1" dirty="0"/>
              <a:t>vznik</a:t>
            </a:r>
            <a:r>
              <a:rPr lang="cs-CZ" dirty="0"/>
              <a:t> nároku, nikoliv jeho trvání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9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Popírání a námitky žalovaného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81200"/>
            <a:ext cx="10363826" cy="4445000"/>
          </a:xfrm>
        </p:spPr>
        <p:txBody>
          <a:bodyPr>
            <a:normAutofit/>
          </a:bodyPr>
          <a:lstStyle/>
          <a:p>
            <a:r>
              <a:rPr lang="cs-CZ" dirty="0"/>
              <a:t>Žalovaný může na žalobu reagovat mj. tím, že</a:t>
            </a:r>
          </a:p>
          <a:p>
            <a:pPr lvl="1"/>
            <a:r>
              <a:rPr lang="cs-CZ" b="1" dirty="0"/>
              <a:t>Popře </a:t>
            </a:r>
            <a:r>
              <a:rPr lang="cs-CZ" dirty="0"/>
              <a:t>konkrétní skutková tvrzení žalobce</a:t>
            </a:r>
          </a:p>
          <a:p>
            <a:pPr lvl="1"/>
            <a:r>
              <a:rPr lang="cs-CZ" b="1" dirty="0"/>
              <a:t>Uplatní námitku </a:t>
            </a:r>
          </a:p>
          <a:p>
            <a:r>
              <a:rPr lang="cs-CZ" dirty="0"/>
              <a:t>Námitky jsou postaveny na modelu „ano, ale“:</a:t>
            </a:r>
          </a:p>
          <a:p>
            <a:pPr lvl="1"/>
            <a:r>
              <a:rPr lang="cs-CZ" dirty="0"/>
              <a:t>Nárok sice vznikl, ale posléze </a:t>
            </a:r>
            <a:r>
              <a:rPr lang="cs-CZ" b="1" dirty="0"/>
              <a:t>zanikl</a:t>
            </a:r>
          </a:p>
          <a:p>
            <a:pPr lvl="1"/>
            <a:r>
              <a:rPr lang="cs-CZ" dirty="0"/>
              <a:t>Nárok sice vznikl, ale již jej </a:t>
            </a:r>
            <a:r>
              <a:rPr lang="cs-CZ" b="1" dirty="0"/>
              <a:t>nelze soudně prosadit</a:t>
            </a:r>
          </a:p>
          <a:p>
            <a:pPr lvl="1"/>
            <a:r>
              <a:rPr lang="cs-CZ" dirty="0"/>
              <a:t>nastala výjimečná skutečnost, která </a:t>
            </a:r>
            <a:r>
              <a:rPr lang="cs-CZ" b="1" dirty="0"/>
              <a:t>bránila tomu, aby nárok vůbec vznikl</a:t>
            </a:r>
          </a:p>
          <a:p>
            <a:r>
              <a:rPr lang="cs-CZ" b="1" dirty="0"/>
              <a:t>Popření</a:t>
            </a:r>
            <a:r>
              <a:rPr lang="cs-CZ" dirty="0"/>
              <a:t> nemá na rozdělení DB vliv – u </a:t>
            </a:r>
            <a:r>
              <a:rPr lang="cs-CZ" b="1" dirty="0"/>
              <a:t>námitek</a:t>
            </a:r>
            <a:r>
              <a:rPr lang="cs-CZ" dirty="0"/>
              <a:t> je žalovaný zatížen dB ohledně skutkových předpokladů právní normy upravující námitku (tzv. </a:t>
            </a:r>
            <a:r>
              <a:rPr lang="cs-CZ" dirty="0" err="1"/>
              <a:t>protinormy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3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Protinormy</a:t>
            </a:r>
            <a:r>
              <a:rPr lang="cs-CZ" dirty="0"/>
              <a:t> způsobující zánik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Právní normy způsobující, že právní následky vyvolané základní normou </a:t>
            </a:r>
            <a:r>
              <a:rPr lang="cs-CZ" b="1" dirty="0"/>
              <a:t>posléze zanikly</a:t>
            </a:r>
          </a:p>
          <a:p>
            <a:r>
              <a:rPr lang="cs-CZ" dirty="0"/>
              <a:t>Její skutková podstata je naplněna </a:t>
            </a:r>
            <a:r>
              <a:rPr lang="cs-CZ" b="1" dirty="0"/>
              <a:t>později</a:t>
            </a:r>
            <a:r>
              <a:rPr lang="cs-CZ" dirty="0"/>
              <a:t> než SP základní normy</a:t>
            </a:r>
          </a:p>
          <a:p>
            <a:r>
              <a:rPr lang="cs-CZ" dirty="0"/>
              <a:t>Např. </a:t>
            </a:r>
            <a:r>
              <a:rPr lang="cs-CZ" b="1" dirty="0"/>
              <a:t>Splnění dluhu </a:t>
            </a:r>
            <a:r>
              <a:rPr lang="cs-CZ" dirty="0"/>
              <a:t>a jiné způsoby zániku závazku, změny závazku, splnění rozvazovací podmínky</a:t>
            </a:r>
          </a:p>
        </p:txBody>
      </p:sp>
    </p:spTree>
    <p:extLst>
      <p:ext uri="{BB962C8B-B14F-4D97-AF65-F5344CB8AC3E}">
        <p14:creationId xmlns:p14="http://schemas.microsoft.com/office/powerpoint/2010/main" val="18705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Protinormy</a:t>
            </a:r>
            <a:r>
              <a:rPr lang="cs-CZ" dirty="0"/>
              <a:t> způsobující zánik prosaditelnosti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Nevyvolávají zánik práva, ale umožňují dlužníku </a:t>
            </a:r>
            <a:r>
              <a:rPr lang="cs-CZ" b="1" dirty="0"/>
              <a:t>odepřít plnění</a:t>
            </a:r>
            <a:r>
              <a:rPr lang="cs-CZ" dirty="0"/>
              <a:t>, a tím navždy nebo dočasně způsobit, že nárok nelze soudně prosadit</a:t>
            </a:r>
          </a:p>
          <a:p>
            <a:r>
              <a:rPr lang="cs-CZ" b="1" dirty="0"/>
              <a:t>Peremptorní (Trvalé) námitky</a:t>
            </a:r>
          </a:p>
          <a:p>
            <a:pPr lvl="1"/>
            <a:r>
              <a:rPr lang="cs-CZ" dirty="0"/>
              <a:t>Např. promlčení, právo ručitele odepřít plnění (§ 2022 OZ)</a:t>
            </a:r>
          </a:p>
          <a:p>
            <a:r>
              <a:rPr lang="cs-CZ" b="1" dirty="0" err="1"/>
              <a:t>Dilatorní</a:t>
            </a:r>
            <a:r>
              <a:rPr lang="cs-CZ" b="1" dirty="0"/>
              <a:t> (Dočasné) námitky</a:t>
            </a:r>
          </a:p>
          <a:p>
            <a:pPr lvl="1"/>
            <a:r>
              <a:rPr lang="cs-CZ" dirty="0"/>
              <a:t>Např. námitka nesplněné smlouvy</a:t>
            </a:r>
          </a:p>
        </p:txBody>
      </p:sp>
    </p:spTree>
    <p:extLst>
      <p:ext uri="{BB962C8B-B14F-4D97-AF65-F5344CB8AC3E}">
        <p14:creationId xmlns:p14="http://schemas.microsoft.com/office/powerpoint/2010/main" val="38138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Protinormy</a:t>
            </a:r>
            <a:r>
              <a:rPr lang="cs-CZ" dirty="0"/>
              <a:t> zabraňující vzniku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868606"/>
          </a:xfrm>
        </p:spPr>
        <p:txBody>
          <a:bodyPr>
            <a:normAutofit/>
          </a:bodyPr>
          <a:lstStyle/>
          <a:p>
            <a:r>
              <a:rPr lang="cs-CZ" dirty="0"/>
              <a:t>Brání </a:t>
            </a:r>
            <a:r>
              <a:rPr lang="cs-CZ" b="1" dirty="0"/>
              <a:t>od počátku </a:t>
            </a:r>
            <a:r>
              <a:rPr lang="cs-CZ" dirty="0"/>
              <a:t>tomu, aby nastaly právní následky předpokládané nárokovou normou</a:t>
            </a:r>
          </a:p>
          <a:p>
            <a:r>
              <a:rPr lang="cs-CZ" dirty="0"/>
              <a:t>2 možné podoby</a:t>
            </a:r>
          </a:p>
          <a:p>
            <a:pPr lvl="1"/>
            <a:r>
              <a:rPr lang="cs-CZ" dirty="0"/>
              <a:t>jejich účinky nastupují v době, kdy je skutková podstata základní (nárokové) normy naplněna jenom zčásti nebo ještě vůbec (</a:t>
            </a:r>
            <a:r>
              <a:rPr lang="cs-CZ" b="1" dirty="0"/>
              <a:t>Časové hledisko</a:t>
            </a:r>
            <a:r>
              <a:rPr lang="cs-CZ" dirty="0"/>
              <a:t>) </a:t>
            </a:r>
          </a:p>
          <a:p>
            <a:pPr lvl="2"/>
            <a:r>
              <a:rPr lang="cs-CZ" dirty="0"/>
              <a:t>Odvolání a zrušení nabídky, zrušení akceptace</a:t>
            </a:r>
          </a:p>
          <a:p>
            <a:pPr lvl="2"/>
            <a:r>
              <a:rPr lang="cs-CZ" dirty="0"/>
              <a:t>Zřeknutí se dědického práva, dědická nezpůsobilost, vydědění</a:t>
            </a:r>
          </a:p>
          <a:p>
            <a:pPr lvl="1"/>
            <a:r>
              <a:rPr lang="cs-CZ" dirty="0"/>
              <a:t>V ostatních případech představují </a:t>
            </a:r>
            <a:r>
              <a:rPr lang="cs-CZ" b="1" dirty="0"/>
              <a:t>výjimku </a:t>
            </a:r>
            <a:r>
              <a:rPr lang="cs-CZ" dirty="0"/>
              <a:t>ze základního pravidla</a:t>
            </a:r>
          </a:p>
          <a:p>
            <a:pPr lvl="2"/>
            <a:r>
              <a:rPr lang="cs-CZ" dirty="0"/>
              <a:t>Nestanovuje se empiricky, ale rozborem vzájemných vztahů, v nichž se ocitají právní normy</a:t>
            </a:r>
          </a:p>
        </p:txBody>
      </p:sp>
    </p:spTree>
    <p:extLst>
      <p:ext uri="{BB962C8B-B14F-4D97-AF65-F5344CB8AC3E}">
        <p14:creationId xmlns:p14="http://schemas.microsoft.com/office/powerpoint/2010/main" val="2394939198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protinorem zabraňujících vzniku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408450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Zásadně normy upravující </a:t>
            </a:r>
            <a:r>
              <a:rPr lang="cs-CZ" b="1" dirty="0"/>
              <a:t>neplatnost </a:t>
            </a:r>
            <a:r>
              <a:rPr lang="cs-CZ" dirty="0"/>
              <a:t>a zdánlivost právního jednání</a:t>
            </a:r>
          </a:p>
          <a:p>
            <a:pPr lvl="1"/>
            <a:r>
              <a:rPr lang="cs-CZ" dirty="0"/>
              <a:t>Např. rozpor s dobrými mravy, nedostatek svéprávnosti</a:t>
            </a:r>
          </a:p>
          <a:p>
            <a:pPr lvl="1"/>
            <a:r>
              <a:rPr lang="cs-CZ" dirty="0"/>
              <a:t>Výjimky: určitost a srozumitelnost (obsah patří ke skutkové podstatě nárokové normy)</a:t>
            </a:r>
          </a:p>
          <a:p>
            <a:r>
              <a:rPr lang="cs-CZ" dirty="0"/>
              <a:t>Normy </a:t>
            </a:r>
            <a:r>
              <a:rPr lang="cs-CZ" b="1" dirty="0"/>
              <a:t>dovolující jinak obecně zakázané jednání</a:t>
            </a:r>
          </a:p>
          <a:p>
            <a:pPr lvl="1"/>
            <a:r>
              <a:rPr lang="cs-CZ" dirty="0"/>
              <a:t>Okolnosti vylučující protiprávnost</a:t>
            </a:r>
          </a:p>
          <a:p>
            <a:pPr lvl="1"/>
            <a:r>
              <a:rPr lang="cs-CZ" dirty="0"/>
              <a:t>Liberační a exkulpační důvody</a:t>
            </a:r>
          </a:p>
          <a:p>
            <a:r>
              <a:rPr lang="cs-CZ" dirty="0"/>
              <a:t>Normy </a:t>
            </a:r>
            <a:r>
              <a:rPr lang="cs-CZ" b="1" dirty="0"/>
              <a:t>zakazující jinak obecně dovolené jednání</a:t>
            </a:r>
          </a:p>
          <a:p>
            <a:pPr lvl="1"/>
            <a:r>
              <a:rPr lang="cs-CZ" dirty="0"/>
              <a:t>zneužití práva a jiné případy porušení principu poctivosti</a:t>
            </a:r>
          </a:p>
          <a:p>
            <a:pPr lvl="1"/>
            <a:r>
              <a:rPr lang="cs-CZ" dirty="0"/>
              <a:t>Výkon práva v rozporu s dobrými mravy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5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BE11CE9-56DA-4F18-AD4C-A6FBA112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EEBD5EA-9953-4D7B-9456-BFD996AF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 descr="Palička obrys">
            <a:extLst>
              <a:ext uri="{FF2B5EF4-FFF2-40B4-BE49-F238E27FC236}">
                <a16:creationId xmlns:a16="http://schemas.microsoft.com/office/drawing/2014/main" id="{295F7DF9-E465-437B-B8A7-C7BAEB872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73DD9A-0A6A-43BB-94EA-69E5AB076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7"/>
            <a:ext cx="12192000" cy="6858000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C57237-9B7B-41AF-8980-668CA025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7688" y="5401435"/>
            <a:ext cx="9653792" cy="81480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C5DDA1-C5EC-4C57-8009-A01798C2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3764129"/>
            <a:ext cx="10916365" cy="1637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b) Zvláštní pravidla dělení důkazního břemena</a:t>
            </a:r>
          </a:p>
        </p:txBody>
      </p:sp>
    </p:spTree>
    <p:extLst>
      <p:ext uri="{BB962C8B-B14F-4D97-AF65-F5344CB8AC3E}">
        <p14:creationId xmlns:p14="http://schemas.microsoft.com/office/powerpoint/2010/main" val="2977240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B.1) Výslovná zákonná pravidla dělení důkazního břemena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0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výslovných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Pro určitý znak skutkové podstaty </a:t>
            </a:r>
            <a:r>
              <a:rPr lang="cs-CZ" b="1" dirty="0"/>
              <a:t>upravují důkazní břemeno jinak než základní pravidlo</a:t>
            </a:r>
          </a:p>
          <a:p>
            <a:pPr lvl="1"/>
            <a:r>
              <a:rPr lang="cs-CZ" dirty="0"/>
              <a:t>Např. § 4 odst. 1, § 52 odst. 2, § 90 ZOK</a:t>
            </a:r>
          </a:p>
          <a:p>
            <a:pPr lvl="1"/>
            <a:r>
              <a:rPr lang="cs-CZ" dirty="0"/>
              <a:t>Nadbytečně § 2006 odst. 2 OZ</a:t>
            </a:r>
          </a:p>
          <a:p>
            <a:r>
              <a:rPr lang="cs-CZ" dirty="0"/>
              <a:t>Jejich obsahem může být též </a:t>
            </a:r>
            <a:r>
              <a:rPr lang="cs-CZ" b="1" dirty="0"/>
              <a:t>pozitivní fikce</a:t>
            </a:r>
            <a:r>
              <a:rPr lang="cs-CZ" dirty="0"/>
              <a:t>, popř. fikce konkrétního skutkového zjištění</a:t>
            </a:r>
          </a:p>
          <a:p>
            <a:pPr lvl="1"/>
            <a:r>
              <a:rPr lang="cs-CZ" dirty="0"/>
              <a:t>§ 916 OZ</a:t>
            </a:r>
          </a:p>
        </p:txBody>
      </p:sp>
    </p:spTree>
    <p:extLst>
      <p:ext uri="{BB962C8B-B14F-4D97-AF65-F5344CB8AC3E}">
        <p14:creationId xmlns:p14="http://schemas.microsoft.com/office/powerpoint/2010/main" val="40874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cs-CZ" dirty="0"/>
              <a:t>Výsledek dokazování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r>
              <a:rPr lang="cs-CZ" b="1" dirty="0"/>
              <a:t>Skutkové tvrzení </a:t>
            </a:r>
            <a:r>
              <a:rPr lang="cs-CZ" dirty="0"/>
              <a:t>může být v řízení</a:t>
            </a:r>
          </a:p>
          <a:p>
            <a:pPr lvl="1"/>
            <a:r>
              <a:rPr lang="cs-CZ" dirty="0"/>
              <a:t>Prokázáno</a:t>
            </a:r>
          </a:p>
          <a:p>
            <a:pPr lvl="1"/>
            <a:r>
              <a:rPr lang="cs-CZ" dirty="0"/>
              <a:t>Vyvráceno</a:t>
            </a:r>
          </a:p>
          <a:p>
            <a:pPr lvl="1"/>
            <a:r>
              <a:rPr lang="cs-CZ" dirty="0"/>
              <a:t>Neobjasněno – </a:t>
            </a:r>
            <a:r>
              <a:rPr lang="cs-CZ" b="1" dirty="0"/>
              <a:t>non liquet</a:t>
            </a:r>
          </a:p>
          <a:p>
            <a:r>
              <a:rPr lang="cs-CZ" dirty="0"/>
              <a:t>Kdy lze skutkové tvrzení považovat za prokázané? 	         </a:t>
            </a:r>
            <a:r>
              <a:rPr lang="cs-CZ" b="1" dirty="0"/>
              <a:t>Míra důkazu</a:t>
            </a:r>
            <a:endParaRPr lang="cs-CZ" dirty="0"/>
          </a:p>
        </p:txBody>
      </p:sp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757AD256-564A-4435-AFE3-56A5C66C3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782914"/>
              </p:ext>
            </p:extLst>
          </p:nvPr>
        </p:nvGraphicFramePr>
        <p:xfrm>
          <a:off x="7717537" y="618517"/>
          <a:ext cx="3831000" cy="562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Grafický objekt 5" descr="Rovná šipka se souvislou výplní">
            <a:extLst>
              <a:ext uri="{FF2B5EF4-FFF2-40B4-BE49-F238E27FC236}">
                <a16:creationId xmlns:a16="http://schemas.microsoft.com/office/drawing/2014/main" id="{498D5EAF-CB6C-4AB9-A6E9-C02254CE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798319" y="4357990"/>
            <a:ext cx="577177" cy="5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8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B.2) Vyvratitelné zákonné domněnky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zákonné domněnky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4084506"/>
          </a:xfrm>
        </p:spPr>
        <p:txBody>
          <a:bodyPr>
            <a:normAutofit/>
          </a:bodyPr>
          <a:lstStyle/>
          <a:p>
            <a:r>
              <a:rPr lang="cs-CZ" b="1" dirty="0"/>
              <a:t>Báze domněnky</a:t>
            </a:r>
          </a:p>
          <a:p>
            <a:pPr lvl="1"/>
            <a:r>
              <a:rPr lang="cs-CZ" dirty="0"/>
              <a:t>Dokazuje ji strana, jíž domněnka svědčí</a:t>
            </a:r>
          </a:p>
          <a:p>
            <a:pPr lvl="1"/>
            <a:r>
              <a:rPr lang="cs-CZ" dirty="0"/>
              <a:t>Chybí-li báze domněnky nebo omezuje-li se Báze na „pochybnosti“, nejde striktně vzato o domněnku, ale o obyčejné zvláštní pravidlo dělení dB (§ 7, § 994 OZ), byť se jako domněnka tváří („Má se za to…“)</a:t>
            </a:r>
          </a:p>
          <a:p>
            <a:r>
              <a:rPr lang="cs-CZ" b="1" dirty="0"/>
              <a:t>Presumovaný následek</a:t>
            </a:r>
          </a:p>
          <a:p>
            <a:pPr lvl="1"/>
            <a:r>
              <a:rPr lang="cs-CZ" dirty="0"/>
              <a:t>Skutečnost odlišná od báze domněnky (</a:t>
            </a:r>
            <a:r>
              <a:rPr lang="cs-CZ" b="1" dirty="0"/>
              <a:t>zákonná skutková domněnka</a:t>
            </a:r>
            <a:r>
              <a:rPr lang="cs-CZ" dirty="0"/>
              <a:t>) – např. domněnka doby dojití podle § 573 OZ</a:t>
            </a:r>
          </a:p>
          <a:p>
            <a:pPr lvl="1"/>
            <a:r>
              <a:rPr lang="cs-CZ" dirty="0"/>
              <a:t>Právní následek (</a:t>
            </a:r>
            <a:r>
              <a:rPr lang="cs-CZ" b="1" dirty="0"/>
              <a:t>zákonná právní domněnka</a:t>
            </a:r>
            <a:r>
              <a:rPr lang="cs-CZ" dirty="0"/>
              <a:t>) – např. § 980 OZ</a:t>
            </a:r>
          </a:p>
        </p:txBody>
      </p:sp>
    </p:spTree>
    <p:extLst>
      <p:ext uri="{BB962C8B-B14F-4D97-AF65-F5344CB8AC3E}">
        <p14:creationId xmlns:p14="http://schemas.microsoft.com/office/powerpoint/2010/main" val="4188934283"/>
      </p:ext>
    </p:extLst>
  </p:cSld>
  <p:clrMapOvr>
    <a:masterClrMapping/>
  </p:clrMapOvr>
  <p:transition spd="slow"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Vyvratitelné a nevyvratitelné domněnky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Všechny zákonné domněnky mění </a:t>
            </a:r>
            <a:r>
              <a:rPr lang="cs-CZ" b="1" dirty="0"/>
              <a:t>téma dokazování</a:t>
            </a:r>
          </a:p>
          <a:p>
            <a:pPr lvl="1"/>
            <a:r>
              <a:rPr lang="cs-CZ" dirty="0"/>
              <a:t>Tím jsou znaky báze domněnky</a:t>
            </a:r>
          </a:p>
          <a:p>
            <a:r>
              <a:rPr lang="cs-CZ" dirty="0"/>
              <a:t>Pouze </a:t>
            </a:r>
            <a:r>
              <a:rPr lang="cs-CZ" b="1" dirty="0"/>
              <a:t>vyvratitelné</a:t>
            </a:r>
            <a:r>
              <a:rPr lang="cs-CZ" dirty="0"/>
              <a:t> domněnky ovlivňují </a:t>
            </a:r>
            <a:r>
              <a:rPr lang="cs-CZ" b="1" dirty="0"/>
              <a:t>rozdělení důkazního břemena</a:t>
            </a:r>
          </a:p>
          <a:p>
            <a:pPr lvl="1"/>
            <a:r>
              <a:rPr lang="cs-CZ" dirty="0"/>
              <a:t>Strana, vůči níž taková domněnka svědčí, musí podat plný důkaz opaku</a:t>
            </a:r>
          </a:p>
          <a:p>
            <a:pPr lvl="2"/>
            <a:r>
              <a:rPr lang="cs-CZ" dirty="0"/>
              <a:t>Skutečnosti, která se presumuje</a:t>
            </a:r>
          </a:p>
          <a:p>
            <a:pPr lvl="2"/>
            <a:r>
              <a:rPr lang="cs-CZ" dirty="0"/>
              <a:t>Skutečností, z nichž se usuzuje na presumovaný právní následek</a:t>
            </a:r>
          </a:p>
          <a:p>
            <a:pPr lvl="1"/>
            <a:r>
              <a:rPr lang="cs-CZ" dirty="0"/>
              <a:t>Důkaz opaku je plným a hlavním důkazem, nikoliv pouhým protidůkazem</a:t>
            </a:r>
          </a:p>
        </p:txBody>
      </p:sp>
    </p:spTree>
    <p:extLst>
      <p:ext uri="{BB962C8B-B14F-4D97-AF65-F5344CB8AC3E}">
        <p14:creationId xmlns:p14="http://schemas.microsoft.com/office/powerpoint/2010/main" val="27941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Presumpce dobré víry při Nabývání od neoprávněného dle § 984 OZ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i="1" dirty="0"/>
              <a:t>Hmotněprávně</a:t>
            </a:r>
            <a:r>
              <a:rPr lang="cs-CZ" i="1" dirty="0"/>
              <a:t> je dobrá víra nabyvatele předpokladem nabytí vlastnického práva</a:t>
            </a:r>
          </a:p>
          <a:p>
            <a:r>
              <a:rPr lang="cs-CZ" b="1" i="1" dirty="0"/>
              <a:t>Rozdělení důkazního břemena</a:t>
            </a:r>
          </a:p>
          <a:p>
            <a:pPr lvl="1"/>
            <a:r>
              <a:rPr lang="cs-CZ" i="1" dirty="0"/>
              <a:t>§ 7 OZ: dobrá víra se předpokládá</a:t>
            </a:r>
          </a:p>
          <a:p>
            <a:pPr lvl="1"/>
            <a:r>
              <a:rPr lang="cs-CZ" i="1" dirty="0"/>
              <a:t>Vlastník musí domněnku dobré víry vyvrátit důkazem opaku – podat plný důkaz </a:t>
            </a:r>
            <a:r>
              <a:rPr lang="cs-CZ" b="1" i="1" dirty="0"/>
              <a:t>zlé víry </a:t>
            </a:r>
            <a:r>
              <a:rPr lang="cs-CZ" i="1" dirty="0"/>
              <a:t>nabyvatele</a:t>
            </a:r>
          </a:p>
          <a:p>
            <a:pPr lvl="1"/>
            <a:r>
              <a:rPr lang="cs-CZ" i="1" dirty="0"/>
              <a:t>Non liquet – soud rozhodne tak, jako by nabyvatel byl v dobré víře</a:t>
            </a:r>
          </a:p>
        </p:txBody>
      </p:sp>
    </p:spTree>
    <p:extLst>
      <p:ext uri="{BB962C8B-B14F-4D97-AF65-F5344CB8AC3E}">
        <p14:creationId xmlns:p14="http://schemas.microsoft.com/office/powerpoint/2010/main" val="23546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B.3) Soudcovská pravidla dělení důkazního břemena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a podoba soudcovského pravidla DB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/>
              <a:t>Naléhavá nutnost odchýlení se </a:t>
            </a:r>
            <a:r>
              <a:rPr lang="cs-CZ" dirty="0"/>
              <a:t>od základního pravidla DB nebo od zvláštních zákonných pravidel (tj. „obrácení“ či „Otočení“ DB)</a:t>
            </a:r>
          </a:p>
          <a:p>
            <a:r>
              <a:rPr lang="cs-CZ" dirty="0"/>
              <a:t>Nutnost musí být dána </a:t>
            </a:r>
            <a:r>
              <a:rPr lang="cs-CZ" b="1" dirty="0"/>
              <a:t>typově</a:t>
            </a:r>
            <a:r>
              <a:rPr lang="cs-CZ" dirty="0"/>
              <a:t>; nesmí jít o </a:t>
            </a:r>
            <a:r>
              <a:rPr lang="cs-CZ" i="1" dirty="0"/>
              <a:t>ad hoc</a:t>
            </a:r>
            <a:r>
              <a:rPr lang="cs-CZ" dirty="0"/>
              <a:t> spravedlnostní úvahu</a:t>
            </a:r>
          </a:p>
          <a:p>
            <a:r>
              <a:rPr lang="cs-CZ" b="1" dirty="0"/>
              <a:t>Nestačí snížení míry důkazu </a:t>
            </a:r>
            <a:r>
              <a:rPr lang="cs-CZ" dirty="0"/>
              <a:t>pomocí důkazu prima facie</a:t>
            </a:r>
          </a:p>
          <a:p>
            <a:r>
              <a:rPr lang="cs-CZ" dirty="0"/>
              <a:t>Výsledkem je opět </a:t>
            </a:r>
            <a:r>
              <a:rPr lang="cs-CZ" b="1" dirty="0"/>
              <a:t>obecné pravidlo</a:t>
            </a:r>
            <a:r>
              <a:rPr lang="cs-CZ" dirty="0"/>
              <a:t>, vytvořené pro určité typické situace</a:t>
            </a:r>
          </a:p>
        </p:txBody>
      </p:sp>
    </p:spTree>
    <p:extLst>
      <p:ext uri="{BB962C8B-B14F-4D97-AF65-F5344CB8AC3E}">
        <p14:creationId xmlns:p14="http://schemas.microsoft.com/office/powerpoint/2010/main" val="11832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české judikatury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06600"/>
            <a:ext cx="10363826" cy="4203700"/>
          </a:xfrm>
        </p:spPr>
        <p:txBody>
          <a:bodyPr>
            <a:normAutofit/>
          </a:bodyPr>
          <a:lstStyle/>
          <a:p>
            <a:r>
              <a:rPr lang="cs-CZ" dirty="0"/>
              <a:t>Zjišťování skutkového stavu ležícího v </a:t>
            </a:r>
            <a:r>
              <a:rPr lang="cs-CZ" b="1" dirty="0"/>
              <a:t>hluboké minulosti</a:t>
            </a:r>
            <a:r>
              <a:rPr lang="cs-CZ" dirty="0"/>
              <a:t> (22 </a:t>
            </a:r>
            <a:r>
              <a:rPr lang="cs-CZ" dirty="0" err="1"/>
              <a:t>Cdo</a:t>
            </a:r>
            <a:r>
              <a:rPr lang="cs-CZ" dirty="0"/>
              <a:t> 1007/2013 a další):</a:t>
            </a:r>
          </a:p>
          <a:p>
            <a:r>
              <a:rPr lang="cs-CZ" b="1" dirty="0"/>
              <a:t>Skutková podstata</a:t>
            </a:r>
          </a:p>
          <a:p>
            <a:pPr lvl="1"/>
            <a:r>
              <a:rPr lang="cs-CZ" dirty="0"/>
              <a:t>Objasnění skutkového stavu je s ohledem na dlouhou dobu prakticky nemožné</a:t>
            </a:r>
          </a:p>
          <a:p>
            <a:pPr lvl="1"/>
            <a:r>
              <a:rPr lang="cs-CZ" dirty="0"/>
              <a:t>Aplikace základního pravidla by vedla ke zjevné nespravedlnosti</a:t>
            </a:r>
          </a:p>
          <a:p>
            <a:pPr lvl="1"/>
            <a:r>
              <a:rPr lang="cs-CZ" dirty="0"/>
              <a:t>Neexistují důvody vylučující uplatnění zkušenostního poznatku, že se věci děly obvyklým způsobem</a:t>
            </a:r>
          </a:p>
          <a:p>
            <a:r>
              <a:rPr lang="cs-CZ" b="1" dirty="0"/>
              <a:t>Dispozice</a:t>
            </a:r>
          </a:p>
          <a:p>
            <a:pPr lvl="1"/>
            <a:r>
              <a:rPr lang="cs-CZ" dirty="0"/>
              <a:t>DB nese ten, kdo tvrdí, že se určitý děj v hluboké minulosti odehrál jinak, než odpovídá obvyklému chodu věcí</a:t>
            </a:r>
          </a:p>
        </p:txBody>
      </p:sp>
    </p:spTree>
    <p:extLst>
      <p:ext uri="{BB962C8B-B14F-4D97-AF65-F5344CB8AC3E}">
        <p14:creationId xmlns:p14="http://schemas.microsoft.com/office/powerpoint/2010/main" val="11203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DF967-F2F3-4563-A59F-D6FA0A93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důkazu a hodnocení důkazů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2F0B9-F821-420B-8836-E8C21FBCC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Míra důkazu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72867CD-F512-4795-802D-6B7F180F45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Obecné a Abstraktní právní pravidlo určující, kdy lze skutkové tvrzení považovat za prokázané (kdy je důkaz podán)</a:t>
            </a:r>
          </a:p>
          <a:p>
            <a:pPr lvl="1"/>
            <a:r>
              <a:rPr lang="cs-CZ" dirty="0"/>
              <a:t>Její stanovení není věcí volné úvahy soudce</a:t>
            </a:r>
          </a:p>
          <a:p>
            <a:pPr lvl="1"/>
            <a:r>
              <a:rPr lang="cs-CZ" dirty="0"/>
              <a:t>Právní otázka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390E16-F974-4A08-9E7F-D56B12E1F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Hodnocení důkazů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6A16D2-E310-4895-BE5B-A324BF4282E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cs-CZ" dirty="0"/>
              <a:t>Posouzení, zda v konkrétní věci bylo ohledně určitého skutkového tvrzení obecně a abstraktně stanovené míry důkazu dosaženo</a:t>
            </a:r>
          </a:p>
          <a:p>
            <a:pPr lvl="1"/>
            <a:r>
              <a:rPr lang="cs-CZ" dirty="0"/>
              <a:t>Zásada volného hodnocení důkazů</a:t>
            </a:r>
          </a:p>
          <a:p>
            <a:pPr lvl="1"/>
            <a:r>
              <a:rPr lang="cs-CZ" dirty="0"/>
              <a:t>Skutková otázka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71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5A7EA0D-9A93-4F58-ADC5-65DFAC7D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Subjektivní teorie míry důkazu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289C2FD-1FFB-474A-B017-E1D0F4DB22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10363826" cy="3872391"/>
          </a:xfrm>
        </p:spPr>
        <p:txBody>
          <a:bodyPr>
            <a:normAutofit/>
          </a:bodyPr>
          <a:lstStyle/>
          <a:p>
            <a:r>
              <a:rPr lang="cs-CZ" dirty="0"/>
              <a:t>Jsou založeny na osobním stanovisku soudce</a:t>
            </a:r>
          </a:p>
          <a:p>
            <a:r>
              <a:rPr lang="cs-CZ" dirty="0"/>
              <a:t>K úspěšnému podání důkazu je </a:t>
            </a:r>
            <a:r>
              <a:rPr lang="cs-CZ" b="1" dirty="0"/>
              <a:t>nezbytné, aby soudce byl vnitřně (mentálně) přesvědčen o pravdivosti skutkového tvrzení</a:t>
            </a:r>
          </a:p>
          <a:p>
            <a:r>
              <a:rPr lang="cs-CZ" b="1" dirty="0"/>
              <a:t>Objektivizující prvky </a:t>
            </a:r>
          </a:p>
          <a:p>
            <a:pPr lvl="1"/>
            <a:r>
              <a:rPr lang="cs-CZ" dirty="0"/>
              <a:t>požadavek, aby vnitřní přesvědčení bylo v souladu s</a:t>
            </a:r>
          </a:p>
          <a:p>
            <a:pPr lvl="2"/>
            <a:r>
              <a:rPr lang="cs-CZ" dirty="0"/>
              <a:t>přírodními zákony</a:t>
            </a:r>
          </a:p>
          <a:p>
            <a:pPr lvl="2"/>
            <a:r>
              <a:rPr lang="cs-CZ" dirty="0"/>
              <a:t>pravidly logického myšlení</a:t>
            </a:r>
          </a:p>
          <a:p>
            <a:pPr lvl="2"/>
            <a:r>
              <a:rPr lang="cs-CZ" dirty="0"/>
              <a:t>zkušenostními poznatky</a:t>
            </a:r>
          </a:p>
          <a:p>
            <a:pPr lvl="1"/>
            <a:r>
              <a:rPr lang="cs-CZ" dirty="0"/>
              <a:t>Odůvodnění rozsudku</a:t>
            </a:r>
          </a:p>
        </p:txBody>
      </p:sp>
    </p:spTree>
    <p:extLst>
      <p:ext uri="{BB962C8B-B14F-4D97-AF65-F5344CB8AC3E}">
        <p14:creationId xmlns:p14="http://schemas.microsoft.com/office/powerpoint/2010/main" val="272529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4FC3D-E289-494B-91DE-4FE4BB3F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teorie míry důkazu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48337-86CD-47C9-9FF7-3334ACFFDC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04969"/>
            <a:ext cx="10363826" cy="4035103"/>
          </a:xfrm>
        </p:spPr>
        <p:txBody>
          <a:bodyPr>
            <a:normAutofit/>
          </a:bodyPr>
          <a:lstStyle/>
          <a:p>
            <a:r>
              <a:rPr lang="cs-CZ" dirty="0"/>
              <a:t>Rozhodující je </a:t>
            </a:r>
            <a:r>
              <a:rPr lang="cs-CZ" b="1" dirty="0"/>
              <a:t>objektivní stupeň pravděpodobnosti</a:t>
            </a:r>
            <a:r>
              <a:rPr lang="cs-CZ" dirty="0"/>
              <a:t> určité skutečnosti, matematicky vyjádřený v podobě </a:t>
            </a:r>
            <a:r>
              <a:rPr lang="cs-CZ" b="1" dirty="0"/>
              <a:t>procent či zlomku</a:t>
            </a:r>
          </a:p>
          <a:p>
            <a:r>
              <a:rPr lang="cs-CZ" dirty="0"/>
              <a:t>subjektivní komponenty nalézání pravdy jsou vyloučeny</a:t>
            </a:r>
          </a:p>
          <a:p>
            <a:r>
              <a:rPr lang="cs-CZ" dirty="0"/>
              <a:t>Je-li dosaženo zákonem stanovené míry, má být soudce „přesvědčen“; </a:t>
            </a:r>
            <a:r>
              <a:rPr lang="cs-CZ" b="1" dirty="0"/>
              <a:t>o</a:t>
            </a:r>
            <a:r>
              <a:rPr lang="cs-CZ" dirty="0"/>
              <a:t> jeho </a:t>
            </a:r>
            <a:r>
              <a:rPr lang="cs-CZ" b="1" dirty="0"/>
              <a:t>skutečné subjektivní přesvědčení přitom vůbec nejde</a:t>
            </a:r>
          </a:p>
          <a:p>
            <a:r>
              <a:rPr lang="cs-CZ" dirty="0"/>
              <a:t>Kritika</a:t>
            </a:r>
          </a:p>
          <a:p>
            <a:pPr lvl="1"/>
            <a:r>
              <a:rPr lang="cs-CZ" dirty="0"/>
              <a:t>u většiny důkazních prostředků nelze vůbec matematicky vyjádřit jejich důkazní sílu či pravděpodobnost</a:t>
            </a:r>
          </a:p>
          <a:p>
            <a:pPr lvl="1"/>
            <a:r>
              <a:rPr lang="cs-CZ" dirty="0"/>
              <a:t>Při hodnocení důkazů nelze vyloučit vnitřní přesvědčení soudce</a:t>
            </a:r>
          </a:p>
        </p:txBody>
      </p:sp>
    </p:spTree>
    <p:extLst>
      <p:ext uri="{BB962C8B-B14F-4D97-AF65-F5344CB8AC3E}">
        <p14:creationId xmlns:p14="http://schemas.microsoft.com/office/powerpoint/2010/main" val="203629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2EF9C-B17B-4EAA-99DC-DF7166B7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Stupeň vnitřního přesvědčení soudce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5503B7-0304-48A8-97E6-7C5DAAC4B4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Absolutní jistota</a:t>
            </a:r>
            <a:r>
              <a:rPr lang="cs-CZ" dirty="0"/>
              <a:t> není možná</a:t>
            </a:r>
          </a:p>
          <a:p>
            <a:r>
              <a:rPr lang="cs-CZ" dirty="0"/>
              <a:t>Na druhou stranu nestačí ani pouhá </a:t>
            </a:r>
            <a:r>
              <a:rPr lang="cs-CZ" b="1" dirty="0"/>
              <a:t>převažující pravděpodobnost</a:t>
            </a:r>
          </a:p>
          <a:p>
            <a:r>
              <a:rPr lang="cs-CZ" dirty="0"/>
              <a:t>Postačí přesvědčení použitelné v běžném životě, na základě nějž jsou vyloučeny </a:t>
            </a:r>
            <a:r>
              <a:rPr lang="cs-CZ" b="1" dirty="0"/>
              <a:t>rozumné pochybnosti</a:t>
            </a:r>
            <a:r>
              <a:rPr lang="cs-CZ" dirty="0"/>
              <a:t>, ačkoliv odlišné možnosti nelze teoreticky zcela vyloučit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37F9D2-4471-4ECA-B01C-2E98B3BEF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r>
              <a:rPr lang="cs-CZ" dirty="0"/>
              <a:t>Míra důkazu: Skutkové tvrzení lze považovat za prokázané, pokud je soudce </a:t>
            </a:r>
            <a:r>
              <a:rPr lang="cs-CZ" b="1" dirty="0"/>
              <a:t>vnitřně přesvědčen o jeho pravdivosti</a:t>
            </a:r>
            <a:r>
              <a:rPr lang="cs-CZ" dirty="0"/>
              <a:t>, tj. </a:t>
            </a:r>
            <a:r>
              <a:rPr lang="cs-CZ" b="1" dirty="0"/>
              <a:t>nemá-li o jeho pravdivosti rozumné pochybnosti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7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Hmotné právo a non liquet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779706"/>
          </a:xfrm>
        </p:spPr>
        <p:txBody>
          <a:bodyPr>
            <a:normAutofit/>
          </a:bodyPr>
          <a:lstStyle/>
          <a:p>
            <a:r>
              <a:rPr lang="cs-CZ" b="1" dirty="0" err="1"/>
              <a:t>hmotněPrávní</a:t>
            </a:r>
            <a:r>
              <a:rPr lang="cs-CZ" b="1" dirty="0"/>
              <a:t> norma zná jenom dvě situace</a:t>
            </a:r>
          </a:p>
          <a:p>
            <a:pPr lvl="1"/>
            <a:r>
              <a:rPr lang="cs-CZ" dirty="0"/>
              <a:t>Všechny znaky skutkové podstaty (ZSP) jsou naplněny – právní následek (PN) stanovený v dispozici nastane</a:t>
            </a:r>
          </a:p>
          <a:p>
            <a:pPr lvl="1"/>
            <a:r>
              <a:rPr lang="cs-CZ" dirty="0"/>
              <a:t>Některý ZSP není naplněn – </a:t>
            </a:r>
            <a:r>
              <a:rPr lang="cs-CZ" dirty="0" err="1"/>
              <a:t>pN</a:t>
            </a:r>
            <a:r>
              <a:rPr lang="cs-CZ" dirty="0"/>
              <a:t> nenastane</a:t>
            </a:r>
          </a:p>
          <a:p>
            <a:r>
              <a:rPr lang="cs-CZ" b="1" dirty="0"/>
              <a:t>Není-li jasno, zda je či není některý </a:t>
            </a:r>
            <a:r>
              <a:rPr lang="cs-CZ" b="1" dirty="0" err="1"/>
              <a:t>zSP</a:t>
            </a:r>
            <a:r>
              <a:rPr lang="cs-CZ" b="1" dirty="0"/>
              <a:t> naplněn – není ani jasno, zda PN nastal, či nenastal</a:t>
            </a:r>
          </a:p>
          <a:p>
            <a:pPr lvl="1"/>
            <a:r>
              <a:rPr lang="cs-CZ" dirty="0"/>
              <a:t>Soud je přesto povinen rozhodnout</a:t>
            </a:r>
          </a:p>
          <a:p>
            <a:pPr lvl="1"/>
            <a:r>
              <a:rPr lang="cs-CZ" dirty="0"/>
              <a:t>Samotná hmotněprávní norma tuto situaci neumožňuje překonat</a:t>
            </a:r>
          </a:p>
        </p:txBody>
      </p:sp>
    </p:spTree>
    <p:extLst>
      <p:ext uri="{BB962C8B-B14F-4D97-AF65-F5344CB8AC3E}">
        <p14:creationId xmlns:p14="http://schemas.microsoft.com/office/powerpoint/2010/main" val="336106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pk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Override1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2273</Words>
  <Application>Microsoft Office PowerPoint</Application>
  <PresentationFormat>Širokoúhlá obrazovka</PresentationFormat>
  <Paragraphs>263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Arial</vt:lpstr>
      <vt:lpstr>Tw Cen MT</vt:lpstr>
      <vt:lpstr>Kapka</vt:lpstr>
      <vt:lpstr>důkazní břemeno v civilním řízení soudním</vt:lpstr>
      <vt:lpstr>Základní pojmy</vt:lpstr>
      <vt:lpstr>a) Stav non liquet a pravidla důkazního břemena</vt:lpstr>
      <vt:lpstr>Výsledek dokazování</vt:lpstr>
      <vt:lpstr>Míra důkazu a hodnocení důkazů</vt:lpstr>
      <vt:lpstr>Subjektivní teorie míry důkazu</vt:lpstr>
      <vt:lpstr>Objektivní teorie míry důkazu</vt:lpstr>
      <vt:lpstr>Stupeň vnitřního přesvědčení soudce</vt:lpstr>
      <vt:lpstr>Hmotné právo a non liquet</vt:lpstr>
      <vt:lpstr>Výsledek dokazování - příklad</vt:lpstr>
      <vt:lpstr>Pravidla (normy) důkazního břemena</vt:lpstr>
      <vt:lpstr>b) Různé aspekty pojmu důkazního břemena</vt:lpstr>
      <vt:lpstr>Přehled</vt:lpstr>
      <vt:lpstr>B.1) Objektivní Důkazní břemeno</vt:lpstr>
      <vt:lpstr>B.2) Subjektivní důkazní břemeno (břemeno vedení důkazu)</vt:lpstr>
      <vt:lpstr>Vztah objektivního a subjektivního DB</vt:lpstr>
      <vt:lpstr>§ 120 odst. 2 OSŘ</vt:lpstr>
      <vt:lpstr>Vysvětlovací povinnost strany nezatížené DB</vt:lpstr>
      <vt:lpstr>Vysvětlovací povinnost – další příklady</vt:lpstr>
      <vt:lpstr>3 koncepce vysvětlovací povinnosti</vt:lpstr>
      <vt:lpstr>Speciální vysvětlovací povinnost</vt:lpstr>
      <vt:lpstr>Důsledek nesplnění vysvětlovací povinnosti</vt:lpstr>
      <vt:lpstr>B.3) Konkrétní břemeno vedení důkazu</vt:lpstr>
      <vt:lpstr>Konkrétní břemeno vedení důkazu - příklad</vt:lpstr>
      <vt:lpstr>Dělení důkazního břemena</vt:lpstr>
      <vt:lpstr>Systém pravidel (dělení) důkazního břemena</vt:lpstr>
      <vt:lpstr>a) Základní pravidlo dělení důkazního břemena</vt:lpstr>
      <vt:lpstr>Psaná a nepsaná základní pravidla</vt:lpstr>
      <vt:lpstr>Obsah základního pravidla</vt:lpstr>
      <vt:lpstr>Schéma rozdělení právních norem</vt:lpstr>
      <vt:lpstr>Základní (nároková) norma</vt:lpstr>
      <vt:lpstr>Popírání a námitky žalovaného</vt:lpstr>
      <vt:lpstr>Protinormy způsobující zánik práva</vt:lpstr>
      <vt:lpstr>Protinormy způsobující zánik prosaditelnosti práva</vt:lpstr>
      <vt:lpstr>Protinormy zabraňující vzniku práva</vt:lpstr>
      <vt:lpstr>Příklady protinorem zabraňujících vzniku práva</vt:lpstr>
      <vt:lpstr>b) Zvláštní pravidla dělení důkazního břemena</vt:lpstr>
      <vt:lpstr>B.1) Výslovná zákonná pravidla dělení důkazního břemena</vt:lpstr>
      <vt:lpstr>Příklady výslovných pravidel</vt:lpstr>
      <vt:lpstr>B.2) Vyvratitelné zákonné domněnky</vt:lpstr>
      <vt:lpstr>Struktura zákonné domněnky</vt:lpstr>
      <vt:lpstr>Vyvratitelné a nevyvratitelné domněnky</vt:lpstr>
      <vt:lpstr>Příklad – Presumpce dobré víry při Nabývání od neoprávněného dle § 984 OZ</vt:lpstr>
      <vt:lpstr>B.3) Soudcovská pravidla dělení důkazního břemena</vt:lpstr>
      <vt:lpstr>Předpoklady a podoba soudcovského pravidla DB</vt:lpstr>
      <vt:lpstr>Příklad z české judikatury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Dělení důkazního břemena v civilním řízení soudním</dc:title>
  <dc:creator>PL</dc:creator>
  <cp:lastModifiedBy>Petr Lavický</cp:lastModifiedBy>
  <cp:revision>113</cp:revision>
  <dcterms:created xsi:type="dcterms:W3CDTF">2017-02-11T13:08:32Z</dcterms:created>
  <dcterms:modified xsi:type="dcterms:W3CDTF">2021-05-19T08:43:32Z</dcterms:modified>
</cp:coreProperties>
</file>