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73"/>
  </p:notesMasterIdLst>
  <p:sldIdLst>
    <p:sldId id="256" r:id="rId2"/>
    <p:sldId id="454" r:id="rId3"/>
    <p:sldId id="451" r:id="rId4"/>
    <p:sldId id="452" r:id="rId5"/>
    <p:sldId id="453" r:id="rId6"/>
    <p:sldId id="402" r:id="rId7"/>
    <p:sldId id="293" r:id="rId8"/>
    <p:sldId id="397" r:id="rId9"/>
    <p:sldId id="399" r:id="rId10"/>
    <p:sldId id="259" r:id="rId11"/>
    <p:sldId id="291" r:id="rId12"/>
    <p:sldId id="401" r:id="rId13"/>
    <p:sldId id="266" r:id="rId14"/>
    <p:sldId id="268" r:id="rId15"/>
    <p:sldId id="271" r:id="rId16"/>
    <p:sldId id="269" r:id="rId17"/>
    <p:sldId id="270" r:id="rId18"/>
    <p:sldId id="260" r:id="rId19"/>
    <p:sldId id="282" r:id="rId20"/>
    <p:sldId id="403" r:id="rId21"/>
    <p:sldId id="279" r:id="rId22"/>
    <p:sldId id="272" r:id="rId23"/>
    <p:sldId id="273" r:id="rId24"/>
    <p:sldId id="404" r:id="rId25"/>
    <p:sldId id="274" r:id="rId26"/>
    <p:sldId id="275" r:id="rId27"/>
    <p:sldId id="280" r:id="rId28"/>
    <p:sldId id="405" r:id="rId29"/>
    <p:sldId id="447" r:id="rId30"/>
    <p:sldId id="443" r:id="rId31"/>
    <p:sldId id="444" r:id="rId32"/>
    <p:sldId id="458" r:id="rId33"/>
    <p:sldId id="459" r:id="rId34"/>
    <p:sldId id="460" r:id="rId35"/>
    <p:sldId id="461" r:id="rId36"/>
    <p:sldId id="462" r:id="rId37"/>
    <p:sldId id="463" r:id="rId38"/>
    <p:sldId id="464" r:id="rId39"/>
    <p:sldId id="465" r:id="rId40"/>
    <p:sldId id="466" r:id="rId41"/>
    <p:sldId id="416" r:id="rId42"/>
    <p:sldId id="467" r:id="rId43"/>
    <p:sldId id="417" r:id="rId44"/>
    <p:sldId id="418" r:id="rId45"/>
    <p:sldId id="450" r:id="rId46"/>
    <p:sldId id="420" r:id="rId47"/>
    <p:sldId id="421" r:id="rId48"/>
    <p:sldId id="422" r:id="rId49"/>
    <p:sldId id="423" r:id="rId50"/>
    <p:sldId id="424" r:id="rId51"/>
    <p:sldId id="425" r:id="rId52"/>
    <p:sldId id="426" r:id="rId53"/>
    <p:sldId id="427" r:id="rId54"/>
    <p:sldId id="428" r:id="rId55"/>
    <p:sldId id="471" r:id="rId56"/>
    <p:sldId id="429" r:id="rId57"/>
    <p:sldId id="430" r:id="rId58"/>
    <p:sldId id="431" r:id="rId59"/>
    <p:sldId id="457" r:id="rId60"/>
    <p:sldId id="432" r:id="rId61"/>
    <p:sldId id="433" r:id="rId62"/>
    <p:sldId id="435" r:id="rId63"/>
    <p:sldId id="436" r:id="rId64"/>
    <p:sldId id="437" r:id="rId65"/>
    <p:sldId id="438" r:id="rId66"/>
    <p:sldId id="439" r:id="rId67"/>
    <p:sldId id="440" r:id="rId68"/>
    <p:sldId id="441" r:id="rId69"/>
    <p:sldId id="442" r:id="rId70"/>
    <p:sldId id="469" r:id="rId71"/>
    <p:sldId id="264" r:id="rId7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 Coufalík"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83971" autoAdjust="0"/>
  </p:normalViewPr>
  <p:slideViewPr>
    <p:cSldViewPr>
      <p:cViewPr varScale="1">
        <p:scale>
          <a:sx n="96" d="100"/>
          <a:sy n="96" d="100"/>
        </p:scale>
        <p:origin x="-402" y="-90"/>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12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2417F8-725D-4392-B23E-D7EC0E0C8ECA}" type="datetimeFigureOut">
              <a:rPr lang="cs-CZ" smtClean="0"/>
              <a:pPr/>
              <a:t>13.1.2021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2D1EEF-24E1-43BA-A0B7-EDA99B1B4889}" type="slidenum">
              <a:rPr lang="cs-CZ" smtClean="0"/>
              <a:pPr/>
              <a:t>‹#›</a:t>
            </a:fld>
            <a:endParaRPr lang="cs-CZ"/>
          </a:p>
        </p:txBody>
      </p:sp>
    </p:spTree>
    <p:extLst>
      <p:ext uri="{BB962C8B-B14F-4D97-AF65-F5344CB8AC3E}">
        <p14:creationId xmlns:p14="http://schemas.microsoft.com/office/powerpoint/2010/main" val="1206663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22D1EEF-24E1-43BA-A0B7-EDA99B1B4889}" type="slidenum">
              <a:rPr lang="cs-CZ" smtClean="0"/>
              <a:pPr/>
              <a:t>24</a:t>
            </a:fld>
            <a:endParaRPr lang="cs-CZ"/>
          </a:p>
        </p:txBody>
      </p:sp>
    </p:spTree>
    <p:extLst>
      <p:ext uri="{BB962C8B-B14F-4D97-AF65-F5344CB8AC3E}">
        <p14:creationId xmlns:p14="http://schemas.microsoft.com/office/powerpoint/2010/main" val="1655803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22D1EEF-24E1-43BA-A0B7-EDA99B1B4889}" type="slidenum">
              <a:rPr lang="cs-CZ" smtClean="0"/>
              <a:pPr/>
              <a:t>26</a:t>
            </a:fld>
            <a:endParaRPr lang="cs-CZ"/>
          </a:p>
        </p:txBody>
      </p:sp>
    </p:spTree>
    <p:extLst>
      <p:ext uri="{BB962C8B-B14F-4D97-AF65-F5344CB8AC3E}">
        <p14:creationId xmlns:p14="http://schemas.microsoft.com/office/powerpoint/2010/main" val="3862132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22D1EEF-24E1-43BA-A0B7-EDA99B1B4889}" type="slidenum">
              <a:rPr lang="cs-CZ" smtClean="0"/>
              <a:pPr/>
              <a:t>27</a:t>
            </a:fld>
            <a:endParaRPr lang="cs-CZ"/>
          </a:p>
        </p:txBody>
      </p:sp>
    </p:spTree>
    <p:extLst>
      <p:ext uri="{BB962C8B-B14F-4D97-AF65-F5344CB8AC3E}">
        <p14:creationId xmlns:p14="http://schemas.microsoft.com/office/powerpoint/2010/main" val="344179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409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2C917B5-CF13-4D3A-9490-BFC25DBD80D8}" type="slidenum">
              <a:rPr lang="cs-CZ" altLang="cs-CZ">
                <a:latin typeface="Arial" charset="0"/>
              </a:rPr>
              <a:pPr>
                <a:spcBef>
                  <a:spcPct val="0"/>
                </a:spcBef>
              </a:pPr>
              <a:t>54</a:t>
            </a:fld>
            <a:endParaRPr lang="cs-CZ" altLang="cs-CZ">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normAutofit/>
          </a:bodyPr>
          <a:lstStyle>
            <a:lvl1pPr>
              <a:defRPr sz="4400" b="0" cap="none" baseline="0">
                <a:solidFill>
                  <a:schemeClr val="tx1"/>
                </a:solidFill>
                <a:latin typeface="Calibri" pitchFamily="34" charset="0"/>
              </a:defRPr>
            </a:lvl1pPr>
          </a:lstStyle>
          <a:p>
            <a:r>
              <a:rPr kumimoji="0" lang="cs-CZ" dirty="0"/>
              <a:t>Klepnutím lze upravit styl předlohy nadpisů.</a:t>
            </a:r>
            <a:endParaRPr kumimoji="0" lang="en-US" dirty="0"/>
          </a:p>
        </p:txBody>
      </p:sp>
      <p:sp>
        <p:nvSpPr>
          <p:cNvPr id="9" name="Podnadpis 8"/>
          <p:cNvSpPr>
            <a:spLocks noGrp="1"/>
          </p:cNvSpPr>
          <p:nvPr>
            <p:ph type="subTitle" idx="1"/>
          </p:nvPr>
        </p:nvSpPr>
        <p:spPr>
          <a:xfrm>
            <a:off x="2286000" y="5003322"/>
            <a:ext cx="6172200" cy="1371600"/>
          </a:xfrm>
        </p:spPr>
        <p:txBody>
          <a:bodyPr>
            <a:normAutofit/>
          </a:bodyPr>
          <a:lstStyle>
            <a:lvl1pPr marL="0" indent="0" algn="l">
              <a:buNone/>
              <a:defRPr sz="3200" b="0">
                <a:solidFill>
                  <a:schemeClr val="bg1">
                    <a:lumMod val="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dirty="0"/>
              <a:t>Klepnutím lze upravit styl předlohy podnadpisů.</a:t>
            </a:r>
            <a:endParaRPr kumimoji="0" lang="en-US" dirty="0"/>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rgbClr val="00B0F0"/>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solidFill>
            <a:srgbClr val="00B0F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solidFill>
            <a:srgbClr val="00B0F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solidFill>
            <a:srgbClr val="00B0F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solidFill>
            <a:srgbClr val="00B0F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773E1935-1FC5-4E28-9D2D-612F11BC5267}" type="slidenum">
              <a:rPr lang="cs-CZ" smtClean="0"/>
              <a:pPr/>
              <a:t>‹#›</a:t>
            </a:fld>
            <a:endParaRPr lang="cs-CZ"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1916BAB-34BF-44C3-A8D7-38939A90EA8D}" type="datetime1">
              <a:rPr lang="cs-CZ" smtClean="0"/>
              <a:pPr/>
              <a:t>13.1.2021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73E1935-1FC5-4E28-9D2D-612F11BC5267}" type="slidenum">
              <a:rPr lang="cs-CZ" smtClean="0"/>
              <a:pPr/>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884B6B2-0A08-4604-BC4A-19CC27CDE935}" type="datetime1">
              <a:rPr lang="cs-CZ" smtClean="0"/>
              <a:pPr/>
              <a:t>13.1.2021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73E1935-1FC5-4E28-9D2D-612F11BC5267}" type="slidenum">
              <a:rPr lang="cs-CZ" smtClean="0"/>
              <a:pPr/>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lvl1pPr>
              <a:defRPr sz="4000" cap="none" baseline="0">
                <a:solidFill>
                  <a:schemeClr val="tx1"/>
                </a:solidFill>
                <a:latin typeface="Calibri" pitchFamily="34" charset="0"/>
              </a:defRPr>
            </a:lvl1pPr>
          </a:lstStyle>
          <a:p>
            <a:r>
              <a:rPr kumimoji="0" lang="cs-CZ" dirty="0"/>
              <a:t>Klepnutím lze upravit styl předlohy nadpisů.</a:t>
            </a:r>
            <a:endParaRPr kumimoji="0" lang="en-US" dirty="0"/>
          </a:p>
        </p:txBody>
      </p:sp>
      <p:sp>
        <p:nvSpPr>
          <p:cNvPr id="8" name="Zástupný symbol pro obsah 7"/>
          <p:cNvSpPr>
            <a:spLocks noGrp="1"/>
          </p:cNvSpPr>
          <p:nvPr>
            <p:ph sz="quarter" idx="1"/>
          </p:nvPr>
        </p:nvSpPr>
        <p:spPr>
          <a:xfrm>
            <a:off x="457200" y="1600200"/>
            <a:ext cx="7467600" cy="4873752"/>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eaLnBrk="1" latinLnBrk="0" hangingPunct="1"/>
            <a:r>
              <a:rPr lang="cs-CZ" dirty="0"/>
              <a:t>Klepnutím lze upravit styly předlohy textu.</a:t>
            </a:r>
          </a:p>
          <a:p>
            <a:pPr lvl="1" eaLnBrk="1" latinLnBrk="0" hangingPunct="1"/>
            <a:r>
              <a:rPr lang="cs-CZ" dirty="0"/>
              <a:t>Druhá úroveň</a:t>
            </a:r>
          </a:p>
          <a:p>
            <a:pPr lvl="2" eaLnBrk="1" latinLnBrk="0" hangingPunct="1"/>
            <a:r>
              <a:rPr lang="cs-CZ" dirty="0"/>
              <a:t>Třetí úroveň</a:t>
            </a:r>
          </a:p>
          <a:p>
            <a:pPr lvl="3" eaLnBrk="1" latinLnBrk="0" hangingPunct="1"/>
            <a:r>
              <a:rPr lang="cs-CZ" dirty="0"/>
              <a:t>Čtvrtá úroveň</a:t>
            </a:r>
          </a:p>
          <a:p>
            <a:pPr lvl="4" eaLnBrk="1" latinLnBrk="0" hangingPunct="1"/>
            <a:r>
              <a:rPr lang="cs-CZ" dirty="0"/>
              <a:t>Pátá úroveň</a:t>
            </a:r>
            <a:endParaRPr kumimoji="0" lang="en-US" dirty="0"/>
          </a:p>
        </p:txBody>
      </p:sp>
      <p:sp>
        <p:nvSpPr>
          <p:cNvPr id="7" name="Zástupný symbol pro datum 6"/>
          <p:cNvSpPr>
            <a:spLocks noGrp="1"/>
          </p:cNvSpPr>
          <p:nvPr>
            <p:ph type="dt" sz="half" idx="14"/>
          </p:nvPr>
        </p:nvSpPr>
        <p:spPr/>
        <p:txBody>
          <a:bodyPr rtlCol="0"/>
          <a:lstStyle/>
          <a:p>
            <a:fld id="{AB13C85D-66E8-43B5-AABA-F6750B2FABE0}" type="datetime1">
              <a:rPr lang="cs-CZ" smtClean="0"/>
              <a:pPr/>
              <a:t>13.1.2021</a:t>
            </a:fld>
            <a:endParaRPr lang="cs-CZ"/>
          </a:p>
        </p:txBody>
      </p:sp>
      <p:sp>
        <p:nvSpPr>
          <p:cNvPr id="9" name="Zástupný symbol pro číslo snímku 8"/>
          <p:cNvSpPr>
            <a:spLocks noGrp="1"/>
          </p:cNvSpPr>
          <p:nvPr>
            <p:ph type="sldNum" sz="quarter" idx="15"/>
          </p:nvPr>
        </p:nvSpPr>
        <p:spPr/>
        <p:txBody>
          <a:bodyPr rtlCol="0"/>
          <a:lstStyle/>
          <a:p>
            <a:fld id="{773E1935-1FC5-4E28-9D2D-612F11BC5267}" type="slidenum">
              <a:rPr lang="cs-CZ" smtClean="0"/>
              <a:pPr/>
              <a:t>‹#›</a:t>
            </a:fld>
            <a:endParaRPr lang="cs-CZ" dirty="0"/>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83EB7233-3E96-41BE-81A1-44F430C3FAF2}" type="datetime1">
              <a:rPr lang="cs-CZ" smtClean="0"/>
              <a:pPr/>
              <a:t>13.1.2021</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773E1935-1FC5-4E28-9D2D-612F11BC5267}"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5F741F4B-5BAD-44AF-ABB7-9F82FD771CDB}" type="datetime1">
              <a:rPr lang="cs-CZ" smtClean="0"/>
              <a:pPr/>
              <a:t>13.1.2021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73E1935-1FC5-4E28-9D2D-612F11BC5267}"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a:t>Klepnutím lze upravit styl předlohy nadpisů.</a:t>
            </a:r>
            <a:endParaRPr kumimoji="0" lang="en-US"/>
          </a:p>
        </p:txBody>
      </p:sp>
      <p:sp>
        <p:nvSpPr>
          <p:cNvPr id="7" name="Zástupný symbol pro datum 6"/>
          <p:cNvSpPr>
            <a:spLocks noGrp="1"/>
          </p:cNvSpPr>
          <p:nvPr>
            <p:ph type="dt" sz="half" idx="10"/>
          </p:nvPr>
        </p:nvSpPr>
        <p:spPr/>
        <p:txBody>
          <a:bodyPr/>
          <a:lstStyle/>
          <a:p>
            <a:fld id="{1B6AAE45-733F-4BA9-BA22-C6656BE33B73}" type="datetime1">
              <a:rPr lang="cs-CZ" smtClean="0"/>
              <a:pPr/>
              <a:t>13.1.2021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73E1935-1FC5-4E28-9D2D-612F11BC5267}"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A184B774-463C-44A3-9B07-52A4040C1375}" type="datetime1">
              <a:rPr lang="cs-CZ" smtClean="0"/>
              <a:pPr/>
              <a:t>13.1.2021</a:t>
            </a:fld>
            <a:endParaRPr lang="cs-CZ"/>
          </a:p>
        </p:txBody>
      </p:sp>
      <p:sp>
        <p:nvSpPr>
          <p:cNvPr id="7" name="Zástupný symbol pro číslo snímku 6"/>
          <p:cNvSpPr>
            <a:spLocks noGrp="1"/>
          </p:cNvSpPr>
          <p:nvPr>
            <p:ph type="sldNum" sz="quarter" idx="11"/>
          </p:nvPr>
        </p:nvSpPr>
        <p:spPr/>
        <p:txBody>
          <a:bodyPr rtlCol="0"/>
          <a:lstStyle/>
          <a:p>
            <a:fld id="{773E1935-1FC5-4E28-9D2D-612F11BC5267}"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FD33A7B-2A97-4E72-BCFA-A02A52B2D96C}" type="datetime1">
              <a:rPr lang="cs-CZ" smtClean="0"/>
              <a:pPr/>
              <a:t>13.1.2021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73E1935-1FC5-4E28-9D2D-612F11BC5267}" type="slidenum">
              <a:rPr lang="cs-CZ" smtClean="0"/>
              <a:pPr/>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4"/>
          </p:nvPr>
        </p:nvSpPr>
        <p:spPr/>
        <p:txBody>
          <a:bodyPr rtlCol="0"/>
          <a:lstStyle/>
          <a:p>
            <a:fld id="{A8872510-2FF7-43E4-A4CA-5BD4A077B98F}" type="datetime1">
              <a:rPr lang="cs-CZ" smtClean="0"/>
              <a:pPr/>
              <a:t>13.1.2021</a:t>
            </a:fld>
            <a:endParaRPr lang="cs-CZ"/>
          </a:p>
        </p:txBody>
      </p:sp>
      <p:sp>
        <p:nvSpPr>
          <p:cNvPr id="22" name="Zástupný symbol pro číslo snímku 21"/>
          <p:cNvSpPr>
            <a:spLocks noGrp="1"/>
          </p:cNvSpPr>
          <p:nvPr>
            <p:ph type="sldNum" sz="quarter" idx="15"/>
          </p:nvPr>
        </p:nvSpPr>
        <p:spPr/>
        <p:txBody>
          <a:bodyPr rtlCol="0"/>
          <a:lstStyle/>
          <a:p>
            <a:fld id="{773E1935-1FC5-4E28-9D2D-612F11BC5267}"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A5C170C-3591-466F-80A9-B83EB406CCCA}" type="datetime1">
              <a:rPr lang="cs-CZ" smtClean="0"/>
              <a:pPr/>
              <a:t>13.1.2021</a:t>
            </a:fld>
            <a:endParaRPr lang="cs-CZ"/>
          </a:p>
        </p:txBody>
      </p:sp>
      <p:sp>
        <p:nvSpPr>
          <p:cNvPr id="18" name="Zástupný symbol pro číslo snímku 17"/>
          <p:cNvSpPr>
            <a:spLocks noGrp="1"/>
          </p:cNvSpPr>
          <p:nvPr>
            <p:ph type="sldNum" sz="quarter" idx="11"/>
          </p:nvPr>
        </p:nvSpPr>
        <p:spPr/>
        <p:txBody>
          <a:bodyPr rtlCol="0"/>
          <a:lstStyle/>
          <a:p>
            <a:fld id="{773E1935-1FC5-4E28-9D2D-612F11BC5267}"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39999">
              <a:schemeClr val="bg2">
                <a:lumMod val="90000"/>
              </a:schemeClr>
            </a:gs>
            <a:gs pos="70000">
              <a:schemeClr val="bg2">
                <a:lumMod val="75000"/>
              </a:schemeClr>
            </a:gs>
            <a:gs pos="100000">
              <a:schemeClr val="bg1"/>
            </a:gs>
          </a:gsLst>
          <a:lin ang="2700000" scaled="1"/>
          <a:tileRect/>
        </a:gradFill>
        <a:effectLst/>
      </p:bgPr>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3D12A4C-3DD8-4D89-BF83-8EEA84662239}" type="datetime1">
              <a:rPr lang="cs-CZ" smtClean="0"/>
              <a:pPr/>
              <a:t>13.1.2021</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chemeClr val="bg1">
                    <a:lumMod val="65000"/>
                  </a:schemeClr>
                </a:solidFill>
              </a:defRPr>
            </a:lvl1pPr>
          </a:lstStyle>
          <a:p>
            <a:fld id="{6279BC85-5846-44AB-8ADC-ED99F03D3AD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86000" y="1340768"/>
            <a:ext cx="6172200" cy="1894362"/>
          </a:xfrm>
        </p:spPr>
        <p:txBody>
          <a:bodyPr>
            <a:normAutofit fontScale="90000"/>
          </a:bodyPr>
          <a:lstStyle/>
          <a:p>
            <a:r>
              <a:rPr lang="cs-CZ" dirty="0"/>
              <a:t>Činnost advokáta v oblasti absolutních majetkových práv</a:t>
            </a:r>
            <a:endParaRPr lang="cs-CZ" sz="4000" i="1" dirty="0">
              <a:solidFill>
                <a:schemeClr val="tx1">
                  <a:lumMod val="65000"/>
                  <a:lumOff val="35000"/>
                </a:schemeClr>
              </a:solidFill>
            </a:endParaRPr>
          </a:p>
        </p:txBody>
      </p:sp>
      <p:sp>
        <p:nvSpPr>
          <p:cNvPr id="3" name="Podnadpis 2"/>
          <p:cNvSpPr>
            <a:spLocks noGrp="1"/>
          </p:cNvSpPr>
          <p:nvPr>
            <p:ph type="subTitle" idx="1"/>
          </p:nvPr>
        </p:nvSpPr>
        <p:spPr>
          <a:xfrm>
            <a:off x="2286000" y="4365104"/>
            <a:ext cx="6172200" cy="2009818"/>
          </a:xfrm>
        </p:spPr>
        <p:txBody>
          <a:bodyPr>
            <a:normAutofit/>
          </a:bodyPr>
          <a:lstStyle/>
          <a:p>
            <a:r>
              <a:rPr lang="cs-CZ" b="1" dirty="0">
                <a:solidFill>
                  <a:schemeClr val="accent2">
                    <a:lumMod val="50000"/>
                  </a:schemeClr>
                </a:solidFill>
              </a:rPr>
              <a:t>JUDr. Petr Coufalík, Ph.D.</a:t>
            </a:r>
          </a:p>
          <a:p>
            <a:r>
              <a:rPr lang="cs-CZ" dirty="0">
                <a:solidFill>
                  <a:schemeClr val="accent2">
                    <a:lumMod val="50000"/>
                  </a:schemeClr>
                </a:solidFill>
              </a:rPr>
              <a:t>Okresní soud ve Zlíně</a:t>
            </a:r>
          </a:p>
          <a:p>
            <a:r>
              <a:rPr lang="cs-CZ" dirty="0">
                <a:solidFill>
                  <a:schemeClr val="accent2">
                    <a:lumMod val="50000"/>
                  </a:schemeClr>
                </a:solidFill>
              </a:rPr>
              <a:t>pcoufalik@osoud.zln.justice.cz</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Nemovité věci </a:t>
            </a:r>
            <a:r>
              <a:rPr lang="cs-CZ"/>
              <a:t>podle OZ</a:t>
            </a:r>
            <a:endParaRPr lang="cs-CZ" dirty="0"/>
          </a:p>
        </p:txBody>
      </p:sp>
      <p:sp>
        <p:nvSpPr>
          <p:cNvPr id="3" name="Zástupný symbol pro obsah 2"/>
          <p:cNvSpPr>
            <a:spLocks noGrp="1"/>
          </p:cNvSpPr>
          <p:nvPr>
            <p:ph sz="quarter" idx="1"/>
          </p:nvPr>
        </p:nvSpPr>
        <p:spPr>
          <a:xfrm>
            <a:off x="467544" y="1916832"/>
            <a:ext cx="8435280" cy="4525963"/>
          </a:xfrm>
        </p:spPr>
        <p:txBody>
          <a:bodyPr>
            <a:normAutofit/>
          </a:bodyPr>
          <a:lstStyle/>
          <a:p>
            <a:r>
              <a:rPr lang="cs-CZ" dirty="0"/>
              <a:t>Taxativní výčet → ostatní věci jsou věcmi movitými (§ 498/2 OZ)</a:t>
            </a:r>
          </a:p>
          <a:p>
            <a:pPr marL="457200" indent="-457200">
              <a:buClr>
                <a:schemeClr val="accent2"/>
              </a:buClr>
              <a:buFont typeface="+mj-lt"/>
              <a:buAutoNum type="arabicPeriod"/>
            </a:pPr>
            <a:r>
              <a:rPr lang="cs-CZ" dirty="0"/>
              <a:t>Pozemky</a:t>
            </a:r>
          </a:p>
          <a:p>
            <a:pPr marL="457200" indent="-457200">
              <a:buClr>
                <a:schemeClr val="accent2"/>
              </a:buClr>
              <a:buFont typeface="+mj-lt"/>
              <a:buAutoNum type="arabicPeriod"/>
            </a:pPr>
            <a:r>
              <a:rPr lang="cs-CZ" dirty="0"/>
              <a:t>Podzemní stavby se samostatným účelovým určením</a:t>
            </a:r>
          </a:p>
          <a:p>
            <a:pPr marL="457200" indent="-457200">
              <a:buClr>
                <a:schemeClr val="accent2"/>
              </a:buClr>
              <a:buFont typeface="+mj-lt"/>
              <a:buAutoNum type="arabicPeriod"/>
            </a:pPr>
            <a:r>
              <a:rPr lang="cs-CZ" dirty="0"/>
              <a:t>Věcná práva k nim</a:t>
            </a:r>
          </a:p>
          <a:p>
            <a:pPr lvl="1">
              <a:buClr>
                <a:schemeClr val="accent2"/>
              </a:buClr>
            </a:pPr>
            <a:r>
              <a:rPr lang="cs-CZ" dirty="0"/>
              <a:t>Služebnosti + reálná břemena</a:t>
            </a:r>
          </a:p>
          <a:p>
            <a:pPr lvl="1">
              <a:buClr>
                <a:schemeClr val="accent2"/>
              </a:buClr>
            </a:pPr>
            <a:r>
              <a:rPr lang="cs-CZ" dirty="0"/>
              <a:t>Zástavní právo</a:t>
            </a:r>
          </a:p>
          <a:p>
            <a:pPr marL="457200" indent="-457200">
              <a:buClr>
                <a:schemeClr val="accent2"/>
              </a:buClr>
              <a:buFont typeface="+mj-lt"/>
              <a:buAutoNum type="arabicPeriod"/>
            </a:pPr>
            <a:r>
              <a:rPr lang="cs-CZ" dirty="0"/>
              <a:t>Práva, která za nemovité věci prohlásí zákon </a:t>
            </a:r>
          </a:p>
          <a:p>
            <a:pPr lvl="1">
              <a:buClr>
                <a:schemeClr val="accent2"/>
              </a:buClr>
            </a:pPr>
            <a:r>
              <a:rPr lang="cs-CZ" dirty="0"/>
              <a:t>právo stavby (§ 1242)</a:t>
            </a:r>
          </a:p>
          <a:p>
            <a:pPr lvl="1">
              <a:buClr>
                <a:schemeClr val="accent2"/>
              </a:buClr>
            </a:pPr>
            <a:r>
              <a:rPr lang="cs-CZ" dirty="0"/>
              <a:t>jednotka (§ 1159)</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10</a:t>
            </a:fld>
            <a:endParaRPr lang="cs-CZ"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Nemovité věci podle OZ</a:t>
            </a:r>
          </a:p>
        </p:txBody>
      </p:sp>
      <p:sp>
        <p:nvSpPr>
          <p:cNvPr id="3" name="Zástupný symbol pro obsah 2"/>
          <p:cNvSpPr>
            <a:spLocks noGrp="1"/>
          </p:cNvSpPr>
          <p:nvPr>
            <p:ph sz="quarter" idx="1"/>
          </p:nvPr>
        </p:nvSpPr>
        <p:spPr>
          <a:xfrm>
            <a:off x="457200" y="1916832"/>
            <a:ext cx="8435280" cy="4525963"/>
          </a:xfrm>
        </p:spPr>
        <p:txBody>
          <a:bodyPr>
            <a:normAutofit/>
          </a:bodyPr>
          <a:lstStyle/>
          <a:p>
            <a:pPr marL="457200" indent="-457200">
              <a:buClr>
                <a:schemeClr val="accent2"/>
              </a:buClr>
              <a:buFont typeface="+mj-lt"/>
              <a:buAutoNum type="arabicPeriod" startAt="5"/>
            </a:pPr>
            <a:r>
              <a:rPr lang="cs-CZ" dirty="0"/>
              <a:t>Stanoví-li </a:t>
            </a:r>
            <a:r>
              <a:rPr lang="cs-CZ" b="1" dirty="0">
                <a:solidFill>
                  <a:srgbClr val="FF0000"/>
                </a:solidFill>
              </a:rPr>
              <a:t>zákon </a:t>
            </a:r>
            <a:r>
              <a:rPr lang="cs-CZ" dirty="0">
                <a:solidFill>
                  <a:srgbClr val="FF0000"/>
                </a:solidFill>
              </a:rPr>
              <a:t>(novela 460/2016 Sb.)</a:t>
            </a:r>
            <a:r>
              <a:rPr lang="cs-CZ" dirty="0"/>
              <a:t>, že určitá věc není součástí pozemku, </a:t>
            </a:r>
            <a:r>
              <a:rPr lang="cs-CZ" b="1" dirty="0"/>
              <a:t>a</a:t>
            </a:r>
            <a:r>
              <a:rPr lang="cs-CZ" dirty="0"/>
              <a:t> nelze-li takovou věc přenést z místa na místo bez porušení její podstaty, je i tato věc nemovitá.</a:t>
            </a:r>
          </a:p>
          <a:p>
            <a:pPr lvl="1">
              <a:buClr>
                <a:schemeClr val="accent2"/>
              </a:buClr>
            </a:pPr>
            <a:r>
              <a:rPr lang="cs-CZ" dirty="0"/>
              <a:t>Dočasná stavba (§ 506 odst. 1 OZ), liniové stavby (§ 509) </a:t>
            </a:r>
          </a:p>
          <a:p>
            <a:pPr lvl="1">
              <a:buClr>
                <a:schemeClr val="accent2"/>
              </a:buClr>
            </a:pPr>
            <a:r>
              <a:rPr lang="cs-CZ" dirty="0"/>
              <a:t>Dálnice, silnice, místní komunikace (§ 9 odst. 1 zák. č. 13/1997 Sb.)</a:t>
            </a:r>
          </a:p>
          <a:p>
            <a:pPr lvl="2">
              <a:buClr>
                <a:schemeClr val="accent2"/>
              </a:buClr>
            </a:pPr>
            <a:r>
              <a:rPr lang="cs-CZ" dirty="0"/>
              <a:t>Účelové komunikace (?)</a:t>
            </a:r>
          </a:p>
          <a:p>
            <a:pPr lvl="1">
              <a:buClr>
                <a:schemeClr val="accent2"/>
              </a:buClr>
            </a:pPr>
            <a:r>
              <a:rPr lang="cs-CZ" dirty="0"/>
              <a:t>Ložisko vyhrazených nerostů (§ 7 horního zákona ), jeskyně</a:t>
            </a:r>
          </a:p>
          <a:p>
            <a:pPr lvl="1">
              <a:buClr>
                <a:schemeClr val="accent2"/>
              </a:buClr>
            </a:pPr>
            <a:r>
              <a:rPr lang="cs-CZ" dirty="0"/>
              <a:t>Stavby, které se nestaly součástí pozemku (§ 3023 OZ)</a:t>
            </a:r>
          </a:p>
          <a:p>
            <a:endParaRPr lang="cs-CZ" dirty="0"/>
          </a:p>
          <a:p>
            <a:endParaRPr lang="cs-CZ" dirty="0"/>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11</a:t>
            </a:fld>
            <a:endParaRPr lang="cs-CZ" dirty="0"/>
          </a:p>
        </p:txBody>
      </p:sp>
    </p:spTree>
    <p:extLst>
      <p:ext uri="{BB962C8B-B14F-4D97-AF65-F5344CB8AC3E}">
        <p14:creationId xmlns:p14="http://schemas.microsoft.com/office/powerpoint/2010/main" val="69181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773E1935-1FC5-4E28-9D2D-612F11BC5267}" type="slidenum">
              <a:rPr lang="cs-CZ" smtClean="0"/>
              <a:pPr/>
              <a:t>12</a:t>
            </a:fld>
            <a:endParaRPr lang="cs-CZ"/>
          </a:p>
        </p:txBody>
      </p:sp>
      <p:sp>
        <p:nvSpPr>
          <p:cNvPr id="4" name="Obdélník 3"/>
          <p:cNvSpPr/>
          <p:nvPr/>
        </p:nvSpPr>
        <p:spPr>
          <a:xfrm>
            <a:off x="0" y="980728"/>
            <a:ext cx="9180512" cy="707886"/>
          </a:xfrm>
          <a:prstGeom prst="rect">
            <a:avLst/>
          </a:prstGeom>
        </p:spPr>
        <p:txBody>
          <a:bodyPr wrap="square">
            <a:spAutoFit/>
          </a:bodyPr>
          <a:lstStyle/>
          <a:p>
            <a:pPr algn="ctr"/>
            <a:r>
              <a:rPr lang="cs-CZ" sz="4000" dirty="0">
                <a:latin typeface="Calibri" panose="020F0502020204030204" pitchFamily="34" charset="0"/>
              </a:rPr>
              <a:t>Problematika pozemků a staveb</a:t>
            </a:r>
          </a:p>
        </p:txBody>
      </p:sp>
    </p:spTree>
    <p:extLst>
      <p:ext uri="{BB962C8B-B14F-4D97-AF65-F5344CB8AC3E}">
        <p14:creationId xmlns:p14="http://schemas.microsoft.com/office/powerpoint/2010/main" val="1263359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Pozemek</a:t>
            </a:r>
          </a:p>
        </p:txBody>
      </p:sp>
      <p:sp>
        <p:nvSpPr>
          <p:cNvPr id="3" name="Zástupný symbol pro obsah 2"/>
          <p:cNvSpPr>
            <a:spLocks noGrp="1"/>
          </p:cNvSpPr>
          <p:nvPr>
            <p:ph sz="quarter" idx="1"/>
          </p:nvPr>
        </p:nvSpPr>
        <p:spPr>
          <a:xfrm>
            <a:off x="457200" y="1916832"/>
            <a:ext cx="8229600" cy="4525963"/>
          </a:xfrm>
        </p:spPr>
        <p:txBody>
          <a:bodyPr>
            <a:normAutofit lnSpcReduction="10000"/>
          </a:bodyPr>
          <a:lstStyle/>
          <a:p>
            <a:r>
              <a:rPr lang="cs-CZ" b="1" i="1" dirty="0"/>
              <a:t>část zemského povrchu</a:t>
            </a:r>
            <a:r>
              <a:rPr lang="cs-CZ" i="1" dirty="0"/>
              <a:t> oddělená od sousedních částí hranicí územní jednotky nebo hranicí katastrálního území, hranicí vlastnickou, hranicí stanovenou regulačním plánem, územním rozhodnutím nebo územním souhlasem, hranicí jiného práva podle § 19, hranicí rozsahu zástavního práva, hranicí rozsahu práva stavby, hranicí druhů pozemků, popřípadě rozhraním způsobu využití pozemků </a:t>
            </a:r>
            <a:r>
              <a:rPr lang="cs-CZ" dirty="0"/>
              <a:t>[§ 2 písm. b) zák. č. 256/2013 Sb., o katastru nemovitostí (katastrální zákon)]</a:t>
            </a:r>
          </a:p>
          <a:p>
            <a:r>
              <a:rPr lang="cs-CZ" i="1" dirty="0"/>
              <a:t>Určitá reálná trojrozměrná část (výseč) zemského povrchu, která je ve vlastnictví určité osoby</a:t>
            </a:r>
            <a:r>
              <a:rPr lang="cs-CZ" dirty="0"/>
              <a:t> (MELZER &amp; TÉGL, 2014, s. 255)</a:t>
            </a:r>
          </a:p>
          <a:p>
            <a:r>
              <a:rPr lang="cs-CZ" b="1" dirty="0"/>
              <a:t>3D pojetí</a:t>
            </a:r>
            <a:r>
              <a:rPr lang="cs-CZ" dirty="0"/>
              <a:t> - nejen povrch, ale i to, co je nad povrchem a co je po povrchem</a:t>
            </a:r>
          </a:p>
          <a:p>
            <a:endParaRPr lang="cs-CZ" dirty="0"/>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13</a:t>
            </a:fld>
            <a:endParaRPr lang="cs-CZ"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Parcela</a:t>
            </a:r>
          </a:p>
        </p:txBody>
      </p:sp>
      <p:sp>
        <p:nvSpPr>
          <p:cNvPr id="3" name="Zástupný symbol pro obsah 2"/>
          <p:cNvSpPr>
            <a:spLocks noGrp="1"/>
          </p:cNvSpPr>
          <p:nvPr>
            <p:ph sz="quarter" idx="1"/>
          </p:nvPr>
        </p:nvSpPr>
        <p:spPr>
          <a:xfrm>
            <a:off x="457200" y="1916832"/>
            <a:ext cx="8229600" cy="4525963"/>
          </a:xfrm>
        </p:spPr>
        <p:txBody>
          <a:bodyPr>
            <a:normAutofit/>
          </a:bodyPr>
          <a:lstStyle/>
          <a:p>
            <a:r>
              <a:rPr lang="cs-CZ" i="1" dirty="0"/>
              <a:t>pozemek, který je geometricky a polohově určen, zobrazen v katastrální mapě a označen parcelním číslem </a:t>
            </a:r>
            <a:r>
              <a:rPr lang="cs-CZ" dirty="0"/>
              <a:t>[§ 2 písm. b) </a:t>
            </a:r>
            <a:r>
              <a:rPr lang="cs-CZ" dirty="0" err="1"/>
              <a:t>KatZ</a:t>
            </a:r>
            <a:r>
              <a:rPr lang="cs-CZ" dirty="0"/>
              <a:t>]</a:t>
            </a:r>
          </a:p>
          <a:p>
            <a:r>
              <a:rPr lang="cs-CZ" dirty="0"/>
              <a:t>2D pojetí</a:t>
            </a:r>
          </a:p>
          <a:p>
            <a:r>
              <a:rPr lang="cs-CZ" dirty="0"/>
              <a:t>Využití primárně pro veřejné právo (pro účely KN)</a:t>
            </a:r>
          </a:p>
          <a:p>
            <a:r>
              <a:rPr lang="cs-CZ" dirty="0"/>
              <a:t>Velký vliv i na soukromé právo</a:t>
            </a:r>
          </a:p>
          <a:p>
            <a:pPr lvl="1"/>
            <a:r>
              <a:rPr lang="cs-CZ" dirty="0"/>
              <a:t>Převod vlastnictví</a:t>
            </a:r>
          </a:p>
          <a:p>
            <a:r>
              <a:rPr lang="cs-CZ" dirty="0"/>
              <a:t>Potřeba striktně odlišovat od pozemku</a:t>
            </a:r>
          </a:p>
          <a:p>
            <a:pPr lvl="1"/>
            <a:r>
              <a:rPr lang="cs-CZ" dirty="0"/>
              <a:t>Změna katastrálního operátu bez vlivu na existenci VP</a:t>
            </a:r>
          </a:p>
          <a:p>
            <a:pPr lvl="1"/>
            <a:r>
              <a:rPr lang="cs-CZ" dirty="0"/>
              <a:t>Možnost držby i části parcely (22 Cdo 954/2005)</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14</a:t>
            </a:fld>
            <a:endParaRPr lang="cs-CZ" dirty="0"/>
          </a:p>
        </p:txBody>
      </p:sp>
    </p:spTree>
    <p:extLst>
      <p:ext uri="{BB962C8B-B14F-4D97-AF65-F5344CB8AC3E}">
        <p14:creationId xmlns:p14="http://schemas.microsoft.com/office/powerpoint/2010/main" val="2740466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Nesoulad pozemku a parcely</a:t>
            </a:r>
          </a:p>
        </p:txBody>
      </p:sp>
      <p:sp>
        <p:nvSpPr>
          <p:cNvPr id="3" name="Zástupný symbol pro obsah 2"/>
          <p:cNvSpPr>
            <a:spLocks noGrp="1"/>
          </p:cNvSpPr>
          <p:nvPr>
            <p:ph sz="quarter" idx="1"/>
          </p:nvPr>
        </p:nvSpPr>
        <p:spPr>
          <a:xfrm>
            <a:off x="457200" y="1916832"/>
            <a:ext cx="8229600" cy="4525963"/>
          </a:xfrm>
        </p:spPr>
        <p:txBody>
          <a:bodyPr>
            <a:normAutofit/>
          </a:bodyPr>
          <a:lstStyle/>
          <a:p>
            <a:r>
              <a:rPr lang="cs-CZ" dirty="0"/>
              <a:t>Nesoulad stavu vlastnického a stavu zapsaného v KN</a:t>
            </a:r>
          </a:p>
          <a:p>
            <a:pPr lvl="1"/>
            <a:r>
              <a:rPr lang="cs-CZ" dirty="0"/>
              <a:t>Odstoupení od smlouvy, absolutně neplatná smlouva</a:t>
            </a:r>
          </a:p>
          <a:p>
            <a:pPr lvl="1"/>
            <a:r>
              <a:rPr lang="cs-CZ" dirty="0"/>
              <a:t>Změna katastrálního operátu</a:t>
            </a:r>
          </a:p>
          <a:p>
            <a:r>
              <a:rPr lang="cs-CZ" dirty="0"/>
              <a:t>Nesoulad stavu vlastnického a stavu faktického</a:t>
            </a:r>
          </a:p>
          <a:p>
            <a:pPr lvl="1"/>
            <a:r>
              <a:rPr lang="cs-CZ" dirty="0"/>
              <a:t>Užívání větší či menší části svého pozemku</a:t>
            </a:r>
          </a:p>
          <a:p>
            <a:r>
              <a:rPr lang="cs-CZ" dirty="0"/>
              <a:t>Význam</a:t>
            </a:r>
          </a:p>
          <a:p>
            <a:pPr lvl="1"/>
            <a:r>
              <a:rPr lang="cs-CZ" dirty="0"/>
              <a:t>Problém s převodem/přechodem pozemku (22 Cdo 1996/2013)</a:t>
            </a:r>
          </a:p>
          <a:p>
            <a:pPr lvl="1"/>
            <a:r>
              <a:rPr lang="cs-CZ" dirty="0"/>
              <a:t>Riziko vydržení</a:t>
            </a:r>
          </a:p>
          <a:p>
            <a:pPr lvl="1"/>
            <a:r>
              <a:rPr lang="cs-CZ" dirty="0"/>
              <a:t>Riziko nabytí od neoprávněného</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15</a:t>
            </a:fld>
            <a:endParaRPr lang="cs-CZ" dirty="0"/>
          </a:p>
        </p:txBody>
      </p:sp>
    </p:spTree>
    <p:extLst>
      <p:ext uri="{BB962C8B-B14F-4D97-AF65-F5344CB8AC3E}">
        <p14:creationId xmlns:p14="http://schemas.microsoft.com/office/powerpoint/2010/main" val="2960642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7" name="Zástupný symbol pro obsah 6"/>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161027" y="1268760"/>
            <a:ext cx="6400798" cy="5256584"/>
          </a:xfrm>
        </p:spPr>
      </p:pic>
      <p:sp>
        <p:nvSpPr>
          <p:cNvPr id="2" name="Nadpis 1"/>
          <p:cNvSpPr>
            <a:spLocks noGrp="1"/>
          </p:cNvSpPr>
          <p:nvPr>
            <p:ph type="title"/>
          </p:nvPr>
        </p:nvSpPr>
        <p:spPr/>
        <p:txBody>
          <a:bodyPr/>
          <a:lstStyle/>
          <a:p>
            <a:r>
              <a:rPr lang="cs-CZ" dirty="0"/>
              <a:t>Změna katastrálního operátu</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16</a:t>
            </a:fld>
            <a:endParaRPr lang="cs-CZ" dirty="0"/>
          </a:p>
        </p:txBody>
      </p:sp>
    </p:spTree>
    <p:extLst>
      <p:ext uri="{BB962C8B-B14F-4D97-AF65-F5344CB8AC3E}">
        <p14:creationId xmlns:p14="http://schemas.microsoft.com/office/powerpoint/2010/main" val="302230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Zástupný symbol pro obsah 5"/>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717924" y="1064049"/>
            <a:ext cx="6734396" cy="5500344"/>
          </a:xfrm>
        </p:spPr>
      </p:pic>
      <p:sp>
        <p:nvSpPr>
          <p:cNvPr id="2" name="Nadpis 1"/>
          <p:cNvSpPr>
            <a:spLocks noGrp="1"/>
          </p:cNvSpPr>
          <p:nvPr>
            <p:ph type="title"/>
          </p:nvPr>
        </p:nvSpPr>
        <p:spPr/>
        <p:txBody>
          <a:bodyPr/>
          <a:lstStyle/>
          <a:p>
            <a:r>
              <a:rPr lang="cs-CZ" dirty="0"/>
              <a:t>Skutečný stav vs. stav zapsaný</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17</a:t>
            </a:fld>
            <a:endParaRPr lang="cs-CZ" dirty="0"/>
          </a:p>
        </p:txBody>
      </p:sp>
    </p:spTree>
    <p:extLst>
      <p:ext uri="{BB962C8B-B14F-4D97-AF65-F5344CB8AC3E}">
        <p14:creationId xmlns:p14="http://schemas.microsoft.com/office/powerpoint/2010/main" val="179411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75240" cy="1143000"/>
          </a:xfrm>
        </p:spPr>
        <p:txBody>
          <a:bodyPr>
            <a:normAutofit/>
          </a:bodyPr>
          <a:lstStyle/>
          <a:p>
            <a:r>
              <a:rPr lang="cs-CZ" dirty="0"/>
              <a:t>Spory o vlastnické právo k pozemkům</a:t>
            </a:r>
          </a:p>
        </p:txBody>
      </p:sp>
      <p:sp>
        <p:nvSpPr>
          <p:cNvPr id="3" name="Zástupný symbol pro obsah 2"/>
          <p:cNvSpPr>
            <a:spLocks noGrp="1"/>
          </p:cNvSpPr>
          <p:nvPr>
            <p:ph sz="quarter" idx="1"/>
          </p:nvPr>
        </p:nvSpPr>
        <p:spPr>
          <a:xfrm>
            <a:off x="457200" y="1600200"/>
            <a:ext cx="8281416" cy="3989040"/>
          </a:xfrm>
        </p:spPr>
        <p:txBody>
          <a:bodyPr>
            <a:normAutofit/>
          </a:bodyPr>
          <a:lstStyle/>
          <a:p>
            <a:r>
              <a:rPr lang="cs-CZ" dirty="0"/>
              <a:t>Řešení prostřednictvím</a:t>
            </a:r>
          </a:p>
          <a:p>
            <a:pPr lvl="1"/>
            <a:r>
              <a:rPr lang="cs-CZ" dirty="0"/>
              <a:t> obecné určovací žaloby (80 OSŘ)</a:t>
            </a:r>
          </a:p>
          <a:p>
            <a:pPr lvl="2"/>
            <a:r>
              <a:rPr lang="cs-CZ" dirty="0"/>
              <a:t>Naléhavý právní zájem – dán vždy, je-li třeba ujednotit stav skutečný a stav zapsaný (× výjimkou obcházení restitučních předpisů)</a:t>
            </a:r>
          </a:p>
          <a:p>
            <a:pPr lvl="1"/>
            <a:r>
              <a:rPr lang="cs-CZ" dirty="0"/>
              <a:t>zvláštní určovací žaloby (např. § 18 z. č. 428/2012 Sb., § 42 z. č. 283/1993 Sb., 30 Cdo 999/2015 = Rc 38/2016, § 985 a 986 OZ).</a:t>
            </a:r>
          </a:p>
          <a:p>
            <a:r>
              <a:rPr lang="cs-CZ" dirty="0"/>
              <a:t>Spor o </a:t>
            </a:r>
          </a:p>
          <a:p>
            <a:pPr lvl="1"/>
            <a:r>
              <a:rPr lang="cs-CZ" dirty="0"/>
              <a:t>Vlastnické právo jako celek – nabytí od neoprávněného, vydržení, odstoupení od smlouvy</a:t>
            </a:r>
          </a:p>
          <a:p>
            <a:pPr lvl="1"/>
            <a:r>
              <a:rPr lang="cs-CZ"/>
              <a:t>Hranice pozemku mezi sousedy</a:t>
            </a:r>
            <a:endParaRPr lang="cs-CZ" dirty="0"/>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18</a:t>
            </a:fld>
            <a:endParaRPr lang="cs-CZ"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75240" cy="1143000"/>
          </a:xfrm>
        </p:spPr>
        <p:txBody>
          <a:bodyPr>
            <a:normAutofit/>
          </a:bodyPr>
          <a:lstStyle/>
          <a:p>
            <a:r>
              <a:rPr lang="cs-CZ" dirty="0"/>
              <a:t>Spory o vlastnické právo </a:t>
            </a:r>
            <a:r>
              <a:rPr lang="cs-CZ"/>
              <a:t>k pozemkům</a:t>
            </a:r>
            <a:endParaRPr lang="cs-CZ" dirty="0"/>
          </a:p>
        </p:txBody>
      </p:sp>
      <p:sp>
        <p:nvSpPr>
          <p:cNvPr id="3" name="Zástupný symbol pro obsah 2"/>
          <p:cNvSpPr>
            <a:spLocks noGrp="1"/>
          </p:cNvSpPr>
          <p:nvPr>
            <p:ph sz="quarter" idx="1"/>
          </p:nvPr>
        </p:nvSpPr>
        <p:spPr>
          <a:xfrm>
            <a:off x="457200" y="1600200"/>
            <a:ext cx="8281416" cy="5141168"/>
          </a:xfrm>
        </p:spPr>
        <p:txBody>
          <a:bodyPr>
            <a:normAutofit/>
          </a:bodyPr>
          <a:lstStyle/>
          <a:p>
            <a:r>
              <a:rPr lang="cs-CZ" dirty="0"/>
              <a:t>Subjektivně sporná hranice</a:t>
            </a:r>
          </a:p>
          <a:p>
            <a:pPr lvl="1"/>
            <a:r>
              <a:rPr lang="cs-CZ" dirty="0"/>
              <a:t>Spor stran, kde hranice je, lze ji však znaleckým zkoumáním zjistit</a:t>
            </a:r>
          </a:p>
          <a:p>
            <a:pPr lvl="1"/>
            <a:r>
              <a:rPr lang="cs-CZ" dirty="0"/>
              <a:t>Deklaratorní soudní rozhodnutí</a:t>
            </a:r>
          </a:p>
          <a:p>
            <a:pPr marL="365760" lvl="1" indent="0">
              <a:buNone/>
            </a:pPr>
            <a:r>
              <a:rPr lang="cs-CZ" dirty="0"/>
              <a:t>×</a:t>
            </a:r>
          </a:p>
          <a:p>
            <a:r>
              <a:rPr lang="cs-CZ" dirty="0"/>
              <a:t>Objektivně sporná hranice – novinka</a:t>
            </a:r>
          </a:p>
          <a:p>
            <a:pPr lvl="1"/>
            <a:r>
              <a:rPr lang="cs-CZ" dirty="0"/>
              <a:t>Upraveno v § 1028 OZ</a:t>
            </a:r>
          </a:p>
          <a:p>
            <a:pPr lvl="1"/>
            <a:r>
              <a:rPr lang="cs-CZ" dirty="0"/>
              <a:t>Ani znaleckým zkoumáním nelze přesně stanovit hranici mezi pozemky.</a:t>
            </a:r>
          </a:p>
          <a:p>
            <a:pPr lvl="1"/>
            <a:r>
              <a:rPr lang="cs-CZ" dirty="0"/>
              <a:t>Konstitutivní rozhodnutí (určení hranice ve smyslu nové stanovení)</a:t>
            </a:r>
          </a:p>
          <a:p>
            <a:pPr lvl="1"/>
            <a:r>
              <a:rPr lang="cs-CZ" dirty="0"/>
              <a:t>22 Cdo 4346/2016 – pravomoc soudu k určení hranic pozemků</a:t>
            </a:r>
          </a:p>
          <a:p>
            <a:pPr lvl="1"/>
            <a:r>
              <a:rPr lang="cs-CZ" dirty="0"/>
              <a:t>22 Cdo 4822/2014 , 22 Cdo 4071/2016 – k odlišení objektivně a subjektivně neznatelné hranice</a:t>
            </a:r>
          </a:p>
          <a:p>
            <a:pPr lvl="1"/>
            <a:r>
              <a:rPr lang="cs-CZ" dirty="0"/>
              <a:t>22 Cdo 4127/2016 – výklad předpokladů vyhovění žalobě</a:t>
            </a:r>
          </a:p>
          <a:p>
            <a:pPr lvl="1"/>
            <a:endParaRPr lang="cs-CZ" dirty="0"/>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19</a:t>
            </a:fld>
            <a:endParaRPr lang="cs-CZ" dirty="0"/>
          </a:p>
        </p:txBody>
      </p:sp>
    </p:spTree>
    <p:extLst>
      <p:ext uri="{BB962C8B-B14F-4D97-AF65-F5344CB8AC3E}">
        <p14:creationId xmlns:p14="http://schemas.microsoft.com/office/powerpoint/2010/main" val="3580091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Vybraná literatura</a:t>
            </a:r>
          </a:p>
        </p:txBody>
      </p:sp>
      <p:sp>
        <p:nvSpPr>
          <p:cNvPr id="30723" name="Zástupný symbol pro obsah 2"/>
          <p:cNvSpPr>
            <a:spLocks noGrp="1"/>
          </p:cNvSpPr>
          <p:nvPr>
            <p:ph sz="quarter" idx="1"/>
          </p:nvPr>
        </p:nvSpPr>
        <p:spPr>
          <a:xfrm>
            <a:off x="457200" y="1600200"/>
            <a:ext cx="8507288" cy="5069160"/>
          </a:xfrm>
        </p:spPr>
        <p:txBody>
          <a:bodyPr>
            <a:normAutofit lnSpcReduction="10000"/>
          </a:bodyPr>
          <a:lstStyle/>
          <a:p>
            <a:pPr>
              <a:defRPr/>
            </a:pPr>
            <a:r>
              <a:rPr lang="cs-CZ" altLang="cs-CZ" sz="2000" b="1" dirty="0"/>
              <a:t>Učebnicová literatura</a:t>
            </a:r>
          </a:p>
          <a:p>
            <a:pPr lvl="1">
              <a:defRPr/>
            </a:pPr>
            <a:r>
              <a:rPr lang="cs-CZ" altLang="cs-CZ" sz="1700" dirty="0"/>
              <a:t>Spáčil, J. a kol. </a:t>
            </a:r>
            <a:r>
              <a:rPr lang="cs-CZ" altLang="cs-CZ" sz="1700" i="1" dirty="0"/>
              <a:t>Věcná práva : Věcná práva, katastr nemovitostí a správa cizího majetku.</a:t>
            </a:r>
            <a:r>
              <a:rPr lang="cs-CZ" altLang="cs-CZ" sz="1700" dirty="0"/>
              <a:t> 1. vydání. Praha: C. H. Beck, 2018.</a:t>
            </a:r>
          </a:p>
          <a:p>
            <a:pPr lvl="1">
              <a:defRPr/>
            </a:pPr>
            <a:r>
              <a:rPr lang="cs-CZ" altLang="cs-CZ" sz="1700" dirty="0"/>
              <a:t>Dvořák, J., Švestka, J. a kol. </a:t>
            </a:r>
            <a:r>
              <a:rPr lang="cs-CZ" altLang="cs-CZ" sz="1700" i="1" dirty="0"/>
              <a:t>Občanské právo hmotné. Díl třetí : věcná práva.</a:t>
            </a:r>
            <a:r>
              <a:rPr lang="cs-CZ" altLang="cs-CZ" sz="1700" dirty="0"/>
              <a:t> 1. vydání. Praha: Wolters Kluwer, 2015.</a:t>
            </a:r>
          </a:p>
          <a:p>
            <a:pPr>
              <a:defRPr/>
            </a:pPr>
            <a:r>
              <a:rPr lang="cs-CZ" altLang="cs-CZ" sz="2000" b="1" dirty="0"/>
              <a:t>Komentářová literatura</a:t>
            </a:r>
          </a:p>
          <a:p>
            <a:pPr lvl="1">
              <a:defRPr/>
            </a:pPr>
            <a:r>
              <a:rPr lang="cs-CZ" altLang="cs-CZ" sz="1700" dirty="0"/>
              <a:t>Petrov, J., Výtisk, M., Beran, V. a kol. </a:t>
            </a:r>
            <a:r>
              <a:rPr lang="cs-CZ" altLang="cs-CZ" sz="1700" i="1" dirty="0"/>
              <a:t>Občanský zákoník. Komentář</a:t>
            </a:r>
            <a:r>
              <a:rPr lang="cs-CZ" altLang="cs-CZ" sz="1700" dirty="0"/>
              <a:t>. 2. vydání. Praha: C. H. Beck, 2019.</a:t>
            </a:r>
          </a:p>
          <a:p>
            <a:pPr lvl="1">
              <a:defRPr/>
            </a:pPr>
            <a:r>
              <a:rPr lang="cs-CZ" altLang="cs-CZ" sz="1700" dirty="0"/>
              <a:t>Spáčil, J. a kol. </a:t>
            </a:r>
            <a:r>
              <a:rPr lang="cs-CZ" sz="1700" dirty="0"/>
              <a:t>Občanský zákoník III – věcná práva (§ 976 – 1474). 2. vydání. </a:t>
            </a:r>
            <a:r>
              <a:rPr lang="cs-CZ" altLang="cs-CZ" sz="1700" dirty="0"/>
              <a:t>Praha: C. H. Beck, </a:t>
            </a:r>
            <a:r>
              <a:rPr lang="cs-CZ" altLang="cs-CZ" sz="1700" dirty="0">
                <a:solidFill>
                  <a:srgbClr val="FF0000"/>
                </a:solidFill>
              </a:rPr>
              <a:t>2021</a:t>
            </a:r>
            <a:r>
              <a:rPr lang="cs-CZ" altLang="cs-CZ" sz="1700" dirty="0"/>
              <a:t>.</a:t>
            </a:r>
          </a:p>
          <a:p>
            <a:pPr lvl="1">
              <a:defRPr/>
            </a:pPr>
            <a:r>
              <a:rPr lang="cs-CZ" altLang="cs-CZ" sz="1700" dirty="0"/>
              <a:t>Švestka, J., Dvořák, J., Fiala, J. a kol. Občanský zákoník (zák. č. 89/2012 Sb.). Komentář. Svazek III (věcná práva). 2. vydání. Praha: Wolters Kluwer, </a:t>
            </a:r>
            <a:r>
              <a:rPr lang="cs-CZ" altLang="cs-CZ" sz="1700" dirty="0">
                <a:solidFill>
                  <a:srgbClr val="FF0000"/>
                </a:solidFill>
              </a:rPr>
              <a:t>2021</a:t>
            </a:r>
            <a:r>
              <a:rPr lang="cs-CZ" altLang="cs-CZ" sz="1700" dirty="0"/>
              <a:t>.</a:t>
            </a:r>
          </a:p>
          <a:p>
            <a:pPr>
              <a:defRPr/>
            </a:pPr>
            <a:r>
              <a:rPr lang="cs-CZ" altLang="cs-CZ" sz="2000" b="1" dirty="0"/>
              <a:t>Ostatní</a:t>
            </a:r>
          </a:p>
          <a:p>
            <a:pPr lvl="1">
              <a:defRPr/>
            </a:pPr>
            <a:r>
              <a:rPr lang="cs-CZ" altLang="cs-CZ" sz="1700" dirty="0"/>
              <a:t>Adamová, H., Brim, L., Coufalík, P., Dobrovolná, E., Hanák, J., Pekařová, A. </a:t>
            </a:r>
            <a:r>
              <a:rPr lang="cs-CZ" altLang="cs-CZ" sz="1700" i="1" dirty="0"/>
              <a:t>Pozemkové vlastnictví</a:t>
            </a:r>
            <a:r>
              <a:rPr lang="cs-CZ" altLang="cs-CZ" sz="1700" dirty="0"/>
              <a:t>. 1. vydání. Praha: Wolters Kluwer, 2019.</a:t>
            </a:r>
          </a:p>
          <a:p>
            <a:pPr lvl="1">
              <a:defRPr/>
            </a:pPr>
            <a:r>
              <a:rPr lang="cs-CZ" altLang="cs-CZ" sz="1700" dirty="0" err="1"/>
              <a:t>Syruček</a:t>
            </a:r>
            <a:r>
              <a:rPr lang="cs-CZ" altLang="cs-CZ" sz="1700" dirty="0"/>
              <a:t>, V., </a:t>
            </a:r>
            <a:r>
              <a:rPr lang="cs-CZ" altLang="cs-CZ" sz="1700" dirty="0" err="1"/>
              <a:t>Sabotinov</a:t>
            </a:r>
            <a:r>
              <a:rPr lang="cs-CZ" altLang="cs-CZ" sz="1700" dirty="0"/>
              <a:t>, V. a kol. </a:t>
            </a:r>
            <a:r>
              <a:rPr lang="cs-CZ" altLang="cs-CZ" sz="1700" i="1" dirty="0"/>
              <a:t>Realitní právo. Nemovitosti v realitní praxi. </a:t>
            </a:r>
            <a:r>
              <a:rPr lang="cs-CZ" altLang="cs-CZ" sz="1700" dirty="0"/>
              <a:t>2. vydání. Praha: C. H. Beck, 2020.</a:t>
            </a:r>
          </a:p>
        </p:txBody>
      </p:sp>
    </p:spTree>
    <p:extLst>
      <p:ext uri="{BB962C8B-B14F-4D97-AF65-F5344CB8AC3E}">
        <p14:creationId xmlns:p14="http://schemas.microsoft.com/office/powerpoint/2010/main" val="44233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Superficiální zásada</a:t>
            </a:r>
          </a:p>
        </p:txBody>
      </p:sp>
      <p:sp>
        <p:nvSpPr>
          <p:cNvPr id="3" name="Zástupný symbol pro obsah 2"/>
          <p:cNvSpPr>
            <a:spLocks noGrp="1"/>
          </p:cNvSpPr>
          <p:nvPr>
            <p:ph sz="quarter" idx="1"/>
          </p:nvPr>
        </p:nvSpPr>
        <p:spPr>
          <a:xfrm>
            <a:off x="457200" y="1600200"/>
            <a:ext cx="8229600" cy="4781128"/>
          </a:xfrm>
        </p:spPr>
        <p:txBody>
          <a:bodyPr>
            <a:normAutofit/>
          </a:bodyPr>
          <a:lstStyle/>
          <a:p>
            <a:r>
              <a:rPr lang="cs-CZ" dirty="0"/>
              <a:t>Superficies solo cedit (povrch ustupuje půdě) → vše co, je spojeno s pozemkem, je jeho součástí</a:t>
            </a:r>
          </a:p>
          <a:p>
            <a:r>
              <a:rPr lang="cs-CZ" dirty="0"/>
              <a:t>Uplatňovala se již za účinnosti OZ 1964 s výjimkou staveb.</a:t>
            </a:r>
          </a:p>
          <a:p>
            <a:r>
              <a:rPr lang="cs-CZ" dirty="0"/>
              <a:t>V OZ upravena v § 506 a § 1084 nejen pro stromy a rostliny, ale i pro stavby → tradiční rozsah (ABGB)</a:t>
            </a:r>
          </a:p>
          <a:p>
            <a:r>
              <a:rPr lang="cs-CZ" dirty="0"/>
              <a:t>Důsledky superficiální zásady:</a:t>
            </a:r>
          </a:p>
          <a:p>
            <a:pPr lvl="1"/>
            <a:r>
              <a:rPr lang="cs-CZ" dirty="0"/>
              <a:t>Vlastník pozemku nabývá vlastnictví k plodům rostlin x § 1016/1 OZ</a:t>
            </a:r>
          </a:p>
          <a:p>
            <a:pPr lvl="1"/>
            <a:r>
              <a:rPr lang="cs-CZ" dirty="0"/>
              <a:t>Jednotný režim pozemku a stavby na něm ležícím.</a:t>
            </a:r>
          </a:p>
          <a:p>
            <a:pPr lvl="1"/>
            <a:r>
              <a:rPr lang="cs-CZ" dirty="0"/>
              <a:t>Žaloby na určení „součásti pozemku“ – nutno žalovat na určení stavby jakožto (coby) součásti věci hlavní.</a:t>
            </a:r>
          </a:p>
          <a:p>
            <a:pPr lvl="1"/>
            <a:r>
              <a:rPr lang="cs-CZ" dirty="0"/>
              <a:t>Ovšem také nutnost řešení staveb na cizích pozemcích – stavby  nově vzniklé + historické (přechodná ustanovení)</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20</a:t>
            </a:fld>
            <a:endParaRPr lang="cs-CZ" dirty="0"/>
          </a:p>
        </p:txBody>
      </p:sp>
    </p:spTree>
    <p:extLst>
      <p:ext uri="{BB962C8B-B14F-4D97-AF65-F5344CB8AC3E}">
        <p14:creationId xmlns:p14="http://schemas.microsoft.com/office/powerpoint/2010/main" val="125807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Stavba</a:t>
            </a:r>
          </a:p>
        </p:txBody>
      </p:sp>
      <p:sp>
        <p:nvSpPr>
          <p:cNvPr id="3" name="Zástupný symbol pro obsah 2"/>
          <p:cNvSpPr>
            <a:spLocks noGrp="1"/>
          </p:cNvSpPr>
          <p:nvPr>
            <p:ph sz="quarter" idx="1"/>
          </p:nvPr>
        </p:nvSpPr>
        <p:spPr>
          <a:xfrm>
            <a:off x="457200" y="1600200"/>
            <a:ext cx="8281416" cy="5141168"/>
          </a:xfrm>
        </p:spPr>
        <p:txBody>
          <a:bodyPr>
            <a:normAutofit fontScale="92500"/>
          </a:bodyPr>
          <a:lstStyle/>
          <a:p>
            <a:r>
              <a:rPr lang="cs-CZ" dirty="0"/>
              <a:t>Stavba ve </a:t>
            </a:r>
            <a:r>
              <a:rPr lang="cs-CZ" dirty="0" err="1"/>
              <a:t>stavebněprávním</a:t>
            </a:r>
            <a:r>
              <a:rPr lang="cs-CZ" dirty="0"/>
              <a:t> smyslu</a:t>
            </a:r>
          </a:p>
          <a:p>
            <a:pPr lvl="1"/>
            <a:r>
              <a:rPr lang="cs-CZ" dirty="0"/>
              <a:t>důraz na činnost (dynamické pojetí)</a:t>
            </a:r>
          </a:p>
          <a:p>
            <a:pPr marL="0" indent="0">
              <a:buNone/>
            </a:pPr>
            <a:r>
              <a:rPr lang="cs-CZ" i="1" dirty="0"/>
              <a:t>Veškerá stavební díla vznikající stavební nebo montážní technologií, bez zřetele na jejich stavebně technické provedení, použité stavební výrobky, materiály a konstrukce, na účel využití a dobu trvání. Dočasná stavba je stavba, u které stavební úřad předem omezí dobu jejího trvání. Za stavbu se považuje také výrobek plnící funkci stavby. Stavba, která slouží reklamním účelům, je stavba pro reklamu </a:t>
            </a:r>
            <a:r>
              <a:rPr lang="cs-CZ" dirty="0"/>
              <a:t>(§ 2 odst. 3 </a:t>
            </a:r>
            <a:r>
              <a:rPr lang="cs-CZ" dirty="0" err="1"/>
              <a:t>StZ</a:t>
            </a:r>
            <a:r>
              <a:rPr lang="cs-CZ" dirty="0"/>
              <a:t>)</a:t>
            </a:r>
          </a:p>
          <a:p>
            <a:r>
              <a:rPr lang="cs-CZ" dirty="0"/>
              <a:t>Stavba v občanskoprávním smyslu</a:t>
            </a:r>
          </a:p>
          <a:p>
            <a:pPr lvl="1"/>
            <a:r>
              <a:rPr lang="cs-CZ" dirty="0"/>
              <a:t>Důraz na výsledek (statické pojetí)</a:t>
            </a:r>
          </a:p>
          <a:p>
            <a:pPr marL="0" indent="0">
              <a:buNone/>
            </a:pPr>
            <a:r>
              <a:rPr lang="cs-CZ" i="1" dirty="0"/>
              <a:t>Výsledek stavební činnosti tak, jak ji chápe stavební zákon a jeho prováděcí předpisy, pokud výsledkem této činnosti je věc v právním smyslu, tedy způsobilý předmět občanskoprávních vztahů včetně práva vlastnického, nikoli součást jiné věci </a:t>
            </a:r>
            <a:r>
              <a:rPr lang="cs-CZ" dirty="0"/>
              <a:t>(22 Cdo 52/2002)</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21</a:t>
            </a:fld>
            <a:endParaRPr lang="cs-CZ" dirty="0"/>
          </a:p>
        </p:txBody>
      </p:sp>
    </p:spTree>
    <p:extLst>
      <p:ext uri="{BB962C8B-B14F-4D97-AF65-F5344CB8AC3E}">
        <p14:creationId xmlns:p14="http://schemas.microsoft.com/office/powerpoint/2010/main" val="376659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Stavba v občanskoprávním smyslu</a:t>
            </a:r>
          </a:p>
        </p:txBody>
      </p:sp>
      <p:sp>
        <p:nvSpPr>
          <p:cNvPr id="3" name="Zástupný symbol pro obsah 2"/>
          <p:cNvSpPr>
            <a:spLocks noGrp="1"/>
          </p:cNvSpPr>
          <p:nvPr>
            <p:ph sz="quarter" idx="1"/>
          </p:nvPr>
        </p:nvSpPr>
        <p:spPr>
          <a:xfrm>
            <a:off x="457200" y="1600200"/>
            <a:ext cx="8229600" cy="4781128"/>
          </a:xfrm>
        </p:spPr>
        <p:txBody>
          <a:bodyPr>
            <a:normAutofit/>
          </a:bodyPr>
          <a:lstStyle/>
          <a:p>
            <a:r>
              <a:rPr lang="cs-CZ" dirty="0"/>
              <a:t>OZ 1964: Věc samostatná</a:t>
            </a:r>
          </a:p>
          <a:p>
            <a:pPr lvl="1"/>
            <a:r>
              <a:rPr lang="cs-CZ" dirty="0"/>
              <a:t>Potřeba rozlišení toho, co je stavbou a co je pouze součástí pozemku</a:t>
            </a:r>
          </a:p>
          <a:p>
            <a:pPr marL="365760" lvl="1" indent="0">
              <a:buNone/>
            </a:pPr>
            <a:r>
              <a:rPr lang="cs-CZ" dirty="0" err="1"/>
              <a:t>Rc</a:t>
            </a:r>
            <a:r>
              <a:rPr lang="cs-CZ" dirty="0"/>
              <a:t> 4/1992: </a:t>
            </a:r>
            <a:r>
              <a:rPr lang="cs-CZ" i="1" dirty="0"/>
              <a:t>Součástí pozemku jsou stromy a venkovní úpravy (opěrné zdi, dlažby a obruby, vodovodní a kanalizační přípojky, květinová jezírka, venkovní předložené schody, ploty o výšce menší než 100 cm </a:t>
            </a:r>
            <a:r>
              <a:rPr lang="cs-CZ" i="1" dirty="0" err="1"/>
              <a:t>etc</a:t>
            </a:r>
            <a:r>
              <a:rPr lang="cs-CZ" i="1" dirty="0"/>
              <a:t>.).</a:t>
            </a:r>
            <a:endParaRPr lang="cs-CZ" dirty="0"/>
          </a:p>
          <a:p>
            <a:pPr marL="0" indent="0">
              <a:buNone/>
            </a:pPr>
            <a:endParaRPr lang="cs-CZ" dirty="0"/>
          </a:p>
          <a:p>
            <a:r>
              <a:rPr lang="cs-CZ" dirty="0"/>
              <a:t>OZ: Součást pozemku, ledaže jde o stavbu dočasnou</a:t>
            </a:r>
          </a:p>
          <a:p>
            <a:pPr lvl="1"/>
            <a:r>
              <a:rPr lang="cs-CZ" dirty="0"/>
              <a:t>Uplatnění superficiální zásady → zde je nezbytné vědět, co je stavbou dočasnou a bude nutné ji odlišit od pouhého ztvárnění pozemku</a:t>
            </a:r>
          </a:p>
          <a:p>
            <a:endParaRPr lang="cs-CZ" dirty="0"/>
          </a:p>
          <a:p>
            <a:pPr lvl="1"/>
            <a:endParaRPr lang="cs-CZ" dirty="0"/>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22</a:t>
            </a:fld>
            <a:endParaRPr lang="cs-CZ" dirty="0"/>
          </a:p>
        </p:txBody>
      </p:sp>
    </p:spTree>
    <p:extLst>
      <p:ext uri="{BB962C8B-B14F-4D97-AF65-F5344CB8AC3E}">
        <p14:creationId xmlns:p14="http://schemas.microsoft.com/office/powerpoint/2010/main" val="3573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Vznik a zánik stavby</a:t>
            </a:r>
          </a:p>
        </p:txBody>
      </p:sp>
      <p:sp>
        <p:nvSpPr>
          <p:cNvPr id="3" name="Zástupný symbol pro obsah 2"/>
          <p:cNvSpPr>
            <a:spLocks noGrp="1"/>
          </p:cNvSpPr>
          <p:nvPr>
            <p:ph sz="quarter" idx="1"/>
          </p:nvPr>
        </p:nvSpPr>
        <p:spPr/>
        <p:txBody>
          <a:bodyPr/>
          <a:lstStyle/>
          <a:p>
            <a:r>
              <a:rPr lang="cs-CZ" dirty="0"/>
              <a:t>Vznik stavby</a:t>
            </a:r>
          </a:p>
          <a:p>
            <a:pPr lvl="1"/>
            <a:r>
              <a:rPr lang="cs-CZ" dirty="0"/>
              <a:t>Pravidlo č. 1: stavba vzniká, pokud je v takové fázi rozestavěnosti, že ostatní činnosti už směřují k dokončení stavby.</a:t>
            </a:r>
          </a:p>
          <a:p>
            <a:pPr lvl="1"/>
            <a:r>
              <a:rPr lang="cs-CZ" dirty="0"/>
              <a:t>Pravidlo č. 2: Je patrné dispoziční řešení prvního nadzemního podlaží (3 </a:t>
            </a:r>
            <a:r>
              <a:rPr lang="cs-CZ" dirty="0" err="1"/>
              <a:t>Cz</a:t>
            </a:r>
            <a:r>
              <a:rPr lang="cs-CZ" dirty="0"/>
              <a:t> 57/92, 32 Cdo 1588/2009 )</a:t>
            </a:r>
          </a:p>
          <a:p>
            <a:pPr lvl="1"/>
            <a:r>
              <a:rPr lang="cs-CZ" dirty="0"/>
              <a:t>+ výjimky např. pro podzemní stavby či malé vodní elektrárny (28 Cdo 5175/2007).</a:t>
            </a:r>
          </a:p>
          <a:p>
            <a:r>
              <a:rPr lang="cs-CZ" dirty="0"/>
              <a:t>Zánik stavby</a:t>
            </a:r>
          </a:p>
          <a:p>
            <a:pPr lvl="1"/>
            <a:r>
              <a:rPr lang="cs-CZ" dirty="0"/>
              <a:t>není-li již patrno dispoziční řešení prvního nadzemního podlaží (22 Cdo 2137/2008, 1 As 93/2013)</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23</a:t>
            </a:fld>
            <a:endParaRPr lang="cs-CZ" dirty="0"/>
          </a:p>
        </p:txBody>
      </p:sp>
    </p:spTree>
    <p:extLst>
      <p:ext uri="{BB962C8B-B14F-4D97-AF65-F5344CB8AC3E}">
        <p14:creationId xmlns:p14="http://schemas.microsoft.com/office/powerpoint/2010/main" val="3587672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Výjimky ze superficiální zásady</a:t>
            </a:r>
          </a:p>
        </p:txBody>
      </p:sp>
      <p:sp>
        <p:nvSpPr>
          <p:cNvPr id="3" name="Zástupný symbol pro obsah 2"/>
          <p:cNvSpPr>
            <a:spLocks noGrp="1"/>
          </p:cNvSpPr>
          <p:nvPr>
            <p:ph sz="quarter" idx="1"/>
          </p:nvPr>
        </p:nvSpPr>
        <p:spPr/>
        <p:txBody>
          <a:bodyPr>
            <a:normAutofit lnSpcReduction="10000"/>
          </a:bodyPr>
          <a:lstStyle/>
          <a:p>
            <a:r>
              <a:rPr lang="cs-CZ" dirty="0"/>
              <a:t>Výjimky ze superficiální zásady</a:t>
            </a:r>
          </a:p>
          <a:p>
            <a:pPr lvl="1"/>
            <a:r>
              <a:rPr lang="cs-CZ" dirty="0"/>
              <a:t>Podzemní stavby se samostatným účelovým určením</a:t>
            </a:r>
          </a:p>
          <a:p>
            <a:pPr lvl="1"/>
            <a:r>
              <a:rPr lang="cs-CZ" dirty="0"/>
              <a:t>Právo stavby</a:t>
            </a:r>
          </a:p>
          <a:p>
            <a:pPr lvl="1"/>
            <a:r>
              <a:rPr lang="cs-CZ" dirty="0"/>
              <a:t>Tzv. </a:t>
            </a:r>
            <a:r>
              <a:rPr lang="cs-CZ" dirty="0" err="1"/>
              <a:t>Superedifikáty</a:t>
            </a:r>
            <a:r>
              <a:rPr lang="cs-CZ" dirty="0"/>
              <a:t> – dočasné stavby</a:t>
            </a:r>
          </a:p>
          <a:p>
            <a:pPr lvl="1"/>
            <a:r>
              <a:rPr lang="cs-CZ" dirty="0"/>
              <a:t>Dosavadní stavby (viz dále)</a:t>
            </a:r>
          </a:p>
          <a:p>
            <a:r>
              <a:rPr lang="cs-CZ" dirty="0"/>
              <a:t>Nutno hledět, jako by ke spojení nedošlo</a:t>
            </a:r>
          </a:p>
          <a:p>
            <a:pPr lvl="1"/>
            <a:r>
              <a:rPr lang="cs-CZ" dirty="0"/>
              <a:t>20 Cdo 531/2016 – k vlivu superficiální zásady na probíhající exekuci toliko na stavbu (nikoliv na pozemek pod ní)</a:t>
            </a:r>
          </a:p>
          <a:p>
            <a:pPr lvl="1"/>
            <a:r>
              <a:rPr lang="cs-CZ" dirty="0"/>
              <a:t>Rovněž relativně neúčinná smlouva?</a:t>
            </a:r>
          </a:p>
          <a:p>
            <a:r>
              <a:rPr lang="cs-CZ" dirty="0"/>
              <a:t>Problém s přesahy staveb na cizí pozemky (odstranění části budovy vs. přestavek + užívání prostoru nad a pod pozemkem – § 1023 OZ)</a:t>
            </a:r>
          </a:p>
          <a:p>
            <a:r>
              <a:rPr lang="cs-CZ" dirty="0"/>
              <a:t>Řešení přesahů rostlin (§ 1016 odst. 2 a 3 OZ)</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24</a:t>
            </a:fld>
            <a:endParaRPr lang="cs-CZ" dirty="0"/>
          </a:p>
        </p:txBody>
      </p:sp>
    </p:spTree>
    <p:extLst>
      <p:ext uri="{BB962C8B-B14F-4D97-AF65-F5344CB8AC3E}">
        <p14:creationId xmlns:p14="http://schemas.microsoft.com/office/powerpoint/2010/main" val="68229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Přechodná ustanovení</a:t>
            </a:r>
          </a:p>
        </p:txBody>
      </p:sp>
      <p:sp>
        <p:nvSpPr>
          <p:cNvPr id="3" name="Zástupný symbol pro obsah 2"/>
          <p:cNvSpPr>
            <a:spLocks noGrp="1"/>
          </p:cNvSpPr>
          <p:nvPr>
            <p:ph sz="quarter" idx="1"/>
          </p:nvPr>
        </p:nvSpPr>
        <p:spPr/>
        <p:txBody>
          <a:bodyPr>
            <a:normAutofit fontScale="70000" lnSpcReduction="20000"/>
          </a:bodyPr>
          <a:lstStyle/>
          <a:p>
            <a:r>
              <a:rPr lang="cs-CZ" dirty="0"/>
              <a:t>Východiskem ochrana dobré víry → superficiální zásada se plně uplatní až u nově vzniklých staveb (22 Cdo 892/2016)</a:t>
            </a:r>
          </a:p>
          <a:p>
            <a:r>
              <a:rPr lang="cs-CZ" dirty="0"/>
              <a:t>Pravidla pro stavbu ležící zcela na 1 pozemku (§ 3054–3058):</a:t>
            </a:r>
          </a:p>
          <a:p>
            <a:pPr marL="411480">
              <a:buNone/>
              <a:defRPr/>
            </a:pPr>
            <a:r>
              <a:rPr lang="cs-CZ" dirty="0"/>
              <a:t>1) Vlastník stavby a pozemku je tatáž osoba (stavba postavená po 1. 1. 2014) → stavba je součástí pozemku 	</a:t>
            </a:r>
          </a:p>
          <a:p>
            <a:pPr marL="411480">
              <a:buNone/>
              <a:defRPr/>
            </a:pPr>
            <a:r>
              <a:rPr lang="cs-CZ" dirty="0"/>
              <a:t>2)  Vlastník stavby a pozemku je tatáž osoba (stavba zřízená do 31. 12. 2013) → 1.1. 2014 se stavba stává součástí pozemku (vznik VP přírůstkem)</a:t>
            </a:r>
          </a:p>
          <a:p>
            <a:pPr marL="411480">
              <a:buNone/>
              <a:defRPr/>
            </a:pPr>
            <a:r>
              <a:rPr lang="cs-CZ" dirty="0"/>
              <a:t>3) Vlastník stavby a vlastník pozemku jsou odlišní (stavba zřízená po 1.1.2014) → stavba se stává součástí pozemku, není-li sjednáno právo stavby a nejedná-li se o dočasnou stavbu (§ 1084 OZ)</a:t>
            </a:r>
          </a:p>
          <a:p>
            <a:pPr marL="411480">
              <a:buNone/>
              <a:defRPr/>
            </a:pPr>
            <a:r>
              <a:rPr lang="cs-CZ" dirty="0"/>
              <a:t>4) Vlastník stavby a vlastník pozemku jsou odlišní (stavba zřízená do 31.12.2013) → stavba se nestává součástí pozemku, avšak vlastník pozemku má předkupní právo ke stavbě a vlastník stavby má předkupní právo k pozemku, nastane-li totožný vlastnický režim, dojde k uplatnění superficiální zásady</a:t>
            </a:r>
          </a:p>
          <a:p>
            <a:r>
              <a:rPr lang="cs-CZ" dirty="0"/>
              <a:t>Pravidla pro stavbu ležící na více pozemcích (§ 3059):</a:t>
            </a:r>
          </a:p>
          <a:p>
            <a:pPr marL="411480">
              <a:buNone/>
              <a:defRPr/>
            </a:pPr>
            <a:r>
              <a:rPr lang="cs-CZ" dirty="0"/>
              <a:t>1) Superficiální zásada k pozemku, na němž je převážná část stavby</a:t>
            </a:r>
          </a:p>
          <a:p>
            <a:pPr marL="411480">
              <a:buNone/>
              <a:defRPr/>
            </a:pPr>
            <a:r>
              <a:rPr lang="cs-CZ" dirty="0"/>
              <a:t>2) U zbylých pozemků možnost uplatnění </a:t>
            </a:r>
            <a:r>
              <a:rPr lang="cs-CZ" dirty="0" err="1"/>
              <a:t>přestavku</a:t>
            </a:r>
            <a:r>
              <a:rPr lang="cs-CZ" dirty="0"/>
              <a:t> (Rc 103/2018)</a:t>
            </a:r>
          </a:p>
          <a:p>
            <a:endParaRPr lang="cs-CZ" dirty="0"/>
          </a:p>
          <a:p>
            <a:endParaRPr lang="cs-CZ" dirty="0"/>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25</a:t>
            </a:fld>
            <a:endParaRPr lang="cs-CZ" dirty="0"/>
          </a:p>
        </p:txBody>
      </p:sp>
    </p:spTree>
    <p:extLst>
      <p:ext uri="{BB962C8B-B14F-4D97-AF65-F5344CB8AC3E}">
        <p14:creationId xmlns:p14="http://schemas.microsoft.com/office/powerpoint/2010/main" val="663280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Neoprávněné stavby dle OZ 1964</a:t>
            </a:r>
          </a:p>
        </p:txBody>
      </p:sp>
      <p:sp>
        <p:nvSpPr>
          <p:cNvPr id="3" name="Zástupný symbol pro obsah 2"/>
          <p:cNvSpPr>
            <a:spLocks noGrp="1"/>
          </p:cNvSpPr>
          <p:nvPr>
            <p:ph sz="quarter" idx="1"/>
          </p:nvPr>
        </p:nvSpPr>
        <p:spPr>
          <a:xfrm>
            <a:off x="457200" y="1600200"/>
            <a:ext cx="7467600" cy="4997152"/>
          </a:xfrm>
        </p:spPr>
        <p:txBody>
          <a:bodyPr>
            <a:normAutofit lnSpcReduction="10000"/>
          </a:bodyPr>
          <a:lstStyle/>
          <a:p>
            <a:r>
              <a:rPr lang="cs-CZ" dirty="0"/>
              <a:t>Odlišování staveb na oprávněné a neoprávněné.</a:t>
            </a:r>
          </a:p>
          <a:p>
            <a:r>
              <a:rPr lang="cs-CZ" dirty="0"/>
              <a:t>Oprávněná – postavená na základě existujícího právního titulu + na základě oprávněné držby</a:t>
            </a:r>
          </a:p>
          <a:p>
            <a:r>
              <a:rPr lang="cs-CZ" dirty="0"/>
              <a:t>Neoprávněná</a:t>
            </a:r>
          </a:p>
          <a:p>
            <a:pPr lvl="1"/>
            <a:r>
              <a:rPr lang="cs-CZ" dirty="0"/>
              <a:t>Od počátku – postavená bez existence soukromoprávního titulu ≠ existence stavebního rozhodnutí (tzv. černá či nepovolená stavba) – řešilo se podle § 135c OZ 1964</a:t>
            </a:r>
          </a:p>
          <a:p>
            <a:pPr lvl="1"/>
            <a:r>
              <a:rPr lang="cs-CZ" dirty="0"/>
              <a:t>Později – odpadnutím právního titulu (např. uplynutí času). Řešení  dle § 126 OZ 1964, dnes dle § 1042 OZ </a:t>
            </a:r>
          </a:p>
          <a:p>
            <a:r>
              <a:rPr lang="cs-CZ" dirty="0"/>
              <a:t>Pravidlo: Stavitel se stal vlastníkem stavby</a:t>
            </a:r>
          </a:p>
          <a:p>
            <a:r>
              <a:rPr lang="cs-CZ" dirty="0"/>
              <a:t>Uplatní se i dnes u staveb zcela zřízených na cizím pozemku za účinnosti 40/1964 Sb., popřípadě u těchto staveb zřízených jen zčásti na tomto pozemku, nedošlo-li k uplatnění superficiální zásady podle § 3059 OZ</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26</a:t>
            </a:fld>
            <a:endParaRPr lang="cs-CZ" dirty="0"/>
          </a:p>
        </p:txBody>
      </p:sp>
    </p:spTree>
    <p:extLst>
      <p:ext uri="{BB962C8B-B14F-4D97-AF65-F5344CB8AC3E}">
        <p14:creationId xmlns:p14="http://schemas.microsoft.com/office/powerpoint/2010/main" val="295410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Stavby na cizím pozemku dle OZ</a:t>
            </a:r>
          </a:p>
        </p:txBody>
      </p:sp>
      <p:sp>
        <p:nvSpPr>
          <p:cNvPr id="3" name="Zástupný symbol pro obsah 2"/>
          <p:cNvSpPr>
            <a:spLocks noGrp="1"/>
          </p:cNvSpPr>
          <p:nvPr>
            <p:ph sz="quarter" idx="1"/>
          </p:nvPr>
        </p:nvSpPr>
        <p:spPr/>
        <p:txBody>
          <a:bodyPr>
            <a:normAutofit fontScale="92500" lnSpcReduction="20000"/>
          </a:bodyPr>
          <a:lstStyle/>
          <a:p>
            <a:r>
              <a:rPr lang="cs-CZ" dirty="0"/>
              <a:t>Pravidlo: Vlastníkem stavby se stane vlastník pozemku (uplatnění superficiální zásady)</a:t>
            </a:r>
          </a:p>
          <a:p>
            <a:r>
              <a:rPr lang="cs-CZ" dirty="0"/>
              <a:t>Vypořádání neoprávněné stavby (v závislosti na dobré víře vlastníka pozemku a vlastníka stavby)</a:t>
            </a:r>
          </a:p>
          <a:p>
            <a:pPr lvl="1" algn="just">
              <a:defRPr/>
            </a:pPr>
            <a:r>
              <a:rPr lang="cs-CZ" dirty="0"/>
              <a:t>Stavba zřízená na cizím pozemku v dobré víře → součást pozemku, vlastník pozemku nahradí účelně vynaložené náklady (§ 1084 OZ)</a:t>
            </a:r>
          </a:p>
          <a:p>
            <a:pPr lvl="1" algn="just">
              <a:defRPr/>
            </a:pPr>
            <a:r>
              <a:rPr lang="cs-CZ" dirty="0"/>
              <a:t>Stavba zřízená na cizím pozemku ve zlé víře → stavebník má tatáž práva a povinnosti jako nepřikázaný jednatel</a:t>
            </a:r>
          </a:p>
          <a:p>
            <a:pPr lvl="1" algn="just">
              <a:defRPr/>
            </a:pPr>
            <a:r>
              <a:rPr lang="cs-CZ" dirty="0"/>
              <a:t>Soud může uložit stavebníkovi odstranění stavby (§ 1085 OZ)</a:t>
            </a:r>
          </a:p>
          <a:p>
            <a:pPr lvl="1" algn="just">
              <a:defRPr/>
            </a:pPr>
            <a:r>
              <a:rPr lang="cs-CZ" dirty="0"/>
              <a:t>Pokud vlastník pozemku o stavbě věděl a včas nezakázal, může se stavebník domáhat převodu pozemku za náhradu ve výši obvyklé ceny (§ 1086 OZ); téhož se může domáhat vlastník pozemku (odkoupení jeho pozemku)</a:t>
            </a:r>
          </a:p>
          <a:p>
            <a:pPr lvl="1" algn="just">
              <a:defRPr/>
            </a:pPr>
            <a:r>
              <a:rPr lang="cs-CZ" b="1" dirty="0" err="1"/>
              <a:t>Přestavek</a:t>
            </a:r>
            <a:r>
              <a:rPr lang="cs-CZ" dirty="0"/>
              <a:t> (trvalá stavba zasahující malou částí na malou část sousedního pozemku); byl-li stavebník v dobré víře, stane se část pozemku zastavěného </a:t>
            </a:r>
            <a:r>
              <a:rPr lang="cs-CZ" dirty="0" err="1"/>
              <a:t>přestavkem</a:t>
            </a:r>
            <a:r>
              <a:rPr lang="cs-CZ" dirty="0"/>
              <a:t> jeho vlastnictvím (za náhradu)</a:t>
            </a:r>
          </a:p>
          <a:p>
            <a:pPr lvl="2" algn="just">
              <a:defRPr/>
            </a:pPr>
            <a:r>
              <a:rPr lang="cs-CZ" dirty="0"/>
              <a:t>22 Cdo 4925/2016 – k důkaznímu břemeni ve sporech o </a:t>
            </a:r>
            <a:r>
              <a:rPr lang="cs-CZ" dirty="0" err="1"/>
              <a:t>přestavek</a:t>
            </a:r>
            <a:r>
              <a:rPr lang="cs-CZ" dirty="0"/>
              <a:t> + vyšetřovací povinnost strany nezatížené důkazním břemenem</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27</a:t>
            </a:fld>
            <a:endParaRPr lang="cs-CZ" dirty="0"/>
          </a:p>
        </p:txBody>
      </p:sp>
    </p:spTree>
    <p:extLst>
      <p:ext uri="{BB962C8B-B14F-4D97-AF65-F5344CB8AC3E}">
        <p14:creationId xmlns:p14="http://schemas.microsoft.com/office/powerpoint/2010/main" val="283617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75240" cy="1143000"/>
          </a:xfrm>
        </p:spPr>
        <p:txBody>
          <a:bodyPr/>
          <a:lstStyle/>
          <a:p>
            <a:r>
              <a:rPr lang="cs-CZ" sz="3600" dirty="0"/>
              <a:t>Užívání části pozemku nad/pod povrchem</a:t>
            </a:r>
          </a:p>
        </p:txBody>
      </p:sp>
      <p:sp>
        <p:nvSpPr>
          <p:cNvPr id="3" name="Zástupný symbol pro obsah 2"/>
          <p:cNvSpPr>
            <a:spLocks noGrp="1"/>
          </p:cNvSpPr>
          <p:nvPr>
            <p:ph sz="quarter" idx="1"/>
          </p:nvPr>
        </p:nvSpPr>
        <p:spPr>
          <a:xfrm>
            <a:off x="457200" y="1600200"/>
            <a:ext cx="4690864" cy="4781128"/>
          </a:xfrm>
        </p:spPr>
        <p:txBody>
          <a:bodyPr>
            <a:normAutofit fontScale="92500" lnSpcReduction="10000"/>
          </a:bodyPr>
          <a:lstStyle/>
          <a:p>
            <a:r>
              <a:rPr lang="cs-CZ" dirty="0"/>
              <a:t>§ 1023 OZ: Vlastník pozemku musí snášet užívání prostoru nad pozemkem nebo pod pozemkem, je-li pro to </a:t>
            </a:r>
            <a:r>
              <a:rPr lang="cs-CZ" b="1" dirty="0"/>
              <a:t>důležitý důvod </a:t>
            </a:r>
            <a:r>
              <a:rPr lang="cs-CZ" dirty="0"/>
              <a:t>a děje-li se to takovým způsobem, že </a:t>
            </a:r>
            <a:r>
              <a:rPr lang="cs-CZ" b="1" dirty="0"/>
              <a:t>vlastník nemůže mít rozumný důvod tomu bránit</a:t>
            </a:r>
            <a:r>
              <a:rPr lang="cs-CZ" dirty="0"/>
              <a:t>. Z takového užívání cizího prostoru nemůže nikdo odvodit právo, jehož by se mohl někdo dovolávat po odpadnutí důvodu, který k užívání opravňoval; pokud však v důsledku tohoto užívání vzniklo úředně schválené zařízení, může vlastník žádat náhradu škody.</a:t>
            </a:r>
          </a:p>
          <a:p>
            <a:r>
              <a:rPr lang="cs-CZ" dirty="0"/>
              <a:t>Například opěrná zeď, satelit</a:t>
            </a:r>
          </a:p>
          <a:p>
            <a:endParaRPr lang="cs-CZ" dirty="0"/>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28</a:t>
            </a:fld>
            <a:endParaRPr lang="cs-CZ" dirty="0"/>
          </a:p>
        </p:txBody>
      </p:sp>
      <p:grpSp>
        <p:nvGrpSpPr>
          <p:cNvPr id="30" name="Skupina 29"/>
          <p:cNvGrpSpPr/>
          <p:nvPr/>
        </p:nvGrpSpPr>
        <p:grpSpPr>
          <a:xfrm>
            <a:off x="6012160" y="1340768"/>
            <a:ext cx="2716108" cy="5400600"/>
            <a:chOff x="5960348" y="1340768"/>
            <a:chExt cx="2716108" cy="5400600"/>
          </a:xfrm>
        </p:grpSpPr>
        <p:sp>
          <p:nvSpPr>
            <p:cNvPr id="5" name="Rovnoramenný trojúhelník 4"/>
            <p:cNvSpPr/>
            <p:nvPr/>
          </p:nvSpPr>
          <p:spPr>
            <a:xfrm>
              <a:off x="6444208" y="2204864"/>
              <a:ext cx="2232248" cy="864096"/>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a:p>
          </p:txBody>
        </p:sp>
        <p:sp>
          <p:nvSpPr>
            <p:cNvPr id="6" name="Obdélník 5"/>
            <p:cNvSpPr/>
            <p:nvPr/>
          </p:nvSpPr>
          <p:spPr>
            <a:xfrm>
              <a:off x="6444208" y="3068960"/>
              <a:ext cx="2232248" cy="158417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cs-CZ"/>
            </a:p>
          </p:txBody>
        </p:sp>
        <p:sp>
          <p:nvSpPr>
            <p:cNvPr id="7" name="Obdélník 6"/>
            <p:cNvSpPr/>
            <p:nvPr/>
          </p:nvSpPr>
          <p:spPr>
            <a:xfrm>
              <a:off x="6732240" y="3429000"/>
              <a:ext cx="504056"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cs-CZ" dirty="0">
                <a:solidFill>
                  <a:schemeClr val="tx1"/>
                </a:solidFill>
              </a:endParaRPr>
            </a:p>
          </p:txBody>
        </p:sp>
        <p:sp>
          <p:nvSpPr>
            <p:cNvPr id="9" name="Obdélník 8"/>
            <p:cNvSpPr/>
            <p:nvPr/>
          </p:nvSpPr>
          <p:spPr>
            <a:xfrm>
              <a:off x="7740352" y="3501008"/>
              <a:ext cx="576064" cy="11521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dirty="0">
                <a:solidFill>
                  <a:schemeClr val="tx1"/>
                </a:solidFill>
              </a:endParaRPr>
            </a:p>
          </p:txBody>
        </p:sp>
        <p:cxnSp>
          <p:nvCxnSpPr>
            <p:cNvPr id="11" name="Přímá spojovací čára 10"/>
            <p:cNvCxnSpPr/>
            <p:nvPr/>
          </p:nvCxnSpPr>
          <p:spPr>
            <a:xfrm>
              <a:off x="7812360" y="4005064"/>
              <a:ext cx="144016" cy="0"/>
            </a:xfrm>
            <a:prstGeom prst="line">
              <a:avLst/>
            </a:prstGeom>
            <a:ln>
              <a:solidFill>
                <a:schemeClr val="bg1"/>
              </a:solidFill>
            </a:ln>
            <a:effectLst>
              <a:innerShdw blurRad="63500" dist="50800" dir="2700000">
                <a:prstClr val="black">
                  <a:alpha val="50000"/>
                </a:prstClr>
              </a:innerShdw>
            </a:effectLst>
          </p:spPr>
          <p:style>
            <a:lnRef idx="1">
              <a:schemeClr val="accent1"/>
            </a:lnRef>
            <a:fillRef idx="0">
              <a:schemeClr val="accent1"/>
            </a:fillRef>
            <a:effectRef idx="0">
              <a:schemeClr val="accent1"/>
            </a:effectRef>
            <a:fontRef idx="minor">
              <a:schemeClr val="tx1"/>
            </a:fontRef>
          </p:style>
        </p:cxnSp>
        <p:cxnSp>
          <p:nvCxnSpPr>
            <p:cNvPr id="14" name="Přímá spojovací čára 13"/>
            <p:cNvCxnSpPr/>
            <p:nvPr/>
          </p:nvCxnSpPr>
          <p:spPr>
            <a:xfrm>
              <a:off x="6444208" y="1340768"/>
              <a:ext cx="0" cy="5400600"/>
            </a:xfrm>
            <a:prstGeom prst="line">
              <a:avLst/>
            </a:prstGeom>
          </p:spPr>
          <p:style>
            <a:lnRef idx="3">
              <a:schemeClr val="accent2"/>
            </a:lnRef>
            <a:fillRef idx="0">
              <a:schemeClr val="accent2"/>
            </a:fillRef>
            <a:effectRef idx="2">
              <a:schemeClr val="accent2"/>
            </a:effectRef>
            <a:fontRef idx="minor">
              <a:schemeClr val="tx1"/>
            </a:fontRef>
          </p:style>
        </p:cxnSp>
        <p:sp>
          <p:nvSpPr>
            <p:cNvPr id="19" name="Tvar L 18"/>
            <p:cNvSpPr/>
            <p:nvPr/>
          </p:nvSpPr>
          <p:spPr>
            <a:xfrm rot="16200000">
              <a:off x="5544108" y="5193196"/>
              <a:ext cx="1872208" cy="792088"/>
            </a:xfrm>
            <a:prstGeom prst="corner">
              <a:avLst/>
            </a:prstGeom>
            <a:solidFill>
              <a:schemeClr val="tx1">
                <a:lumMod val="50000"/>
                <a:lumOff val="50000"/>
              </a:schemeClr>
            </a:solidFill>
            <a:ln>
              <a:solidFill>
                <a:schemeClr val="tx1">
                  <a:lumMod val="50000"/>
                  <a:lumOff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cs-CZ"/>
            </a:p>
          </p:txBody>
        </p:sp>
        <p:sp>
          <p:nvSpPr>
            <p:cNvPr id="20" name="Tětiva 19"/>
            <p:cNvSpPr/>
            <p:nvPr/>
          </p:nvSpPr>
          <p:spPr>
            <a:xfrm rot="16411700">
              <a:off x="5926669" y="2184596"/>
              <a:ext cx="675040" cy="607681"/>
            </a:xfrm>
            <a:prstGeom prst="chord">
              <a:avLst>
                <a:gd name="adj1" fmla="val 2700000"/>
                <a:gd name="adj2" fmla="val 10504218"/>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cxnSp>
          <p:nvCxnSpPr>
            <p:cNvPr id="22" name="Přímá spojovací čára 21"/>
            <p:cNvCxnSpPr/>
            <p:nvPr/>
          </p:nvCxnSpPr>
          <p:spPr>
            <a:xfrm flipH="1" flipV="1">
              <a:off x="6516216" y="2636912"/>
              <a:ext cx="216024" cy="360040"/>
            </a:xfrm>
            <a:prstGeom prst="line">
              <a:avLst/>
            </a:prstGeom>
          </p:spPr>
          <p:style>
            <a:lnRef idx="2">
              <a:schemeClr val="dk1"/>
            </a:lnRef>
            <a:fillRef idx="0">
              <a:schemeClr val="dk1"/>
            </a:fillRef>
            <a:effectRef idx="1">
              <a:schemeClr val="dk1"/>
            </a:effectRef>
            <a:fontRef idx="minor">
              <a:schemeClr val="tx1"/>
            </a:fontRef>
          </p:style>
        </p:cxnSp>
        <p:cxnSp>
          <p:nvCxnSpPr>
            <p:cNvPr id="28" name="Přímá spojovací čára 27"/>
            <p:cNvCxnSpPr>
              <a:endCxn id="20" idx="2"/>
            </p:cNvCxnSpPr>
            <p:nvPr/>
          </p:nvCxnSpPr>
          <p:spPr>
            <a:xfrm>
              <a:off x="6300192" y="2492896"/>
              <a:ext cx="87764" cy="5835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9" name="Obdélník 28"/>
            <p:cNvSpPr/>
            <p:nvPr/>
          </p:nvSpPr>
          <p:spPr>
            <a:xfrm>
              <a:off x="7956376" y="2060848"/>
              <a:ext cx="216024" cy="7920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grpSp>
    </p:spTree>
    <p:extLst>
      <p:ext uri="{BB962C8B-B14F-4D97-AF65-F5344CB8AC3E}">
        <p14:creationId xmlns:p14="http://schemas.microsoft.com/office/powerpoint/2010/main" val="268104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773E1935-1FC5-4E28-9D2D-612F11BC5267}" type="slidenum">
              <a:rPr lang="cs-CZ" smtClean="0"/>
              <a:pPr/>
              <a:t>29</a:t>
            </a:fld>
            <a:endParaRPr lang="cs-CZ"/>
          </a:p>
        </p:txBody>
      </p:sp>
      <p:sp>
        <p:nvSpPr>
          <p:cNvPr id="4" name="Obdélník 3"/>
          <p:cNvSpPr/>
          <p:nvPr/>
        </p:nvSpPr>
        <p:spPr>
          <a:xfrm>
            <a:off x="0" y="980728"/>
            <a:ext cx="9180512" cy="707886"/>
          </a:xfrm>
          <a:prstGeom prst="rect">
            <a:avLst/>
          </a:prstGeom>
        </p:spPr>
        <p:txBody>
          <a:bodyPr wrap="square">
            <a:spAutoFit/>
          </a:bodyPr>
          <a:lstStyle/>
          <a:p>
            <a:pPr algn="ctr"/>
            <a:r>
              <a:rPr lang="cs-CZ" sz="4000" dirty="0">
                <a:latin typeface="Calibri" panose="020F0502020204030204" pitchFamily="34" charset="0"/>
              </a:rPr>
              <a:t>Absolutní majetková práva</a:t>
            </a:r>
          </a:p>
        </p:txBody>
      </p:sp>
    </p:spTree>
    <p:extLst>
      <p:ext uri="{BB962C8B-B14F-4D97-AF65-F5344CB8AC3E}">
        <p14:creationId xmlns:p14="http://schemas.microsoft.com/office/powerpoint/2010/main" val="2430626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773E1935-1FC5-4E28-9D2D-612F11BC5267}" type="slidenum">
              <a:rPr lang="cs-CZ" smtClean="0"/>
              <a:pPr/>
              <a:t>3</a:t>
            </a:fld>
            <a:endParaRPr lang="cs-CZ"/>
          </a:p>
        </p:txBody>
      </p:sp>
      <p:sp>
        <p:nvSpPr>
          <p:cNvPr id="4" name="Obdélník 3"/>
          <p:cNvSpPr/>
          <p:nvPr/>
        </p:nvSpPr>
        <p:spPr>
          <a:xfrm>
            <a:off x="0" y="980728"/>
            <a:ext cx="9180512" cy="707886"/>
          </a:xfrm>
          <a:prstGeom prst="rect">
            <a:avLst/>
          </a:prstGeom>
        </p:spPr>
        <p:txBody>
          <a:bodyPr wrap="square">
            <a:spAutoFit/>
          </a:bodyPr>
          <a:lstStyle/>
          <a:p>
            <a:pPr algn="ctr"/>
            <a:r>
              <a:rPr lang="cs-CZ" sz="4000" dirty="0">
                <a:latin typeface="Calibri" panose="020F0502020204030204" pitchFamily="34" charset="0"/>
              </a:rPr>
              <a:t>Činnost advokáta</a:t>
            </a:r>
          </a:p>
        </p:txBody>
      </p:sp>
    </p:spTree>
    <p:extLst>
      <p:ext uri="{BB962C8B-B14F-4D97-AF65-F5344CB8AC3E}">
        <p14:creationId xmlns:p14="http://schemas.microsoft.com/office/powerpoint/2010/main" val="128584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Úvodní poznámky</a:t>
            </a:r>
          </a:p>
        </p:txBody>
      </p:sp>
      <p:sp>
        <p:nvSpPr>
          <p:cNvPr id="3" name="Zástupný symbol pro obsah 2"/>
          <p:cNvSpPr>
            <a:spLocks noGrp="1"/>
          </p:cNvSpPr>
          <p:nvPr>
            <p:ph sz="quarter" idx="1"/>
          </p:nvPr>
        </p:nvSpPr>
        <p:spPr>
          <a:xfrm>
            <a:off x="457200" y="1600200"/>
            <a:ext cx="7787208" cy="4873752"/>
          </a:xfrm>
        </p:spPr>
        <p:txBody>
          <a:bodyPr>
            <a:normAutofit lnSpcReduction="10000"/>
          </a:bodyPr>
          <a:lstStyle/>
          <a:p>
            <a:r>
              <a:rPr lang="pl-PL" dirty="0"/>
              <a:t>Klasické členění práv na absolutní a relativní</a:t>
            </a:r>
          </a:p>
          <a:p>
            <a:r>
              <a:rPr lang="pl-PL" dirty="0"/>
              <a:t>Absolutní majetková práva</a:t>
            </a:r>
          </a:p>
          <a:p>
            <a:pPr lvl="1"/>
            <a:r>
              <a:rPr lang="pl-PL" dirty="0"/>
              <a:t>působnost erga omnes, kogentnost ve vztahu k 3. osobám, tzv. numerus clausus, publicita, specialita</a:t>
            </a:r>
          </a:p>
          <a:p>
            <a:pPr lvl="1"/>
            <a:r>
              <a:rPr lang="pl-PL" dirty="0"/>
              <a:t>Věcná práva, dědické právo</a:t>
            </a:r>
          </a:p>
          <a:p>
            <a:pPr marL="365760" lvl="1" indent="0">
              <a:buNone/>
            </a:pPr>
            <a:r>
              <a:rPr lang="pl-PL" dirty="0"/>
              <a:t>Pozn. Absolutní povahu mají i některé nemajetková práva (např. práva osobnostní, právo autorské).</a:t>
            </a:r>
          </a:p>
          <a:p>
            <a:r>
              <a:rPr lang="pl-PL" dirty="0"/>
              <a:t>Některá práva mají absolutní povahu </a:t>
            </a:r>
            <a:r>
              <a:rPr lang="pl-PL" i="1" dirty="0"/>
              <a:t>per se </a:t>
            </a:r>
            <a:r>
              <a:rPr lang="pl-PL" dirty="0"/>
              <a:t>(vlastnické právo), jiná mají absolutní povahu z vůle zákonodárce (věcná břemena)</a:t>
            </a:r>
          </a:p>
          <a:p>
            <a:r>
              <a:rPr lang="pl-PL" dirty="0"/>
              <a:t>Některá práva a povinnosti lze sjednat jako věcněprávní i jako závazkověprávní, např. právo přecházet přes cizí pozemek – jaký je zde rozdíl?</a:t>
            </a:r>
          </a:p>
          <a:p>
            <a:endParaRPr lang="pl-PL" dirty="0"/>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30</a:t>
            </a:fld>
            <a:endParaRPr lang="cs-CZ" dirty="0"/>
          </a:p>
        </p:txBody>
      </p:sp>
    </p:spTree>
    <p:extLst>
      <p:ext uri="{BB962C8B-B14F-4D97-AF65-F5344CB8AC3E}">
        <p14:creationId xmlns:p14="http://schemas.microsoft.com/office/powerpoint/2010/main" val="2249608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7A2EF48-1841-4E56-8890-2D772D5C1000}"/>
              </a:ext>
            </a:extLst>
          </p:cNvPr>
          <p:cNvSpPr>
            <a:spLocks noGrp="1"/>
          </p:cNvSpPr>
          <p:nvPr>
            <p:ph type="title"/>
          </p:nvPr>
        </p:nvSpPr>
        <p:spPr>
          <a:xfrm>
            <a:off x="899592" y="548680"/>
            <a:ext cx="7772400" cy="914400"/>
          </a:xfrm>
        </p:spPr>
        <p:txBody>
          <a:bodyPr/>
          <a:lstStyle/>
          <a:p>
            <a:pPr algn="ctr" eaLnBrk="1" fontAlgn="auto" hangingPunct="1">
              <a:spcAft>
                <a:spcPts val="0"/>
              </a:spcAft>
              <a:defRPr/>
            </a:pPr>
            <a:r>
              <a:rPr lang="cs-CZ" dirty="0">
                <a:solidFill>
                  <a:schemeClr val="tx2">
                    <a:satMod val="200000"/>
                  </a:schemeClr>
                </a:solidFill>
              </a:rPr>
              <a:t>Systematika absolutních majetkových práv v OZ</a:t>
            </a:r>
          </a:p>
        </p:txBody>
      </p:sp>
      <p:sp>
        <p:nvSpPr>
          <p:cNvPr id="3" name="Zástupný symbol pro obsah 2">
            <a:extLst>
              <a:ext uri="{FF2B5EF4-FFF2-40B4-BE49-F238E27FC236}">
                <a16:creationId xmlns:a16="http://schemas.microsoft.com/office/drawing/2014/main" xmlns="" id="{069469B1-3755-48B5-A7F5-0DE014786576}"/>
              </a:ext>
            </a:extLst>
          </p:cNvPr>
          <p:cNvSpPr>
            <a:spLocks noGrp="1"/>
          </p:cNvSpPr>
          <p:nvPr>
            <p:ph idx="1"/>
          </p:nvPr>
        </p:nvSpPr>
        <p:spPr>
          <a:xfrm>
            <a:off x="457200" y="1600200"/>
            <a:ext cx="7772400" cy="4873752"/>
          </a:xfrm>
        </p:spPr>
        <p:txBody>
          <a:bodyPr>
            <a:normAutofit/>
          </a:bodyPr>
          <a:lstStyle/>
          <a:p>
            <a:pPr marL="457200" lvl="1" indent="0" eaLnBrk="1" fontAlgn="auto" hangingPunct="1">
              <a:lnSpc>
                <a:spcPct val="90000"/>
              </a:lnSpc>
              <a:spcAft>
                <a:spcPts val="0"/>
              </a:spcAft>
              <a:buFont typeface="Wingdings"/>
              <a:buNone/>
              <a:defRPr/>
            </a:pPr>
            <a:r>
              <a:rPr lang="cs-CZ" sz="2000" b="1" dirty="0"/>
              <a:t>Hlava I. Všeobecná ustanovení (§ 976-978)</a:t>
            </a:r>
          </a:p>
          <a:p>
            <a:pPr marL="457200" lvl="1" indent="0" eaLnBrk="1" fontAlgn="auto" hangingPunct="1">
              <a:lnSpc>
                <a:spcPct val="90000"/>
              </a:lnSpc>
              <a:spcAft>
                <a:spcPts val="0"/>
              </a:spcAft>
              <a:buFont typeface="Wingdings"/>
              <a:buNone/>
              <a:defRPr/>
            </a:pPr>
            <a:r>
              <a:rPr lang="cs-CZ" sz="2000" b="1" dirty="0"/>
              <a:t>Hlava II. Věcná práva (§ 979-1474)</a:t>
            </a:r>
          </a:p>
          <a:p>
            <a:pPr marL="457200" lvl="1" indent="0" eaLnBrk="1" fontAlgn="auto" hangingPunct="1">
              <a:lnSpc>
                <a:spcPct val="90000"/>
              </a:lnSpc>
              <a:spcAft>
                <a:spcPts val="0"/>
              </a:spcAft>
              <a:buFont typeface="Wingdings"/>
              <a:buNone/>
              <a:defRPr/>
            </a:pPr>
            <a:r>
              <a:rPr lang="cs-CZ" sz="2000" dirty="0"/>
              <a:t>	Díl 1. Obecná ustanovení (§ 979-986)</a:t>
            </a:r>
          </a:p>
          <a:p>
            <a:pPr marL="457200" lvl="1" indent="0" eaLnBrk="1" fontAlgn="auto" hangingPunct="1">
              <a:lnSpc>
                <a:spcPct val="90000"/>
              </a:lnSpc>
              <a:spcAft>
                <a:spcPts val="0"/>
              </a:spcAft>
              <a:buFont typeface="Wingdings"/>
              <a:buNone/>
              <a:defRPr/>
            </a:pPr>
            <a:r>
              <a:rPr lang="cs-CZ" sz="2000" dirty="0"/>
              <a:t>	Díl 2. Držba (§ 987-1010)</a:t>
            </a:r>
          </a:p>
          <a:p>
            <a:pPr marL="457200" lvl="1" indent="0" eaLnBrk="1" fontAlgn="auto" hangingPunct="1">
              <a:lnSpc>
                <a:spcPct val="90000"/>
              </a:lnSpc>
              <a:spcAft>
                <a:spcPts val="0"/>
              </a:spcAft>
              <a:buFont typeface="Wingdings"/>
              <a:buNone/>
              <a:defRPr/>
            </a:pPr>
            <a:r>
              <a:rPr lang="cs-CZ" sz="2000" dirty="0"/>
              <a:t>	Díl 3. Vlastnictví (§ 1011-1114)</a:t>
            </a:r>
          </a:p>
          <a:p>
            <a:pPr marL="457200" lvl="1" indent="0" eaLnBrk="1" fontAlgn="auto" hangingPunct="1">
              <a:lnSpc>
                <a:spcPct val="90000"/>
              </a:lnSpc>
              <a:spcAft>
                <a:spcPts val="0"/>
              </a:spcAft>
              <a:buFont typeface="Wingdings"/>
              <a:buNone/>
              <a:defRPr/>
            </a:pPr>
            <a:r>
              <a:rPr lang="cs-CZ" sz="2000" dirty="0"/>
              <a:t>	Díl 4. Spoluvlastnictví (§ 1115-1239)</a:t>
            </a:r>
          </a:p>
          <a:p>
            <a:pPr marL="457200" lvl="1" indent="0" eaLnBrk="1" fontAlgn="auto" hangingPunct="1">
              <a:lnSpc>
                <a:spcPct val="90000"/>
              </a:lnSpc>
              <a:spcAft>
                <a:spcPts val="0"/>
              </a:spcAft>
              <a:buFont typeface="Wingdings"/>
              <a:buNone/>
              <a:defRPr/>
            </a:pPr>
            <a:r>
              <a:rPr lang="cs-CZ" sz="2000" dirty="0"/>
              <a:t>	Díl 5. Věcná práva k cizím věcem (§ 1240-1399)</a:t>
            </a:r>
          </a:p>
          <a:p>
            <a:pPr marL="996696" lvl="2" eaLnBrk="1" fontAlgn="auto" hangingPunct="1">
              <a:lnSpc>
                <a:spcPct val="90000"/>
              </a:lnSpc>
              <a:spcAft>
                <a:spcPts val="0"/>
              </a:spcAft>
              <a:buFont typeface="Wingdings 2"/>
              <a:buChar char=""/>
              <a:defRPr/>
            </a:pPr>
            <a:r>
              <a:rPr lang="cs-CZ" sz="2000" i="1" dirty="0"/>
              <a:t>právo stavby (§ 1240-1256)</a:t>
            </a:r>
          </a:p>
          <a:p>
            <a:pPr marL="996696" lvl="2" eaLnBrk="1" fontAlgn="auto" hangingPunct="1">
              <a:lnSpc>
                <a:spcPct val="90000"/>
              </a:lnSpc>
              <a:spcAft>
                <a:spcPts val="0"/>
              </a:spcAft>
              <a:buFont typeface="Wingdings 2"/>
              <a:buChar char=""/>
              <a:defRPr/>
            </a:pPr>
            <a:r>
              <a:rPr lang="cs-CZ" sz="2000" i="1" dirty="0"/>
              <a:t>věcná břemena (služebnosti a reálná břemena) (§ 1257-1308)</a:t>
            </a:r>
          </a:p>
          <a:p>
            <a:pPr marL="996696" lvl="2" eaLnBrk="1" fontAlgn="auto" hangingPunct="1">
              <a:lnSpc>
                <a:spcPct val="90000"/>
              </a:lnSpc>
              <a:spcAft>
                <a:spcPts val="0"/>
              </a:spcAft>
              <a:buFont typeface="Wingdings 2"/>
              <a:buChar char=""/>
              <a:defRPr/>
            </a:pPr>
            <a:r>
              <a:rPr lang="cs-CZ" sz="2000" i="1" dirty="0"/>
              <a:t>zástavní právo (§ 1309-1394)</a:t>
            </a:r>
          </a:p>
          <a:p>
            <a:pPr marL="996696" lvl="2" eaLnBrk="1" fontAlgn="auto" hangingPunct="1">
              <a:lnSpc>
                <a:spcPct val="90000"/>
              </a:lnSpc>
              <a:spcAft>
                <a:spcPts val="0"/>
              </a:spcAft>
              <a:buFont typeface="Wingdings 2"/>
              <a:buChar char=""/>
              <a:defRPr/>
            </a:pPr>
            <a:r>
              <a:rPr lang="cs-CZ" sz="2000" i="1" dirty="0"/>
              <a:t>zadržovací právo (§ 1395-1399)</a:t>
            </a:r>
            <a:endParaRPr lang="cs-CZ" sz="2000" b="1" i="1" dirty="0"/>
          </a:p>
          <a:p>
            <a:pPr marL="457200" lvl="1" indent="0" eaLnBrk="1" fontAlgn="auto" hangingPunct="1">
              <a:lnSpc>
                <a:spcPct val="90000"/>
              </a:lnSpc>
              <a:spcAft>
                <a:spcPts val="0"/>
              </a:spcAft>
              <a:buFont typeface="Wingdings"/>
              <a:buNone/>
              <a:defRPr/>
            </a:pPr>
            <a:r>
              <a:rPr lang="cs-CZ" sz="2000" dirty="0"/>
              <a:t>	Díl 6. Správa cizího majetku (§ 1400-1474)</a:t>
            </a:r>
          </a:p>
          <a:p>
            <a:pPr marL="457200" lvl="1" indent="0" eaLnBrk="1" fontAlgn="auto" hangingPunct="1">
              <a:lnSpc>
                <a:spcPct val="90000"/>
              </a:lnSpc>
              <a:spcAft>
                <a:spcPts val="0"/>
              </a:spcAft>
              <a:buFont typeface="Wingdings"/>
              <a:buNone/>
              <a:defRPr/>
            </a:pPr>
            <a:r>
              <a:rPr lang="cs-CZ" sz="2000" b="1" dirty="0"/>
              <a:t>Hlava III. Dědické právo (§ 1475-1720)</a:t>
            </a:r>
          </a:p>
        </p:txBody>
      </p:sp>
    </p:spTree>
    <p:extLst>
      <p:ext uri="{BB962C8B-B14F-4D97-AF65-F5344CB8AC3E}">
        <p14:creationId xmlns:p14="http://schemas.microsoft.com/office/powerpoint/2010/main" val="299606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200000"/>
                  </a:schemeClr>
                </a:solidFill>
              </a:rPr>
              <a:t>Veřejné seznamy</a:t>
            </a:r>
          </a:p>
        </p:txBody>
      </p:sp>
      <p:sp>
        <p:nvSpPr>
          <p:cNvPr id="19459" name="Zástupný symbol pro obsah 2"/>
          <p:cNvSpPr>
            <a:spLocks noGrp="1"/>
          </p:cNvSpPr>
          <p:nvPr>
            <p:ph idx="1"/>
          </p:nvPr>
        </p:nvSpPr>
        <p:spPr/>
        <p:txBody>
          <a:bodyPr>
            <a:normAutofit/>
          </a:bodyPr>
          <a:lstStyle/>
          <a:p>
            <a:r>
              <a:rPr lang="cs-CZ" altLang="cs-CZ" dirty="0"/>
              <a:t>Obecná subsidiární právní úprava aplikovatelná na veřejné seznamy (§ 980-986)</a:t>
            </a:r>
          </a:p>
          <a:p>
            <a:r>
              <a:rPr lang="cs-CZ" altLang="cs-CZ" dirty="0"/>
              <a:t>Musí splňovat formální a materiální požadavky?</a:t>
            </a:r>
          </a:p>
          <a:p>
            <a:pPr lvl="1"/>
            <a:r>
              <a:rPr lang="cs-CZ" altLang="cs-CZ" dirty="0"/>
              <a:t>Dnes splňuje oba znaky: katastr nemovitostí, plavební rejstřík a námořní rejstřík</a:t>
            </a:r>
          </a:p>
          <a:p>
            <a:pPr lvl="1"/>
            <a:r>
              <a:rPr lang="cs-CZ" altLang="cs-CZ" dirty="0"/>
              <a:t>Jen materiální požadavky: rejstřík ochranných známek, patentový rejstřík, rejstřík průmyslových vzorů, rejstřík užitných vzorů a rejstřík polovodičových topografií</a:t>
            </a:r>
          </a:p>
          <a:p>
            <a:pPr marL="274320" lvl="1">
              <a:spcBef>
                <a:spcPts val="600"/>
              </a:spcBef>
              <a:buSzPct val="70000"/>
              <a:buFont typeface="Wingdings"/>
              <a:buChar char=""/>
            </a:pPr>
            <a:r>
              <a:rPr lang="cs-CZ" altLang="cs-CZ" sz="2400" dirty="0"/>
              <a:t>Veřejným seznamem nejsou:</a:t>
            </a:r>
          </a:p>
          <a:p>
            <a:pPr lvl="1"/>
            <a:r>
              <a:rPr lang="cs-CZ" altLang="cs-CZ" dirty="0"/>
              <a:t>Rejstřík zástav  (není veřejně přístupný)</a:t>
            </a:r>
          </a:p>
          <a:p>
            <a:pPr lvl="1"/>
            <a:r>
              <a:rPr lang="cs-CZ" altLang="cs-CZ" dirty="0"/>
              <a:t>Registr </a:t>
            </a:r>
            <a:r>
              <a:rPr lang="cs-CZ" altLang="cs-CZ" dirty="0" smtClean="0"/>
              <a:t>vozidel (22 Cdo 5330/2015)</a:t>
            </a:r>
            <a:endParaRPr lang="cs-CZ" altLang="cs-CZ" dirty="0"/>
          </a:p>
          <a:p>
            <a:pPr lvl="1"/>
            <a:r>
              <a:rPr lang="cs-CZ" altLang="cs-CZ" dirty="0"/>
              <a:t>Evidence osob</a:t>
            </a:r>
          </a:p>
        </p:txBody>
      </p:sp>
    </p:spTree>
    <p:extLst>
      <p:ext uri="{BB962C8B-B14F-4D97-AF65-F5344CB8AC3E}">
        <p14:creationId xmlns:p14="http://schemas.microsoft.com/office/powerpoint/2010/main" val="300199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200000"/>
                  </a:schemeClr>
                </a:solidFill>
              </a:rPr>
              <a:t>Zásady vedení katastru nemovitostí</a:t>
            </a:r>
          </a:p>
        </p:txBody>
      </p:sp>
      <p:sp>
        <p:nvSpPr>
          <p:cNvPr id="19459" name="Zástupný symbol pro obsah 2"/>
          <p:cNvSpPr>
            <a:spLocks noGrp="1"/>
          </p:cNvSpPr>
          <p:nvPr>
            <p:ph idx="1"/>
          </p:nvPr>
        </p:nvSpPr>
        <p:spPr>
          <a:xfrm>
            <a:off x="457200" y="1600200"/>
            <a:ext cx="8507288" cy="4853136"/>
          </a:xfrm>
        </p:spPr>
        <p:txBody>
          <a:bodyPr>
            <a:normAutofit/>
          </a:bodyPr>
          <a:lstStyle/>
          <a:p>
            <a:r>
              <a:rPr lang="cs-CZ" altLang="cs-CZ" sz="2100" dirty="0"/>
              <a:t>Princip </a:t>
            </a:r>
            <a:r>
              <a:rPr lang="cs-CZ" altLang="cs-CZ" sz="2100" b="1" dirty="0"/>
              <a:t>formální publicity</a:t>
            </a:r>
            <a:r>
              <a:rPr lang="cs-CZ" altLang="cs-CZ" sz="2100" dirty="0"/>
              <a:t> </a:t>
            </a:r>
            <a:endParaRPr lang="cs-CZ" altLang="cs-CZ" sz="1800" dirty="0"/>
          </a:p>
          <a:p>
            <a:pPr lvl="1"/>
            <a:r>
              <a:rPr lang="cs-CZ" altLang="cs-CZ" sz="1800" dirty="0"/>
              <a:t>Každý má možnost si bez jakýchkoliv překážek zjistit aktuální stav zápisů v KN.</a:t>
            </a:r>
          </a:p>
          <a:p>
            <a:pPr lvl="1"/>
            <a:r>
              <a:rPr lang="cs-CZ" altLang="cs-CZ" sz="1800" dirty="0"/>
              <a:t>Nikoho neomlouvá neznalost údaje zapsaného v katastru</a:t>
            </a:r>
          </a:p>
          <a:p>
            <a:r>
              <a:rPr lang="cs-CZ" altLang="cs-CZ" sz="2100" dirty="0"/>
              <a:t>Princip </a:t>
            </a:r>
            <a:r>
              <a:rPr lang="cs-CZ" altLang="cs-CZ" sz="2100" b="1" dirty="0"/>
              <a:t>formální pravdivosti</a:t>
            </a:r>
            <a:r>
              <a:rPr lang="cs-CZ" altLang="cs-CZ" sz="2100" dirty="0"/>
              <a:t> </a:t>
            </a:r>
            <a:r>
              <a:rPr lang="cs-CZ" altLang="cs-CZ" sz="1800" dirty="0"/>
              <a:t>– Vyvratitelná domněnka správnosti a úplnosti zápisů v KN</a:t>
            </a:r>
          </a:p>
          <a:p>
            <a:r>
              <a:rPr lang="cs-CZ" altLang="cs-CZ" sz="2100" dirty="0"/>
              <a:t>Princip </a:t>
            </a:r>
            <a:r>
              <a:rPr lang="cs-CZ" altLang="cs-CZ" sz="2100" b="1" dirty="0"/>
              <a:t>materiální publicity </a:t>
            </a:r>
            <a:r>
              <a:rPr lang="cs-CZ" altLang="cs-CZ" sz="1800" dirty="0"/>
              <a:t>(viz dále)</a:t>
            </a:r>
          </a:p>
          <a:p>
            <a:r>
              <a:rPr lang="cs-CZ" altLang="cs-CZ" sz="2100" dirty="0"/>
              <a:t>Princip </a:t>
            </a:r>
            <a:r>
              <a:rPr lang="cs-CZ" altLang="cs-CZ" sz="2100" b="1" dirty="0"/>
              <a:t>legality</a:t>
            </a:r>
            <a:r>
              <a:rPr lang="cs-CZ" altLang="cs-CZ" sz="2100" dirty="0"/>
              <a:t> </a:t>
            </a:r>
            <a:r>
              <a:rPr lang="cs-CZ" altLang="cs-CZ" sz="1800" dirty="0"/>
              <a:t>– přezkumná činnost </a:t>
            </a:r>
            <a:r>
              <a:rPr lang="cs-CZ" altLang="cs-CZ" sz="1800" dirty="0" smtClean="0"/>
              <a:t>katastrálního </a:t>
            </a:r>
            <a:r>
              <a:rPr lang="cs-CZ" altLang="cs-CZ" sz="1800" dirty="0" err="1" smtClean="0"/>
              <a:t>úřadi</a:t>
            </a:r>
            <a:r>
              <a:rPr lang="cs-CZ" altLang="cs-CZ" sz="1800" dirty="0" smtClean="0"/>
              <a:t> </a:t>
            </a:r>
            <a:r>
              <a:rPr lang="cs-CZ" altLang="cs-CZ" sz="1800" dirty="0"/>
              <a:t>zejm. při vkladovém řízení</a:t>
            </a:r>
          </a:p>
          <a:p>
            <a:r>
              <a:rPr lang="cs-CZ" altLang="cs-CZ" sz="2100" dirty="0"/>
              <a:t>Princip </a:t>
            </a:r>
            <a:r>
              <a:rPr lang="cs-CZ" altLang="cs-CZ" sz="2100" b="1" dirty="0"/>
              <a:t>intabulační</a:t>
            </a:r>
            <a:r>
              <a:rPr lang="cs-CZ" altLang="cs-CZ" sz="2100" dirty="0"/>
              <a:t> </a:t>
            </a:r>
            <a:r>
              <a:rPr lang="cs-CZ" altLang="cs-CZ" sz="1800" dirty="0"/>
              <a:t>– jen u </a:t>
            </a:r>
            <a:r>
              <a:rPr lang="cs-CZ" altLang="cs-CZ" sz="1800" dirty="0" err="1"/>
              <a:t>pr</a:t>
            </a:r>
            <a:r>
              <a:rPr lang="cs-CZ" altLang="cs-CZ" sz="1800" dirty="0"/>
              <a:t>. jednání; nauka o tzv. </a:t>
            </a:r>
            <a:r>
              <a:rPr lang="cs-CZ" altLang="cs-CZ" sz="1800" i="1" dirty="0"/>
              <a:t>titulu </a:t>
            </a:r>
            <a:r>
              <a:rPr lang="cs-CZ" altLang="cs-CZ" sz="1800" dirty="0"/>
              <a:t>a </a:t>
            </a:r>
            <a:r>
              <a:rPr lang="cs-CZ" altLang="cs-CZ" sz="1800" i="1" dirty="0"/>
              <a:t>modu</a:t>
            </a:r>
          </a:p>
          <a:p>
            <a:r>
              <a:rPr lang="cs-CZ" altLang="cs-CZ" sz="2100" dirty="0"/>
              <a:t>Princip </a:t>
            </a:r>
            <a:r>
              <a:rPr lang="cs-CZ" altLang="cs-CZ" sz="2100" b="1" dirty="0"/>
              <a:t>priority </a:t>
            </a:r>
          </a:p>
          <a:p>
            <a:pPr lvl="1"/>
            <a:r>
              <a:rPr lang="cs-CZ" altLang="cs-CZ" sz="1800" b="1" dirty="0"/>
              <a:t>pořadí zápisů </a:t>
            </a:r>
            <a:r>
              <a:rPr lang="cs-CZ" altLang="cs-CZ" sz="1800" dirty="0"/>
              <a:t>(dle okamžiku doručení návrhu na zápis do KN) </a:t>
            </a:r>
          </a:p>
          <a:p>
            <a:pPr lvl="1"/>
            <a:r>
              <a:rPr lang="cs-CZ" altLang="cs-CZ" sz="1800" b="1" dirty="0"/>
              <a:t>pořadí věcných práv </a:t>
            </a:r>
            <a:r>
              <a:rPr lang="cs-CZ" altLang="cs-CZ" sz="1800" dirty="0"/>
              <a:t>(přednost zapsaných práv. časová priorita, privilegované pořadí některých práv + zvláštní úprava § 982/2, 1341, 1372, 1380, 1385, 2708/2)</a:t>
            </a:r>
            <a:endParaRPr lang="cs-CZ" altLang="cs-CZ" sz="2100" b="1" dirty="0"/>
          </a:p>
          <a:p>
            <a:r>
              <a:rPr lang="cs-CZ" altLang="cs-CZ" sz="2100" dirty="0"/>
              <a:t>Dispoziční </a:t>
            </a:r>
            <a:r>
              <a:rPr lang="cs-CZ" altLang="cs-CZ" sz="2100" b="1" dirty="0"/>
              <a:t>zásada</a:t>
            </a:r>
            <a:r>
              <a:rPr lang="cs-CZ" altLang="cs-CZ" sz="2100" dirty="0"/>
              <a:t> doplněná ohlašovací povinností</a:t>
            </a:r>
          </a:p>
        </p:txBody>
      </p:sp>
    </p:spTree>
    <p:extLst>
      <p:ext uri="{BB962C8B-B14F-4D97-AF65-F5344CB8AC3E}">
        <p14:creationId xmlns:p14="http://schemas.microsoft.com/office/powerpoint/2010/main" val="1175371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28688" y="285750"/>
            <a:ext cx="7819776" cy="1199034"/>
          </a:xfrm>
        </p:spPr>
        <p:txBody>
          <a:bodyPr wrap="square" lIns="91440" tIns="45720" rIns="91440" bIns="45720" numCol="1" anchorCtr="0" compatLnSpc="1">
            <a:prstTxWarp prst="textNoShape">
              <a:avLst/>
            </a:prstTxWarp>
          </a:bodyPr>
          <a:lstStyle/>
          <a:p>
            <a:pPr eaLnBrk="1" hangingPunct="1">
              <a:defRPr/>
            </a:pPr>
            <a:r>
              <a:rPr lang="cs-CZ" dirty="0"/>
              <a:t>Princip materiální publicity veřejného seznamu (§ 984)</a:t>
            </a:r>
          </a:p>
        </p:txBody>
      </p:sp>
      <p:sp>
        <p:nvSpPr>
          <p:cNvPr id="3" name="Zástupný symbol pro obsah 2"/>
          <p:cNvSpPr>
            <a:spLocks noGrp="1"/>
          </p:cNvSpPr>
          <p:nvPr>
            <p:ph idx="1"/>
          </p:nvPr>
        </p:nvSpPr>
        <p:spPr>
          <a:xfrm>
            <a:off x="457200" y="1600200"/>
            <a:ext cx="8507288" cy="5141168"/>
          </a:xfrm>
        </p:spPr>
        <p:txBody>
          <a:bodyPr>
            <a:normAutofit fontScale="92500"/>
          </a:bodyPr>
          <a:lstStyle/>
          <a:p>
            <a:pPr fontAlgn="auto">
              <a:spcAft>
                <a:spcPts val="0"/>
              </a:spcAft>
              <a:defRPr/>
            </a:pPr>
            <a:r>
              <a:rPr lang="cs-CZ" altLang="cs-CZ" dirty="0"/>
              <a:t>Ochrana jednajícího v důvěře v zápis v KN → Možnost nabýt věc od nevlastníka. Chrání rovněž nabyvatele, aby nabyl věc v horším stavu než vyplývá z údajů KN  </a:t>
            </a:r>
          </a:p>
          <a:p>
            <a:pPr fontAlgn="auto">
              <a:spcAft>
                <a:spcPts val="0"/>
              </a:spcAft>
              <a:defRPr/>
            </a:pPr>
            <a:r>
              <a:rPr lang="cs-CZ" dirty="0"/>
              <a:t>Předpoklady uplatnění principu materiální publicity</a:t>
            </a:r>
          </a:p>
          <a:p>
            <a:pPr lvl="1" algn="just" fontAlgn="auto">
              <a:spcAft>
                <a:spcPts val="0"/>
              </a:spcAft>
              <a:defRPr/>
            </a:pPr>
            <a:r>
              <a:rPr lang="cs-CZ" altLang="cs-CZ" sz="2000" dirty="0"/>
              <a:t>Existující rozpor mezi skutečným </a:t>
            </a:r>
            <a:r>
              <a:rPr lang="cs-CZ" altLang="cs-CZ" sz="2000" dirty="0" err="1"/>
              <a:t>pr</a:t>
            </a:r>
            <a:r>
              <a:rPr lang="cs-CZ" altLang="cs-CZ" sz="2000" dirty="0"/>
              <a:t>. stavem a stavem zapsaným v KN</a:t>
            </a:r>
          </a:p>
          <a:p>
            <a:pPr lvl="1" algn="just" fontAlgn="auto">
              <a:spcAft>
                <a:spcPts val="0"/>
              </a:spcAft>
              <a:defRPr/>
            </a:pPr>
            <a:r>
              <a:rPr lang="cs-CZ" altLang="cs-CZ" sz="2000" dirty="0"/>
              <a:t>Nabytí práva od </a:t>
            </a:r>
            <a:r>
              <a:rPr lang="cs-CZ" sz="2000" dirty="0"/>
              <a:t>knihovně oprávněné osoby</a:t>
            </a:r>
            <a:endParaRPr lang="cs-CZ" dirty="0"/>
          </a:p>
          <a:p>
            <a:pPr lvl="1" algn="just" fontAlgn="auto">
              <a:spcAft>
                <a:spcPts val="0"/>
              </a:spcAft>
              <a:defRPr/>
            </a:pPr>
            <a:r>
              <a:rPr lang="cs-CZ" dirty="0"/>
              <a:t>Právo se nabývá na základě právního jednání</a:t>
            </a:r>
          </a:p>
          <a:p>
            <a:pPr lvl="1" algn="just" fontAlgn="auto">
              <a:spcAft>
                <a:spcPts val="0"/>
              </a:spcAft>
              <a:defRPr/>
            </a:pPr>
            <a:r>
              <a:rPr lang="cs-CZ" dirty="0"/>
              <a:t>úplatné nabytí (objektivně) </a:t>
            </a:r>
          </a:p>
          <a:p>
            <a:pPr lvl="1" algn="just">
              <a:defRPr/>
            </a:pPr>
            <a:r>
              <a:rPr lang="cs-CZ" dirty="0"/>
              <a:t>Dobrá víra – presumuje se, posuzuje se k okamžiku uzavření smlouvy, nutno ovšem katastrální stav ověřovat též stavem v terénu </a:t>
            </a:r>
          </a:p>
          <a:p>
            <a:pPr lvl="1" algn="just" fontAlgn="auto">
              <a:spcAft>
                <a:spcPts val="0"/>
              </a:spcAft>
              <a:defRPr/>
            </a:pPr>
            <a:r>
              <a:rPr lang="cs-CZ" dirty="0"/>
              <a:t>Nejde o výjimky z principu materiální publicity (např. vztah § 984 a § 747)</a:t>
            </a:r>
          </a:p>
          <a:p>
            <a:pPr fontAlgn="auto">
              <a:spcAft>
                <a:spcPts val="0"/>
              </a:spcAft>
              <a:defRPr/>
            </a:pPr>
            <a:r>
              <a:rPr lang="cs-CZ" dirty="0"/>
              <a:t>Prostředky odstranění rozporu mezi skutečností a evidovaným stavem</a:t>
            </a:r>
          </a:p>
          <a:p>
            <a:pPr lvl="1" algn="just" fontAlgn="auto">
              <a:spcAft>
                <a:spcPts val="0"/>
              </a:spcAft>
              <a:defRPr/>
            </a:pPr>
            <a:r>
              <a:rPr lang="cs-CZ" sz="1900" dirty="0"/>
              <a:t>§ 985 (poznámka rozepře)</a:t>
            </a:r>
          </a:p>
          <a:p>
            <a:pPr lvl="1" algn="just" fontAlgn="auto">
              <a:spcAft>
                <a:spcPts val="0"/>
              </a:spcAft>
              <a:defRPr/>
            </a:pPr>
            <a:r>
              <a:rPr lang="cs-CZ" sz="1900" dirty="0"/>
              <a:t>§ 986 (poznámka spornosti)</a:t>
            </a:r>
          </a:p>
        </p:txBody>
      </p:sp>
    </p:spTree>
    <p:extLst>
      <p:ext uri="{BB962C8B-B14F-4D97-AF65-F5344CB8AC3E}">
        <p14:creationId xmlns:p14="http://schemas.microsoft.com/office/powerpoint/2010/main" val="1092174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9" y="290512"/>
            <a:ext cx="8363272" cy="773113"/>
          </a:xfrm>
        </p:spPr>
        <p:txBody>
          <a:bodyPr/>
          <a:lstStyle/>
          <a:p>
            <a:pPr>
              <a:defRPr/>
            </a:pPr>
            <a:r>
              <a:rPr lang="cs-CZ" dirty="0">
                <a:solidFill>
                  <a:schemeClr val="tx2">
                    <a:satMod val="200000"/>
                  </a:schemeClr>
                </a:solidFill>
              </a:rPr>
              <a:t>Ochrana skutečného vlastníka dle § 985</a:t>
            </a:r>
          </a:p>
        </p:txBody>
      </p:sp>
      <p:sp>
        <p:nvSpPr>
          <p:cNvPr id="21507" name="Zástupný symbol pro obsah 2"/>
          <p:cNvSpPr>
            <a:spLocks noGrp="1"/>
          </p:cNvSpPr>
          <p:nvPr>
            <p:ph idx="1"/>
          </p:nvPr>
        </p:nvSpPr>
        <p:spPr>
          <a:xfrm>
            <a:off x="428625" y="1204912"/>
            <a:ext cx="8258176" cy="2009774"/>
          </a:xfrm>
        </p:spPr>
        <p:txBody>
          <a:bodyPr>
            <a:normAutofit lnSpcReduction="10000"/>
          </a:bodyPr>
          <a:lstStyle/>
          <a:p>
            <a:pPr eaLnBrk="1" hangingPunct="1"/>
            <a:r>
              <a:rPr lang="cs-CZ" altLang="cs-CZ" sz="2100" dirty="0"/>
              <a:t>Nesoulad je zapříčiněn zpravidla mimoknihovní skutečností (např. vydržení, odstoupení od smlouvy, dovoláním se RN), výjimečně i současně s původním návrhem (např. věc v SJM je zapsána ve výlučném vlastnictví 1 manžela) </a:t>
            </a:r>
          </a:p>
          <a:p>
            <a:pPr eaLnBrk="1" hangingPunct="1"/>
            <a:r>
              <a:rPr lang="cs-CZ" altLang="cs-CZ" sz="2100" dirty="0"/>
              <a:t>Odstranění stavu: a) souhlasné prohlášení, b) soudní rozhodnutí</a:t>
            </a:r>
          </a:p>
          <a:p>
            <a:pPr eaLnBrk="1" hangingPunct="1"/>
            <a:r>
              <a:rPr lang="cs-CZ" altLang="cs-CZ" sz="2100" b="1" dirty="0"/>
              <a:t>Poznámka spornosti k vyloučení dobré víry:</a:t>
            </a:r>
          </a:p>
          <a:p>
            <a:pPr eaLnBrk="1" hangingPunct="1"/>
            <a:endParaRPr lang="cs-CZ" altLang="cs-CZ" sz="2100" dirty="0"/>
          </a:p>
          <a:p>
            <a:pPr eaLnBrk="1" hangingPunct="1">
              <a:buFont typeface="Wingdings" pitchFamily="2" charset="2"/>
              <a:buNone/>
            </a:pPr>
            <a:endParaRPr lang="cs-CZ" altLang="cs-CZ" dirty="0"/>
          </a:p>
          <a:p>
            <a:pPr eaLnBrk="1" hangingPunct="1">
              <a:buFont typeface="Wingdings" pitchFamily="2" charset="2"/>
              <a:buNone/>
            </a:pPr>
            <a:endParaRPr lang="cs-CZ" altLang="cs-CZ" dirty="0"/>
          </a:p>
        </p:txBody>
      </p:sp>
      <p:cxnSp>
        <p:nvCxnSpPr>
          <p:cNvPr id="5" name="Přímá spojovací čára 4"/>
          <p:cNvCxnSpPr/>
          <p:nvPr/>
        </p:nvCxnSpPr>
        <p:spPr>
          <a:xfrm>
            <a:off x="1285875" y="4000500"/>
            <a:ext cx="6429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Přímá spojovací čára 6"/>
          <p:cNvCxnSpPr/>
          <p:nvPr/>
        </p:nvCxnSpPr>
        <p:spPr>
          <a:xfrm rot="5400000">
            <a:off x="1820863" y="4251325"/>
            <a:ext cx="928688" cy="1587"/>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21510" name="TextovéPole 7"/>
          <p:cNvSpPr txBox="1">
            <a:spLocks noChangeArrowheads="1"/>
          </p:cNvSpPr>
          <p:nvPr/>
        </p:nvSpPr>
        <p:spPr bwMode="auto">
          <a:xfrm>
            <a:off x="2500313" y="4643438"/>
            <a:ext cx="192881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600" dirty="0">
                <a:solidFill>
                  <a:schemeClr val="accent2"/>
                </a:solidFill>
              </a:rPr>
              <a:t>Dotčená osoba D podá návrh na zápis poznámky spornosti  </a:t>
            </a:r>
          </a:p>
          <a:p>
            <a:pPr eaLnBrk="1" hangingPunct="1">
              <a:spcBef>
                <a:spcPct val="0"/>
              </a:spcBef>
              <a:buClrTx/>
              <a:buSzTx/>
              <a:buFontTx/>
              <a:buNone/>
            </a:pPr>
            <a:r>
              <a:rPr lang="cs-CZ" altLang="cs-CZ" sz="1600" dirty="0">
                <a:solidFill>
                  <a:schemeClr val="accent2"/>
                </a:solidFill>
              </a:rPr>
              <a:t>Musí doložit, že podala žalobu (na určení VP)</a:t>
            </a:r>
          </a:p>
        </p:txBody>
      </p:sp>
      <p:sp>
        <p:nvSpPr>
          <p:cNvPr id="9" name="Šipka doprava 8"/>
          <p:cNvSpPr/>
          <p:nvPr/>
        </p:nvSpPr>
        <p:spPr>
          <a:xfrm>
            <a:off x="2643188" y="4143375"/>
            <a:ext cx="5429250" cy="214313"/>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21512" name="TextovéPole 11"/>
          <p:cNvSpPr txBox="1">
            <a:spLocks noChangeArrowheads="1"/>
          </p:cNvSpPr>
          <p:nvPr/>
        </p:nvSpPr>
        <p:spPr bwMode="auto">
          <a:xfrm>
            <a:off x="1143000" y="3286125"/>
            <a:ext cx="2643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400" b="1" dirty="0">
                <a:solidFill>
                  <a:schemeClr val="accent1"/>
                </a:solidFill>
              </a:rPr>
              <a:t>Ve veřejném seznamu je zapsána osoba K</a:t>
            </a:r>
          </a:p>
        </p:txBody>
      </p:sp>
      <p:sp>
        <p:nvSpPr>
          <p:cNvPr id="13" name="TextovéPole 12"/>
          <p:cNvSpPr txBox="1"/>
          <p:nvPr/>
        </p:nvSpPr>
        <p:spPr>
          <a:xfrm>
            <a:off x="5500689" y="4929188"/>
            <a:ext cx="3186112" cy="1754187"/>
          </a:xfrm>
          <a:prstGeom prst="rect">
            <a:avLst/>
          </a:prstGeom>
          <a:noFill/>
        </p:spPr>
        <p:txBody>
          <a:bodyPr wrap="square">
            <a:spAutoFit/>
          </a:bodyPr>
          <a:lstStyle/>
          <a:p>
            <a:pPr eaLnBrk="1" fontAlgn="auto" hangingPunct="1">
              <a:spcBef>
                <a:spcPts val="0"/>
              </a:spcBef>
              <a:spcAft>
                <a:spcPts val="0"/>
              </a:spcAft>
              <a:defRPr/>
            </a:pPr>
            <a:r>
              <a:rPr lang="cs-CZ" b="1" dirty="0">
                <a:solidFill>
                  <a:schemeClr val="accent3"/>
                </a:solidFill>
                <a:latin typeface="+mn-lt"/>
                <a:cs typeface="+mn-cs"/>
              </a:rPr>
              <a:t>Pokud bude následně rozhodnuto o tom, že vlastníkem je D, pak nemohla žádná osoba  nabýt od K vlastnické právo</a:t>
            </a:r>
          </a:p>
        </p:txBody>
      </p:sp>
      <p:sp>
        <p:nvSpPr>
          <p:cNvPr id="14" name="TextovéPole 13"/>
          <p:cNvSpPr txBox="1"/>
          <p:nvPr/>
        </p:nvSpPr>
        <p:spPr>
          <a:xfrm>
            <a:off x="1142999" y="4643438"/>
            <a:ext cx="1497013" cy="523220"/>
          </a:xfrm>
          <a:prstGeom prst="rect">
            <a:avLst/>
          </a:prstGeom>
          <a:noFill/>
        </p:spPr>
        <p:txBody>
          <a:bodyPr wrap="square">
            <a:spAutoFit/>
          </a:bodyPr>
          <a:lstStyle/>
          <a:p>
            <a:pPr eaLnBrk="1" fontAlgn="auto" hangingPunct="1">
              <a:spcBef>
                <a:spcPts val="0"/>
              </a:spcBef>
              <a:spcAft>
                <a:spcPts val="0"/>
              </a:spcAft>
              <a:defRPr/>
            </a:pPr>
            <a:r>
              <a:rPr lang="cs-CZ" sz="1400" dirty="0">
                <a:solidFill>
                  <a:schemeClr val="accent4"/>
                </a:solidFill>
                <a:latin typeface="+mn-lt"/>
                <a:cs typeface="+mn-cs"/>
              </a:rPr>
              <a:t>Mimoknihovní </a:t>
            </a:r>
          </a:p>
          <a:p>
            <a:pPr eaLnBrk="1" fontAlgn="auto" hangingPunct="1">
              <a:spcBef>
                <a:spcPts val="0"/>
              </a:spcBef>
              <a:spcAft>
                <a:spcPts val="0"/>
              </a:spcAft>
              <a:defRPr/>
            </a:pPr>
            <a:r>
              <a:rPr lang="cs-CZ" sz="1400" dirty="0">
                <a:solidFill>
                  <a:schemeClr val="accent4"/>
                </a:solidFill>
                <a:latin typeface="+mn-lt"/>
                <a:cs typeface="+mn-cs"/>
              </a:rPr>
              <a:t>skutečnost</a:t>
            </a:r>
          </a:p>
        </p:txBody>
      </p:sp>
      <p:cxnSp>
        <p:nvCxnSpPr>
          <p:cNvPr id="11" name="Přímá spojovací čára 10"/>
          <p:cNvCxnSpPr/>
          <p:nvPr/>
        </p:nvCxnSpPr>
        <p:spPr>
          <a:xfrm rot="5400000">
            <a:off x="2213769" y="4144169"/>
            <a:ext cx="857250" cy="15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89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Přímá spojovací čára 4"/>
          <p:cNvCxnSpPr/>
          <p:nvPr/>
        </p:nvCxnSpPr>
        <p:spPr>
          <a:xfrm>
            <a:off x="857250" y="3214688"/>
            <a:ext cx="1143000" cy="158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Přímá spojovací čára 6"/>
          <p:cNvCxnSpPr/>
          <p:nvPr/>
        </p:nvCxnSpPr>
        <p:spPr>
          <a:xfrm>
            <a:off x="1928813" y="3214688"/>
            <a:ext cx="4000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ovací čára 9"/>
          <p:cNvCxnSpPr/>
          <p:nvPr/>
        </p:nvCxnSpPr>
        <p:spPr>
          <a:xfrm rot="5400000">
            <a:off x="-71437" y="4857750"/>
            <a:ext cx="400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ovací čára 11"/>
          <p:cNvCxnSpPr/>
          <p:nvPr/>
        </p:nvCxnSpPr>
        <p:spPr>
          <a:xfrm rot="5400000">
            <a:off x="965200" y="4678363"/>
            <a:ext cx="3214687" cy="158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 name="Přímá spojovací čára 13"/>
          <p:cNvCxnSpPr/>
          <p:nvPr/>
        </p:nvCxnSpPr>
        <p:spPr>
          <a:xfrm rot="5400000">
            <a:off x="1608138" y="4678363"/>
            <a:ext cx="3214687" cy="158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5" name="Obousměrná vodorovná šipka 14"/>
          <p:cNvSpPr/>
          <p:nvPr/>
        </p:nvSpPr>
        <p:spPr>
          <a:xfrm>
            <a:off x="1928813" y="2786063"/>
            <a:ext cx="4071937" cy="214312"/>
          </a:xfrm>
          <a:prstGeom prst="lef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16" name="Obousměrná vodorovná šipka 15"/>
          <p:cNvSpPr/>
          <p:nvPr/>
        </p:nvSpPr>
        <p:spPr>
          <a:xfrm>
            <a:off x="2571750" y="3357563"/>
            <a:ext cx="642938" cy="142875"/>
          </a:xfrm>
          <a:prstGeom prst="lef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cxnSp>
        <p:nvCxnSpPr>
          <p:cNvPr id="17" name="Přímá spojovací čára 16"/>
          <p:cNvCxnSpPr/>
          <p:nvPr/>
        </p:nvCxnSpPr>
        <p:spPr>
          <a:xfrm rot="5400000">
            <a:off x="2035969" y="3250407"/>
            <a:ext cx="178593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Šipka doprava 17"/>
          <p:cNvSpPr/>
          <p:nvPr/>
        </p:nvSpPr>
        <p:spPr>
          <a:xfrm>
            <a:off x="2928938" y="3500438"/>
            <a:ext cx="1000125" cy="142875"/>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cxnSp>
        <p:nvCxnSpPr>
          <p:cNvPr id="20" name="Přímá spojovací čára 19"/>
          <p:cNvCxnSpPr>
            <a:endCxn id="18" idx="3"/>
          </p:cNvCxnSpPr>
          <p:nvPr/>
        </p:nvCxnSpPr>
        <p:spPr>
          <a:xfrm rot="5400000">
            <a:off x="3679032" y="3321844"/>
            <a:ext cx="500062" cy="0"/>
          </a:xfrm>
          <a:prstGeom prst="line">
            <a:avLst/>
          </a:prstGeom>
          <a:ln>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2542" name="TextovéPole 26"/>
          <p:cNvSpPr txBox="1">
            <a:spLocks noChangeArrowheads="1"/>
          </p:cNvSpPr>
          <p:nvPr/>
        </p:nvSpPr>
        <p:spPr bwMode="auto">
          <a:xfrm>
            <a:off x="1071563" y="3857625"/>
            <a:ext cx="12858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800">
                <a:solidFill>
                  <a:schemeClr val="accent1"/>
                </a:solidFill>
              </a:rPr>
              <a:t>Zápis cizího práva </a:t>
            </a:r>
          </a:p>
        </p:txBody>
      </p:sp>
      <p:sp>
        <p:nvSpPr>
          <p:cNvPr id="31" name="TextovéPole 30"/>
          <p:cNvSpPr txBox="1"/>
          <p:nvPr/>
        </p:nvSpPr>
        <p:spPr>
          <a:xfrm>
            <a:off x="2000250" y="4429125"/>
            <a:ext cx="642938" cy="1108075"/>
          </a:xfrm>
          <a:prstGeom prst="rect">
            <a:avLst/>
          </a:prstGeom>
          <a:noFill/>
        </p:spPr>
        <p:txBody>
          <a:bodyPr>
            <a:spAutoFit/>
          </a:bodyPr>
          <a:lstStyle/>
          <a:p>
            <a:pPr eaLnBrk="1" fontAlgn="auto" hangingPunct="1">
              <a:spcBef>
                <a:spcPts val="0"/>
              </a:spcBef>
              <a:spcAft>
                <a:spcPts val="0"/>
              </a:spcAft>
              <a:defRPr/>
            </a:pPr>
            <a:r>
              <a:rPr lang="cs-CZ" sz="1100" dirty="0">
                <a:solidFill>
                  <a:schemeClr val="accent3"/>
                </a:solidFill>
                <a:latin typeface="+mn-lt"/>
                <a:cs typeface="+mn-cs"/>
              </a:rPr>
              <a:t>Subjekt </a:t>
            </a:r>
            <a:r>
              <a:rPr lang="cs-CZ" sz="1100" dirty="0">
                <a:solidFill>
                  <a:schemeClr val="accent2"/>
                </a:solidFill>
                <a:latin typeface="+mn-lt"/>
                <a:cs typeface="+mn-cs"/>
              </a:rPr>
              <a:t>D</a:t>
            </a:r>
            <a:r>
              <a:rPr lang="cs-CZ" sz="1100" dirty="0">
                <a:solidFill>
                  <a:schemeClr val="accent3"/>
                </a:solidFill>
                <a:latin typeface="+mn-lt"/>
                <a:cs typeface="+mn-cs"/>
              </a:rPr>
              <a:t> se dozví o zápisu cizího práva</a:t>
            </a:r>
          </a:p>
        </p:txBody>
      </p:sp>
      <p:sp>
        <p:nvSpPr>
          <p:cNvPr id="34" name="TextovéPole 33"/>
          <p:cNvSpPr txBox="1"/>
          <p:nvPr/>
        </p:nvSpPr>
        <p:spPr>
          <a:xfrm>
            <a:off x="2643188" y="3643313"/>
            <a:ext cx="571500" cy="369887"/>
          </a:xfrm>
          <a:prstGeom prst="rect">
            <a:avLst/>
          </a:prstGeom>
          <a:noFill/>
        </p:spPr>
        <p:txBody>
          <a:bodyPr>
            <a:spAutoFit/>
          </a:bodyPr>
          <a:lstStyle/>
          <a:p>
            <a:pPr eaLnBrk="1" fontAlgn="auto" hangingPunct="1">
              <a:spcBef>
                <a:spcPts val="0"/>
              </a:spcBef>
              <a:spcAft>
                <a:spcPts val="0"/>
              </a:spcAft>
              <a:defRPr/>
            </a:pPr>
            <a:r>
              <a:rPr lang="cs-CZ" dirty="0">
                <a:solidFill>
                  <a:schemeClr val="accent3"/>
                </a:solidFill>
                <a:latin typeface="+mn-lt"/>
                <a:cs typeface="+mn-cs"/>
              </a:rPr>
              <a:t>1 m</a:t>
            </a:r>
          </a:p>
        </p:txBody>
      </p:sp>
      <p:sp>
        <p:nvSpPr>
          <p:cNvPr id="22545" name="TextovéPole 35"/>
          <p:cNvSpPr txBox="1">
            <a:spLocks noChangeArrowheads="1"/>
          </p:cNvSpPr>
          <p:nvPr/>
        </p:nvSpPr>
        <p:spPr bwMode="auto">
          <a:xfrm>
            <a:off x="2714625" y="4429125"/>
            <a:ext cx="1428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800">
                <a:solidFill>
                  <a:schemeClr val="accent2"/>
                </a:solidFill>
              </a:rPr>
              <a:t>Žádost o zápis poznámky spornosti</a:t>
            </a:r>
          </a:p>
        </p:txBody>
      </p:sp>
      <p:sp>
        <p:nvSpPr>
          <p:cNvPr id="40" name="TextovéPole 39"/>
          <p:cNvSpPr txBox="1"/>
          <p:nvPr/>
        </p:nvSpPr>
        <p:spPr>
          <a:xfrm>
            <a:off x="3214687" y="3643314"/>
            <a:ext cx="790578" cy="369332"/>
          </a:xfrm>
          <a:prstGeom prst="rect">
            <a:avLst/>
          </a:prstGeom>
          <a:noFill/>
        </p:spPr>
        <p:txBody>
          <a:bodyPr wrap="square">
            <a:spAutoFit/>
          </a:bodyPr>
          <a:lstStyle/>
          <a:p>
            <a:pPr eaLnBrk="1" fontAlgn="auto" hangingPunct="1">
              <a:spcBef>
                <a:spcPts val="0"/>
              </a:spcBef>
              <a:spcAft>
                <a:spcPts val="0"/>
              </a:spcAft>
              <a:defRPr/>
            </a:pPr>
            <a:r>
              <a:rPr lang="cs-CZ" dirty="0">
                <a:solidFill>
                  <a:schemeClr val="tx1">
                    <a:lumMod val="50000"/>
                    <a:lumOff val="50000"/>
                  </a:schemeClr>
                </a:solidFill>
                <a:latin typeface="+mn-lt"/>
                <a:cs typeface="+mn-cs"/>
              </a:rPr>
              <a:t>2 m</a:t>
            </a:r>
          </a:p>
        </p:txBody>
      </p:sp>
      <p:sp>
        <p:nvSpPr>
          <p:cNvPr id="22547" name="TextovéPole 43"/>
          <p:cNvSpPr txBox="1">
            <a:spLocks noChangeArrowheads="1"/>
          </p:cNvSpPr>
          <p:nvPr/>
        </p:nvSpPr>
        <p:spPr bwMode="auto">
          <a:xfrm>
            <a:off x="5715000" y="3286125"/>
            <a:ext cx="23574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800"/>
              <a:t>Pokud bude následně rozhodnuto o vlastnickém právu D, pak nemohla žádná osoba nabýt VP od subjektu K</a:t>
            </a:r>
          </a:p>
        </p:txBody>
      </p:sp>
      <p:sp>
        <p:nvSpPr>
          <p:cNvPr id="46" name="Šipka doprava 45"/>
          <p:cNvSpPr/>
          <p:nvPr/>
        </p:nvSpPr>
        <p:spPr>
          <a:xfrm>
            <a:off x="1928813" y="6572250"/>
            <a:ext cx="6643687" cy="28575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48" name="TextovéPole 47"/>
          <p:cNvSpPr txBox="1"/>
          <p:nvPr/>
        </p:nvSpPr>
        <p:spPr>
          <a:xfrm>
            <a:off x="7500938" y="6072188"/>
            <a:ext cx="1857375" cy="523875"/>
          </a:xfrm>
          <a:prstGeom prst="rect">
            <a:avLst/>
          </a:prstGeom>
          <a:noFill/>
        </p:spPr>
        <p:txBody>
          <a:bodyPr>
            <a:spAutoFit/>
          </a:bodyPr>
          <a:lstStyle/>
          <a:p>
            <a:pPr eaLnBrk="1" fontAlgn="auto" hangingPunct="1">
              <a:spcBef>
                <a:spcPts val="0"/>
              </a:spcBef>
              <a:spcAft>
                <a:spcPts val="0"/>
              </a:spcAft>
              <a:defRPr/>
            </a:pPr>
            <a:r>
              <a:rPr lang="cs-CZ" sz="1400" dirty="0">
                <a:solidFill>
                  <a:schemeClr val="accent3"/>
                </a:solidFill>
                <a:latin typeface="+mn-lt"/>
                <a:cs typeface="+mn-cs"/>
              </a:rPr>
              <a:t>3 roky v případě, že D nebyl vyrozuměn</a:t>
            </a:r>
          </a:p>
        </p:txBody>
      </p:sp>
      <p:cxnSp>
        <p:nvCxnSpPr>
          <p:cNvPr id="54" name="Přímá spojovací čára 53"/>
          <p:cNvCxnSpPr/>
          <p:nvPr/>
        </p:nvCxnSpPr>
        <p:spPr>
          <a:xfrm>
            <a:off x="785813" y="6286500"/>
            <a:ext cx="1143000" cy="158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5" name="Přímá spojovací čára 54"/>
          <p:cNvCxnSpPr/>
          <p:nvPr/>
        </p:nvCxnSpPr>
        <p:spPr>
          <a:xfrm>
            <a:off x="1928813" y="6286500"/>
            <a:ext cx="54292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Přímá spojovací čára 60"/>
          <p:cNvCxnSpPr/>
          <p:nvPr/>
        </p:nvCxnSpPr>
        <p:spPr>
          <a:xfrm rot="5400000">
            <a:off x="4608513" y="6323013"/>
            <a:ext cx="357187" cy="158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5" name="Šipka doprava 64"/>
          <p:cNvSpPr/>
          <p:nvPr/>
        </p:nvSpPr>
        <p:spPr>
          <a:xfrm>
            <a:off x="4786313" y="5857875"/>
            <a:ext cx="1428750" cy="214313"/>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67" name="Šipka doleva 66"/>
          <p:cNvSpPr/>
          <p:nvPr/>
        </p:nvSpPr>
        <p:spPr>
          <a:xfrm>
            <a:off x="1928813" y="5857875"/>
            <a:ext cx="2857500" cy="2143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22555" name="TextovéPole 72"/>
          <p:cNvSpPr txBox="1">
            <a:spLocks noChangeArrowheads="1"/>
          </p:cNvSpPr>
          <p:nvPr/>
        </p:nvSpPr>
        <p:spPr bwMode="auto">
          <a:xfrm>
            <a:off x="428625" y="3000375"/>
            <a:ext cx="785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800"/>
              <a:t>a)</a:t>
            </a:r>
          </a:p>
        </p:txBody>
      </p:sp>
      <p:sp>
        <p:nvSpPr>
          <p:cNvPr id="22556" name="TextovéPole 75"/>
          <p:cNvSpPr txBox="1">
            <a:spLocks noChangeArrowheads="1"/>
          </p:cNvSpPr>
          <p:nvPr/>
        </p:nvSpPr>
        <p:spPr bwMode="auto">
          <a:xfrm>
            <a:off x="428625" y="5929313"/>
            <a:ext cx="785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800"/>
              <a:t>b)</a:t>
            </a:r>
          </a:p>
        </p:txBody>
      </p:sp>
      <p:sp>
        <p:nvSpPr>
          <p:cNvPr id="22557" name="TextovéPole 77"/>
          <p:cNvSpPr txBox="1">
            <a:spLocks noChangeArrowheads="1"/>
          </p:cNvSpPr>
          <p:nvPr/>
        </p:nvSpPr>
        <p:spPr bwMode="auto">
          <a:xfrm>
            <a:off x="928688" y="2928938"/>
            <a:ext cx="571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800">
                <a:solidFill>
                  <a:schemeClr val="accent2"/>
                </a:solidFill>
              </a:rPr>
              <a:t>D</a:t>
            </a:r>
          </a:p>
        </p:txBody>
      </p:sp>
      <p:sp>
        <p:nvSpPr>
          <p:cNvPr id="22558" name="TextovéPole 78"/>
          <p:cNvSpPr txBox="1">
            <a:spLocks noChangeArrowheads="1"/>
          </p:cNvSpPr>
          <p:nvPr/>
        </p:nvSpPr>
        <p:spPr bwMode="auto">
          <a:xfrm>
            <a:off x="2000250" y="2928938"/>
            <a:ext cx="571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800">
                <a:solidFill>
                  <a:schemeClr val="accent1"/>
                </a:solidFill>
              </a:rPr>
              <a:t>K</a:t>
            </a:r>
          </a:p>
        </p:txBody>
      </p:sp>
      <p:sp>
        <p:nvSpPr>
          <p:cNvPr id="80" name="TextovéPole 79"/>
          <p:cNvSpPr txBox="1"/>
          <p:nvPr/>
        </p:nvSpPr>
        <p:spPr>
          <a:xfrm>
            <a:off x="3214687" y="3929064"/>
            <a:ext cx="1928811" cy="430887"/>
          </a:xfrm>
          <a:prstGeom prst="rect">
            <a:avLst/>
          </a:prstGeom>
          <a:noFill/>
        </p:spPr>
        <p:txBody>
          <a:bodyPr wrap="square">
            <a:spAutoFit/>
          </a:bodyPr>
          <a:lstStyle/>
          <a:p>
            <a:pPr eaLnBrk="1" fontAlgn="auto" hangingPunct="1">
              <a:spcBef>
                <a:spcPts val="0"/>
              </a:spcBef>
              <a:spcAft>
                <a:spcPts val="0"/>
              </a:spcAft>
              <a:defRPr/>
            </a:pPr>
            <a:r>
              <a:rPr lang="cs-CZ" sz="1100" b="1" dirty="0">
                <a:solidFill>
                  <a:schemeClr val="tx1">
                    <a:lumMod val="50000"/>
                    <a:lumOff val="50000"/>
                  </a:schemeClr>
                </a:solidFill>
                <a:latin typeface="+mn-lt"/>
                <a:cs typeface="+mn-cs"/>
              </a:rPr>
              <a:t>Podat žalobu k soudu</a:t>
            </a:r>
          </a:p>
          <a:p>
            <a:pPr eaLnBrk="1" fontAlgn="auto" hangingPunct="1">
              <a:spcBef>
                <a:spcPts val="0"/>
              </a:spcBef>
              <a:spcAft>
                <a:spcPts val="0"/>
              </a:spcAft>
              <a:defRPr/>
            </a:pPr>
            <a:r>
              <a:rPr lang="cs-CZ" sz="1100" b="1" dirty="0">
                <a:solidFill>
                  <a:schemeClr val="tx1">
                    <a:lumMod val="50000"/>
                    <a:lumOff val="50000"/>
                  </a:schemeClr>
                </a:solidFill>
              </a:rPr>
              <a:t>+ zpravit o tom KÚ</a:t>
            </a:r>
            <a:endParaRPr lang="cs-CZ" sz="1100" b="1" dirty="0">
              <a:solidFill>
                <a:schemeClr val="tx1">
                  <a:lumMod val="50000"/>
                  <a:lumOff val="50000"/>
                </a:schemeClr>
              </a:solidFill>
              <a:latin typeface="+mn-lt"/>
              <a:cs typeface="+mn-cs"/>
            </a:endParaRPr>
          </a:p>
        </p:txBody>
      </p:sp>
      <p:sp>
        <p:nvSpPr>
          <p:cNvPr id="22560" name="TextovéPole 32"/>
          <p:cNvSpPr txBox="1">
            <a:spLocks noChangeArrowheads="1"/>
          </p:cNvSpPr>
          <p:nvPr/>
        </p:nvSpPr>
        <p:spPr bwMode="auto">
          <a:xfrm>
            <a:off x="4786313" y="6000750"/>
            <a:ext cx="2857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Tx/>
              <a:buNone/>
            </a:pPr>
            <a:r>
              <a:rPr lang="cs-CZ" altLang="cs-CZ" sz="1800">
                <a:solidFill>
                  <a:schemeClr val="accent2"/>
                </a:solidFill>
              </a:rPr>
              <a:t>Žádost o zápis poznámky spornosti</a:t>
            </a:r>
          </a:p>
        </p:txBody>
      </p:sp>
      <p:sp>
        <p:nvSpPr>
          <p:cNvPr id="39" name="Zástupný symbol pro obsah 2">
            <a:extLst>
              <a:ext uri="{FF2B5EF4-FFF2-40B4-BE49-F238E27FC236}">
                <a16:creationId xmlns:a16="http://schemas.microsoft.com/office/drawing/2014/main" xmlns="" id="{49FF919C-233C-4AFB-BD89-18E9F0317E5E}"/>
              </a:ext>
            </a:extLst>
          </p:cNvPr>
          <p:cNvSpPr>
            <a:spLocks noGrp="1"/>
          </p:cNvSpPr>
          <p:nvPr>
            <p:ph idx="1"/>
          </p:nvPr>
        </p:nvSpPr>
        <p:spPr>
          <a:xfrm>
            <a:off x="428624" y="1190625"/>
            <a:ext cx="8258176" cy="1268413"/>
          </a:xfrm>
        </p:spPr>
        <p:txBody>
          <a:bodyPr>
            <a:normAutofit fontScale="92500" lnSpcReduction="20000"/>
          </a:bodyPr>
          <a:lstStyle/>
          <a:p>
            <a:pPr eaLnBrk="1" hangingPunct="1"/>
            <a:r>
              <a:rPr lang="cs-CZ" altLang="cs-CZ" sz="2100" dirty="0"/>
              <a:t>Nesoulad je zapříčiněn provedením zápisu, který se neopírá o skutečný důvod (zfalšovaná listina, absolutně neplatné, zdánlivé, neúčinné právní jednání)</a:t>
            </a:r>
          </a:p>
          <a:p>
            <a:r>
              <a:rPr lang="cs-CZ" altLang="cs-CZ" sz="2100" dirty="0"/>
              <a:t>Odstranění stavu: a) souhlasné prohlášení, b) soudní rozhodnutí</a:t>
            </a:r>
          </a:p>
          <a:p>
            <a:pPr eaLnBrk="1" hangingPunct="1"/>
            <a:r>
              <a:rPr lang="cs-CZ" altLang="cs-CZ" sz="2100" b="1" dirty="0"/>
              <a:t>Poznámka spornosti k vyloučení dobré víry:</a:t>
            </a:r>
          </a:p>
          <a:p>
            <a:pPr eaLnBrk="1" hangingPunct="1"/>
            <a:endParaRPr lang="cs-CZ" altLang="cs-CZ" sz="2100" dirty="0"/>
          </a:p>
          <a:p>
            <a:pPr eaLnBrk="1" hangingPunct="1">
              <a:buFont typeface="Wingdings" pitchFamily="2" charset="2"/>
              <a:buNone/>
            </a:pPr>
            <a:endParaRPr lang="cs-CZ" altLang="cs-CZ" dirty="0"/>
          </a:p>
          <a:p>
            <a:pPr eaLnBrk="1" hangingPunct="1">
              <a:buFont typeface="Wingdings" pitchFamily="2" charset="2"/>
              <a:buNone/>
            </a:pPr>
            <a:endParaRPr lang="cs-CZ" altLang="cs-CZ" dirty="0"/>
          </a:p>
        </p:txBody>
      </p:sp>
      <p:sp>
        <p:nvSpPr>
          <p:cNvPr id="42" name="Nadpis 1">
            <a:extLst>
              <a:ext uri="{FF2B5EF4-FFF2-40B4-BE49-F238E27FC236}">
                <a16:creationId xmlns:a16="http://schemas.microsoft.com/office/drawing/2014/main" xmlns="" id="{A79CFA34-990F-4387-8E2E-F34DFE6FE097}"/>
              </a:ext>
            </a:extLst>
          </p:cNvPr>
          <p:cNvSpPr>
            <a:spLocks noGrp="1"/>
          </p:cNvSpPr>
          <p:nvPr>
            <p:ph type="title"/>
          </p:nvPr>
        </p:nvSpPr>
        <p:spPr>
          <a:xfrm>
            <a:off x="323529" y="290512"/>
            <a:ext cx="8363272" cy="773113"/>
          </a:xfrm>
        </p:spPr>
        <p:txBody>
          <a:bodyPr/>
          <a:lstStyle/>
          <a:p>
            <a:pPr>
              <a:defRPr/>
            </a:pPr>
            <a:r>
              <a:rPr lang="cs-CZ" dirty="0">
                <a:solidFill>
                  <a:schemeClr val="tx2">
                    <a:satMod val="200000"/>
                  </a:schemeClr>
                </a:solidFill>
              </a:rPr>
              <a:t>Ochrana skutečného vlastníka dle § 985</a:t>
            </a:r>
          </a:p>
        </p:txBody>
      </p:sp>
    </p:spTree>
    <p:extLst>
      <p:ext uri="{BB962C8B-B14F-4D97-AF65-F5344CB8AC3E}">
        <p14:creationId xmlns:p14="http://schemas.microsoft.com/office/powerpoint/2010/main" val="200546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60648"/>
            <a:ext cx="7772400" cy="914400"/>
          </a:xfrm>
        </p:spPr>
        <p:txBody>
          <a:bodyPr/>
          <a:lstStyle/>
          <a:p>
            <a:pPr algn="ctr" eaLnBrk="1" fontAlgn="auto" hangingPunct="1">
              <a:spcAft>
                <a:spcPts val="0"/>
              </a:spcAft>
              <a:defRPr/>
            </a:pPr>
            <a:r>
              <a:rPr lang="cs-CZ" dirty="0">
                <a:solidFill>
                  <a:schemeClr val="tx2">
                    <a:satMod val="200000"/>
                  </a:schemeClr>
                </a:solidFill>
              </a:rPr>
              <a:t>Držba</a:t>
            </a:r>
          </a:p>
        </p:txBody>
      </p:sp>
      <p:sp>
        <p:nvSpPr>
          <p:cNvPr id="3" name="Zástupný symbol pro obsah 2"/>
          <p:cNvSpPr>
            <a:spLocks noGrp="1"/>
          </p:cNvSpPr>
          <p:nvPr>
            <p:ph idx="1"/>
          </p:nvPr>
        </p:nvSpPr>
        <p:spPr>
          <a:xfrm>
            <a:off x="395536" y="1340767"/>
            <a:ext cx="8424936" cy="5256585"/>
          </a:xfrm>
        </p:spPr>
        <p:txBody>
          <a:bodyPr>
            <a:normAutofit/>
          </a:bodyPr>
          <a:lstStyle/>
          <a:p>
            <a:pPr>
              <a:defRPr/>
            </a:pPr>
            <a:r>
              <a:rPr lang="cs-CZ" dirty="0"/>
              <a:t>Držba je faktické ovládání věci hmotné či nehmotné v úmyslu mít ji pro sebe</a:t>
            </a:r>
          </a:p>
          <a:p>
            <a:pPr>
              <a:defRPr/>
            </a:pPr>
            <a:r>
              <a:rPr lang="cs-CZ" dirty="0"/>
              <a:t>Dva znaky: </a:t>
            </a:r>
          </a:p>
          <a:p>
            <a:pPr lvl="1">
              <a:defRPr/>
            </a:pPr>
            <a:r>
              <a:rPr lang="cs-CZ" i="1" dirty="0" err="1"/>
              <a:t>corporalis</a:t>
            </a:r>
            <a:r>
              <a:rPr lang="cs-CZ" i="1" dirty="0"/>
              <a:t> </a:t>
            </a:r>
            <a:r>
              <a:rPr lang="cs-CZ" i="1" dirty="0" err="1"/>
              <a:t>possessio</a:t>
            </a:r>
            <a:r>
              <a:rPr lang="cs-CZ" i="1" dirty="0"/>
              <a:t> </a:t>
            </a:r>
          </a:p>
          <a:p>
            <a:pPr lvl="1">
              <a:defRPr/>
            </a:pPr>
            <a:r>
              <a:rPr lang="cs-CZ" i="1" dirty="0" err="1"/>
              <a:t>animus</a:t>
            </a:r>
            <a:r>
              <a:rPr lang="cs-CZ" i="1" dirty="0"/>
              <a:t> possidendi</a:t>
            </a:r>
            <a:endParaRPr lang="cs-CZ" dirty="0"/>
          </a:p>
          <a:p>
            <a:pPr>
              <a:defRPr/>
            </a:pPr>
            <a:r>
              <a:rPr lang="cs-CZ" dirty="0"/>
              <a:t>Předmět držby (§ 988)</a:t>
            </a:r>
          </a:p>
          <a:p>
            <a:pPr lvl="1" algn="just">
              <a:defRPr/>
            </a:pPr>
            <a:r>
              <a:rPr lang="cs-CZ" sz="1900" dirty="0"/>
              <a:t>Majetkové právo (které lze převést na jiného a připouští dlouhodobý či opakovaný výkon)</a:t>
            </a:r>
          </a:p>
          <a:p>
            <a:pPr lvl="1" algn="just">
              <a:defRPr/>
            </a:pPr>
            <a:r>
              <a:rPr lang="cs-CZ" sz="1900" dirty="0"/>
              <a:t>Osobní práva nejsou předmětem držby ani vydržení (§ 988 odst. 2), chrání se však jejich poctivý výkon</a:t>
            </a:r>
          </a:p>
        </p:txBody>
      </p:sp>
    </p:spTree>
    <p:extLst>
      <p:ext uri="{BB962C8B-B14F-4D97-AF65-F5344CB8AC3E}">
        <p14:creationId xmlns:p14="http://schemas.microsoft.com/office/powerpoint/2010/main" val="1088511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60648"/>
            <a:ext cx="7772400" cy="914400"/>
          </a:xfrm>
        </p:spPr>
        <p:txBody>
          <a:bodyPr/>
          <a:lstStyle/>
          <a:p>
            <a:pPr algn="ctr" eaLnBrk="1" fontAlgn="auto" hangingPunct="1">
              <a:spcAft>
                <a:spcPts val="0"/>
              </a:spcAft>
              <a:defRPr/>
            </a:pPr>
            <a:r>
              <a:rPr lang="cs-CZ" dirty="0">
                <a:solidFill>
                  <a:schemeClr val="tx2">
                    <a:satMod val="200000"/>
                  </a:schemeClr>
                </a:solidFill>
              </a:rPr>
              <a:t>Nabytí a zánik držby</a:t>
            </a:r>
          </a:p>
        </p:txBody>
      </p:sp>
      <p:sp>
        <p:nvSpPr>
          <p:cNvPr id="3" name="Zástupný symbol pro obsah 2"/>
          <p:cNvSpPr>
            <a:spLocks noGrp="1"/>
          </p:cNvSpPr>
          <p:nvPr>
            <p:ph idx="1"/>
          </p:nvPr>
        </p:nvSpPr>
        <p:spPr>
          <a:xfrm>
            <a:off x="395536" y="1340767"/>
            <a:ext cx="8748464" cy="5256585"/>
          </a:xfrm>
        </p:spPr>
        <p:txBody>
          <a:bodyPr>
            <a:normAutofit/>
          </a:bodyPr>
          <a:lstStyle/>
          <a:p>
            <a:pPr>
              <a:defRPr/>
            </a:pPr>
            <a:r>
              <a:rPr lang="cs-CZ" dirty="0"/>
              <a:t>Nabytí držby (§ 990)</a:t>
            </a:r>
          </a:p>
          <a:p>
            <a:pPr lvl="1" algn="just">
              <a:defRPr/>
            </a:pPr>
            <a:r>
              <a:rPr lang="cs-CZ" sz="1900" dirty="0"/>
              <a:t>bezprostřední (svémocně) - v rozsahu, v jakém se jí držitel skutečně ujal</a:t>
            </a:r>
          </a:p>
          <a:p>
            <a:pPr lvl="2" algn="just">
              <a:defRPr/>
            </a:pPr>
            <a:r>
              <a:rPr lang="cs-CZ" sz="1600" dirty="0"/>
              <a:t>okupace věci ničí, krádež, zpronevěra</a:t>
            </a:r>
          </a:p>
          <a:p>
            <a:pPr lvl="1" algn="just">
              <a:defRPr/>
            </a:pPr>
            <a:r>
              <a:rPr lang="cs-CZ" sz="1900" dirty="0"/>
              <a:t>Odvozené – v rozsahu </a:t>
            </a:r>
            <a:r>
              <a:rPr lang="cs-CZ" sz="1900" dirty="0" err="1"/>
              <a:t>pr</a:t>
            </a:r>
            <a:r>
              <a:rPr lang="cs-CZ" sz="1900" dirty="0"/>
              <a:t>. předchůdce</a:t>
            </a:r>
          </a:p>
          <a:p>
            <a:pPr lvl="2" algn="just">
              <a:defRPr/>
            </a:pPr>
            <a:r>
              <a:rPr lang="cs-CZ" sz="1600" dirty="0"/>
              <a:t>Tradice – fyzické předání věci, </a:t>
            </a:r>
            <a:r>
              <a:rPr lang="cs-CZ" sz="1600" i="1" dirty="0" err="1"/>
              <a:t>traditio</a:t>
            </a:r>
            <a:r>
              <a:rPr lang="cs-CZ" sz="1600" i="1" dirty="0"/>
              <a:t> longa manu, </a:t>
            </a:r>
            <a:r>
              <a:rPr lang="cs-CZ" sz="1600" i="1" dirty="0" err="1"/>
              <a:t>traditio</a:t>
            </a:r>
            <a:r>
              <a:rPr lang="cs-CZ" sz="1600" i="1" dirty="0"/>
              <a:t> brevis manu, </a:t>
            </a:r>
            <a:r>
              <a:rPr lang="cs-CZ" sz="1600" i="1" dirty="0" err="1"/>
              <a:t>constitutum</a:t>
            </a:r>
            <a:r>
              <a:rPr lang="cs-CZ" sz="1600" i="1" dirty="0"/>
              <a:t> </a:t>
            </a:r>
            <a:r>
              <a:rPr lang="cs-CZ" sz="1600" i="1" dirty="0" err="1"/>
              <a:t>possessorium</a:t>
            </a:r>
            <a:r>
              <a:rPr lang="cs-CZ" sz="1600" dirty="0"/>
              <a:t>)</a:t>
            </a:r>
          </a:p>
          <a:p>
            <a:pPr lvl="2" algn="just">
              <a:defRPr/>
            </a:pPr>
            <a:r>
              <a:rPr lang="cs-CZ" sz="1600" dirty="0"/>
              <a:t>Sukcese (nástupnictví)</a:t>
            </a:r>
          </a:p>
          <a:p>
            <a:pPr>
              <a:defRPr/>
            </a:pPr>
            <a:r>
              <a:rPr lang="cs-CZ" dirty="0"/>
              <a:t>Zánik držby</a:t>
            </a:r>
          </a:p>
          <a:p>
            <a:pPr lvl="1" algn="just">
              <a:defRPr/>
            </a:pPr>
            <a:r>
              <a:rPr lang="cs-CZ" sz="1900" dirty="0"/>
              <a:t>vzdá-li se držby držitel</a:t>
            </a:r>
          </a:p>
          <a:p>
            <a:pPr lvl="1" algn="just">
              <a:defRPr/>
            </a:pPr>
            <a:r>
              <a:rPr lang="cs-CZ" sz="1900" dirty="0"/>
              <a:t>ztratí-li držitel trvale možnost vykonávat obsah práva, které dosud vykonával</a:t>
            </a:r>
          </a:p>
          <a:p>
            <a:pPr lvl="1" algn="just">
              <a:defRPr/>
            </a:pPr>
            <a:r>
              <a:rPr lang="cs-CZ" sz="1900" dirty="0"/>
              <a:t>je-li z ní držitel vypuzen a neuchová si ji svépomocí nebo žalobou</a:t>
            </a:r>
          </a:p>
          <a:p>
            <a:pPr>
              <a:defRPr/>
            </a:pPr>
            <a:r>
              <a:rPr lang="cs-CZ" dirty="0"/>
              <a:t>Držba nezaniká</a:t>
            </a:r>
          </a:p>
          <a:p>
            <a:pPr lvl="1" algn="just">
              <a:defRPr/>
            </a:pPr>
            <a:r>
              <a:rPr lang="cs-CZ" sz="1900" dirty="0"/>
              <a:t>nevykonává-li držitel držbu</a:t>
            </a:r>
          </a:p>
          <a:p>
            <a:pPr lvl="1" algn="just">
              <a:defRPr/>
            </a:pPr>
            <a:r>
              <a:rPr lang="cs-CZ" sz="1900" dirty="0"/>
              <a:t>smrt držitele nebo jeho zánik nepůsobí zánik držby → sukcese</a:t>
            </a:r>
          </a:p>
        </p:txBody>
      </p:sp>
    </p:spTree>
    <p:extLst>
      <p:ext uri="{BB962C8B-B14F-4D97-AF65-F5344CB8AC3E}">
        <p14:creationId xmlns:p14="http://schemas.microsoft.com/office/powerpoint/2010/main" val="330866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Druhy držby</a:t>
            </a:r>
          </a:p>
        </p:txBody>
      </p:sp>
      <p:sp>
        <p:nvSpPr>
          <p:cNvPr id="3" name="Zástupný symbol pro obsah 2"/>
          <p:cNvSpPr>
            <a:spLocks noGrp="1"/>
          </p:cNvSpPr>
          <p:nvPr>
            <p:ph idx="1"/>
          </p:nvPr>
        </p:nvSpPr>
        <p:spPr>
          <a:xfrm>
            <a:off x="914400" y="1772816"/>
            <a:ext cx="7772400" cy="4583534"/>
          </a:xfrm>
        </p:spPr>
        <p:txBody>
          <a:bodyPr>
            <a:normAutofit/>
          </a:bodyPr>
          <a:lstStyle/>
          <a:p>
            <a:pPr>
              <a:defRPr/>
            </a:pPr>
            <a:r>
              <a:rPr lang="cs-CZ" sz="2500" b="1" dirty="0"/>
              <a:t>řádná držba </a:t>
            </a:r>
            <a:r>
              <a:rPr lang="cs-CZ" sz="2500" dirty="0"/>
              <a:t>(§ 991) – zakládá se na platném právním důvodu</a:t>
            </a:r>
          </a:p>
          <a:p>
            <a:pPr>
              <a:defRPr/>
            </a:pPr>
            <a:r>
              <a:rPr lang="cs-CZ" sz="2500" b="1" dirty="0"/>
              <a:t>poctivá držba </a:t>
            </a:r>
            <a:r>
              <a:rPr lang="cs-CZ" sz="2500" dirty="0"/>
              <a:t>(§ 992) – držitel musí mít z přesvědčivého důvodu za to, že mu náleží právo, které vykonává</a:t>
            </a:r>
          </a:p>
          <a:p>
            <a:pPr>
              <a:defRPr/>
            </a:pPr>
            <a:r>
              <a:rPr lang="cs-CZ" sz="2500" b="1" dirty="0"/>
              <a:t>pravá držba </a:t>
            </a:r>
            <a:r>
              <a:rPr lang="cs-CZ" sz="2500" dirty="0"/>
              <a:t>(§ 993): neprokáže-li se, že se někdo vetřel v držbu svémocně nebo že se v ni vloudil potajmu nebo lstí anebo že usiluje proměnit v trvalé právo to, co mu náleží jen výprosou</a:t>
            </a:r>
          </a:p>
          <a:p>
            <a:pPr fontAlgn="auto">
              <a:spcAft>
                <a:spcPts val="0"/>
              </a:spcAft>
              <a:defRPr/>
            </a:pPr>
            <a:r>
              <a:rPr lang="cs-CZ" sz="2500" dirty="0"/>
              <a:t>§ 994: domněnka řádné, poctivé a pravé držby</a:t>
            </a:r>
          </a:p>
          <a:p>
            <a:pPr fontAlgn="auto">
              <a:spcAft>
                <a:spcPts val="0"/>
              </a:spcAft>
              <a:defRPr/>
            </a:pPr>
            <a:r>
              <a:rPr lang="cs-CZ" sz="2500" dirty="0"/>
              <a:t>§ 995: ke kterému dni držitel ztrácí dobrou víru</a:t>
            </a:r>
          </a:p>
        </p:txBody>
      </p:sp>
    </p:spTree>
    <p:extLst>
      <p:ext uri="{BB962C8B-B14F-4D97-AF65-F5344CB8AC3E}">
        <p14:creationId xmlns:p14="http://schemas.microsoft.com/office/powerpoint/2010/main" val="1902201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Mimosoudní</a:t>
            </a:r>
          </a:p>
        </p:txBody>
      </p:sp>
      <p:sp>
        <p:nvSpPr>
          <p:cNvPr id="30723" name="Zástupný symbol pro obsah 2"/>
          <p:cNvSpPr>
            <a:spLocks noGrp="1"/>
          </p:cNvSpPr>
          <p:nvPr>
            <p:ph sz="quarter" idx="1"/>
          </p:nvPr>
        </p:nvSpPr>
        <p:spPr>
          <a:xfrm>
            <a:off x="457200" y="1600200"/>
            <a:ext cx="8507288" cy="5069160"/>
          </a:xfrm>
        </p:spPr>
        <p:txBody>
          <a:bodyPr>
            <a:normAutofit lnSpcReduction="10000"/>
          </a:bodyPr>
          <a:lstStyle/>
          <a:p>
            <a:pPr>
              <a:defRPr/>
            </a:pPr>
            <a:r>
              <a:rPr lang="cs-CZ" altLang="cs-CZ" sz="2000" b="1" dirty="0"/>
              <a:t>Analýza problémů klienta</a:t>
            </a:r>
          </a:p>
          <a:p>
            <a:pPr eaLnBrk="1" hangingPunct="1">
              <a:defRPr/>
            </a:pPr>
            <a:r>
              <a:rPr lang="cs-CZ" altLang="cs-CZ" sz="2000" b="1" dirty="0"/>
              <a:t>Vyhotovování listin (právních jednání)</a:t>
            </a:r>
          </a:p>
          <a:p>
            <a:pPr lvl="1">
              <a:defRPr/>
            </a:pPr>
            <a:r>
              <a:rPr lang="cs-CZ" altLang="cs-CZ" sz="1700" dirty="0"/>
              <a:t>Darovací, kupní, směnné smlouvy, smlouvy o zřízení služebnosti, zrušení a vypořádání  PS, vypořádání SJM etc.</a:t>
            </a:r>
          </a:p>
          <a:p>
            <a:pPr lvl="1">
              <a:defRPr/>
            </a:pPr>
            <a:r>
              <a:rPr lang="cs-CZ" altLang="cs-CZ" sz="1700" dirty="0"/>
              <a:t>Advokátní úschovy</a:t>
            </a:r>
          </a:p>
          <a:p>
            <a:pPr eaLnBrk="1" hangingPunct="1">
              <a:defRPr/>
            </a:pPr>
            <a:r>
              <a:rPr lang="cs-CZ" altLang="cs-CZ" sz="2000" b="1" dirty="0"/>
              <a:t>Zastupování klienta při jednání s jinými osobami/státními orgány</a:t>
            </a:r>
          </a:p>
          <a:p>
            <a:pPr eaLnBrk="1" hangingPunct="1">
              <a:defRPr/>
            </a:pPr>
            <a:r>
              <a:rPr lang="cs-CZ" altLang="cs-CZ" sz="2000" b="1" dirty="0"/>
              <a:t>Problémy:</a:t>
            </a:r>
          </a:p>
          <a:p>
            <a:pPr lvl="1" algn="just">
              <a:defRPr/>
            </a:pPr>
            <a:r>
              <a:rPr lang="cs-CZ" altLang="cs-CZ" sz="1700" dirty="0"/>
              <a:t>Mnohdy nejednoznačnost právní úpravy s absentující judikaturou a literaturou </a:t>
            </a:r>
          </a:p>
          <a:p>
            <a:pPr lvl="1" algn="just">
              <a:defRPr/>
            </a:pPr>
            <a:r>
              <a:rPr lang="cs-CZ" altLang="cs-CZ" sz="1700" dirty="0"/>
              <a:t>Složitost konkrétních skutkových událostí – mnohdy mají základ i v dávné minulosti (mnohdy pro správnou kvalifikaci je nutno se seznámit s právní úpravou platnou v době vzniku práva), nadto klient zná (vyjeví) jen část příběhu etc.</a:t>
            </a:r>
          </a:p>
          <a:p>
            <a:pPr lvl="1" algn="just">
              <a:defRPr/>
            </a:pPr>
            <a:r>
              <a:rPr lang="cs-CZ" altLang="cs-CZ" sz="1700" dirty="0"/>
              <a:t>Chyby mohou mít fatální dopad, např. převod vlastnického práva k entitě, která není věcí v právním slova smyslu, nýbrž jen součástí pozemku</a:t>
            </a:r>
          </a:p>
          <a:p>
            <a:pPr algn="just">
              <a:defRPr/>
            </a:pPr>
            <a:r>
              <a:rPr lang="cs-CZ" altLang="cs-CZ" sz="2000" b="1" dirty="0"/>
              <a:t>Advokátní tarif</a:t>
            </a:r>
          </a:p>
          <a:p>
            <a:pPr lvl="1" algn="just">
              <a:defRPr/>
            </a:pPr>
            <a:r>
              <a:rPr lang="cs-CZ" altLang="cs-CZ" sz="1700" dirty="0"/>
              <a:t>Primární je hodnota věci vyjádřená v penězích</a:t>
            </a:r>
          </a:p>
          <a:p>
            <a:pPr lvl="1" algn="just">
              <a:defRPr/>
            </a:pPr>
            <a:r>
              <a:rPr lang="cs-CZ" altLang="cs-CZ" sz="1700" dirty="0"/>
              <a:t>Subsidiární pravidla pro stanovení tarifní hodnoty v § 9 AT</a:t>
            </a:r>
          </a:p>
        </p:txBody>
      </p:sp>
    </p:spTree>
    <p:extLst>
      <p:ext uri="{BB962C8B-B14F-4D97-AF65-F5344CB8AC3E}">
        <p14:creationId xmlns:p14="http://schemas.microsoft.com/office/powerpoint/2010/main" val="3374671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Ochrana držby</a:t>
            </a:r>
          </a:p>
        </p:txBody>
      </p:sp>
      <p:sp>
        <p:nvSpPr>
          <p:cNvPr id="3" name="Zástupný symbol pro obsah 2"/>
          <p:cNvSpPr>
            <a:spLocks noGrp="1"/>
          </p:cNvSpPr>
          <p:nvPr>
            <p:ph idx="1"/>
          </p:nvPr>
        </p:nvSpPr>
        <p:spPr>
          <a:xfrm>
            <a:off x="914400" y="1772816"/>
            <a:ext cx="7772400" cy="4583534"/>
          </a:xfrm>
        </p:spPr>
        <p:txBody>
          <a:bodyPr>
            <a:normAutofit lnSpcReduction="10000"/>
          </a:bodyPr>
          <a:lstStyle/>
          <a:p>
            <a:pPr>
              <a:buClr>
                <a:schemeClr val="accent3"/>
              </a:buClr>
              <a:buNone/>
              <a:defRPr/>
            </a:pPr>
            <a:endParaRPr lang="cs-CZ" sz="1800" dirty="0">
              <a:cs typeface="Arial" pitchFamily="34" charset="0"/>
            </a:endParaRPr>
          </a:p>
          <a:p>
            <a:pPr>
              <a:defRPr/>
            </a:pPr>
            <a:r>
              <a:rPr lang="cs-CZ" dirty="0"/>
              <a:t>svépomocná ochrana držby</a:t>
            </a:r>
          </a:p>
          <a:p>
            <a:pPr lvl="1" indent="-246888">
              <a:defRPr/>
            </a:pPr>
            <a:r>
              <a:rPr lang="cs-CZ" sz="1800" dirty="0">
                <a:cs typeface="Arial" pitchFamily="34" charset="0"/>
              </a:rPr>
              <a:t>za podmínek § 14 OZ</a:t>
            </a:r>
          </a:p>
          <a:p>
            <a:pPr marL="393192" lvl="1" indent="0">
              <a:buNone/>
              <a:defRPr/>
            </a:pPr>
            <a:endParaRPr lang="cs-CZ" sz="1800" dirty="0">
              <a:cs typeface="Arial" pitchFamily="34" charset="0"/>
            </a:endParaRPr>
          </a:p>
          <a:p>
            <a:pPr>
              <a:defRPr/>
            </a:pPr>
            <a:r>
              <a:rPr lang="cs-CZ" dirty="0"/>
              <a:t>soudní ochrana </a:t>
            </a:r>
            <a:r>
              <a:rPr lang="cs-CZ" dirty="0" smtClean="0"/>
              <a:t>držby:</a:t>
            </a:r>
          </a:p>
          <a:p>
            <a:pPr marL="0" indent="0">
              <a:buNone/>
              <a:defRPr/>
            </a:pPr>
            <a:r>
              <a:rPr lang="cs-CZ" dirty="0" smtClean="0"/>
              <a:t>A) </a:t>
            </a:r>
            <a:r>
              <a:rPr lang="cs-CZ" b="1" dirty="0" smtClean="0"/>
              <a:t>Posesorní ochrana</a:t>
            </a:r>
            <a:endParaRPr lang="cs-CZ" b="1" dirty="0"/>
          </a:p>
          <a:p>
            <a:pPr lvl="1" algn="just">
              <a:defRPr/>
            </a:pPr>
            <a:r>
              <a:rPr lang="cs-CZ" sz="1900" dirty="0"/>
              <a:t>rychlá,  neformální ochrana poslední nerušené držby proti svémocnému zásahu do ní</a:t>
            </a:r>
          </a:p>
          <a:p>
            <a:pPr lvl="1" algn="just">
              <a:defRPr/>
            </a:pPr>
            <a:r>
              <a:rPr lang="cs-CZ" sz="1900" dirty="0"/>
              <a:t>POZOR! Prekluzivní lhůty k podání žaloby – 6 týdnů ode dne, kdy se žalobce dozvěděl o rušení držby a o osobě, která držbu ohrožuje nebo ruší, nejdéle do 1 roku, kdy mohl držitel své právo uplatnit poprvé</a:t>
            </a:r>
          </a:p>
          <a:p>
            <a:pPr marL="393192" lvl="1" indent="0">
              <a:buNone/>
              <a:defRPr/>
            </a:pPr>
            <a:r>
              <a:rPr lang="cs-CZ" sz="1800" dirty="0"/>
              <a:t>soudní ochrana držby (tzv. posesorní </a:t>
            </a:r>
            <a:r>
              <a:rPr lang="cs-CZ" sz="1800" dirty="0" smtClean="0"/>
              <a:t>ochrana)</a:t>
            </a:r>
            <a:endParaRPr lang="cs-CZ" sz="1800" dirty="0">
              <a:cs typeface="Arial" pitchFamily="34" charset="0"/>
            </a:endParaRPr>
          </a:p>
          <a:p>
            <a:pPr marL="0" lvl="1" indent="0">
              <a:spcBef>
                <a:spcPts val="600"/>
              </a:spcBef>
              <a:buSzPct val="70000"/>
              <a:buNone/>
              <a:defRPr/>
            </a:pPr>
            <a:r>
              <a:rPr lang="cs-CZ" sz="2400" dirty="0"/>
              <a:t>B</a:t>
            </a:r>
            <a:r>
              <a:rPr lang="cs-CZ" sz="2400" dirty="0" smtClean="0"/>
              <a:t>) </a:t>
            </a:r>
            <a:r>
              <a:rPr lang="cs-CZ" sz="2400" b="1" dirty="0" smtClean="0"/>
              <a:t>Petitorní ochrana</a:t>
            </a:r>
            <a:r>
              <a:rPr lang="cs-CZ" sz="2400" dirty="0" smtClean="0"/>
              <a:t> – </a:t>
            </a:r>
            <a:r>
              <a:rPr lang="cs-CZ" sz="2400" dirty="0" err="1" smtClean="0"/>
              <a:t>Actio</a:t>
            </a:r>
            <a:r>
              <a:rPr lang="cs-CZ" sz="2400" dirty="0" smtClean="0"/>
              <a:t> </a:t>
            </a:r>
            <a:r>
              <a:rPr lang="cs-CZ" sz="2400" dirty="0" err="1" smtClean="0"/>
              <a:t>Publiciana</a:t>
            </a:r>
            <a:r>
              <a:rPr lang="cs-CZ" sz="2400" dirty="0" smtClean="0"/>
              <a:t> (§ 1043 OZ)</a:t>
            </a:r>
            <a:endParaRPr lang="cs-CZ" sz="2400" dirty="0"/>
          </a:p>
        </p:txBody>
      </p:sp>
    </p:spTree>
    <p:extLst>
      <p:ext uri="{BB962C8B-B14F-4D97-AF65-F5344CB8AC3E}">
        <p14:creationId xmlns:p14="http://schemas.microsoft.com/office/powerpoint/2010/main" val="3744442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200000"/>
                  </a:schemeClr>
                </a:solidFill>
              </a:rPr>
              <a:t>Vlastnické právo</a:t>
            </a:r>
          </a:p>
        </p:txBody>
      </p:sp>
      <p:sp>
        <p:nvSpPr>
          <p:cNvPr id="3" name="Zástupný symbol pro obsah 2"/>
          <p:cNvSpPr>
            <a:spLocks noGrp="1"/>
          </p:cNvSpPr>
          <p:nvPr>
            <p:ph sz="quarter" idx="1"/>
          </p:nvPr>
        </p:nvSpPr>
        <p:spPr/>
        <p:txBody>
          <a:bodyPr>
            <a:normAutofit fontScale="47500" lnSpcReduction="20000"/>
          </a:bodyPr>
          <a:lstStyle/>
          <a:p>
            <a:pPr marL="274320" lvl="1" algn="just" fontAlgn="auto">
              <a:spcBef>
                <a:spcPts val="600"/>
              </a:spcBef>
              <a:spcAft>
                <a:spcPts val="0"/>
              </a:spcAft>
              <a:buSzPct val="70000"/>
              <a:buFont typeface="Wingdings"/>
              <a:buChar char=""/>
              <a:defRPr/>
            </a:pPr>
            <a:r>
              <a:rPr lang="cs-CZ" sz="4500" dirty="0"/>
              <a:t>Předmět vlastnictví - jako vše, co někomu patří, všechny jeho věci hmotné i nehmotné (§ 1011)</a:t>
            </a:r>
          </a:p>
          <a:p>
            <a:pPr marL="274320" lvl="1" algn="just" fontAlgn="auto">
              <a:spcBef>
                <a:spcPts val="600"/>
              </a:spcBef>
              <a:spcAft>
                <a:spcPts val="0"/>
              </a:spcAft>
              <a:buSzPct val="70000"/>
              <a:buFont typeface="Wingdings"/>
              <a:buChar char=""/>
              <a:defRPr/>
            </a:pPr>
            <a:r>
              <a:rPr lang="cs-CZ" sz="4500" b="1" dirty="0"/>
              <a:t>Oprávnění </a:t>
            </a:r>
            <a:r>
              <a:rPr lang="cs-CZ" sz="4500" b="1" dirty="0" smtClean="0"/>
              <a:t>vlastníka (§ </a:t>
            </a:r>
            <a:r>
              <a:rPr lang="cs-CZ" sz="4500" b="1" dirty="0"/>
              <a:t>1012)</a:t>
            </a:r>
          </a:p>
          <a:p>
            <a:pPr lvl="1" indent="-246888" algn="just" fontAlgn="auto">
              <a:spcAft>
                <a:spcPts val="0"/>
              </a:spcAft>
              <a:defRPr/>
            </a:pPr>
            <a:r>
              <a:rPr lang="cs-CZ" sz="3500" dirty="0">
                <a:cs typeface="Arial" pitchFamily="34" charset="0"/>
              </a:rPr>
              <a:t>vlastník má právo se svým vlastnictvím v mezích právního řádu libovolně nakládat a jiné osoby z toho vyloučit. </a:t>
            </a:r>
          </a:p>
          <a:p>
            <a:pPr marL="274320" lvl="1" algn="just" fontAlgn="auto">
              <a:spcBef>
                <a:spcPts val="600"/>
              </a:spcBef>
              <a:spcAft>
                <a:spcPts val="0"/>
              </a:spcAft>
              <a:buSzPct val="70000"/>
              <a:buFont typeface="Wingdings"/>
              <a:buChar char=""/>
              <a:defRPr/>
            </a:pPr>
            <a:r>
              <a:rPr lang="cs-CZ" sz="4500" b="1" dirty="0"/>
              <a:t>Sousedská práva </a:t>
            </a:r>
          </a:p>
          <a:p>
            <a:pPr lvl="1" indent="-246888" algn="just" fontAlgn="auto">
              <a:spcAft>
                <a:spcPts val="0"/>
              </a:spcAft>
              <a:defRPr/>
            </a:pPr>
            <a:r>
              <a:rPr lang="cs-CZ" sz="3500" dirty="0">
                <a:cs typeface="Arial" pitchFamily="34" charset="0"/>
              </a:rPr>
              <a:t>Generální klauzule sousedských práv: Vlastníku se zakazuje nad míru přiměřenou poměrům závažně rušit práva jiných osob, jakož i vykonávat takové činy, jejichž hlavním účelem je jiné osoby obtěžovat nebo poškodit (§ 1012)</a:t>
            </a:r>
          </a:p>
          <a:p>
            <a:pPr lvl="1" indent="-246888" algn="just" fontAlgn="auto">
              <a:spcAft>
                <a:spcPts val="0"/>
              </a:spcAft>
              <a:defRPr/>
            </a:pPr>
            <a:r>
              <a:rPr lang="cs-CZ" sz="3500" dirty="0">
                <a:cs typeface="Arial" pitchFamily="34" charset="0"/>
              </a:rPr>
              <a:t>Sousedské imise (§ 1013 odst. 1) + imise z úředně povoleného zařízení (§ 1013 odst. 2)</a:t>
            </a:r>
          </a:p>
          <a:p>
            <a:pPr marL="274320" lvl="1" algn="just" fontAlgn="auto">
              <a:spcBef>
                <a:spcPts val="600"/>
              </a:spcBef>
              <a:spcAft>
                <a:spcPts val="0"/>
              </a:spcAft>
              <a:buSzPct val="70000"/>
              <a:buFont typeface="Wingdings"/>
              <a:buChar char=""/>
              <a:defRPr/>
            </a:pPr>
            <a:r>
              <a:rPr lang="cs-CZ" sz="4500" b="1" dirty="0" err="1"/>
              <a:t>Rozhrady</a:t>
            </a:r>
            <a:r>
              <a:rPr lang="cs-CZ" sz="4500" b="1" dirty="0"/>
              <a:t> (§ 1024 )</a:t>
            </a:r>
          </a:p>
          <a:p>
            <a:pPr lvl="1" indent="-246888" algn="just" fontAlgn="auto">
              <a:spcAft>
                <a:spcPts val="0"/>
              </a:spcAft>
              <a:defRPr/>
            </a:pPr>
            <a:r>
              <a:rPr lang="cs-CZ" sz="3500" dirty="0">
                <a:cs typeface="Arial" pitchFamily="34" charset="0"/>
              </a:rPr>
              <a:t>má se za to, že ploty, zdi, meze, strouhy a jiné podobné přirozené nebo umělé </a:t>
            </a:r>
            <a:r>
              <a:rPr lang="cs-CZ" sz="3500" dirty="0" err="1">
                <a:cs typeface="Arial" pitchFamily="34" charset="0"/>
              </a:rPr>
              <a:t>rozhrady</a:t>
            </a:r>
            <a:r>
              <a:rPr lang="cs-CZ" sz="3500" dirty="0">
                <a:cs typeface="Arial" pitchFamily="34" charset="0"/>
              </a:rPr>
              <a:t> mezi sousedními pozemky jsou společné</a:t>
            </a:r>
          </a:p>
          <a:p>
            <a:pPr marL="274320" lvl="1" algn="just" fontAlgn="auto">
              <a:spcBef>
                <a:spcPts val="600"/>
              </a:spcBef>
              <a:spcAft>
                <a:spcPts val="0"/>
              </a:spcAft>
              <a:buSzPct val="70000"/>
              <a:buFont typeface="Wingdings"/>
              <a:buChar char=""/>
              <a:defRPr/>
            </a:pPr>
            <a:r>
              <a:rPr lang="cs-CZ" sz="4500" b="1" dirty="0"/>
              <a:t>Určení hranic mezi pozemky (§ 1028)</a:t>
            </a:r>
          </a:p>
          <a:p>
            <a:pPr lvl="1" indent="-246888" algn="just" fontAlgn="auto">
              <a:spcAft>
                <a:spcPts val="0"/>
              </a:spcAft>
              <a:defRPr/>
            </a:pPr>
            <a:r>
              <a:rPr lang="cs-CZ" sz="3500" dirty="0">
                <a:cs typeface="Arial" pitchFamily="34" charset="0"/>
              </a:rPr>
              <a:t>určení podle poslední pokojné držby, nelze-li ji zjistit, určí je soud podle slušného uvážení</a:t>
            </a:r>
          </a:p>
        </p:txBody>
      </p:sp>
      <p:sp>
        <p:nvSpPr>
          <p:cNvPr id="4" name="Nadpis 1"/>
          <p:cNvSpPr txBox="1">
            <a:spLocks/>
          </p:cNvSpPr>
          <p:nvPr/>
        </p:nvSpPr>
        <p:spPr>
          <a:xfrm>
            <a:off x="457200" y="274638"/>
            <a:ext cx="7467600" cy="1143000"/>
          </a:xfrm>
          <a:prstGeom prst="rect">
            <a:avLst/>
          </a:prstGeom>
        </p:spPr>
        <p:txBody>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defRPr/>
            </a:pPr>
            <a:endParaRPr lang="cs-CZ" dirty="0">
              <a:solidFill>
                <a:schemeClr val="tx2">
                  <a:satMod val="200000"/>
                </a:schemeClr>
              </a:solidFill>
            </a:endParaRPr>
          </a:p>
        </p:txBody>
      </p:sp>
    </p:spTree>
    <p:extLst>
      <p:ext uri="{BB962C8B-B14F-4D97-AF65-F5344CB8AC3E}">
        <p14:creationId xmlns:p14="http://schemas.microsoft.com/office/powerpoint/2010/main" val="81624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200000"/>
                  </a:schemeClr>
                </a:solidFill>
              </a:rPr>
              <a:t>Nezbytná cesta</a:t>
            </a:r>
          </a:p>
        </p:txBody>
      </p:sp>
      <p:sp>
        <p:nvSpPr>
          <p:cNvPr id="25603" name="Zástupný symbol pro obsah 2"/>
          <p:cNvSpPr>
            <a:spLocks noGrp="1"/>
          </p:cNvSpPr>
          <p:nvPr>
            <p:ph idx="1"/>
          </p:nvPr>
        </p:nvSpPr>
        <p:spPr/>
        <p:txBody>
          <a:bodyPr>
            <a:normAutofit fontScale="92500" lnSpcReduction="10000"/>
          </a:bodyPr>
          <a:lstStyle/>
          <a:p>
            <a:pPr marL="274320" lvl="1" algn="just">
              <a:spcBef>
                <a:spcPts val="600"/>
              </a:spcBef>
              <a:buSzPct val="70000"/>
              <a:buFont typeface="Wingdings"/>
              <a:buChar char=""/>
              <a:defRPr/>
            </a:pPr>
            <a:r>
              <a:rPr lang="cs-CZ" altLang="cs-CZ" sz="2400" dirty="0"/>
              <a:t>Zřizuje soud buď jako obligační právo, nebo jako </a:t>
            </a:r>
            <a:r>
              <a:rPr lang="cs-CZ" altLang="cs-CZ" sz="2400" b="1" dirty="0"/>
              <a:t>služebnost </a:t>
            </a:r>
          </a:p>
          <a:p>
            <a:pPr marL="274320" lvl="1" algn="just">
              <a:spcBef>
                <a:spcPts val="600"/>
              </a:spcBef>
              <a:buSzPct val="70000"/>
              <a:buFont typeface="Wingdings"/>
              <a:buChar char=""/>
              <a:defRPr/>
            </a:pPr>
            <a:r>
              <a:rPr lang="cs-CZ" altLang="cs-CZ" sz="2400" dirty="0"/>
              <a:t>Základní podmínky pro zřízení nezbytné cesty:</a:t>
            </a:r>
          </a:p>
          <a:p>
            <a:pPr lvl="1" indent="-246888" algn="just">
              <a:defRPr/>
            </a:pPr>
            <a:r>
              <a:rPr lang="cs-CZ" altLang="cs-CZ" sz="2000" dirty="0">
                <a:cs typeface="Arial" pitchFamily="34" charset="0"/>
              </a:rPr>
              <a:t>Nemovitá věc, v jejíž prospěch lze zřídit právo cesty</a:t>
            </a:r>
          </a:p>
          <a:p>
            <a:pPr lvl="1" indent="-246888" algn="just">
              <a:defRPr/>
            </a:pPr>
            <a:r>
              <a:rPr lang="cs-CZ" altLang="cs-CZ" sz="2000" dirty="0">
                <a:cs typeface="Arial" pitchFamily="34" charset="0"/>
              </a:rPr>
              <a:t>Nezbytná komunikační potřeba</a:t>
            </a:r>
          </a:p>
          <a:p>
            <a:pPr lvl="1" indent="-246888" algn="just">
              <a:defRPr/>
            </a:pPr>
            <a:r>
              <a:rPr lang="cs-CZ" altLang="cs-CZ" sz="2000" dirty="0">
                <a:cs typeface="Arial" pitchFamily="34" charset="0"/>
              </a:rPr>
              <a:t>Úplata za zřízení práva nezbytné cesty a stanovení její výše</a:t>
            </a:r>
          </a:p>
          <a:p>
            <a:pPr lvl="1" algn="just" eaLnBrk="1" hangingPunct="1">
              <a:buFont typeface="Wingdings" pitchFamily="2" charset="2"/>
              <a:buChar char="q"/>
              <a:defRPr/>
            </a:pPr>
            <a:endParaRPr lang="cs-CZ" altLang="cs-CZ" sz="1400" dirty="0">
              <a:cs typeface="Arial" charset="0"/>
            </a:endParaRPr>
          </a:p>
          <a:p>
            <a:pPr marL="274320" lvl="1" algn="just">
              <a:spcBef>
                <a:spcPts val="600"/>
              </a:spcBef>
              <a:buSzPct val="70000"/>
              <a:buFont typeface="Wingdings"/>
              <a:buChar char=""/>
              <a:defRPr/>
            </a:pPr>
            <a:r>
              <a:rPr lang="cs-CZ" altLang="cs-CZ" sz="2400" dirty="0"/>
              <a:t>Povolit nezbytnou cestu nelze:</a:t>
            </a:r>
          </a:p>
          <a:p>
            <a:pPr lvl="1" indent="-246888" algn="just">
              <a:defRPr/>
            </a:pPr>
            <a:r>
              <a:rPr lang="cs-CZ" altLang="cs-CZ" sz="2000" dirty="0">
                <a:cs typeface="Arial" pitchFamily="34" charset="0"/>
              </a:rPr>
              <a:t>Škoda převyšující výhodu nezbytné cesty</a:t>
            </a:r>
          </a:p>
          <a:p>
            <a:pPr lvl="1" indent="-246888" algn="just">
              <a:defRPr/>
            </a:pPr>
            <a:r>
              <a:rPr lang="cs-CZ" altLang="cs-CZ" sz="2000" dirty="0">
                <a:cs typeface="Arial" pitchFamily="34" charset="0"/>
              </a:rPr>
              <a:t>Způsobení nedostatku přístupu z hrubé nedbalosti či úmyslně tím, kdo o nezbytnou cestu žádá (22 Cdo 3242/2015, 22 Cdo 1499/2015)</a:t>
            </a:r>
          </a:p>
          <a:p>
            <a:pPr lvl="1" indent="-246888" algn="just">
              <a:defRPr/>
            </a:pPr>
            <a:r>
              <a:rPr lang="cs-CZ" altLang="cs-CZ" sz="2000" dirty="0">
                <a:cs typeface="Arial" pitchFamily="34" charset="0"/>
              </a:rPr>
              <a:t>Pohodlnější spojení</a:t>
            </a:r>
          </a:p>
          <a:p>
            <a:pPr lvl="1" indent="-246888" algn="just">
              <a:defRPr/>
            </a:pPr>
            <a:r>
              <a:rPr lang="cs-CZ" altLang="cs-CZ" sz="2000" dirty="0">
                <a:cs typeface="Arial" pitchFamily="34" charset="0"/>
              </a:rPr>
              <a:t>Přes prostor uzavřený za tím účelem, aby do něj cizí osoby neměly přístup, ani přes pozemek, kde veřejný zájem brání takovou cestu zřídit (22 Cdo 1171/2016)</a:t>
            </a:r>
          </a:p>
          <a:p>
            <a:pPr indent="-246888" algn="just">
              <a:defRPr/>
            </a:pPr>
            <a:r>
              <a:rPr lang="cs-CZ" altLang="cs-CZ" sz="2300" dirty="0">
                <a:cs typeface="Arial" pitchFamily="34" charset="0"/>
              </a:rPr>
              <a:t>Právo nezbytného vedení inženýrských sítí???</a:t>
            </a:r>
          </a:p>
        </p:txBody>
      </p:sp>
    </p:spTree>
    <p:extLst>
      <p:ext uri="{BB962C8B-B14F-4D97-AF65-F5344CB8AC3E}">
        <p14:creationId xmlns:p14="http://schemas.microsoft.com/office/powerpoint/2010/main" val="19583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47813" y="1125538"/>
            <a:ext cx="5832475" cy="6477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b="1" dirty="0"/>
              <a:t>NABÝVÁNÍ VLASTNICKÉHO PRÁVA</a:t>
            </a:r>
          </a:p>
        </p:txBody>
      </p:sp>
      <p:cxnSp>
        <p:nvCxnSpPr>
          <p:cNvPr id="4" name="Přímá spojnice se šipkou 3"/>
          <p:cNvCxnSpPr/>
          <p:nvPr/>
        </p:nvCxnSpPr>
        <p:spPr>
          <a:xfrm flipH="1">
            <a:off x="2411413" y="1773238"/>
            <a:ext cx="1223962" cy="863600"/>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Přímá spojnice se šipkou 5"/>
          <p:cNvCxnSpPr/>
          <p:nvPr/>
        </p:nvCxnSpPr>
        <p:spPr>
          <a:xfrm>
            <a:off x="5148263" y="1773238"/>
            <a:ext cx="1295400" cy="863600"/>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Obdélník 6"/>
          <p:cNvSpPr/>
          <p:nvPr/>
        </p:nvSpPr>
        <p:spPr>
          <a:xfrm>
            <a:off x="1547813" y="2660650"/>
            <a:ext cx="1728787"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ORIGINÁRNÍ</a:t>
            </a:r>
          </a:p>
        </p:txBody>
      </p:sp>
      <p:sp>
        <p:nvSpPr>
          <p:cNvPr id="8" name="Obdélník 7"/>
          <p:cNvSpPr/>
          <p:nvPr/>
        </p:nvSpPr>
        <p:spPr>
          <a:xfrm>
            <a:off x="5508624" y="2678113"/>
            <a:ext cx="1871663"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DERIVATIVNÍ</a:t>
            </a:r>
          </a:p>
        </p:txBody>
      </p:sp>
      <p:cxnSp>
        <p:nvCxnSpPr>
          <p:cNvPr id="11" name="Přímá spojnice se šipkou 10"/>
          <p:cNvCxnSpPr/>
          <p:nvPr/>
        </p:nvCxnSpPr>
        <p:spPr>
          <a:xfrm flipH="1">
            <a:off x="5724525" y="3325813"/>
            <a:ext cx="360363" cy="6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a:off x="6659563" y="3325813"/>
            <a:ext cx="433387" cy="6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bdélník 15"/>
          <p:cNvSpPr/>
          <p:nvPr/>
        </p:nvSpPr>
        <p:spPr>
          <a:xfrm>
            <a:off x="5076056" y="3949700"/>
            <a:ext cx="1296169" cy="6477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PŘEVOD</a:t>
            </a:r>
          </a:p>
        </p:txBody>
      </p:sp>
      <p:sp>
        <p:nvSpPr>
          <p:cNvPr id="17" name="Obdélník 16"/>
          <p:cNvSpPr/>
          <p:nvPr/>
        </p:nvSpPr>
        <p:spPr>
          <a:xfrm>
            <a:off x="6659562" y="3933825"/>
            <a:ext cx="1440830" cy="6477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PŘECHOD</a:t>
            </a:r>
          </a:p>
        </p:txBody>
      </p:sp>
    </p:spTree>
    <p:extLst>
      <p:ext uri="{BB962C8B-B14F-4D97-AF65-F5344CB8AC3E}">
        <p14:creationId xmlns:p14="http://schemas.microsoft.com/office/powerpoint/2010/main" val="3069891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sz="2800" dirty="0">
                <a:solidFill>
                  <a:schemeClr val="tx2">
                    <a:satMod val="200000"/>
                  </a:schemeClr>
                </a:solidFill>
              </a:rPr>
              <a:t>Nabytí vlastnického práva (originární)</a:t>
            </a:r>
          </a:p>
        </p:txBody>
      </p:sp>
      <p:sp>
        <p:nvSpPr>
          <p:cNvPr id="27651" name="Zástupný symbol pro obsah 2"/>
          <p:cNvSpPr>
            <a:spLocks noGrp="1"/>
          </p:cNvSpPr>
          <p:nvPr>
            <p:ph sz="quarter" idx="1"/>
          </p:nvPr>
        </p:nvSpPr>
        <p:spPr>
          <a:xfrm>
            <a:off x="457200" y="1600200"/>
            <a:ext cx="8075240" cy="4925144"/>
          </a:xfrm>
        </p:spPr>
        <p:txBody>
          <a:bodyPr>
            <a:normAutofit fontScale="92500"/>
          </a:bodyPr>
          <a:lstStyle/>
          <a:p>
            <a:pPr marL="274320" lvl="1" algn="just">
              <a:spcBef>
                <a:spcPts val="600"/>
              </a:spcBef>
              <a:buSzPct val="70000"/>
              <a:buFont typeface="Wingdings"/>
              <a:buChar char=""/>
              <a:defRPr/>
            </a:pPr>
            <a:r>
              <a:rPr lang="cs-CZ" altLang="cs-CZ" sz="2500" b="1" dirty="0"/>
              <a:t>Přivlastnění</a:t>
            </a:r>
            <a:r>
              <a:rPr lang="cs-CZ" altLang="cs-CZ" sz="2500" dirty="0"/>
              <a:t> (§ 1045)</a:t>
            </a:r>
          </a:p>
          <a:p>
            <a:pPr lvl="1" indent="-246888" algn="just">
              <a:lnSpc>
                <a:spcPct val="80000"/>
              </a:lnSpc>
              <a:defRPr/>
            </a:pPr>
            <a:r>
              <a:rPr lang="cs-CZ" altLang="cs-CZ" sz="2400" dirty="0">
                <a:cs typeface="Arial" pitchFamily="34" charset="0"/>
              </a:rPr>
              <a:t>zásada okupační volnosti</a:t>
            </a:r>
          </a:p>
          <a:p>
            <a:pPr lvl="1" indent="-246888" algn="just">
              <a:lnSpc>
                <a:spcPct val="80000"/>
              </a:lnSpc>
              <a:defRPr/>
            </a:pPr>
            <a:r>
              <a:rPr lang="cs-CZ" altLang="cs-CZ" sz="2400" dirty="0">
                <a:cs typeface="Arial" pitchFamily="34" charset="0"/>
              </a:rPr>
              <a:t>opuštěnou movitou věc si může přivlastnit každý (věc ničí)</a:t>
            </a:r>
          </a:p>
          <a:p>
            <a:pPr lvl="1" indent="-246888" algn="just">
              <a:lnSpc>
                <a:spcPct val="80000"/>
              </a:lnSpc>
              <a:defRPr/>
            </a:pPr>
            <a:r>
              <a:rPr lang="cs-CZ" altLang="cs-CZ" sz="2400" dirty="0">
                <a:cs typeface="Arial" pitchFamily="34" charset="0"/>
              </a:rPr>
              <a:t>opuštěná nemovitá věc připadá do vlastnictví státu</a:t>
            </a:r>
          </a:p>
          <a:p>
            <a:pPr marL="274320" lvl="1" algn="just">
              <a:spcBef>
                <a:spcPts val="600"/>
              </a:spcBef>
              <a:buSzPct val="70000"/>
              <a:buFont typeface="Wingdings"/>
              <a:buChar char=""/>
              <a:defRPr/>
            </a:pPr>
            <a:r>
              <a:rPr lang="cs-CZ" altLang="cs-CZ" sz="2500" b="1" dirty="0"/>
              <a:t>Přivlastnění zvířete </a:t>
            </a:r>
            <a:r>
              <a:rPr lang="cs-CZ" altLang="cs-CZ" sz="2500" dirty="0" smtClean="0"/>
              <a:t>(§ 1046</a:t>
            </a:r>
            <a:r>
              <a:rPr lang="cs-CZ" altLang="cs-CZ" sz="2500" dirty="0"/>
              <a:t>)</a:t>
            </a:r>
          </a:p>
          <a:p>
            <a:pPr marL="274320" lvl="1" algn="just">
              <a:spcBef>
                <a:spcPts val="600"/>
              </a:spcBef>
              <a:buSzPct val="70000"/>
              <a:buFont typeface="Wingdings"/>
              <a:buChar char=""/>
              <a:defRPr/>
            </a:pPr>
            <a:r>
              <a:rPr lang="cs-CZ" altLang="cs-CZ" sz="2500" b="1" dirty="0"/>
              <a:t>Domněnka opuštění věci</a:t>
            </a:r>
            <a:r>
              <a:rPr lang="cs-CZ" altLang="cs-CZ" sz="2500" dirty="0"/>
              <a:t> (§ 1050)</a:t>
            </a:r>
          </a:p>
          <a:p>
            <a:pPr marL="274320" lvl="1" algn="just">
              <a:spcBef>
                <a:spcPts val="600"/>
              </a:spcBef>
              <a:buSzPct val="70000"/>
              <a:buFont typeface="Wingdings"/>
              <a:buChar char=""/>
              <a:defRPr/>
            </a:pPr>
            <a:r>
              <a:rPr lang="cs-CZ" altLang="cs-CZ" sz="2500" b="1" dirty="0"/>
              <a:t>Nález</a:t>
            </a:r>
            <a:r>
              <a:rPr lang="cs-CZ" altLang="cs-CZ" sz="2500" dirty="0"/>
              <a:t> (§ 1051)</a:t>
            </a:r>
          </a:p>
          <a:p>
            <a:pPr lvl="1" indent="-246888" algn="just">
              <a:lnSpc>
                <a:spcPct val="80000"/>
              </a:lnSpc>
              <a:defRPr/>
            </a:pPr>
            <a:r>
              <a:rPr lang="cs-CZ" altLang="cs-CZ" sz="2400" dirty="0">
                <a:cs typeface="Arial" pitchFamily="34" charset="0"/>
              </a:rPr>
              <a:t>Nalezenou věc nelze považovat za opuštěnou a přivlastnit si ji!</a:t>
            </a:r>
          </a:p>
          <a:p>
            <a:pPr lvl="1" indent="-246888" algn="just">
              <a:lnSpc>
                <a:spcPct val="80000"/>
              </a:lnSpc>
              <a:defRPr/>
            </a:pPr>
            <a:r>
              <a:rPr lang="cs-CZ" altLang="cs-CZ" sz="2400" dirty="0">
                <a:cs typeface="Arial" pitchFamily="34" charset="0"/>
              </a:rPr>
              <a:t>povinnost nálezce vydat věc tomu, kdo ji ztratil, nebo vlastníkovi</a:t>
            </a:r>
          </a:p>
          <a:p>
            <a:pPr lvl="1" indent="-246888" algn="just">
              <a:lnSpc>
                <a:spcPct val="80000"/>
              </a:lnSpc>
              <a:defRPr/>
            </a:pPr>
            <a:r>
              <a:rPr lang="cs-CZ" altLang="cs-CZ" sz="2400" dirty="0">
                <a:cs typeface="Arial" pitchFamily="34" charset="0"/>
              </a:rPr>
              <a:t>právo nálezce na nálezné (10 %) a náhradu nutných nákladů</a:t>
            </a:r>
          </a:p>
          <a:p>
            <a:pPr marL="274320" lvl="1" algn="just">
              <a:spcBef>
                <a:spcPts val="600"/>
              </a:spcBef>
              <a:buSzPct val="70000"/>
              <a:buFont typeface="Wingdings"/>
              <a:buChar char=""/>
              <a:defRPr/>
            </a:pPr>
            <a:r>
              <a:rPr lang="cs-CZ" altLang="cs-CZ" sz="2500" b="1" dirty="0"/>
              <a:t>Přírůstek přirozený </a:t>
            </a:r>
            <a:r>
              <a:rPr lang="cs-CZ" altLang="cs-CZ" sz="2500" dirty="0"/>
              <a:t>(§ 1066–1073)</a:t>
            </a:r>
          </a:p>
          <a:p>
            <a:pPr marL="274320" lvl="1" algn="just">
              <a:spcBef>
                <a:spcPts val="600"/>
              </a:spcBef>
              <a:buSzPct val="70000"/>
              <a:buFont typeface="Wingdings"/>
              <a:buChar char=""/>
              <a:defRPr/>
            </a:pPr>
            <a:r>
              <a:rPr lang="cs-CZ" altLang="cs-CZ" sz="2500" b="1" dirty="0"/>
              <a:t>Přírůstek umělý </a:t>
            </a:r>
            <a:r>
              <a:rPr lang="cs-CZ" altLang="cs-CZ" sz="2500" dirty="0"/>
              <a:t>– zpracování, smísení, stavba, </a:t>
            </a:r>
            <a:r>
              <a:rPr lang="cs-CZ" altLang="cs-CZ" sz="2500" dirty="0" err="1"/>
              <a:t>přestavek</a:t>
            </a:r>
            <a:endParaRPr lang="cs-CZ" altLang="cs-CZ" sz="2500" dirty="0"/>
          </a:p>
        </p:txBody>
      </p:sp>
    </p:spTree>
    <p:extLst>
      <p:ext uri="{BB962C8B-B14F-4D97-AF65-F5344CB8AC3E}">
        <p14:creationId xmlns:p14="http://schemas.microsoft.com/office/powerpoint/2010/main" val="3816623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sz="2800" dirty="0">
                <a:solidFill>
                  <a:schemeClr val="tx2">
                    <a:satMod val="200000"/>
                  </a:schemeClr>
                </a:solidFill>
              </a:rPr>
              <a:t>Nabytí vlastnického práva (originární)</a:t>
            </a:r>
          </a:p>
        </p:txBody>
      </p:sp>
      <p:sp>
        <p:nvSpPr>
          <p:cNvPr id="27651" name="Zástupný symbol pro obsah 2"/>
          <p:cNvSpPr>
            <a:spLocks noGrp="1"/>
          </p:cNvSpPr>
          <p:nvPr>
            <p:ph sz="quarter" idx="1"/>
          </p:nvPr>
        </p:nvSpPr>
        <p:spPr>
          <a:xfrm>
            <a:off x="457200" y="1600200"/>
            <a:ext cx="8075240" cy="4925144"/>
          </a:xfrm>
        </p:spPr>
        <p:txBody>
          <a:bodyPr>
            <a:normAutofit lnSpcReduction="10000"/>
          </a:bodyPr>
          <a:lstStyle/>
          <a:p>
            <a:pPr marL="274320" lvl="1" algn="just">
              <a:spcBef>
                <a:spcPts val="600"/>
              </a:spcBef>
              <a:buSzPct val="70000"/>
              <a:buFont typeface="Wingdings"/>
              <a:buChar char=""/>
              <a:defRPr/>
            </a:pPr>
            <a:r>
              <a:rPr lang="cs-CZ" altLang="cs-CZ" sz="2500" b="1" dirty="0"/>
              <a:t>Na základě rozhodnutí orgánu veřejné moci </a:t>
            </a:r>
            <a:r>
              <a:rPr lang="cs-CZ" altLang="cs-CZ" sz="2500" dirty="0"/>
              <a:t>(Zrušení a vypořádání spoluvlastnictví, vypořádání SJM, pozemkové úpravy, restituce, …)</a:t>
            </a:r>
          </a:p>
          <a:p>
            <a:pPr marL="274320" lvl="1" algn="just">
              <a:spcBef>
                <a:spcPts val="600"/>
              </a:spcBef>
              <a:buSzPct val="70000"/>
              <a:buFont typeface="Wingdings"/>
              <a:buChar char=""/>
              <a:defRPr/>
            </a:pPr>
            <a:r>
              <a:rPr lang="cs-CZ" altLang="cs-CZ" sz="2500" b="1" dirty="0"/>
              <a:t>Vydržení</a:t>
            </a:r>
            <a:endParaRPr lang="cs-CZ" sz="2500" b="1" dirty="0"/>
          </a:p>
          <a:p>
            <a:pPr lvl="1" indent="-246888" algn="just">
              <a:lnSpc>
                <a:spcPct val="80000"/>
              </a:lnSpc>
              <a:defRPr/>
            </a:pPr>
            <a:r>
              <a:rPr lang="cs-CZ" sz="2500" b="1" dirty="0">
                <a:cs typeface="Arial" pitchFamily="34" charset="0"/>
              </a:rPr>
              <a:t>řádné vydržení (§ 1089 – 1094)</a:t>
            </a:r>
          </a:p>
          <a:p>
            <a:pPr marL="822960" lvl="3" algn="just">
              <a:spcBef>
                <a:spcPts val="600"/>
              </a:spcBef>
              <a:buSzPct val="70000"/>
              <a:defRPr/>
            </a:pPr>
            <a:r>
              <a:rPr lang="cs-CZ" sz="2400" dirty="0"/>
              <a:t>poctivá, pravá držba, zakládající se na právním důvodu, který by postačil ke vzniku vlastnického práva</a:t>
            </a:r>
          </a:p>
          <a:p>
            <a:pPr marL="822960" lvl="3" algn="just">
              <a:spcBef>
                <a:spcPts val="600"/>
              </a:spcBef>
              <a:buSzPct val="70000"/>
              <a:defRPr/>
            </a:pPr>
            <a:r>
              <a:rPr lang="cs-CZ" sz="2400" dirty="0"/>
              <a:t>uplynutí vydržecí doby (3 roky movité, 10 let nemovité věci)</a:t>
            </a:r>
          </a:p>
          <a:p>
            <a:pPr lvl="1" indent="-246888" algn="just">
              <a:lnSpc>
                <a:spcPct val="80000"/>
              </a:lnSpc>
              <a:defRPr/>
            </a:pPr>
            <a:r>
              <a:rPr lang="cs-CZ" sz="2500" b="1" dirty="0">
                <a:cs typeface="Arial" pitchFamily="34" charset="0"/>
              </a:rPr>
              <a:t>mimořádné vydržení (§ 1095)</a:t>
            </a:r>
          </a:p>
          <a:p>
            <a:pPr marL="822960" lvl="3" algn="just">
              <a:spcBef>
                <a:spcPts val="600"/>
              </a:spcBef>
              <a:buSzPct val="70000"/>
              <a:defRPr/>
            </a:pPr>
            <a:r>
              <a:rPr lang="cs-CZ" sz="2400" dirty="0"/>
              <a:t>Dvojnásobná vydržecí lhůta, ovšem držba se nezakládá jedná-li se o držbu neřádnou (držba nemusí být poctivá, ale nepoctivost lze namítnout)</a:t>
            </a:r>
          </a:p>
          <a:p>
            <a:pPr marL="274320" lvl="1" algn="just">
              <a:spcBef>
                <a:spcPts val="600"/>
              </a:spcBef>
              <a:buSzPct val="70000"/>
              <a:buFont typeface="Wingdings"/>
              <a:buChar char=""/>
              <a:defRPr/>
            </a:pPr>
            <a:endParaRPr lang="cs-CZ" altLang="cs-CZ" sz="2800" dirty="0"/>
          </a:p>
        </p:txBody>
      </p:sp>
    </p:spTree>
    <p:extLst>
      <p:ext uri="{BB962C8B-B14F-4D97-AF65-F5344CB8AC3E}">
        <p14:creationId xmlns:p14="http://schemas.microsoft.com/office/powerpoint/2010/main" val="149897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gs>
            <a:gs pos="39999">
              <a:schemeClr val="bg2">
                <a:lumMod val="90000"/>
              </a:schemeClr>
            </a:gs>
            <a:gs pos="70000">
              <a:schemeClr val="bg2">
                <a:lumMod val="75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200000"/>
                  </a:schemeClr>
                </a:solidFill>
              </a:rPr>
              <a:t>Převod vlastnického práva</a:t>
            </a:r>
          </a:p>
        </p:txBody>
      </p:sp>
      <p:sp>
        <p:nvSpPr>
          <p:cNvPr id="31747" name="Zástupný symbol pro obsah 2"/>
          <p:cNvSpPr>
            <a:spLocks noGrp="1"/>
          </p:cNvSpPr>
          <p:nvPr>
            <p:ph idx="1"/>
          </p:nvPr>
        </p:nvSpPr>
        <p:spPr>
          <a:xfrm>
            <a:off x="928688" y="1571625"/>
            <a:ext cx="7772400" cy="4572000"/>
          </a:xfrm>
        </p:spPr>
        <p:txBody>
          <a:bodyPr/>
          <a:lstStyle/>
          <a:p>
            <a:pPr eaLnBrk="1" hangingPunct="1">
              <a:buFont typeface="Arial" charset="0"/>
              <a:buChar char="•"/>
            </a:pPr>
            <a:r>
              <a:rPr lang="cs-CZ" altLang="cs-CZ" sz="1800" b="1">
                <a:latin typeface="Palatino Linotype" pitchFamily="18" charset="0"/>
              </a:rPr>
              <a:t>Převod vlastnického práva</a:t>
            </a:r>
            <a:endParaRPr lang="cs-CZ" altLang="cs-CZ" sz="1800">
              <a:latin typeface="Palatino Linotype" pitchFamily="18" charset="0"/>
            </a:endParaRPr>
          </a:p>
          <a:p>
            <a:pPr eaLnBrk="1" hangingPunct="1">
              <a:buFont typeface="Arial" charset="0"/>
              <a:buChar char="•"/>
            </a:pPr>
            <a:endParaRPr lang="cs-CZ" altLang="cs-CZ" sz="1800" b="1">
              <a:latin typeface="Palatino Linotype" pitchFamily="18" charset="0"/>
            </a:endParaRPr>
          </a:p>
          <a:p>
            <a:pPr eaLnBrk="1" hangingPunct="1">
              <a:buFont typeface="Arial" charset="0"/>
              <a:buChar char="•"/>
            </a:pPr>
            <a:endParaRPr lang="cs-CZ" altLang="cs-CZ" sz="1800" b="1">
              <a:latin typeface="Palatino Linotype" pitchFamily="18" charset="0"/>
            </a:endParaRPr>
          </a:p>
          <a:p>
            <a:pPr eaLnBrk="1" hangingPunct="1">
              <a:buFont typeface="Arial" charset="0"/>
              <a:buChar char="•"/>
            </a:pPr>
            <a:endParaRPr lang="cs-CZ" altLang="cs-CZ" sz="1800" b="1">
              <a:latin typeface="Palatino Linotype" pitchFamily="18" charset="0"/>
            </a:endParaRPr>
          </a:p>
          <a:p>
            <a:pPr eaLnBrk="1" hangingPunct="1">
              <a:buFont typeface="Arial" charset="0"/>
              <a:buChar char="•"/>
            </a:pPr>
            <a:endParaRPr lang="cs-CZ" altLang="cs-CZ" sz="1800" b="1">
              <a:latin typeface="Palatino Linotype" pitchFamily="18" charset="0"/>
            </a:endParaRPr>
          </a:p>
          <a:p>
            <a:pPr eaLnBrk="1" hangingPunct="1">
              <a:buFont typeface="Arial" charset="0"/>
              <a:buChar char="•"/>
            </a:pPr>
            <a:endParaRPr lang="cs-CZ" altLang="cs-CZ" sz="1800" b="1">
              <a:latin typeface="Palatino Linotype" pitchFamily="18" charset="0"/>
            </a:endParaRPr>
          </a:p>
          <a:p>
            <a:pPr eaLnBrk="1" hangingPunct="1">
              <a:buFont typeface="Arial" charset="0"/>
              <a:buChar char="•"/>
            </a:pPr>
            <a:endParaRPr lang="cs-CZ" altLang="cs-CZ" sz="1800" b="1">
              <a:latin typeface="Palatino Linotype" pitchFamily="18" charset="0"/>
            </a:endParaRPr>
          </a:p>
          <a:p>
            <a:pPr eaLnBrk="1" hangingPunct="1">
              <a:buFont typeface="Arial" charset="0"/>
              <a:buChar char="•"/>
            </a:pPr>
            <a:endParaRPr lang="cs-CZ" altLang="cs-CZ" sz="1800" b="1">
              <a:latin typeface="Palatino Linotype" pitchFamily="18" charset="0"/>
            </a:endParaRPr>
          </a:p>
          <a:p>
            <a:pPr eaLnBrk="1" hangingPunct="1">
              <a:buFont typeface="Arial" charset="0"/>
              <a:buChar char="•"/>
            </a:pPr>
            <a:endParaRPr lang="cs-CZ" altLang="cs-CZ" sz="1800" b="1">
              <a:latin typeface="Palatino Linotype" pitchFamily="18" charset="0"/>
            </a:endParaRPr>
          </a:p>
        </p:txBody>
      </p:sp>
      <p:pic>
        <p:nvPicPr>
          <p:cNvPr id="3174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9" y="2012064"/>
            <a:ext cx="5904656" cy="4732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047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a:t>Nabytí od neoprávněného</a:t>
            </a:r>
            <a:br>
              <a:rPr lang="cs-CZ" dirty="0"/>
            </a:br>
            <a:r>
              <a:rPr lang="cs-CZ" sz="2400" dirty="0">
                <a:solidFill>
                  <a:schemeClr val="accent2"/>
                </a:solidFill>
              </a:rPr>
              <a:t>věci movité a nezapsané ve veřejných seznamech</a:t>
            </a:r>
          </a:p>
        </p:txBody>
      </p:sp>
      <p:sp>
        <p:nvSpPr>
          <p:cNvPr id="3" name="Zástupný symbol pro obsah 2"/>
          <p:cNvSpPr>
            <a:spLocks noGrp="1"/>
          </p:cNvSpPr>
          <p:nvPr>
            <p:ph idx="1"/>
          </p:nvPr>
        </p:nvSpPr>
        <p:spPr>
          <a:xfrm>
            <a:off x="179512" y="1600200"/>
            <a:ext cx="8640960" cy="5069160"/>
          </a:xfrm>
        </p:spPr>
        <p:txBody>
          <a:bodyPr>
            <a:normAutofit fontScale="62500" lnSpcReduction="20000"/>
          </a:bodyPr>
          <a:lstStyle/>
          <a:p>
            <a:pPr marL="274320" lvl="1" algn="just">
              <a:lnSpc>
                <a:spcPct val="120000"/>
              </a:lnSpc>
              <a:spcBef>
                <a:spcPts val="600"/>
              </a:spcBef>
              <a:buSzPct val="70000"/>
              <a:buFont typeface="Wingdings"/>
              <a:buChar char=""/>
              <a:defRPr/>
            </a:pPr>
            <a:r>
              <a:rPr lang="cs-CZ" sz="2500" b="1" dirty="0"/>
              <a:t>Předpoklady:</a:t>
            </a:r>
          </a:p>
          <a:p>
            <a:pPr lvl="1" indent="-246888" algn="just">
              <a:lnSpc>
                <a:spcPct val="120000"/>
              </a:lnSpc>
              <a:defRPr/>
            </a:pPr>
            <a:r>
              <a:rPr lang="cs-CZ" sz="2400" dirty="0">
                <a:cs typeface="Arial" pitchFamily="34" charset="0"/>
              </a:rPr>
              <a:t>Předmět nabytí </a:t>
            </a:r>
          </a:p>
          <a:p>
            <a:pPr lvl="1" indent="-246888" algn="just">
              <a:lnSpc>
                <a:spcPct val="120000"/>
              </a:lnSpc>
              <a:defRPr/>
            </a:pPr>
            <a:r>
              <a:rPr lang="cs-CZ" sz="2400" dirty="0">
                <a:cs typeface="Arial" pitchFamily="34" charset="0"/>
              </a:rPr>
              <a:t>Titul nabytí</a:t>
            </a:r>
          </a:p>
          <a:p>
            <a:pPr lvl="1" indent="-246888" algn="just">
              <a:lnSpc>
                <a:spcPct val="120000"/>
              </a:lnSpc>
              <a:defRPr/>
            </a:pPr>
            <a:r>
              <a:rPr lang="cs-CZ" sz="2400" dirty="0">
                <a:cs typeface="Arial" pitchFamily="34" charset="0"/>
              </a:rPr>
              <a:t>Dobrá víra nabyvatele</a:t>
            </a:r>
          </a:p>
          <a:p>
            <a:pPr lvl="1" indent="-246888" algn="just">
              <a:lnSpc>
                <a:spcPct val="120000"/>
              </a:lnSpc>
              <a:defRPr/>
            </a:pPr>
            <a:r>
              <a:rPr lang="cs-CZ" sz="2400" dirty="0">
                <a:cs typeface="Arial" pitchFamily="34" charset="0"/>
              </a:rPr>
              <a:t>Úplatnost nabytí [jen u § 1109 písm. c) a § 1110 OZ]</a:t>
            </a:r>
          </a:p>
          <a:p>
            <a:pPr lvl="1" indent="-246888" algn="just">
              <a:lnSpc>
                <a:spcPct val="120000"/>
              </a:lnSpc>
              <a:defRPr/>
            </a:pPr>
            <a:r>
              <a:rPr lang="cs-CZ" sz="2400" dirty="0">
                <a:cs typeface="Arial" pitchFamily="34" charset="0"/>
              </a:rPr>
              <a:t>Nastoupení jednoho z nabývacích způsobů [jen u § 1109 OZ]</a:t>
            </a:r>
          </a:p>
          <a:p>
            <a:pPr indent="-246888" algn="just">
              <a:lnSpc>
                <a:spcPct val="120000"/>
              </a:lnSpc>
              <a:defRPr/>
            </a:pPr>
            <a:r>
              <a:rPr lang="cs-CZ" sz="2700" b="1" dirty="0">
                <a:cs typeface="Arial" pitchFamily="34" charset="0"/>
              </a:rPr>
              <a:t>Privilegované nabývací způsoby:</a:t>
            </a:r>
          </a:p>
          <a:p>
            <a:pPr lvl="1" indent="-246888" algn="just">
              <a:lnSpc>
                <a:spcPct val="120000"/>
              </a:lnSpc>
              <a:defRPr/>
            </a:pPr>
            <a:r>
              <a:rPr lang="cs-CZ" dirty="0">
                <a:cs typeface="Arial" pitchFamily="34" charset="0"/>
              </a:rPr>
              <a:t>Nabytí ve veřejné dražbě</a:t>
            </a:r>
          </a:p>
          <a:p>
            <a:pPr lvl="1" indent="-246888" algn="just">
              <a:lnSpc>
                <a:spcPct val="120000"/>
              </a:lnSpc>
              <a:defRPr/>
            </a:pPr>
            <a:r>
              <a:rPr lang="cs-CZ" dirty="0">
                <a:cs typeface="Arial" pitchFamily="34" charset="0"/>
              </a:rPr>
              <a:t>Nabytí od podnikatele při jeho podnikatelské činnosti v rámci běžného obchodního styku</a:t>
            </a:r>
          </a:p>
          <a:p>
            <a:pPr lvl="1" indent="-246888" algn="just">
              <a:lnSpc>
                <a:spcPct val="120000"/>
              </a:lnSpc>
              <a:defRPr/>
            </a:pPr>
            <a:r>
              <a:rPr lang="cs-CZ" dirty="0">
                <a:cs typeface="Arial" pitchFamily="34" charset="0"/>
              </a:rPr>
              <a:t>Úplatné nabytí od někoho, komu vlastník svou věc svěřil</a:t>
            </a:r>
          </a:p>
          <a:p>
            <a:pPr lvl="1" indent="-246888" algn="just">
              <a:lnSpc>
                <a:spcPct val="120000"/>
              </a:lnSpc>
              <a:defRPr/>
            </a:pPr>
            <a:r>
              <a:rPr lang="cs-CZ" dirty="0">
                <a:cs typeface="Arial" pitchFamily="34" charset="0"/>
              </a:rPr>
              <a:t>Od neoprávněného dědice, jemuž bylo dědictví potvrzeno</a:t>
            </a:r>
          </a:p>
          <a:p>
            <a:pPr lvl="1" indent="-246888" algn="just">
              <a:lnSpc>
                <a:spcPct val="120000"/>
              </a:lnSpc>
              <a:defRPr/>
            </a:pPr>
            <a:r>
              <a:rPr lang="cs-CZ" dirty="0">
                <a:cs typeface="Arial" pitchFamily="34" charset="0"/>
              </a:rPr>
              <a:t>Při obchodu s investičním nástrojem, cenným papírem nebo listinou vystavenou na doručitele a při obchodu na komoditní burze (srov. § 1113 OZ)</a:t>
            </a:r>
          </a:p>
          <a:p>
            <a:pPr marL="274320" lvl="1" algn="just">
              <a:lnSpc>
                <a:spcPct val="120000"/>
              </a:lnSpc>
              <a:spcBef>
                <a:spcPts val="600"/>
              </a:spcBef>
              <a:buSzPct val="70000"/>
              <a:buFont typeface="Wingdings"/>
              <a:buChar char=""/>
              <a:defRPr/>
            </a:pPr>
            <a:r>
              <a:rPr lang="cs-CZ" sz="2500" dirty="0"/>
              <a:t>POZOR – věci movité použité nabyté od podnikatele (§ 1110) a ostatní případy (§ 1111) může vlastník požadovat vydání věci</a:t>
            </a:r>
          </a:p>
          <a:p>
            <a:pPr marL="274320" lvl="1" algn="just">
              <a:lnSpc>
                <a:spcPct val="120000"/>
              </a:lnSpc>
              <a:spcBef>
                <a:spcPts val="600"/>
              </a:spcBef>
              <a:buSzPct val="70000"/>
              <a:buFont typeface="Wingdings"/>
              <a:buChar char=""/>
              <a:defRPr/>
            </a:pPr>
            <a:r>
              <a:rPr lang="cs-CZ" sz="2500" b="1" dirty="0"/>
              <a:t>Důsledky nabytí od neoprávněného:</a:t>
            </a:r>
          </a:p>
          <a:p>
            <a:pPr lvl="1" indent="-246888" algn="just">
              <a:lnSpc>
                <a:spcPct val="120000"/>
              </a:lnSpc>
              <a:defRPr/>
            </a:pPr>
            <a:r>
              <a:rPr lang="cs-CZ" dirty="0">
                <a:cs typeface="Arial" pitchFamily="34" charset="0"/>
              </a:rPr>
              <a:t>Originární nabytí vlastnického práva poctivého nabyvatele nezatíženého vadami (zejména právy třetích osob za podmínek § 1107 OZ)</a:t>
            </a:r>
          </a:p>
          <a:p>
            <a:pPr lvl="1" indent="-246888" algn="just">
              <a:lnSpc>
                <a:spcPct val="120000"/>
              </a:lnSpc>
              <a:defRPr/>
            </a:pPr>
            <a:r>
              <a:rPr lang="cs-CZ" dirty="0">
                <a:cs typeface="Arial" pitchFamily="34" charset="0"/>
              </a:rPr>
              <a:t>Nárok na náhradu škody vlastníka vůči neoprávněnému převodci</a:t>
            </a:r>
          </a:p>
        </p:txBody>
      </p:sp>
    </p:spTree>
    <p:extLst>
      <p:ext uri="{BB962C8B-B14F-4D97-AF65-F5344CB8AC3E}">
        <p14:creationId xmlns:p14="http://schemas.microsoft.com/office/powerpoint/2010/main" val="271604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20688"/>
            <a:ext cx="8280920" cy="1143000"/>
          </a:xfrm>
        </p:spPr>
        <p:txBody>
          <a:bodyPr/>
          <a:lstStyle/>
          <a:p>
            <a:pPr eaLnBrk="1" fontAlgn="auto" hangingPunct="1">
              <a:spcAft>
                <a:spcPts val="0"/>
              </a:spcAft>
              <a:defRPr/>
            </a:pPr>
            <a:r>
              <a:rPr lang="cs-CZ" dirty="0">
                <a:solidFill>
                  <a:schemeClr val="tx2">
                    <a:satMod val="200000"/>
                  </a:schemeClr>
                </a:solidFill>
              </a:rPr>
              <a:t>Ochrana vlastnického práva</a:t>
            </a:r>
          </a:p>
        </p:txBody>
      </p:sp>
      <p:sp>
        <p:nvSpPr>
          <p:cNvPr id="33795" name="Zástupný symbol pro obsah 2"/>
          <p:cNvSpPr>
            <a:spLocks noGrp="1"/>
          </p:cNvSpPr>
          <p:nvPr>
            <p:ph idx="1"/>
          </p:nvPr>
        </p:nvSpPr>
        <p:spPr>
          <a:xfrm>
            <a:off x="857250" y="2071688"/>
            <a:ext cx="7772400" cy="4572000"/>
          </a:xfrm>
        </p:spPr>
        <p:txBody>
          <a:bodyPr/>
          <a:lstStyle/>
          <a:p>
            <a:pPr eaLnBrk="1" hangingPunct="1"/>
            <a:r>
              <a:rPr lang="cs-CZ" altLang="cs-CZ" dirty="0"/>
              <a:t>Žaloba na vydání věci (žaloba na vyklizení) - § 1040 </a:t>
            </a:r>
          </a:p>
          <a:p>
            <a:pPr eaLnBrk="1" hangingPunct="1"/>
            <a:r>
              <a:rPr lang="cs-CZ" altLang="cs-CZ" dirty="0"/>
              <a:t>Žaloba negatorní (</a:t>
            </a:r>
            <a:r>
              <a:rPr lang="cs-CZ" altLang="cs-CZ" dirty="0" err="1"/>
              <a:t>zápůrčí</a:t>
            </a:r>
            <a:r>
              <a:rPr lang="cs-CZ" altLang="cs-CZ" dirty="0"/>
              <a:t>) - § 1042</a:t>
            </a:r>
          </a:p>
          <a:p>
            <a:pPr eaLnBrk="1" hangingPunct="1"/>
            <a:r>
              <a:rPr lang="cs-CZ" altLang="cs-CZ" dirty="0"/>
              <a:t>Žaloba </a:t>
            </a:r>
            <a:r>
              <a:rPr lang="cs-CZ" altLang="cs-CZ" dirty="0" err="1"/>
              <a:t>publiciánská</a:t>
            </a:r>
            <a:r>
              <a:rPr lang="cs-CZ" altLang="cs-CZ" dirty="0"/>
              <a:t> (z domnělého vlastnictví) - § 1043</a:t>
            </a:r>
          </a:p>
          <a:p>
            <a:pPr eaLnBrk="1" hangingPunct="1"/>
            <a:r>
              <a:rPr lang="cs-CZ" altLang="cs-CZ" dirty="0"/>
              <a:t>Žaloba z obligační ochrany (§ 1044)</a:t>
            </a:r>
          </a:p>
          <a:p>
            <a:pPr eaLnBrk="1" hangingPunct="1"/>
            <a:endParaRPr lang="cs-CZ" altLang="cs-CZ" dirty="0"/>
          </a:p>
          <a:p>
            <a:pPr eaLnBrk="1" hangingPunct="1"/>
            <a:r>
              <a:rPr lang="cs-CZ" altLang="cs-CZ" dirty="0"/>
              <a:t>Posesorní žaloba (§ 1003)</a:t>
            </a:r>
          </a:p>
        </p:txBody>
      </p:sp>
    </p:spTree>
    <p:extLst>
      <p:ext uri="{BB962C8B-B14F-4D97-AF65-F5344CB8AC3E}">
        <p14:creationId xmlns:p14="http://schemas.microsoft.com/office/powerpoint/2010/main" val="3233155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t>Ke spoluvlastnictví obecně</a:t>
            </a:r>
          </a:p>
        </p:txBody>
      </p:sp>
      <p:sp>
        <p:nvSpPr>
          <p:cNvPr id="9219" name="Zástupný symbol pro obsah 2"/>
          <p:cNvSpPr>
            <a:spLocks noGrp="1"/>
          </p:cNvSpPr>
          <p:nvPr>
            <p:ph idx="1"/>
          </p:nvPr>
        </p:nvSpPr>
        <p:spPr>
          <a:xfrm>
            <a:off x="914400" y="1412875"/>
            <a:ext cx="7772400" cy="4943475"/>
          </a:xfrm>
        </p:spPr>
        <p:txBody>
          <a:bodyPr/>
          <a:lstStyle/>
          <a:p>
            <a:pPr algn="just" eaLnBrk="1" hangingPunct="1">
              <a:defRPr/>
            </a:pPr>
            <a:r>
              <a:rPr lang="cs-CZ" altLang="cs-CZ" sz="2800" b="1" dirty="0">
                <a:solidFill>
                  <a:srgbClr val="00B0F0"/>
                </a:solidFill>
              </a:rPr>
              <a:t>Spoluvlastnictví = </a:t>
            </a:r>
            <a:r>
              <a:rPr lang="cs-CZ" altLang="cs-CZ" sz="2800" dirty="0"/>
              <a:t>vlastnická účast více osob na společné věci</a:t>
            </a:r>
          </a:p>
          <a:p>
            <a:pPr marL="68263" indent="0" algn="just" eaLnBrk="1" hangingPunct="1">
              <a:buFont typeface="Wingdings" pitchFamily="2" charset="2"/>
              <a:buNone/>
              <a:defRPr/>
            </a:pPr>
            <a:endParaRPr lang="cs-CZ" altLang="cs-CZ" sz="2800" dirty="0"/>
          </a:p>
        </p:txBody>
      </p:sp>
      <p:sp>
        <p:nvSpPr>
          <p:cNvPr id="3" name="Obdélník 2"/>
          <p:cNvSpPr/>
          <p:nvPr/>
        </p:nvSpPr>
        <p:spPr>
          <a:xfrm>
            <a:off x="2987675" y="2420938"/>
            <a:ext cx="3097213" cy="576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SPOLUVLASTNICTVÍ</a:t>
            </a:r>
          </a:p>
        </p:txBody>
      </p:sp>
      <p:cxnSp>
        <p:nvCxnSpPr>
          <p:cNvPr id="5" name="Přímá spojnice se šipkou 4"/>
          <p:cNvCxnSpPr/>
          <p:nvPr/>
        </p:nvCxnSpPr>
        <p:spPr>
          <a:xfrm flipH="1">
            <a:off x="2987675" y="2997200"/>
            <a:ext cx="792163"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a:off x="5292725" y="2997200"/>
            <a:ext cx="792163"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1979613" y="3611563"/>
            <a:ext cx="2232025" cy="5048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cs-CZ" dirty="0"/>
              <a:t>PODÍLOVÉ</a:t>
            </a:r>
          </a:p>
        </p:txBody>
      </p:sp>
      <p:sp>
        <p:nvSpPr>
          <p:cNvPr id="10" name="Obdélník 9"/>
          <p:cNvSpPr/>
          <p:nvPr/>
        </p:nvSpPr>
        <p:spPr>
          <a:xfrm>
            <a:off x="4967288" y="3611563"/>
            <a:ext cx="2233612" cy="5048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cs-CZ" dirty="0"/>
              <a:t>BEZPODÍLOVÉ</a:t>
            </a:r>
          </a:p>
        </p:txBody>
      </p:sp>
      <p:sp>
        <p:nvSpPr>
          <p:cNvPr id="12" name="Obdélník 11"/>
          <p:cNvSpPr/>
          <p:nvPr/>
        </p:nvSpPr>
        <p:spPr>
          <a:xfrm>
            <a:off x="1115616" y="4292600"/>
            <a:ext cx="1224359" cy="7921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cs-CZ" dirty="0"/>
              <a:t>IDEÁLNÍ</a:t>
            </a:r>
          </a:p>
        </p:txBody>
      </p:sp>
      <p:sp>
        <p:nvSpPr>
          <p:cNvPr id="14" name="Obdélník 13"/>
          <p:cNvSpPr/>
          <p:nvPr/>
        </p:nvSpPr>
        <p:spPr>
          <a:xfrm>
            <a:off x="2411412" y="4292600"/>
            <a:ext cx="1260227" cy="7921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cs-CZ" dirty="0"/>
              <a:t>REÁLNÉ</a:t>
            </a:r>
          </a:p>
        </p:txBody>
      </p:sp>
      <p:sp>
        <p:nvSpPr>
          <p:cNvPr id="15" name="Obdélník 14"/>
          <p:cNvSpPr/>
          <p:nvPr/>
        </p:nvSpPr>
        <p:spPr>
          <a:xfrm>
            <a:off x="3779838" y="4292600"/>
            <a:ext cx="1440234" cy="7921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cs-CZ" dirty="0"/>
              <a:t>PŘÍDATNÉ</a:t>
            </a:r>
          </a:p>
        </p:txBody>
      </p:sp>
      <p:cxnSp>
        <p:nvCxnSpPr>
          <p:cNvPr id="16" name="Přímá spojnice se šipkou 15"/>
          <p:cNvCxnSpPr/>
          <p:nvPr/>
        </p:nvCxnSpPr>
        <p:spPr>
          <a:xfrm flipH="1">
            <a:off x="2051050" y="4116388"/>
            <a:ext cx="144463" cy="176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a:off x="3095625" y="4116388"/>
            <a:ext cx="0" cy="176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a:off x="3779838" y="4116388"/>
            <a:ext cx="431800" cy="176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Obdélník 25"/>
          <p:cNvSpPr/>
          <p:nvPr/>
        </p:nvSpPr>
        <p:spPr>
          <a:xfrm>
            <a:off x="3095625" y="5516563"/>
            <a:ext cx="1439863" cy="72072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OBECNÉ</a:t>
            </a:r>
          </a:p>
          <a:p>
            <a:pPr algn="ctr" eaLnBrk="1" hangingPunct="1">
              <a:defRPr/>
            </a:pPr>
            <a:r>
              <a:rPr lang="cs-CZ" sz="1400" dirty="0"/>
              <a:t>(§ 1223 a násl.)</a:t>
            </a:r>
          </a:p>
        </p:txBody>
      </p:sp>
      <p:sp>
        <p:nvSpPr>
          <p:cNvPr id="28" name="Obdélník 27"/>
          <p:cNvSpPr/>
          <p:nvPr/>
        </p:nvSpPr>
        <p:spPr>
          <a:xfrm>
            <a:off x="4719638" y="5516563"/>
            <a:ext cx="1580554" cy="72072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SPECIÁLNÍ</a:t>
            </a:r>
          </a:p>
          <a:p>
            <a:pPr algn="ctr" eaLnBrk="1" hangingPunct="1">
              <a:defRPr/>
            </a:pPr>
            <a:r>
              <a:rPr lang="cs-CZ" sz="1400" dirty="0"/>
              <a:t>(bytové - § 1158 a násl.)</a:t>
            </a:r>
          </a:p>
        </p:txBody>
      </p:sp>
      <p:cxnSp>
        <p:nvCxnSpPr>
          <p:cNvPr id="29" name="Přímá spojnice se šipkou 28"/>
          <p:cNvCxnSpPr>
            <a:endCxn id="26" idx="0"/>
          </p:cNvCxnSpPr>
          <p:nvPr/>
        </p:nvCxnSpPr>
        <p:spPr>
          <a:xfrm flipH="1">
            <a:off x="3815557" y="5084763"/>
            <a:ext cx="396082"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17" name="Přímá spojnice se šipkou 9216"/>
          <p:cNvCxnSpPr/>
          <p:nvPr/>
        </p:nvCxnSpPr>
        <p:spPr>
          <a:xfrm>
            <a:off x="4719638" y="5084763"/>
            <a:ext cx="573087"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072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Soudní</a:t>
            </a:r>
          </a:p>
        </p:txBody>
      </p:sp>
      <p:sp>
        <p:nvSpPr>
          <p:cNvPr id="30723" name="Zástupný symbol pro obsah 2"/>
          <p:cNvSpPr>
            <a:spLocks noGrp="1"/>
          </p:cNvSpPr>
          <p:nvPr>
            <p:ph sz="quarter" idx="1"/>
          </p:nvPr>
        </p:nvSpPr>
        <p:spPr>
          <a:xfrm>
            <a:off x="457200" y="1600200"/>
            <a:ext cx="8363272" cy="4983162"/>
          </a:xfrm>
        </p:spPr>
        <p:txBody>
          <a:bodyPr>
            <a:normAutofit/>
          </a:bodyPr>
          <a:lstStyle/>
          <a:p>
            <a:pPr eaLnBrk="1" hangingPunct="1">
              <a:defRPr/>
            </a:pPr>
            <a:r>
              <a:rPr lang="cs-CZ" altLang="cs-CZ" b="1" dirty="0"/>
              <a:t>Zastupování klienta, </a:t>
            </a:r>
            <a:r>
              <a:rPr lang="cs-CZ" altLang="cs-CZ" dirty="0"/>
              <a:t>výjimečně jiná role (např. svědek)</a:t>
            </a:r>
          </a:p>
          <a:p>
            <a:pPr eaLnBrk="1" hangingPunct="1">
              <a:defRPr/>
            </a:pPr>
            <a:r>
              <a:rPr lang="cs-CZ" altLang="cs-CZ" dirty="0"/>
              <a:t>Nejčastěji sporné řízení</a:t>
            </a:r>
          </a:p>
          <a:p>
            <a:pPr eaLnBrk="1" hangingPunct="1">
              <a:defRPr/>
            </a:pPr>
            <a:r>
              <a:rPr lang="cs-CZ" altLang="cs-CZ" dirty="0"/>
              <a:t>Žaloba</a:t>
            </a:r>
          </a:p>
          <a:p>
            <a:pPr lvl="1">
              <a:defRPr/>
            </a:pPr>
            <a:r>
              <a:rPr lang="cs-CZ" altLang="cs-CZ" sz="1800" b="1" dirty="0"/>
              <a:t>Určovací </a:t>
            </a:r>
            <a:r>
              <a:rPr lang="cs-CZ" altLang="cs-CZ" sz="1800" dirty="0"/>
              <a:t>– např. určení vlastnického práva</a:t>
            </a:r>
          </a:p>
          <a:p>
            <a:pPr lvl="2">
              <a:defRPr/>
            </a:pPr>
            <a:r>
              <a:rPr lang="cs-CZ" altLang="cs-CZ" sz="1600" dirty="0"/>
              <a:t>Obecná určovací žaloba (§ 80 OSŘ) – nutno tvrdit naléhavý právní zájem</a:t>
            </a:r>
          </a:p>
          <a:p>
            <a:pPr lvl="2">
              <a:defRPr/>
            </a:pPr>
            <a:r>
              <a:rPr lang="cs-CZ" altLang="cs-CZ" sz="1600" dirty="0"/>
              <a:t>Zvláštní určovací žaloba – např. § 985 a 986 OZ</a:t>
            </a:r>
          </a:p>
          <a:p>
            <a:pPr lvl="2">
              <a:defRPr/>
            </a:pPr>
            <a:r>
              <a:rPr lang="cs-CZ" altLang="cs-CZ" sz="1600" dirty="0"/>
              <a:t>Pozor ne vždy, když zákon hovoří o určení má na mysli určovací žalobu!!! Např. určení objektivně sporné hranice pozemků.</a:t>
            </a:r>
          </a:p>
          <a:p>
            <a:pPr lvl="1">
              <a:defRPr/>
            </a:pPr>
            <a:r>
              <a:rPr lang="cs-CZ" altLang="cs-CZ" sz="1800" b="1" dirty="0"/>
              <a:t>Na plnění</a:t>
            </a:r>
          </a:p>
          <a:p>
            <a:pPr lvl="2">
              <a:defRPr/>
            </a:pPr>
            <a:r>
              <a:rPr lang="cs-CZ" altLang="cs-CZ" sz="1600" dirty="0"/>
              <a:t>Obvykle při ochraně vlastnického práva – reivindikační žaloba, negatorní žaloba, imisní žaloba</a:t>
            </a:r>
          </a:p>
          <a:p>
            <a:pPr lvl="1">
              <a:defRPr/>
            </a:pPr>
            <a:r>
              <a:rPr lang="cs-CZ" altLang="cs-CZ" sz="1800" b="1" dirty="0"/>
              <a:t>Právotvorné (konstitutivní)</a:t>
            </a:r>
          </a:p>
          <a:p>
            <a:pPr lvl="2">
              <a:defRPr/>
            </a:pPr>
            <a:r>
              <a:rPr lang="cs-CZ" altLang="cs-CZ" sz="1600" dirty="0"/>
              <a:t>Často se aplikuje § 153 odst. 2 OSŘ (určitý způsob vypořádání vztahů mezi účastníky)</a:t>
            </a:r>
          </a:p>
          <a:p>
            <a:pPr lvl="2">
              <a:defRPr/>
            </a:pPr>
            <a:r>
              <a:rPr lang="cs-CZ" altLang="cs-CZ" sz="1600" dirty="0"/>
              <a:t>Např. zrušení a vypořádání PS, vypořádání SJM, určení vlastnické hranice (§ 1128 OZ), povolení nezbytné cesty (§ 1129 OZ), zrušení služebnosti (§ 1299 odst. 2 OZ)</a:t>
            </a:r>
          </a:p>
        </p:txBody>
      </p:sp>
    </p:spTree>
    <p:extLst>
      <p:ext uri="{BB962C8B-B14F-4D97-AF65-F5344CB8AC3E}">
        <p14:creationId xmlns:p14="http://schemas.microsoft.com/office/powerpoint/2010/main" val="410254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548680"/>
            <a:ext cx="9144000" cy="900013"/>
          </a:xfrm>
        </p:spPr>
        <p:txBody>
          <a:bodyPr/>
          <a:lstStyle/>
          <a:p>
            <a:pPr algn="ctr" eaLnBrk="1" fontAlgn="auto" hangingPunct="1">
              <a:spcAft>
                <a:spcPts val="0"/>
              </a:spcAft>
              <a:defRPr/>
            </a:pPr>
            <a:r>
              <a:rPr lang="cs-CZ" dirty="0"/>
              <a:t>Podílové spoluvlastnictví</a:t>
            </a:r>
          </a:p>
        </p:txBody>
      </p:sp>
      <p:sp>
        <p:nvSpPr>
          <p:cNvPr id="35843" name="Zástupný symbol pro obsah 2"/>
          <p:cNvSpPr>
            <a:spLocks noGrp="1"/>
          </p:cNvSpPr>
          <p:nvPr>
            <p:ph idx="1"/>
          </p:nvPr>
        </p:nvSpPr>
        <p:spPr>
          <a:xfrm>
            <a:off x="914400" y="1484313"/>
            <a:ext cx="7772400" cy="4872037"/>
          </a:xfrm>
        </p:spPr>
        <p:txBody>
          <a:bodyPr/>
          <a:lstStyle/>
          <a:p>
            <a:pPr eaLnBrk="1" hangingPunct="1"/>
            <a:r>
              <a:rPr lang="cs-CZ" altLang="cs-CZ">
                <a:solidFill>
                  <a:schemeClr val="accent2"/>
                </a:solidFill>
              </a:rPr>
              <a:t>Podíl </a:t>
            </a:r>
            <a:r>
              <a:rPr lang="cs-CZ" altLang="cs-CZ"/>
              <a:t>= míra účasti spoluvlastníků na právech a povinnostech ke společné věci, resp. na rozhodování o společné věci (vyjádřená procentem nebo zlomkem)</a:t>
            </a:r>
          </a:p>
          <a:p>
            <a:pPr eaLnBrk="1" hangingPunct="1"/>
            <a:r>
              <a:rPr lang="cs-CZ" altLang="cs-CZ">
                <a:solidFill>
                  <a:schemeClr val="accent2"/>
                </a:solidFill>
              </a:rPr>
              <a:t>Vznik - shodně jako VP, tj. např:</a:t>
            </a:r>
          </a:p>
          <a:p>
            <a:pPr lvl="1" eaLnBrk="1" hangingPunct="1">
              <a:buFont typeface="Wingdings" pitchFamily="2" charset="2"/>
              <a:buChar char=""/>
            </a:pPr>
            <a:r>
              <a:rPr lang="cs-CZ" altLang="cs-CZ"/>
              <a:t>Na základě smlouvy</a:t>
            </a:r>
          </a:p>
          <a:p>
            <a:pPr lvl="1" eaLnBrk="1" hangingPunct="1">
              <a:buFont typeface="Wingdings" pitchFamily="2" charset="2"/>
              <a:buChar char=""/>
            </a:pPr>
            <a:r>
              <a:rPr lang="cs-CZ" altLang="cs-CZ"/>
              <a:t>Děděním</a:t>
            </a:r>
          </a:p>
          <a:p>
            <a:pPr lvl="1" eaLnBrk="1" hangingPunct="1">
              <a:buFont typeface="Wingdings" pitchFamily="2" charset="2"/>
              <a:buChar char=""/>
            </a:pPr>
            <a:r>
              <a:rPr lang="cs-CZ" altLang="cs-CZ"/>
              <a:t>Rozhodnutím státního orgánu</a:t>
            </a:r>
          </a:p>
          <a:p>
            <a:pPr lvl="1" eaLnBrk="1" hangingPunct="1">
              <a:buFont typeface="Wingdings" pitchFamily="2" charset="2"/>
              <a:buChar char=""/>
            </a:pPr>
            <a:r>
              <a:rPr lang="cs-CZ" altLang="cs-CZ"/>
              <a:t>Vydržením</a:t>
            </a:r>
          </a:p>
          <a:p>
            <a:pPr lvl="1" eaLnBrk="1" hangingPunct="1">
              <a:buFont typeface="Wingdings" pitchFamily="2" charset="2"/>
              <a:buChar char=""/>
            </a:pPr>
            <a:endParaRPr lang="cs-CZ" altLang="cs-CZ"/>
          </a:p>
          <a:p>
            <a:pPr eaLnBrk="1" hangingPunct="1"/>
            <a:endParaRPr lang="cs-CZ" altLang="cs-CZ"/>
          </a:p>
          <a:p>
            <a:pPr eaLnBrk="1" hangingPunct="1"/>
            <a:endParaRPr lang="cs-CZ" altLang="cs-CZ"/>
          </a:p>
          <a:p>
            <a:pPr eaLnBrk="1" hangingPunct="1">
              <a:buFont typeface="Wingdings" pitchFamily="2" charset="2"/>
              <a:buNone/>
            </a:pPr>
            <a:endParaRPr lang="cs-CZ" altLang="cs-CZ"/>
          </a:p>
          <a:p>
            <a:pPr eaLnBrk="1" hangingPunct="1">
              <a:buFont typeface="Wingdings" pitchFamily="2" charset="2"/>
              <a:buNone/>
            </a:pPr>
            <a:endParaRPr lang="cs-CZ" altLang="cs-CZ"/>
          </a:p>
        </p:txBody>
      </p:sp>
    </p:spTree>
    <p:extLst>
      <p:ext uri="{BB962C8B-B14F-4D97-AF65-F5344CB8AC3E}">
        <p14:creationId xmlns:p14="http://schemas.microsoft.com/office/powerpoint/2010/main" val="36055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424862" cy="720080"/>
          </a:xfrm>
        </p:spPr>
        <p:txBody>
          <a:bodyPr/>
          <a:lstStyle/>
          <a:p>
            <a:pPr algn="ctr">
              <a:defRPr/>
            </a:pPr>
            <a:r>
              <a:rPr lang="cs-CZ" dirty="0"/>
              <a:t>PS – práva a povinnosti spoluvlastníků</a:t>
            </a:r>
            <a:endParaRPr lang="cs-CZ" dirty="0">
              <a:latin typeface="+mn-lt"/>
            </a:endParaRPr>
          </a:p>
        </p:txBody>
      </p:sp>
      <p:sp>
        <p:nvSpPr>
          <p:cNvPr id="36867" name="Zástupný symbol pro obsah 2"/>
          <p:cNvSpPr>
            <a:spLocks noGrp="1"/>
          </p:cNvSpPr>
          <p:nvPr>
            <p:ph idx="1"/>
          </p:nvPr>
        </p:nvSpPr>
        <p:spPr>
          <a:xfrm>
            <a:off x="539552" y="1196752"/>
            <a:ext cx="8132440" cy="5284787"/>
          </a:xfrm>
        </p:spPr>
        <p:txBody>
          <a:bodyPr>
            <a:normAutofit/>
          </a:bodyPr>
          <a:lstStyle/>
          <a:p>
            <a:r>
              <a:rPr lang="cs-CZ" altLang="cs-CZ" sz="2400" dirty="0">
                <a:solidFill>
                  <a:schemeClr val="accent2"/>
                </a:solidFill>
              </a:rPr>
              <a:t>Práva a povinnosti týkající se společné věci (ve vztahu k třetím osobám)</a:t>
            </a:r>
          </a:p>
          <a:p>
            <a:pPr lvl="1"/>
            <a:r>
              <a:rPr lang="cs-CZ" altLang="cs-CZ" sz="2000" dirty="0"/>
              <a:t>Spoluvlastníci se považují za jeden subjekt; z právních úkonů týkajících se společné věci jsou oprávněni a povinni společně a nerozdílně.</a:t>
            </a:r>
          </a:p>
          <a:p>
            <a:r>
              <a:rPr lang="cs-CZ" altLang="cs-CZ" sz="2400" dirty="0">
                <a:solidFill>
                  <a:schemeClr val="accent2"/>
                </a:solidFill>
              </a:rPr>
              <a:t>Práva a povinnosti týkající se podílu</a:t>
            </a:r>
          </a:p>
          <a:p>
            <a:pPr lvl="1"/>
            <a:r>
              <a:rPr lang="cs-CZ" altLang="cs-CZ" sz="2000" dirty="0"/>
              <a:t>Každý může se spoluvlastnickým podílem volně nakládat.</a:t>
            </a:r>
          </a:p>
          <a:p>
            <a:r>
              <a:rPr lang="cs-CZ" altLang="cs-CZ" sz="2400" dirty="0">
                <a:solidFill>
                  <a:schemeClr val="accent2"/>
                </a:solidFill>
              </a:rPr>
              <a:t>Práva a povinnosti týkající se nakládání s věcí a správy věci</a:t>
            </a:r>
          </a:p>
          <a:p>
            <a:pPr lvl="1"/>
            <a:r>
              <a:rPr lang="cs-CZ" altLang="cs-CZ" sz="2000" dirty="0"/>
              <a:t>Správa společné věci (rozhoduje se na základě většiny počítané podle velikosti spoluvlastnického podílu)</a:t>
            </a:r>
          </a:p>
          <a:p>
            <a:pPr lvl="2"/>
            <a:r>
              <a:rPr lang="cs-CZ" altLang="cs-CZ" sz="1800" dirty="0"/>
              <a:t>Běžná správa – většina prostá (§ 1128 OZ)</a:t>
            </a:r>
          </a:p>
          <a:p>
            <a:pPr lvl="2"/>
            <a:r>
              <a:rPr lang="cs-CZ" altLang="cs-CZ" sz="1800" dirty="0"/>
              <a:t>Významná záležitost – většina dvoutřetinová (§ 1129 OZ)</a:t>
            </a:r>
          </a:p>
          <a:p>
            <a:pPr lvl="1"/>
            <a:r>
              <a:rPr lang="cs-CZ" altLang="cs-CZ" sz="2000" dirty="0"/>
              <a:t>Způsoby nakládání vyžadující souhlas všech:</a:t>
            </a:r>
          </a:p>
          <a:p>
            <a:pPr lvl="2"/>
            <a:r>
              <a:rPr lang="cs-CZ" altLang="cs-CZ" sz="1800" dirty="0"/>
              <a:t>Např. převod společné věci, zničení společné věci, dále zatížení nebo zrušení zatížení, omezení práv spoluvlastníků na déle než 10 let (§ 1132 OZ)</a:t>
            </a:r>
          </a:p>
        </p:txBody>
      </p:sp>
    </p:spTree>
    <p:extLst>
      <p:ext uri="{BB962C8B-B14F-4D97-AF65-F5344CB8AC3E}">
        <p14:creationId xmlns:p14="http://schemas.microsoft.com/office/powerpoint/2010/main" val="255560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363272" cy="1143000"/>
          </a:xfrm>
        </p:spPr>
        <p:txBody>
          <a:bodyPr/>
          <a:lstStyle/>
          <a:p>
            <a:pPr algn="ctr">
              <a:defRPr/>
            </a:pPr>
            <a:r>
              <a:rPr lang="cs-CZ" dirty="0"/>
              <a:t>Zákonné předkupní právo mezi spoluvlastníky</a:t>
            </a:r>
          </a:p>
        </p:txBody>
      </p:sp>
      <p:sp>
        <p:nvSpPr>
          <p:cNvPr id="37891" name="Zástupný symbol pro obsah 2"/>
          <p:cNvSpPr>
            <a:spLocks noGrp="1"/>
          </p:cNvSpPr>
          <p:nvPr>
            <p:ph idx="1"/>
          </p:nvPr>
        </p:nvSpPr>
        <p:spPr>
          <a:xfrm>
            <a:off x="395536" y="1417639"/>
            <a:ext cx="8424936" cy="5165724"/>
          </a:xfrm>
        </p:spPr>
        <p:txBody>
          <a:bodyPr>
            <a:noAutofit/>
          </a:bodyPr>
          <a:lstStyle/>
          <a:p>
            <a:r>
              <a:rPr lang="cs-CZ" altLang="cs-CZ" sz="1800" dirty="0"/>
              <a:t>V podobě dle OZ 1964 trvalo do 1.1.2015 (možnost se dovolat relativní neplatnosti či se domáhat převodu VP po nabyvateli).</a:t>
            </a:r>
          </a:p>
          <a:p>
            <a:r>
              <a:rPr lang="cs-CZ" altLang="cs-CZ" sz="1800" dirty="0"/>
              <a:t>Do 31. 12. 2017 platilo v podstatně zredukované podobě (§ 1124 a 1125 OZ)</a:t>
            </a:r>
          </a:p>
          <a:p>
            <a:r>
              <a:rPr lang="cs-CZ" altLang="cs-CZ" sz="1800" dirty="0"/>
              <a:t>Od 1. 1. 2018 bylo opětovně zavedeno v rozsahu jako v OZ 1964</a:t>
            </a:r>
          </a:p>
          <a:p>
            <a:r>
              <a:rPr lang="cs-CZ" altLang="cs-CZ" sz="1800" dirty="0"/>
              <a:t>Od 1. 7. 2020 bylo zredukováno do původního návrhu OZ</a:t>
            </a:r>
          </a:p>
          <a:p>
            <a:r>
              <a:rPr lang="cs-CZ" altLang="cs-CZ" sz="1800" dirty="0"/>
              <a:t>Vzniká jen při pořízení pro případ smrti či jinou </a:t>
            </a:r>
            <a:r>
              <a:rPr lang="cs-CZ" altLang="cs-CZ" sz="1800" dirty="0" err="1"/>
              <a:t>pr</a:t>
            </a:r>
            <a:r>
              <a:rPr lang="cs-CZ" altLang="cs-CZ" sz="1800" dirty="0"/>
              <a:t>. skutečností, že spoluvlastníci nemohli ovlivnit vznik spoluvlastnictví</a:t>
            </a:r>
          </a:p>
          <a:p>
            <a:r>
              <a:rPr lang="cs-CZ" altLang="cs-CZ" sz="1800" dirty="0"/>
              <a:t>Trvá jen po dobu 6 měsíců od vzniku spoluvlastnictví (u zemědělského závodu bez časového omezení)</a:t>
            </a:r>
          </a:p>
          <a:p>
            <a:r>
              <a:rPr lang="cs-CZ" altLang="cs-CZ" sz="1800" dirty="0"/>
              <a:t>Nevztahuje se na převod spoluvlastníku, manželu, sourozenci či příbuznému v řadě přímé.</a:t>
            </a:r>
          </a:p>
          <a:p>
            <a:r>
              <a:rPr lang="cs-CZ" altLang="cs-CZ" sz="1800" dirty="0"/>
              <a:t>Vztahuje se i na bezúplatný převod → spoluvlastníci právo podíl vykoupit za obvyklou cenu. </a:t>
            </a:r>
            <a:r>
              <a:rPr lang="cs-CZ" altLang="cs-CZ" sz="1800" b="1" dirty="0"/>
              <a:t>Pozor pravidlo o bezúplatném převodu se vztahuje na veškerá zákonná předkupní práva!!!</a:t>
            </a:r>
            <a:r>
              <a:rPr lang="cs-CZ" altLang="cs-CZ" sz="1800" dirty="0"/>
              <a:t> (A co výjimka převodu na manžela, sourozence a příbuzného v řadě přímé→ nikoliv 22 Cdo 1503/2020) </a:t>
            </a:r>
          </a:p>
          <a:p>
            <a:r>
              <a:rPr lang="cs-CZ" altLang="cs-CZ" sz="1800" dirty="0"/>
              <a:t>Nedohodnou-li se spoluvlastníci o výkonu ZPP, mají právo vykoupit podíl poměrně podle velikosti podílů.</a:t>
            </a:r>
          </a:p>
        </p:txBody>
      </p:sp>
    </p:spTree>
    <p:extLst>
      <p:ext uri="{BB962C8B-B14F-4D97-AF65-F5344CB8AC3E}">
        <p14:creationId xmlns:p14="http://schemas.microsoft.com/office/powerpoint/2010/main" val="33279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424862" cy="792088"/>
          </a:xfrm>
        </p:spPr>
        <p:txBody>
          <a:bodyPr/>
          <a:lstStyle/>
          <a:p>
            <a:pPr algn="ctr">
              <a:defRPr/>
            </a:pPr>
            <a:r>
              <a:rPr lang="cs-CZ" dirty="0"/>
              <a:t>Zrušení a vypořádání PS</a:t>
            </a:r>
            <a:endParaRPr lang="cs-CZ" dirty="0">
              <a:latin typeface="+mn-lt"/>
            </a:endParaRPr>
          </a:p>
        </p:txBody>
      </p:sp>
      <p:sp>
        <p:nvSpPr>
          <p:cNvPr id="38915" name="Zástupný symbol pro obsah 2"/>
          <p:cNvSpPr>
            <a:spLocks noGrp="1"/>
          </p:cNvSpPr>
          <p:nvPr>
            <p:ph idx="1"/>
          </p:nvPr>
        </p:nvSpPr>
        <p:spPr>
          <a:xfrm>
            <a:off x="539552" y="1124744"/>
            <a:ext cx="8280920" cy="5356225"/>
          </a:xfrm>
        </p:spPr>
        <p:txBody>
          <a:bodyPr>
            <a:normAutofit lnSpcReduction="10000"/>
          </a:bodyPr>
          <a:lstStyle/>
          <a:p>
            <a:r>
              <a:rPr lang="cs-CZ" altLang="cs-CZ" dirty="0">
                <a:solidFill>
                  <a:schemeClr val="accent2"/>
                </a:solidFill>
              </a:rPr>
              <a:t>Nikdo nemůže být nucen ve spoluvlastnictví setrvat!  → Výjimky: </a:t>
            </a:r>
            <a:r>
              <a:rPr lang="cs-CZ" altLang="cs-CZ" dirty="0">
                <a:solidFill>
                  <a:schemeClr val="accent6">
                    <a:lumMod val="50000"/>
                  </a:schemeClr>
                </a:solidFill>
              </a:rPr>
              <a:t>Nevhodnost doby, újma jen některému ze spoluvlastníků (§ 1140 odst. 2 OZ), zjevné zneužití práva (§ 8 OZ), odklad zrušení spoluvlastnictví (§ 1154 a násl. OZ)</a:t>
            </a:r>
          </a:p>
          <a:p>
            <a:r>
              <a:rPr lang="cs-CZ" altLang="cs-CZ" dirty="0">
                <a:solidFill>
                  <a:schemeClr val="accent2"/>
                </a:solidFill>
              </a:rPr>
              <a:t>Způsoby zániku</a:t>
            </a:r>
          </a:p>
          <a:p>
            <a:pPr lvl="1"/>
            <a:r>
              <a:rPr lang="cs-CZ" altLang="cs-CZ" sz="2000" b="1" dirty="0">
                <a:solidFill>
                  <a:schemeClr val="accent3">
                    <a:lumMod val="60000"/>
                    <a:lumOff val="40000"/>
                  </a:schemeClr>
                </a:solidFill>
              </a:rPr>
              <a:t>Oddělení ze spoluvlastnictví </a:t>
            </a:r>
            <a:r>
              <a:rPr lang="cs-CZ" altLang="cs-CZ" sz="2000" dirty="0"/>
              <a:t>– zaniká jen pro některé ze spoluvlastníků → lze jen v případě reálně dělitelné věci</a:t>
            </a:r>
          </a:p>
          <a:p>
            <a:pPr lvl="1"/>
            <a:r>
              <a:rPr lang="cs-CZ" altLang="cs-CZ" sz="2000" b="1" dirty="0">
                <a:solidFill>
                  <a:schemeClr val="accent3">
                    <a:lumMod val="60000"/>
                    <a:lumOff val="40000"/>
                  </a:schemeClr>
                </a:solidFill>
              </a:rPr>
              <a:t>Zrušení spoluvlastnictví </a:t>
            </a:r>
            <a:r>
              <a:rPr lang="cs-CZ" altLang="cs-CZ" sz="2000" dirty="0"/>
              <a:t>– zaniká pro všechny spoluvlastníky)</a:t>
            </a:r>
          </a:p>
          <a:p>
            <a:pPr lvl="1"/>
            <a:r>
              <a:rPr lang="cs-CZ" altLang="cs-CZ" sz="2000" b="1" dirty="0">
                <a:solidFill>
                  <a:srgbClr val="00B050"/>
                </a:solidFill>
              </a:rPr>
              <a:t>Dohodou</a:t>
            </a:r>
          </a:p>
          <a:p>
            <a:pPr lvl="2"/>
            <a:r>
              <a:rPr lang="cs-CZ" altLang="cs-CZ" sz="1600" dirty="0"/>
              <a:t>Dohoda musí obsahovat způsob vypořádání (rozdělení věci, prodej z volné ruky či ve veřejné dražbě s rozdělením výtěžku, převod jednomu či více spoluvlastníkům s vyplacením náhrady ostatním, zničení věci)</a:t>
            </a:r>
          </a:p>
          <a:p>
            <a:pPr lvl="2"/>
            <a:r>
              <a:rPr lang="cs-CZ" altLang="cs-CZ" sz="1600" dirty="0"/>
              <a:t>U věcí zapsaných v KN náležitosti pro vklad VP</a:t>
            </a:r>
          </a:p>
          <a:p>
            <a:pPr lvl="1"/>
            <a:r>
              <a:rPr lang="cs-CZ" altLang="cs-CZ" sz="2000" b="1" dirty="0">
                <a:solidFill>
                  <a:srgbClr val="00B050"/>
                </a:solidFill>
              </a:rPr>
              <a:t>Rozhodnutím soudu</a:t>
            </a:r>
          </a:p>
          <a:p>
            <a:pPr lvl="2"/>
            <a:r>
              <a:rPr lang="cs-CZ" altLang="cs-CZ" sz="1600" dirty="0"/>
              <a:t>Závaznost pořadí a jejich taxativní výčet: 1) Rozdělení společné věci, 2) přikázání věci do vlastnictví jednomu za přiměřenou náhradu, 3) Nařízení prodeje věci</a:t>
            </a:r>
          </a:p>
          <a:p>
            <a:pPr lvl="2"/>
            <a:r>
              <a:rPr lang="cs-CZ" altLang="cs-CZ" sz="1600" dirty="0"/>
              <a:t>Určitý způsob vypořádání vztahu mezi účastníky (§ 153 odst. 2 OZ)</a:t>
            </a:r>
          </a:p>
        </p:txBody>
      </p:sp>
    </p:spTree>
    <p:extLst>
      <p:ext uri="{BB962C8B-B14F-4D97-AF65-F5344CB8AC3E}">
        <p14:creationId xmlns:p14="http://schemas.microsoft.com/office/powerpoint/2010/main" val="59896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116632"/>
            <a:ext cx="8351837" cy="914400"/>
          </a:xfrm>
        </p:spPr>
        <p:txBody>
          <a:bodyPr/>
          <a:lstStyle/>
          <a:p>
            <a:pPr algn="ctr" eaLnBrk="1" fontAlgn="auto" hangingPunct="1">
              <a:spcAft>
                <a:spcPts val="0"/>
              </a:spcAft>
              <a:defRPr/>
            </a:pPr>
            <a:r>
              <a:rPr lang="cs-CZ" dirty="0"/>
              <a:t>Přídatné spoluvlastnictví</a:t>
            </a:r>
          </a:p>
        </p:txBody>
      </p:sp>
      <p:sp>
        <p:nvSpPr>
          <p:cNvPr id="3" name="Zástupný symbol pro obsah 2"/>
          <p:cNvSpPr>
            <a:spLocks noGrp="1"/>
          </p:cNvSpPr>
          <p:nvPr>
            <p:ph idx="1"/>
          </p:nvPr>
        </p:nvSpPr>
        <p:spPr>
          <a:xfrm>
            <a:off x="611560" y="1268413"/>
            <a:ext cx="8075240" cy="5256931"/>
          </a:xfrm>
        </p:spPr>
        <p:txBody>
          <a:bodyPr>
            <a:normAutofit/>
          </a:bodyPr>
          <a:lstStyle/>
          <a:p>
            <a:pPr>
              <a:defRPr/>
            </a:pPr>
            <a:r>
              <a:rPr lang="cs-CZ" sz="2000" dirty="0"/>
              <a:t>V přídatném spoluvlastnictví je věc náležející společně (zejména v režimu PS) několika vlastníkům samostatných věcí určených k takovém užívání, že tyto věci vytvářejí místně i účelem vymezený celek, a která slouží společnému účelu tak, že bez ní není užívání samostatných věcí dobře možné (§ 1223 </a:t>
            </a:r>
            <a:r>
              <a:rPr lang="cs-CZ" sz="2000" dirty="0" err="1"/>
              <a:t>ObčZ</a:t>
            </a:r>
            <a:r>
              <a:rPr lang="cs-CZ" sz="2000" dirty="0"/>
              <a:t>). Např. cesta v zahrádkářské kolonii.</a:t>
            </a:r>
          </a:p>
          <a:p>
            <a:pPr>
              <a:defRPr/>
            </a:pPr>
            <a:r>
              <a:rPr lang="cs-CZ" sz="2000" dirty="0" err="1"/>
              <a:t>Přídatnost</a:t>
            </a:r>
            <a:r>
              <a:rPr lang="cs-CZ" sz="2000" dirty="0"/>
              <a:t> spoluvlastnictví se projevuje:</a:t>
            </a:r>
          </a:p>
          <a:p>
            <a:pPr lvl="1">
              <a:defRPr/>
            </a:pPr>
            <a:r>
              <a:rPr lang="cs-CZ" sz="1800" dirty="0"/>
              <a:t>Věc v </a:t>
            </a:r>
            <a:r>
              <a:rPr lang="cs-CZ" sz="1800" dirty="0" err="1"/>
              <a:t>PřS</a:t>
            </a:r>
            <a:r>
              <a:rPr lang="cs-CZ" sz="1800" dirty="0"/>
              <a:t> nesmí být odňata proti vůli spoluvlastníka společnému účelu, zatížení jen v případě, že nebrání využití pro společný účel (§ 1224 OZ).</a:t>
            </a:r>
          </a:p>
          <a:p>
            <a:pPr lvl="1">
              <a:defRPr/>
            </a:pPr>
            <a:r>
              <a:rPr lang="cs-CZ" sz="1800" dirty="0"/>
              <a:t>Podíl na věci v </a:t>
            </a:r>
            <a:r>
              <a:rPr lang="cs-CZ" sz="1800" dirty="0" err="1"/>
              <a:t>PřS</a:t>
            </a:r>
            <a:r>
              <a:rPr lang="cs-CZ" sz="1800" dirty="0"/>
              <a:t> lze převést jen za současného převodu vlastnického práva věci, k jejímuž využití věc v </a:t>
            </a:r>
            <a:r>
              <a:rPr lang="cs-CZ" sz="1800" dirty="0" err="1"/>
              <a:t>PřS</a:t>
            </a:r>
            <a:r>
              <a:rPr lang="cs-CZ" sz="1800" dirty="0"/>
              <a:t> slouží (§ 1227 odst. 1 věty první OZ).</a:t>
            </a:r>
          </a:p>
          <a:p>
            <a:pPr lvl="1">
              <a:defRPr/>
            </a:pPr>
            <a:r>
              <a:rPr lang="cs-CZ" sz="1800" dirty="0"/>
              <a:t>Převádí-li se vlastnické právo k věci, k jejímuž využití slouží věc v </a:t>
            </a:r>
            <a:r>
              <a:rPr lang="cs-CZ" sz="1800" dirty="0" err="1"/>
              <a:t>PřS</a:t>
            </a:r>
            <a:r>
              <a:rPr lang="cs-CZ" sz="1800" dirty="0"/>
              <a:t>, pak se převod vztahuje i na podíl na věci v </a:t>
            </a:r>
            <a:r>
              <a:rPr lang="cs-CZ" sz="1800" dirty="0" err="1"/>
              <a:t>PřS</a:t>
            </a:r>
            <a:r>
              <a:rPr lang="cs-CZ" sz="1800" dirty="0"/>
              <a:t> (§ 1227 odst. 1 věty druhé OZ). </a:t>
            </a:r>
          </a:p>
          <a:p>
            <a:pPr lvl="1">
              <a:defRPr/>
            </a:pPr>
            <a:r>
              <a:rPr lang="cs-CZ" sz="1800" dirty="0"/>
              <a:t>Oddělit se z </a:t>
            </a:r>
            <a:r>
              <a:rPr lang="cs-CZ" sz="1800" dirty="0" err="1"/>
              <a:t>PřS</a:t>
            </a:r>
            <a:r>
              <a:rPr lang="cs-CZ" sz="1800" dirty="0"/>
              <a:t> lze jen tehdy, pokud věc, k jejímuž využít věc v </a:t>
            </a:r>
            <a:r>
              <a:rPr lang="cs-CZ" sz="1800" dirty="0" err="1"/>
              <a:t>PřS</a:t>
            </a:r>
            <a:r>
              <a:rPr lang="cs-CZ" sz="1800" dirty="0"/>
              <a:t> sloužila, zanikla nebo změnila svůj účel (§ 1228 odst. 1 OZ).</a:t>
            </a:r>
          </a:p>
          <a:p>
            <a:pPr lvl="1">
              <a:defRPr/>
            </a:pPr>
            <a:r>
              <a:rPr lang="cs-CZ" sz="1800" dirty="0"/>
              <a:t>Pozbude-li věc v </a:t>
            </a:r>
            <a:r>
              <a:rPr lang="cs-CZ" sz="1800" dirty="0" err="1"/>
              <a:t>PřS</a:t>
            </a:r>
            <a:r>
              <a:rPr lang="cs-CZ" sz="1800" dirty="0"/>
              <a:t> svůj účel, zanikne přídatné spoluvlastnictví, dokud účel trvá, nelze </a:t>
            </a:r>
            <a:r>
              <a:rPr lang="cs-CZ" sz="1800" dirty="0" err="1"/>
              <a:t>PřS</a:t>
            </a:r>
            <a:r>
              <a:rPr lang="cs-CZ" sz="1800" dirty="0"/>
              <a:t> zrušit (§ 1229 OZ).</a:t>
            </a:r>
            <a:endParaRPr lang="cs-CZ" sz="2000" dirty="0"/>
          </a:p>
          <a:p>
            <a:pPr marL="411480" eaLnBrk="1" fontAlgn="auto" hangingPunct="1">
              <a:spcAft>
                <a:spcPts val="0"/>
              </a:spcAft>
              <a:buFont typeface="Wingdings"/>
              <a:buChar char=""/>
              <a:defRPr/>
            </a:pPr>
            <a:endParaRPr lang="cs-CZ" sz="2000" dirty="0"/>
          </a:p>
          <a:p>
            <a:pPr marL="411480" eaLnBrk="1" fontAlgn="auto" hangingPunct="1">
              <a:spcAft>
                <a:spcPts val="0"/>
              </a:spcAft>
              <a:buFont typeface="Wingdings"/>
              <a:buNone/>
              <a:defRPr/>
            </a:pPr>
            <a:endParaRPr lang="cs-CZ" sz="2000" dirty="0"/>
          </a:p>
          <a:p>
            <a:pPr marL="411480" eaLnBrk="1" fontAlgn="auto" hangingPunct="1">
              <a:spcAft>
                <a:spcPts val="0"/>
              </a:spcAft>
              <a:buFont typeface="Wingdings"/>
              <a:buNone/>
              <a:defRPr/>
            </a:pPr>
            <a:endParaRPr lang="cs-CZ" sz="2000" dirty="0"/>
          </a:p>
        </p:txBody>
      </p:sp>
    </p:spTree>
    <p:extLst>
      <p:ext uri="{BB962C8B-B14F-4D97-AF65-F5344CB8AC3E}">
        <p14:creationId xmlns:p14="http://schemas.microsoft.com/office/powerpoint/2010/main" val="1858223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práva k věcem cizím (Limitovaná věcná práva „LVP“)</a:t>
            </a:r>
          </a:p>
        </p:txBody>
      </p:sp>
      <p:sp>
        <p:nvSpPr>
          <p:cNvPr id="3" name="Zástupný symbol pro obsah 2"/>
          <p:cNvSpPr>
            <a:spLocks noGrp="1"/>
          </p:cNvSpPr>
          <p:nvPr>
            <p:ph sz="quarter" idx="1"/>
          </p:nvPr>
        </p:nvSpPr>
        <p:spPr/>
        <p:txBody>
          <a:bodyPr>
            <a:normAutofit lnSpcReduction="10000"/>
          </a:bodyPr>
          <a:lstStyle/>
          <a:p>
            <a:r>
              <a:rPr lang="cs-CZ" b="1" dirty="0"/>
              <a:t>Užívací</a:t>
            </a:r>
            <a:r>
              <a:rPr lang="cs-CZ" dirty="0"/>
              <a:t> (slouží k využití užitné funkce cizí věci)</a:t>
            </a:r>
          </a:p>
          <a:p>
            <a:pPr lvl="1"/>
            <a:r>
              <a:rPr lang="cs-CZ" dirty="0"/>
              <a:t>Právo stavby</a:t>
            </a:r>
          </a:p>
          <a:p>
            <a:pPr lvl="1"/>
            <a:r>
              <a:rPr lang="cs-CZ" dirty="0"/>
              <a:t>Služebnosti</a:t>
            </a:r>
          </a:p>
          <a:p>
            <a:r>
              <a:rPr lang="cs-CZ" b="1" dirty="0"/>
              <a:t>Zajišťovací</a:t>
            </a:r>
            <a:r>
              <a:rPr lang="cs-CZ" dirty="0"/>
              <a:t> (slouží k využití směnné funkce cizí věci, mají </a:t>
            </a:r>
            <a:r>
              <a:rPr lang="cs-CZ" dirty="0" err="1"/>
              <a:t>akcesorickou</a:t>
            </a:r>
            <a:r>
              <a:rPr lang="cs-CZ" dirty="0"/>
              <a:t> povahu)</a:t>
            </a:r>
          </a:p>
          <a:p>
            <a:pPr lvl="1"/>
            <a:r>
              <a:rPr lang="cs-CZ" dirty="0"/>
              <a:t>Zástavní právo</a:t>
            </a:r>
          </a:p>
          <a:p>
            <a:pPr lvl="1"/>
            <a:r>
              <a:rPr lang="cs-CZ" dirty="0"/>
              <a:t>Zadržovací právo</a:t>
            </a:r>
          </a:p>
          <a:p>
            <a:pPr lvl="1"/>
            <a:r>
              <a:rPr lang="cs-CZ" dirty="0"/>
              <a:t>Reálná břemena (pozor mají částečně i povahu užívací!)</a:t>
            </a:r>
          </a:p>
          <a:p>
            <a:r>
              <a:rPr lang="cs-CZ" b="1" dirty="0"/>
              <a:t>Ostatní</a:t>
            </a:r>
            <a:r>
              <a:rPr lang="cs-CZ" dirty="0"/>
              <a:t> – mohou být zřízeny jako právo obligační i věcné</a:t>
            </a:r>
          </a:p>
          <a:p>
            <a:pPr lvl="1"/>
            <a:r>
              <a:rPr lang="cs-CZ" dirty="0"/>
              <a:t>Předkupní právo, </a:t>
            </a:r>
          </a:p>
          <a:p>
            <a:pPr lvl="1"/>
            <a:r>
              <a:rPr lang="cs-CZ" dirty="0"/>
              <a:t>Výhrada zpětné koupě</a:t>
            </a:r>
          </a:p>
          <a:p>
            <a:pPr lvl="1"/>
            <a:r>
              <a:rPr lang="cs-CZ" dirty="0"/>
              <a:t>Výhrada zpětného prodeje</a:t>
            </a:r>
          </a:p>
          <a:p>
            <a:pPr lvl="1"/>
            <a:r>
              <a:rPr lang="cs-CZ" dirty="0"/>
              <a:t>Zákaz zastavení, zákaz zcizení</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55</a:t>
            </a:fld>
            <a:endParaRPr lang="cs-CZ" dirty="0"/>
          </a:p>
        </p:txBody>
      </p:sp>
    </p:spTree>
    <p:extLst>
      <p:ext uri="{BB962C8B-B14F-4D97-AF65-F5344CB8AC3E}">
        <p14:creationId xmlns:p14="http://schemas.microsoft.com/office/powerpoint/2010/main" val="1200740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Zástupný symbol pro obsah 2"/>
          <p:cNvSpPr>
            <a:spLocks noGrp="1"/>
          </p:cNvSpPr>
          <p:nvPr>
            <p:ph idx="4294967295"/>
          </p:nvPr>
        </p:nvSpPr>
        <p:spPr>
          <a:xfrm>
            <a:off x="642938" y="1428750"/>
            <a:ext cx="7772400" cy="4572000"/>
          </a:xfrm>
        </p:spPr>
        <p:txBody>
          <a:bodyPr/>
          <a:lstStyle/>
          <a:p>
            <a:pPr>
              <a:buFont typeface="Wingdings" pitchFamily="2" charset="2"/>
              <a:buNone/>
            </a:pPr>
            <a:r>
              <a:rPr lang="cs-CZ" altLang="cs-CZ"/>
              <a:t>			      </a:t>
            </a:r>
          </a:p>
        </p:txBody>
      </p:sp>
      <p:cxnSp>
        <p:nvCxnSpPr>
          <p:cNvPr id="5" name="Přímá spojovací šipka 4"/>
          <p:cNvCxnSpPr/>
          <p:nvPr/>
        </p:nvCxnSpPr>
        <p:spPr>
          <a:xfrm rot="10800000" flipV="1">
            <a:off x="3000375" y="2071688"/>
            <a:ext cx="1643063" cy="785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Přímá spojovací šipka 6"/>
          <p:cNvCxnSpPr/>
          <p:nvPr/>
        </p:nvCxnSpPr>
        <p:spPr>
          <a:xfrm>
            <a:off x="4643438" y="2071688"/>
            <a:ext cx="1857375" cy="785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1143000" y="2857500"/>
            <a:ext cx="2643188" cy="928688"/>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sz="2000" dirty="0">
                <a:latin typeface="Calibri" panose="020F0502020204030204" pitchFamily="34" charset="0"/>
                <a:cs typeface="Calibri" panose="020F0502020204030204" pitchFamily="34" charset="0"/>
              </a:rPr>
              <a:t>SLUŽEBNOSTI</a:t>
            </a:r>
          </a:p>
        </p:txBody>
      </p:sp>
      <p:sp>
        <p:nvSpPr>
          <p:cNvPr id="9" name="Obdélník 8"/>
          <p:cNvSpPr/>
          <p:nvPr/>
        </p:nvSpPr>
        <p:spPr>
          <a:xfrm>
            <a:off x="5143500" y="2857500"/>
            <a:ext cx="2643188" cy="928688"/>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sz="2000" dirty="0">
                <a:latin typeface="Calibri" panose="020F0502020204030204" pitchFamily="34" charset="0"/>
                <a:cs typeface="Calibri" panose="020F0502020204030204" pitchFamily="34" charset="0"/>
              </a:rPr>
              <a:t>REÁLNÁ BŘEMENA</a:t>
            </a:r>
          </a:p>
        </p:txBody>
      </p:sp>
      <p:sp>
        <p:nvSpPr>
          <p:cNvPr id="29" name="Obdélník 28"/>
          <p:cNvSpPr/>
          <p:nvPr/>
        </p:nvSpPr>
        <p:spPr>
          <a:xfrm>
            <a:off x="2500313" y="1214438"/>
            <a:ext cx="4143375" cy="85725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sz="3200" b="1" dirty="0">
                <a:latin typeface="Calibri" panose="020F0502020204030204" pitchFamily="34" charset="0"/>
                <a:cs typeface="Calibri" panose="020F0502020204030204" pitchFamily="34" charset="0"/>
              </a:rPr>
              <a:t>VĚCNÁ BŘEMENA</a:t>
            </a:r>
          </a:p>
        </p:txBody>
      </p:sp>
      <p:sp>
        <p:nvSpPr>
          <p:cNvPr id="17" name="Obdélník 16"/>
          <p:cNvSpPr/>
          <p:nvPr/>
        </p:nvSpPr>
        <p:spPr>
          <a:xfrm>
            <a:off x="2786063" y="4572000"/>
            <a:ext cx="1643062" cy="142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sz="4000" dirty="0">
                <a:latin typeface="Calibri" panose="020F0502020204030204" pitchFamily="34" charset="0"/>
                <a:cs typeface="Calibri" panose="020F0502020204030204" pitchFamily="34" charset="0"/>
              </a:rPr>
              <a:t>S</a:t>
            </a:r>
          </a:p>
        </p:txBody>
      </p:sp>
      <p:sp>
        <p:nvSpPr>
          <p:cNvPr id="18" name="Obdélník 17"/>
          <p:cNvSpPr/>
          <p:nvPr/>
        </p:nvSpPr>
        <p:spPr>
          <a:xfrm>
            <a:off x="4429125" y="4572000"/>
            <a:ext cx="2286000" cy="142875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sz="4000" dirty="0">
                <a:latin typeface="Calibri" panose="020F0502020204030204" pitchFamily="34" charset="0"/>
                <a:cs typeface="Calibri" panose="020F0502020204030204" pitchFamily="34" charset="0"/>
              </a:rPr>
              <a:t>P</a:t>
            </a:r>
          </a:p>
        </p:txBody>
      </p:sp>
      <p:sp>
        <p:nvSpPr>
          <p:cNvPr id="21" name="Obdélník 20"/>
          <p:cNvSpPr/>
          <p:nvPr/>
        </p:nvSpPr>
        <p:spPr>
          <a:xfrm>
            <a:off x="2786063" y="5643563"/>
            <a:ext cx="1643062" cy="14287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Tree>
    <p:extLst>
      <p:ext uri="{BB962C8B-B14F-4D97-AF65-F5344CB8AC3E}">
        <p14:creationId xmlns:p14="http://schemas.microsoft.com/office/powerpoint/2010/main" val="1421848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eaLnBrk="1" fontAlgn="auto" hangingPunct="1">
              <a:spcAft>
                <a:spcPts val="0"/>
              </a:spcAft>
              <a:defRPr/>
            </a:pPr>
            <a:r>
              <a:rPr lang="cs-CZ" sz="4000" dirty="0">
                <a:solidFill>
                  <a:schemeClr val="tx2">
                    <a:satMod val="200000"/>
                  </a:schemeClr>
                </a:solidFill>
                <a:latin typeface="Calibri" panose="020F0502020204030204" pitchFamily="34" charset="0"/>
              </a:rPr>
              <a:t>Rozdíly služebností a reálných břemen</a:t>
            </a:r>
          </a:p>
        </p:txBody>
      </p:sp>
      <p:sp>
        <p:nvSpPr>
          <p:cNvPr id="3" name="Zástupný symbol pro číslo snímku 2">
            <a:extLst>
              <a:ext uri="{FF2B5EF4-FFF2-40B4-BE49-F238E27FC236}">
                <a16:creationId xmlns:a16="http://schemas.microsoft.com/office/drawing/2014/main" xmlns="" id="{BC75EF49-E790-4D2D-8C1F-DF0DDC4BA61F}"/>
              </a:ext>
            </a:extLst>
          </p:cNvPr>
          <p:cNvSpPr>
            <a:spLocks noGrp="1"/>
          </p:cNvSpPr>
          <p:nvPr>
            <p:ph type="sldNum" sz="quarter" idx="12"/>
          </p:nvPr>
        </p:nvSpPr>
        <p:spPr/>
        <p:txBody>
          <a:bodyPr/>
          <a:lstStyle/>
          <a:p>
            <a:fld id="{773E1935-1FC5-4E28-9D2D-612F11BC5267}" type="slidenum">
              <a:rPr lang="cs-CZ" smtClean="0"/>
              <a:pPr/>
              <a:t>57</a:t>
            </a:fld>
            <a:endParaRPr lang="cs-CZ" dirty="0"/>
          </a:p>
        </p:txBody>
      </p:sp>
      <p:sp>
        <p:nvSpPr>
          <p:cNvPr id="6" name="Zástupný symbol pro obsah 5"/>
          <p:cNvSpPr>
            <a:spLocks noGrp="1"/>
          </p:cNvSpPr>
          <p:nvPr>
            <p:ph sz="quarter" idx="2"/>
          </p:nvPr>
        </p:nvSpPr>
        <p:spPr/>
        <p:txBody>
          <a:bodyPr>
            <a:normAutofit/>
          </a:bodyPr>
          <a:lstStyle/>
          <a:p>
            <a:pPr marL="274320" lvl="1">
              <a:spcBef>
                <a:spcPts val="600"/>
              </a:spcBef>
              <a:buSzPct val="70000"/>
              <a:buFont typeface="Wingdings"/>
              <a:buChar char=""/>
            </a:pPr>
            <a:r>
              <a:rPr lang="cs-CZ" altLang="cs-CZ" sz="2000" dirty="0">
                <a:latin typeface="Calibri" panose="020F0502020204030204" pitchFamily="34" charset="0"/>
              </a:rPr>
              <a:t>užívací LVP </a:t>
            </a:r>
          </a:p>
          <a:p>
            <a:pPr marL="274320" lvl="1">
              <a:spcBef>
                <a:spcPts val="600"/>
              </a:spcBef>
              <a:buSzPct val="70000"/>
              <a:buFont typeface="Wingdings"/>
              <a:buChar char=""/>
            </a:pPr>
            <a:r>
              <a:rPr lang="cs-CZ" altLang="cs-CZ" sz="2000" dirty="0">
                <a:latin typeface="Calibri" panose="020F0502020204030204" pitchFamily="34" charset="0"/>
              </a:rPr>
              <a:t>Vlastník musí ve prospěch jiného něco strpět </a:t>
            </a:r>
            <a:r>
              <a:rPr lang="cs-CZ" altLang="cs-CZ" sz="2000" i="1" dirty="0">
                <a:latin typeface="Calibri" panose="020F0502020204030204" pitchFamily="34" charset="0"/>
              </a:rPr>
              <a:t>(</a:t>
            </a:r>
            <a:r>
              <a:rPr lang="cs-CZ" altLang="cs-CZ" sz="2000" i="1" dirty="0" err="1">
                <a:latin typeface="Calibri" panose="020F0502020204030204" pitchFamily="34" charset="0"/>
              </a:rPr>
              <a:t>pati</a:t>
            </a:r>
            <a:r>
              <a:rPr lang="cs-CZ" altLang="cs-CZ" sz="2000" i="1" dirty="0">
                <a:latin typeface="Calibri" panose="020F0502020204030204" pitchFamily="34" charset="0"/>
              </a:rPr>
              <a:t>)</a:t>
            </a:r>
            <a:r>
              <a:rPr lang="cs-CZ" altLang="cs-CZ" sz="2000" dirty="0">
                <a:latin typeface="Calibri" panose="020F0502020204030204" pitchFamily="34" charset="0"/>
              </a:rPr>
              <a:t> nebo něčeho se zdržet </a:t>
            </a:r>
            <a:r>
              <a:rPr lang="cs-CZ" altLang="cs-CZ" sz="2000" i="1" dirty="0">
                <a:latin typeface="Calibri" panose="020F0502020204030204" pitchFamily="34" charset="0"/>
              </a:rPr>
              <a:t>(</a:t>
            </a:r>
            <a:r>
              <a:rPr lang="cs-CZ" altLang="cs-CZ" sz="2000" i="1" dirty="0" err="1">
                <a:latin typeface="Calibri" panose="020F0502020204030204" pitchFamily="34" charset="0"/>
              </a:rPr>
              <a:t>omittere</a:t>
            </a:r>
            <a:r>
              <a:rPr lang="cs-CZ" altLang="cs-CZ" sz="2000" i="1" dirty="0">
                <a:latin typeface="Calibri" panose="020F0502020204030204" pitchFamily="34" charset="0"/>
              </a:rPr>
              <a:t>)</a:t>
            </a:r>
            <a:r>
              <a:rPr lang="cs-CZ" altLang="cs-CZ" sz="2000" dirty="0">
                <a:latin typeface="Calibri" panose="020F0502020204030204" pitchFamily="34" charset="0"/>
              </a:rPr>
              <a:t> → </a:t>
            </a:r>
            <a:r>
              <a:rPr lang="cs-CZ" altLang="cs-CZ" sz="2000" b="1" i="1" dirty="0">
                <a:latin typeface="Calibri" panose="020F0502020204030204" pitchFamily="34" charset="0"/>
              </a:rPr>
              <a:t>pasivní povinnost</a:t>
            </a:r>
          </a:p>
          <a:p>
            <a:r>
              <a:rPr lang="cs-CZ" altLang="cs-CZ" sz="2000" i="1" dirty="0">
                <a:latin typeface="Calibri" panose="020F0502020204030204" pitchFamily="34" charset="0"/>
              </a:rPr>
              <a:t>Může vzniknout na movitých i nemovitých věcech</a:t>
            </a:r>
          </a:p>
          <a:p>
            <a:pPr marL="0" indent="0">
              <a:buNone/>
            </a:pPr>
            <a:r>
              <a:rPr lang="cs-CZ" altLang="cs-CZ" sz="1800" i="1" dirty="0">
                <a:latin typeface="Calibri" panose="020F0502020204030204" pitchFamily="34" charset="0"/>
              </a:rPr>
              <a:t>U movitých věcí pozor ale na § 1107 OZ!</a:t>
            </a:r>
          </a:p>
        </p:txBody>
      </p:sp>
      <p:sp>
        <p:nvSpPr>
          <p:cNvPr id="8" name="Zástupný symbol pro obsah 7"/>
          <p:cNvSpPr>
            <a:spLocks noGrp="1"/>
          </p:cNvSpPr>
          <p:nvPr>
            <p:ph sz="quarter" idx="4"/>
          </p:nvPr>
        </p:nvSpPr>
        <p:spPr/>
        <p:txBody>
          <a:bodyPr/>
          <a:lstStyle/>
          <a:p>
            <a:pPr marL="274320" lvl="1">
              <a:spcBef>
                <a:spcPts val="600"/>
              </a:spcBef>
              <a:buSzPct val="70000"/>
              <a:buFont typeface="Wingdings"/>
              <a:buChar char=""/>
            </a:pPr>
            <a:r>
              <a:rPr lang="cs-CZ" altLang="cs-CZ" sz="2000" dirty="0">
                <a:latin typeface="Calibri" panose="020F0502020204030204" pitchFamily="34" charset="0"/>
              </a:rPr>
              <a:t>spíše zajišťovací LVP</a:t>
            </a:r>
          </a:p>
          <a:p>
            <a:r>
              <a:rPr lang="cs-CZ" altLang="cs-CZ" sz="2000" dirty="0">
                <a:latin typeface="Calibri" panose="020F0502020204030204" pitchFamily="34" charset="0"/>
              </a:rPr>
              <a:t>Vlastník věci je jako dlužník zavázán vůči oprávněné osobě něco jí dávat </a:t>
            </a:r>
            <a:r>
              <a:rPr lang="cs-CZ" altLang="cs-CZ" sz="2000" i="1" dirty="0">
                <a:latin typeface="Calibri" panose="020F0502020204030204" pitchFamily="34" charset="0"/>
              </a:rPr>
              <a:t>(dare)</a:t>
            </a:r>
            <a:r>
              <a:rPr lang="cs-CZ" altLang="cs-CZ" sz="2000" dirty="0">
                <a:latin typeface="Calibri" panose="020F0502020204030204" pitchFamily="34" charset="0"/>
              </a:rPr>
              <a:t> nebo něco konat </a:t>
            </a:r>
            <a:r>
              <a:rPr lang="cs-CZ" altLang="cs-CZ" sz="2000" i="1" dirty="0">
                <a:latin typeface="Calibri" panose="020F0502020204030204" pitchFamily="34" charset="0"/>
              </a:rPr>
              <a:t>(</a:t>
            </a:r>
            <a:r>
              <a:rPr lang="cs-CZ" altLang="cs-CZ" sz="2000" i="1" dirty="0" err="1">
                <a:latin typeface="Calibri" panose="020F0502020204030204" pitchFamily="34" charset="0"/>
              </a:rPr>
              <a:t>facere</a:t>
            </a:r>
            <a:r>
              <a:rPr lang="cs-CZ" altLang="cs-CZ" sz="2000" i="1" dirty="0">
                <a:latin typeface="Calibri" panose="020F0502020204030204" pitchFamily="34" charset="0"/>
              </a:rPr>
              <a:t>)</a:t>
            </a:r>
            <a:r>
              <a:rPr lang="cs-CZ" altLang="cs-CZ" sz="2000" dirty="0">
                <a:latin typeface="Calibri" panose="020F0502020204030204" pitchFamily="34" charset="0"/>
              </a:rPr>
              <a:t> → </a:t>
            </a:r>
            <a:r>
              <a:rPr lang="cs-CZ" altLang="cs-CZ" sz="2000" b="1" i="1" dirty="0">
                <a:latin typeface="Calibri" panose="020F0502020204030204" pitchFamily="34" charset="0"/>
              </a:rPr>
              <a:t>aktivní povinnost</a:t>
            </a:r>
          </a:p>
          <a:p>
            <a:r>
              <a:rPr lang="cs-CZ" altLang="cs-CZ" sz="2000" i="1" dirty="0">
                <a:latin typeface="Calibri" panose="020F0502020204030204" pitchFamily="34" charset="0"/>
              </a:rPr>
              <a:t>Může vzniknout jen na všech věcech, které jsou evidovány ve VS</a:t>
            </a:r>
          </a:p>
          <a:p>
            <a:endParaRPr lang="cs-CZ" sz="2000" b="1" dirty="0"/>
          </a:p>
        </p:txBody>
      </p:sp>
      <p:sp>
        <p:nvSpPr>
          <p:cNvPr id="5" name="Zástupný symbol pro text 4"/>
          <p:cNvSpPr>
            <a:spLocks noGrp="1"/>
          </p:cNvSpPr>
          <p:nvPr>
            <p:ph type="body" sz="quarter" idx="1"/>
          </p:nvPr>
        </p:nvSpPr>
        <p:spPr/>
        <p:txBody>
          <a:bodyPr/>
          <a:lstStyle/>
          <a:p>
            <a:r>
              <a:rPr lang="cs-CZ" dirty="0"/>
              <a:t>SLUŽEBNOSTI</a:t>
            </a:r>
          </a:p>
        </p:txBody>
      </p:sp>
      <p:sp>
        <p:nvSpPr>
          <p:cNvPr id="7" name="Zástupný symbol pro text 6"/>
          <p:cNvSpPr>
            <a:spLocks noGrp="1"/>
          </p:cNvSpPr>
          <p:nvPr>
            <p:ph type="body" sz="quarter" idx="3"/>
          </p:nvPr>
        </p:nvSpPr>
        <p:spPr/>
        <p:txBody>
          <a:bodyPr/>
          <a:lstStyle/>
          <a:p>
            <a:r>
              <a:rPr lang="cs-CZ" dirty="0"/>
              <a:t>REÁLNÁ BŘEMENA</a:t>
            </a:r>
          </a:p>
        </p:txBody>
      </p:sp>
    </p:spTree>
    <p:extLst>
      <p:ext uri="{BB962C8B-B14F-4D97-AF65-F5344CB8AC3E}">
        <p14:creationId xmlns:p14="http://schemas.microsoft.com/office/powerpoint/2010/main" val="2501832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850106"/>
          </a:xfrm>
        </p:spPr>
        <p:txBody>
          <a:bodyPr/>
          <a:lstStyle/>
          <a:p>
            <a:pPr>
              <a:defRPr/>
            </a:pPr>
            <a:r>
              <a:rPr lang="cs-CZ" dirty="0">
                <a:solidFill>
                  <a:schemeClr val="tx2">
                    <a:satMod val="200000"/>
                  </a:schemeClr>
                </a:solidFill>
              </a:rPr>
              <a:t>Služebnosti</a:t>
            </a:r>
            <a:endParaRPr lang="cs-CZ" dirty="0">
              <a:solidFill>
                <a:schemeClr val="bg2">
                  <a:lumMod val="50000"/>
                </a:schemeClr>
              </a:solidFill>
            </a:endParaRPr>
          </a:p>
        </p:txBody>
      </p:sp>
      <p:sp>
        <p:nvSpPr>
          <p:cNvPr id="44035" name="Zástupný symbol pro obsah 2"/>
          <p:cNvSpPr>
            <a:spLocks noGrp="1"/>
          </p:cNvSpPr>
          <p:nvPr>
            <p:ph sz="quarter" idx="1"/>
          </p:nvPr>
        </p:nvSpPr>
        <p:spPr>
          <a:xfrm>
            <a:off x="457200" y="1124744"/>
            <a:ext cx="8219256" cy="5349208"/>
          </a:xfrm>
        </p:spPr>
        <p:txBody>
          <a:bodyPr>
            <a:normAutofit/>
          </a:bodyPr>
          <a:lstStyle/>
          <a:p>
            <a:r>
              <a:rPr lang="cs-CZ" altLang="cs-CZ" sz="2000" dirty="0"/>
              <a:t>Členění služebností</a:t>
            </a:r>
          </a:p>
          <a:p>
            <a:pPr lvl="1"/>
            <a:r>
              <a:rPr lang="cs-CZ" altLang="cs-CZ" sz="1700" b="1" dirty="0"/>
              <a:t>pozemkové (in rem) </a:t>
            </a:r>
            <a:r>
              <a:rPr lang="cs-CZ" altLang="cs-CZ" sz="1700" dirty="0"/>
              <a:t>– oprávnění ze služebnosti je spojeno s vlastnictvím panující věci (spojené právo)</a:t>
            </a:r>
          </a:p>
          <a:p>
            <a:pPr lvl="1"/>
            <a:r>
              <a:rPr lang="cs-CZ" altLang="cs-CZ" sz="1700" b="1" dirty="0"/>
              <a:t>osobní (in personam)</a:t>
            </a:r>
            <a:r>
              <a:rPr lang="cs-CZ" altLang="cs-CZ" sz="1700" dirty="0"/>
              <a:t> - vázána na konkrétního oprávněného</a:t>
            </a:r>
          </a:p>
          <a:p>
            <a:pPr lvl="1"/>
            <a:r>
              <a:rPr lang="cs-CZ" altLang="cs-CZ" sz="1700" dirty="0"/>
              <a:t>Zákonné zařazení určité služebnosti jako pozemkové nevylučuje zřízení této služebnosti jako osobní</a:t>
            </a:r>
          </a:p>
          <a:p>
            <a:r>
              <a:rPr lang="cs-CZ" altLang="cs-CZ" sz="2000" dirty="0"/>
              <a:t>Vlastnická služebnost – pozemkovou služebnost lze dle § 1257 odst. 2 OZ zřídit i </a:t>
            </a:r>
            <a:r>
              <a:rPr lang="cs-CZ" altLang="cs-CZ" sz="2000" dirty="0">
                <a:solidFill>
                  <a:srgbClr val="FF0000"/>
                </a:solidFill>
              </a:rPr>
              <a:t>ve prospěch vlastního pozemku </a:t>
            </a:r>
            <a:r>
              <a:rPr lang="cs-CZ" altLang="cs-CZ" sz="2000" i="1" dirty="0"/>
              <a:t>(analogicky lze zřídit i osobní služebnost)</a:t>
            </a:r>
            <a:endParaRPr lang="cs-CZ" altLang="cs-CZ" sz="2000" dirty="0"/>
          </a:p>
          <a:p>
            <a:pPr marL="0" indent="0">
              <a:buNone/>
            </a:pPr>
            <a:endParaRPr lang="cs-CZ" altLang="cs-CZ" sz="2000" dirty="0"/>
          </a:p>
          <a:p>
            <a:pPr marL="0" indent="0">
              <a:buNone/>
            </a:pPr>
            <a:endParaRPr lang="cs-CZ" altLang="cs-CZ" sz="2000" dirty="0"/>
          </a:p>
          <a:p>
            <a:pPr marL="0" indent="0">
              <a:buNone/>
            </a:pPr>
            <a:endParaRPr lang="cs-CZ" altLang="cs-CZ" sz="2000" dirty="0"/>
          </a:p>
          <a:p>
            <a:pPr marL="0" indent="0">
              <a:buNone/>
            </a:pPr>
            <a:endParaRPr lang="cs-CZ" altLang="cs-CZ" sz="2000" dirty="0"/>
          </a:p>
          <a:p>
            <a:pPr marL="0" indent="0">
              <a:buNone/>
            </a:pPr>
            <a:endParaRPr lang="cs-CZ" altLang="cs-CZ" sz="2000" dirty="0"/>
          </a:p>
          <a:p>
            <a:r>
              <a:rPr lang="cs-CZ" altLang="cs-CZ" sz="2000" dirty="0"/>
              <a:t>Výčet služebností v OZ je demonstrativní!</a:t>
            </a:r>
          </a:p>
          <a:p>
            <a:endParaRPr lang="cs-CZ" altLang="cs-CZ" sz="2000" dirty="0"/>
          </a:p>
        </p:txBody>
      </p:sp>
      <p:grpSp>
        <p:nvGrpSpPr>
          <p:cNvPr id="3" name="Skupina 2"/>
          <p:cNvGrpSpPr/>
          <p:nvPr/>
        </p:nvGrpSpPr>
        <p:grpSpPr>
          <a:xfrm>
            <a:off x="2483768" y="3705428"/>
            <a:ext cx="2376264" cy="1971192"/>
            <a:chOff x="1500188" y="1928813"/>
            <a:chExt cx="3857625" cy="2714625"/>
          </a:xfrm>
        </p:grpSpPr>
        <p:sp>
          <p:nvSpPr>
            <p:cNvPr id="4" name="Obdélník 3"/>
            <p:cNvSpPr/>
            <p:nvPr/>
          </p:nvSpPr>
          <p:spPr>
            <a:xfrm>
              <a:off x="1500188" y="2071688"/>
              <a:ext cx="1785937" cy="10715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5" name="Obdélník 4"/>
            <p:cNvSpPr/>
            <p:nvPr/>
          </p:nvSpPr>
          <p:spPr>
            <a:xfrm>
              <a:off x="3286125" y="2071688"/>
              <a:ext cx="1928813" cy="10715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6" name="Obdélník 5"/>
            <p:cNvSpPr/>
            <p:nvPr/>
          </p:nvSpPr>
          <p:spPr>
            <a:xfrm>
              <a:off x="5214938" y="1928813"/>
              <a:ext cx="142875" cy="135731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8" name="Šipka doprava 7"/>
            <p:cNvSpPr/>
            <p:nvPr/>
          </p:nvSpPr>
          <p:spPr>
            <a:xfrm>
              <a:off x="3286125" y="2571750"/>
              <a:ext cx="1928813" cy="285750"/>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9" name="Obdélník 8"/>
            <p:cNvSpPr/>
            <p:nvPr/>
          </p:nvSpPr>
          <p:spPr>
            <a:xfrm>
              <a:off x="1500188" y="3357563"/>
              <a:ext cx="1785937" cy="10715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10" name="Obdélník 9"/>
            <p:cNvSpPr/>
            <p:nvPr/>
          </p:nvSpPr>
          <p:spPr>
            <a:xfrm>
              <a:off x="3286125" y="3357563"/>
              <a:ext cx="1928813" cy="10715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11" name="Šipka doprava 10"/>
            <p:cNvSpPr/>
            <p:nvPr/>
          </p:nvSpPr>
          <p:spPr>
            <a:xfrm>
              <a:off x="3286125" y="3929063"/>
              <a:ext cx="1928813" cy="285750"/>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12" name="Obdélník 11"/>
            <p:cNvSpPr/>
            <p:nvPr/>
          </p:nvSpPr>
          <p:spPr>
            <a:xfrm>
              <a:off x="5214938" y="3286125"/>
              <a:ext cx="142875" cy="1357313"/>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grpSp>
    </p:spTree>
    <p:extLst>
      <p:ext uri="{BB962C8B-B14F-4D97-AF65-F5344CB8AC3E}">
        <p14:creationId xmlns:p14="http://schemas.microsoft.com/office/powerpoint/2010/main" val="299734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200000"/>
                  </a:schemeClr>
                </a:solidFill>
              </a:rPr>
              <a:t>Služebnosti</a:t>
            </a:r>
            <a:endParaRPr lang="cs-CZ" dirty="0">
              <a:solidFill>
                <a:schemeClr val="bg2">
                  <a:lumMod val="50000"/>
                </a:schemeClr>
              </a:solidFill>
            </a:endParaRPr>
          </a:p>
        </p:txBody>
      </p:sp>
      <p:sp>
        <p:nvSpPr>
          <p:cNvPr id="45059" name="Zástupný symbol pro obsah 2"/>
          <p:cNvSpPr>
            <a:spLocks noGrp="1"/>
          </p:cNvSpPr>
          <p:nvPr>
            <p:ph sz="quarter" idx="1"/>
          </p:nvPr>
        </p:nvSpPr>
        <p:spPr>
          <a:xfrm>
            <a:off x="395536" y="1600200"/>
            <a:ext cx="8496944" cy="5069160"/>
          </a:xfrm>
        </p:spPr>
        <p:txBody>
          <a:bodyPr>
            <a:noAutofit/>
          </a:bodyPr>
          <a:lstStyle/>
          <a:p>
            <a:r>
              <a:rPr lang="cs-CZ" altLang="cs-CZ" sz="2000" dirty="0"/>
              <a:t>Vznik služebnosti</a:t>
            </a:r>
          </a:p>
          <a:p>
            <a:pPr lvl="1"/>
            <a:r>
              <a:rPr lang="cs-CZ" altLang="cs-CZ" sz="1600" b="1" dirty="0"/>
              <a:t>Smlouva</a:t>
            </a:r>
            <a:r>
              <a:rPr lang="cs-CZ" altLang="cs-CZ" sz="1600" dirty="0"/>
              <a:t> (popř. jednostranné prohlášení)</a:t>
            </a:r>
          </a:p>
          <a:p>
            <a:pPr lvl="2"/>
            <a:r>
              <a:rPr lang="cs-CZ" altLang="cs-CZ" sz="1300" dirty="0"/>
              <a:t>náležitosti – přesné vymezení služebné věci, vymezení toho, čeho se má vlastník služebné věci zdržet, příp. co má strpět, určení oprávněného, doba trvání, úplatnost/bez úplatnost,</a:t>
            </a:r>
          </a:p>
          <a:p>
            <a:pPr lvl="2"/>
            <a:r>
              <a:rPr lang="cs-CZ" altLang="cs-CZ" sz="1300" dirty="0"/>
              <a:t>Jde-li o nemovitost nutný podpis osob na téže listině + vklad do KN KATASTRU NEMOVITOSTÍ</a:t>
            </a:r>
          </a:p>
          <a:p>
            <a:pPr lvl="1"/>
            <a:r>
              <a:rPr lang="cs-CZ" altLang="cs-CZ" sz="1600" b="1" dirty="0"/>
              <a:t>Pořízení pro případ smrti či dohoda dědiců</a:t>
            </a:r>
          </a:p>
          <a:p>
            <a:pPr lvl="1"/>
            <a:r>
              <a:rPr lang="cs-CZ" altLang="cs-CZ" sz="1600" b="1" dirty="0"/>
              <a:t>Vydržení </a:t>
            </a:r>
          </a:p>
          <a:p>
            <a:pPr lvl="1"/>
            <a:r>
              <a:rPr lang="cs-CZ" altLang="cs-CZ" sz="1600" b="1" dirty="0"/>
              <a:t>Ze zákona </a:t>
            </a:r>
            <a:r>
              <a:rPr lang="cs-CZ" altLang="cs-CZ" sz="1600" dirty="0"/>
              <a:t>[pozor na veřejnoprávní omezení VP – lze subsidiárně aplikovat ustanovení o služebnostech? (22 Cdo 1624/2000 x Pl. ÚS 25/04) + nezapisují se do KN] </a:t>
            </a:r>
          </a:p>
          <a:p>
            <a:pPr lvl="1"/>
            <a:r>
              <a:rPr lang="cs-CZ" altLang="cs-CZ" sz="1600" b="1" dirty="0"/>
              <a:t>Rozhodnutí soudu </a:t>
            </a:r>
            <a:r>
              <a:rPr lang="cs-CZ" altLang="cs-CZ" sz="1600" dirty="0"/>
              <a:t>(např. § 767/2, § 1029/2, § 1145 OZ) </a:t>
            </a:r>
            <a:r>
              <a:rPr lang="cs-CZ" altLang="cs-CZ" sz="1600" b="1" dirty="0"/>
              <a:t>nebo správního orgánu </a:t>
            </a:r>
            <a:r>
              <a:rPr lang="cs-CZ" altLang="cs-CZ" sz="1600" dirty="0"/>
              <a:t>(170/2 </a:t>
            </a:r>
            <a:r>
              <a:rPr lang="cs-CZ" altLang="cs-CZ" sz="1600" dirty="0" err="1"/>
              <a:t>StavZ</a:t>
            </a:r>
            <a:r>
              <a:rPr lang="cs-CZ" altLang="cs-CZ" sz="1600" dirty="0"/>
              <a:t>)</a:t>
            </a:r>
          </a:p>
          <a:p>
            <a:r>
              <a:rPr lang="cs-CZ" altLang="cs-CZ" sz="2000" dirty="0"/>
              <a:t>Rozsah a obsah služebnosti (§ 1258):</a:t>
            </a:r>
          </a:p>
          <a:p>
            <a:pPr lvl="1"/>
            <a:r>
              <a:rPr lang="cs-CZ" altLang="cs-CZ" sz="1600" dirty="0"/>
              <a:t>Služebnost zahrnuje vše, co je nutné k jejímu výkonu</a:t>
            </a:r>
          </a:p>
          <a:p>
            <a:pPr lvl="1"/>
            <a:r>
              <a:rPr lang="cs-CZ" altLang="cs-CZ" sz="1600" dirty="0"/>
              <a:t>Není-li rozsah či obsah určen, posoudí se podle místních zvyklostí</a:t>
            </a:r>
          </a:p>
          <a:p>
            <a:pPr lvl="1"/>
            <a:r>
              <a:rPr lang="cs-CZ" altLang="cs-CZ" sz="1600" dirty="0"/>
              <a:t>Rozsah služebnosti je spíše menší než větší (ochrana vlastníka) </a:t>
            </a:r>
          </a:p>
          <a:p>
            <a:pPr marL="365760" lvl="1" indent="0">
              <a:buNone/>
            </a:pPr>
            <a:r>
              <a:rPr lang="cs-CZ" altLang="cs-CZ" sz="1600" dirty="0"/>
              <a:t>	x</a:t>
            </a:r>
          </a:p>
          <a:p>
            <a:pPr lvl="1"/>
            <a:r>
              <a:rPr lang="cs-CZ" altLang="cs-CZ" sz="1600" dirty="0"/>
              <a:t> není-li míra určena, rozhoduje potřeba panujícího pozemku (vztahuje se na pozemkové služebnosti)</a:t>
            </a:r>
          </a:p>
          <a:p>
            <a:pPr lvl="1"/>
            <a:endParaRPr lang="cs-CZ" altLang="cs-CZ" sz="1600" dirty="0"/>
          </a:p>
        </p:txBody>
      </p:sp>
    </p:spTree>
    <p:extLst>
      <p:ext uri="{BB962C8B-B14F-4D97-AF65-F5344CB8AC3E}">
        <p14:creationId xmlns:p14="http://schemas.microsoft.com/office/powerpoint/2010/main" val="166505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773E1935-1FC5-4E28-9D2D-612F11BC5267}" type="slidenum">
              <a:rPr lang="cs-CZ" smtClean="0"/>
              <a:pPr/>
              <a:t>6</a:t>
            </a:fld>
            <a:endParaRPr lang="cs-CZ"/>
          </a:p>
        </p:txBody>
      </p:sp>
      <p:sp>
        <p:nvSpPr>
          <p:cNvPr id="4" name="Obdélník 3"/>
          <p:cNvSpPr/>
          <p:nvPr/>
        </p:nvSpPr>
        <p:spPr>
          <a:xfrm>
            <a:off x="0" y="980728"/>
            <a:ext cx="9180512" cy="707886"/>
          </a:xfrm>
          <a:prstGeom prst="rect">
            <a:avLst/>
          </a:prstGeom>
        </p:spPr>
        <p:txBody>
          <a:bodyPr wrap="square">
            <a:spAutoFit/>
          </a:bodyPr>
          <a:lstStyle/>
          <a:p>
            <a:pPr algn="ctr"/>
            <a:r>
              <a:rPr lang="cs-CZ" sz="4000" dirty="0">
                <a:latin typeface="Calibri" panose="020F0502020204030204" pitchFamily="34" charset="0"/>
              </a:rPr>
              <a:t>Věci v právním slova smyslu</a:t>
            </a:r>
          </a:p>
        </p:txBody>
      </p:sp>
    </p:spTree>
    <p:extLst>
      <p:ext uri="{BB962C8B-B14F-4D97-AF65-F5344CB8AC3E}">
        <p14:creationId xmlns:p14="http://schemas.microsoft.com/office/powerpoint/2010/main" val="3490633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200000"/>
                  </a:schemeClr>
                </a:solidFill>
              </a:rPr>
              <a:t>Služebnosti</a:t>
            </a:r>
            <a:endParaRPr lang="cs-CZ" dirty="0">
              <a:solidFill>
                <a:schemeClr val="bg2">
                  <a:lumMod val="50000"/>
                </a:schemeClr>
              </a:solidFill>
            </a:endParaRPr>
          </a:p>
        </p:txBody>
      </p:sp>
      <p:sp>
        <p:nvSpPr>
          <p:cNvPr id="45059" name="Zástupný symbol pro obsah 2"/>
          <p:cNvSpPr>
            <a:spLocks noGrp="1"/>
          </p:cNvSpPr>
          <p:nvPr>
            <p:ph sz="quarter" idx="1"/>
          </p:nvPr>
        </p:nvSpPr>
        <p:spPr>
          <a:xfrm>
            <a:off x="467544" y="1600200"/>
            <a:ext cx="8424936" cy="5069160"/>
          </a:xfrm>
        </p:spPr>
        <p:txBody>
          <a:bodyPr>
            <a:noAutofit/>
          </a:bodyPr>
          <a:lstStyle/>
          <a:p>
            <a:r>
              <a:rPr lang="cs-CZ" altLang="cs-CZ" sz="1900" dirty="0"/>
              <a:t>Ochrana služebnosti (§ 1259)</a:t>
            </a:r>
          </a:p>
          <a:p>
            <a:r>
              <a:rPr lang="cs-CZ" altLang="cs-CZ" sz="1900" dirty="0"/>
              <a:t>Nesení nákladů (§ 1263)</a:t>
            </a:r>
          </a:p>
          <a:p>
            <a:r>
              <a:rPr lang="cs-CZ" altLang="cs-CZ" sz="1900" dirty="0"/>
              <a:t>Konkurence služebností (viz dále)</a:t>
            </a:r>
          </a:p>
          <a:p>
            <a:r>
              <a:rPr lang="cs-CZ" altLang="cs-CZ" sz="1900" dirty="0"/>
              <a:t>Omezení zcizitelnosti služebností (§ 1265)</a:t>
            </a:r>
          </a:p>
          <a:p>
            <a:r>
              <a:rPr lang="cs-CZ" altLang="cs-CZ" sz="2000" dirty="0">
                <a:solidFill>
                  <a:srgbClr val="000000"/>
                </a:solidFill>
              </a:rPr>
              <a:t>Zánik služebnosti</a:t>
            </a:r>
            <a:endParaRPr lang="cs-CZ" altLang="cs-CZ" sz="1600" dirty="0">
              <a:solidFill>
                <a:srgbClr val="000000"/>
              </a:solidFill>
            </a:endParaRPr>
          </a:p>
          <a:p>
            <a:pPr lvl="1">
              <a:buClr>
                <a:srgbClr val="4E5B6F"/>
              </a:buClr>
            </a:pPr>
            <a:r>
              <a:rPr lang="cs-CZ" altLang="cs-CZ" sz="1600" b="1" dirty="0">
                <a:solidFill>
                  <a:srgbClr val="000000"/>
                </a:solidFill>
              </a:rPr>
              <a:t>Trvalá změna</a:t>
            </a:r>
            <a:r>
              <a:rPr lang="cs-CZ" altLang="cs-CZ" sz="1600" dirty="0">
                <a:solidFill>
                  <a:srgbClr val="000000"/>
                </a:solidFill>
              </a:rPr>
              <a:t>, pro kterou služebná věc již nemůže sloužit panujícímu pozemku nebo oprávněné osobě (ze zákona) – nikoliv dočasné zbourání stavby a její obnovené</a:t>
            </a:r>
          </a:p>
          <a:p>
            <a:pPr lvl="1">
              <a:buClr>
                <a:srgbClr val="4E5B6F"/>
              </a:buClr>
            </a:pPr>
            <a:r>
              <a:rPr lang="cs-CZ" altLang="cs-CZ" sz="1600" b="1" dirty="0">
                <a:solidFill>
                  <a:srgbClr val="000000"/>
                </a:solidFill>
              </a:rPr>
              <a:t>Hrubý nepoměr </a:t>
            </a:r>
            <a:r>
              <a:rPr lang="cs-CZ" altLang="cs-CZ" sz="1600" dirty="0">
                <a:solidFill>
                  <a:srgbClr val="000000"/>
                </a:solidFill>
              </a:rPr>
              <a:t>mezi služebností a výhodou oprávněného (rozhodnutím soudu na návrh nejen vlastníka služebné věci, ale i oprávněného)</a:t>
            </a:r>
          </a:p>
          <a:p>
            <a:pPr lvl="1">
              <a:buClr>
                <a:srgbClr val="4E5B6F"/>
              </a:buClr>
            </a:pPr>
            <a:r>
              <a:rPr lang="cs-CZ" altLang="cs-CZ" sz="1600" b="1" dirty="0">
                <a:solidFill>
                  <a:srgbClr val="000000"/>
                </a:solidFill>
              </a:rPr>
              <a:t>Dohoda </a:t>
            </a:r>
            <a:r>
              <a:rPr lang="cs-CZ" altLang="cs-CZ" sz="1600" dirty="0">
                <a:solidFill>
                  <a:srgbClr val="000000"/>
                </a:solidFill>
              </a:rPr>
              <a:t>(jednostranné zřeknutí se práva?)</a:t>
            </a:r>
          </a:p>
          <a:p>
            <a:pPr lvl="1">
              <a:buClr>
                <a:srgbClr val="4E5B6F"/>
              </a:buClr>
            </a:pPr>
            <a:r>
              <a:rPr lang="cs-CZ" altLang="cs-CZ" sz="1600" b="1" dirty="0">
                <a:solidFill>
                  <a:srgbClr val="000000"/>
                </a:solidFill>
              </a:rPr>
              <a:t>Uplynutí doby</a:t>
            </a:r>
          </a:p>
          <a:p>
            <a:pPr lvl="1">
              <a:buClr>
                <a:srgbClr val="4E5B6F"/>
              </a:buClr>
            </a:pPr>
            <a:r>
              <a:rPr lang="cs-CZ" altLang="cs-CZ" sz="1600" b="1" dirty="0">
                <a:solidFill>
                  <a:srgbClr val="000000"/>
                </a:solidFill>
              </a:rPr>
              <a:t>Smrt oprávněné osoby u osobních služebností</a:t>
            </a:r>
            <a:r>
              <a:rPr lang="cs-CZ" altLang="cs-CZ" sz="1600" dirty="0">
                <a:solidFill>
                  <a:srgbClr val="000000"/>
                </a:solidFill>
              </a:rPr>
              <a:t> (lze ale rozšířit na osoby, které jsou dědici)</a:t>
            </a:r>
          </a:p>
          <a:p>
            <a:pPr marL="365760" lvl="1" indent="0">
              <a:buClr>
                <a:srgbClr val="4E5B6F"/>
              </a:buClr>
              <a:buNone/>
            </a:pPr>
            <a:r>
              <a:rPr lang="cs-CZ" altLang="cs-CZ" sz="1600" b="1" dirty="0">
                <a:solidFill>
                  <a:srgbClr val="000000"/>
                </a:solidFill>
              </a:rPr>
              <a:t>	x</a:t>
            </a:r>
          </a:p>
          <a:p>
            <a:pPr lvl="1">
              <a:buClr>
                <a:srgbClr val="4E5B6F"/>
              </a:buClr>
            </a:pPr>
            <a:r>
              <a:rPr lang="cs-CZ" altLang="cs-CZ" sz="1600" dirty="0">
                <a:solidFill>
                  <a:srgbClr val="000000"/>
                </a:solidFill>
              </a:rPr>
              <a:t>Splynutím vlastnictví panující a služebné věci služebnost nezaniká (obdobně u osobních sl.)</a:t>
            </a:r>
          </a:p>
          <a:p>
            <a:pPr lvl="1">
              <a:buClr>
                <a:srgbClr val="4E5B6F"/>
              </a:buClr>
            </a:pPr>
            <a:r>
              <a:rPr lang="cs-CZ" altLang="cs-CZ" sz="1600" dirty="0">
                <a:solidFill>
                  <a:srgbClr val="000000"/>
                </a:solidFill>
              </a:rPr>
              <a:t>Lze subsidiárně aplikovat ustanovení o zániku obligací (postupem dle § 11 OZ)? </a:t>
            </a:r>
          </a:p>
          <a:p>
            <a:pPr>
              <a:buClr>
                <a:srgbClr val="4E5B6F"/>
              </a:buClr>
            </a:pPr>
            <a:r>
              <a:rPr lang="cs-CZ" altLang="cs-CZ" sz="1900" dirty="0">
                <a:solidFill>
                  <a:srgbClr val="000000"/>
                </a:solidFill>
              </a:rPr>
              <a:t>Promlčení služebnosti (§ 618, 632 a 633)</a:t>
            </a:r>
          </a:p>
        </p:txBody>
      </p:sp>
    </p:spTree>
    <p:extLst>
      <p:ext uri="{BB962C8B-B14F-4D97-AF65-F5344CB8AC3E}">
        <p14:creationId xmlns:p14="http://schemas.microsoft.com/office/powerpoint/2010/main" val="3043765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Skupina 10"/>
          <p:cNvGrpSpPr/>
          <p:nvPr/>
        </p:nvGrpSpPr>
        <p:grpSpPr>
          <a:xfrm>
            <a:off x="540692" y="2351162"/>
            <a:ext cx="3429000" cy="2500312"/>
            <a:chOff x="2214563" y="1643063"/>
            <a:chExt cx="3429000" cy="2500312"/>
          </a:xfrm>
        </p:grpSpPr>
        <p:sp>
          <p:nvSpPr>
            <p:cNvPr id="3" name="Obdélník 2"/>
            <p:cNvSpPr/>
            <p:nvPr/>
          </p:nvSpPr>
          <p:spPr>
            <a:xfrm>
              <a:off x="2214563" y="1643063"/>
              <a:ext cx="1643062"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4" name="Obdélník 3"/>
            <p:cNvSpPr/>
            <p:nvPr/>
          </p:nvSpPr>
          <p:spPr>
            <a:xfrm>
              <a:off x="3857625" y="1643063"/>
              <a:ext cx="1785938"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5" name="Obdélník 4"/>
            <p:cNvSpPr/>
            <p:nvPr/>
          </p:nvSpPr>
          <p:spPr>
            <a:xfrm>
              <a:off x="2214563" y="2143125"/>
              <a:ext cx="1643062" cy="214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6" name="Obdélník 5"/>
            <p:cNvSpPr/>
            <p:nvPr/>
          </p:nvSpPr>
          <p:spPr>
            <a:xfrm>
              <a:off x="2214563" y="3000375"/>
              <a:ext cx="1643062"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7" name="Obdélník 6"/>
            <p:cNvSpPr/>
            <p:nvPr/>
          </p:nvSpPr>
          <p:spPr>
            <a:xfrm>
              <a:off x="2214563" y="3429000"/>
              <a:ext cx="1643062" cy="214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8" name="Obdélník 7"/>
            <p:cNvSpPr/>
            <p:nvPr/>
          </p:nvSpPr>
          <p:spPr>
            <a:xfrm>
              <a:off x="3857625" y="3000375"/>
              <a:ext cx="1785938" cy="1143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9" name="Obdélník 8"/>
            <p:cNvSpPr/>
            <p:nvPr/>
          </p:nvSpPr>
          <p:spPr>
            <a:xfrm>
              <a:off x="4786313" y="3286125"/>
              <a:ext cx="428625" cy="28575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10" name="Rovnoramenný trojúhelník 9"/>
            <p:cNvSpPr/>
            <p:nvPr/>
          </p:nvSpPr>
          <p:spPr>
            <a:xfrm>
              <a:off x="4857750" y="3071813"/>
              <a:ext cx="285750" cy="214312"/>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grpSp>
      <p:sp>
        <p:nvSpPr>
          <p:cNvPr id="18" name="Zástupný symbol pro obsah 14"/>
          <p:cNvSpPr>
            <a:spLocks noGrp="1"/>
          </p:cNvSpPr>
          <p:nvPr>
            <p:ph sz="quarter" idx="4"/>
          </p:nvPr>
        </p:nvSpPr>
        <p:spPr>
          <a:xfrm>
            <a:off x="341741" y="692696"/>
            <a:ext cx="3798211" cy="1296144"/>
          </a:xfrm>
        </p:spPr>
        <p:txBody>
          <a:bodyPr>
            <a:normAutofit lnSpcReduction="10000"/>
          </a:bodyPr>
          <a:lstStyle/>
          <a:p>
            <a:pPr marL="0" indent="0" algn="just">
              <a:buNone/>
            </a:pPr>
            <a:r>
              <a:rPr lang="cs-CZ" sz="2000" dirty="0"/>
              <a:t>Trvalá změna, pro kterou služebná věc již nemůže sloužit panujícímu pozemku nebo oprávněné osobě</a:t>
            </a:r>
          </a:p>
          <a:p>
            <a:endParaRPr lang="cs-CZ" dirty="0"/>
          </a:p>
        </p:txBody>
      </p:sp>
      <p:sp>
        <p:nvSpPr>
          <p:cNvPr id="19" name="Zástupný symbol pro obsah 14"/>
          <p:cNvSpPr>
            <a:spLocks noGrp="1"/>
          </p:cNvSpPr>
          <p:nvPr>
            <p:ph sz="quarter" idx="4"/>
          </p:nvPr>
        </p:nvSpPr>
        <p:spPr>
          <a:xfrm>
            <a:off x="4585312" y="692696"/>
            <a:ext cx="3960440" cy="720080"/>
          </a:xfrm>
        </p:spPr>
        <p:txBody>
          <a:bodyPr>
            <a:normAutofit fontScale="92500"/>
          </a:bodyPr>
          <a:lstStyle/>
          <a:p>
            <a:pPr marL="0" indent="0" algn="just">
              <a:buNone/>
            </a:pPr>
            <a:r>
              <a:rPr lang="cs-CZ" sz="2000" dirty="0"/>
              <a:t>Hrubý nepoměr mezi služebností a výhodou oprávněného</a:t>
            </a:r>
            <a:endParaRPr lang="cs-CZ" dirty="0"/>
          </a:p>
        </p:txBody>
      </p:sp>
      <p:grpSp>
        <p:nvGrpSpPr>
          <p:cNvPr id="21" name="Skupina 20"/>
          <p:cNvGrpSpPr/>
          <p:nvPr/>
        </p:nvGrpSpPr>
        <p:grpSpPr>
          <a:xfrm>
            <a:off x="4708157" y="2153750"/>
            <a:ext cx="3643313" cy="2928937"/>
            <a:chOff x="2000250" y="1357313"/>
            <a:chExt cx="3643313" cy="2928937"/>
          </a:xfrm>
        </p:grpSpPr>
        <p:sp>
          <p:nvSpPr>
            <p:cNvPr id="22" name="Obdélník 21"/>
            <p:cNvSpPr/>
            <p:nvPr/>
          </p:nvSpPr>
          <p:spPr>
            <a:xfrm>
              <a:off x="2214563" y="1643063"/>
              <a:ext cx="1643062"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23" name="Obdélník 22"/>
            <p:cNvSpPr/>
            <p:nvPr/>
          </p:nvSpPr>
          <p:spPr>
            <a:xfrm>
              <a:off x="3857625" y="1643063"/>
              <a:ext cx="1785938"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24" name="Obdélník 23"/>
            <p:cNvSpPr/>
            <p:nvPr/>
          </p:nvSpPr>
          <p:spPr>
            <a:xfrm>
              <a:off x="2214563" y="2143125"/>
              <a:ext cx="1643062" cy="214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25" name="Obdélník 24"/>
            <p:cNvSpPr/>
            <p:nvPr/>
          </p:nvSpPr>
          <p:spPr>
            <a:xfrm>
              <a:off x="2000250" y="1357313"/>
              <a:ext cx="214313" cy="142875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26" name="Obdélník 25"/>
            <p:cNvSpPr/>
            <p:nvPr/>
          </p:nvSpPr>
          <p:spPr>
            <a:xfrm>
              <a:off x="2214563" y="3143250"/>
              <a:ext cx="1643062"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27" name="Obdélník 26"/>
            <p:cNvSpPr/>
            <p:nvPr/>
          </p:nvSpPr>
          <p:spPr>
            <a:xfrm>
              <a:off x="2214563" y="3571875"/>
              <a:ext cx="1643062" cy="214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28" name="Obdélník 27"/>
            <p:cNvSpPr/>
            <p:nvPr/>
          </p:nvSpPr>
          <p:spPr>
            <a:xfrm>
              <a:off x="3857625" y="3143250"/>
              <a:ext cx="1785938"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29" name="Obdélník 28"/>
            <p:cNvSpPr/>
            <p:nvPr/>
          </p:nvSpPr>
          <p:spPr>
            <a:xfrm>
              <a:off x="2000250" y="3071813"/>
              <a:ext cx="214313" cy="121443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
          <p:nvSpPr>
            <p:cNvPr id="30" name="Obdélník 29"/>
            <p:cNvSpPr/>
            <p:nvPr/>
          </p:nvSpPr>
          <p:spPr>
            <a:xfrm>
              <a:off x="2071688" y="3071813"/>
              <a:ext cx="3571875" cy="21431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grpSp>
    </p:spTree>
    <p:extLst>
      <p:ext uri="{BB962C8B-B14F-4D97-AF65-F5344CB8AC3E}">
        <p14:creationId xmlns:p14="http://schemas.microsoft.com/office/powerpoint/2010/main" val="3726081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200000"/>
                  </a:schemeClr>
                </a:solidFill>
              </a:rPr>
              <a:t>Reálná břemena</a:t>
            </a:r>
            <a:endParaRPr lang="cs-CZ" dirty="0">
              <a:solidFill>
                <a:schemeClr val="bg2">
                  <a:lumMod val="50000"/>
                </a:schemeClr>
              </a:solidFill>
            </a:endParaRPr>
          </a:p>
        </p:txBody>
      </p:sp>
      <p:sp>
        <p:nvSpPr>
          <p:cNvPr id="48131" name="Zástupný symbol pro obsah 2"/>
          <p:cNvSpPr>
            <a:spLocks noGrp="1"/>
          </p:cNvSpPr>
          <p:nvPr>
            <p:ph sz="quarter" idx="1"/>
          </p:nvPr>
        </p:nvSpPr>
        <p:spPr>
          <a:xfrm>
            <a:off x="457200" y="1600200"/>
            <a:ext cx="8507288" cy="4983162"/>
          </a:xfrm>
        </p:spPr>
        <p:txBody>
          <a:bodyPr>
            <a:normAutofit fontScale="92500" lnSpcReduction="10000"/>
          </a:bodyPr>
          <a:lstStyle/>
          <a:p>
            <a:r>
              <a:rPr lang="cs-CZ" altLang="cs-CZ" sz="2000" dirty="0"/>
              <a:t>Podstata: povinnost vlastníka služebné věci poskytovat plnění, přičemž zatížená věc zajišťuje splnění vlastníkovy povinnosti</a:t>
            </a:r>
          </a:p>
          <a:p>
            <a:r>
              <a:rPr lang="cs-CZ" altLang="cs-CZ" sz="2000" dirty="0"/>
              <a:t>Zatíženou věcí může být pouze věc zapsaná ve veřejném seznamu</a:t>
            </a:r>
          </a:p>
          <a:p>
            <a:r>
              <a:rPr lang="cs-CZ" altLang="cs-CZ" sz="2000" dirty="0"/>
              <a:t>Plnění z reálného břemene je opakované, nevyžaduje se nutně, aby dávky byly stejné</a:t>
            </a:r>
          </a:p>
          <a:p>
            <a:r>
              <a:rPr lang="cs-CZ" altLang="cs-CZ" sz="2000" dirty="0"/>
              <a:t>Reálná břemena lze zřídit jak in rem, tak in personam</a:t>
            </a:r>
          </a:p>
          <a:p>
            <a:r>
              <a:rPr lang="cs-CZ" altLang="cs-CZ" sz="2000" dirty="0"/>
              <a:t>Reálné břemeno může být zřízeno jako časově omezené nebo jako časově neomezené, avšak v tomto případě musí být sjednáno jako vykupitelné!</a:t>
            </a:r>
          </a:p>
          <a:p>
            <a:r>
              <a:rPr lang="cs-CZ" altLang="cs-CZ" sz="2000" dirty="0"/>
              <a:t>Vznik</a:t>
            </a:r>
          </a:p>
          <a:p>
            <a:pPr lvl="1"/>
            <a:r>
              <a:rPr lang="cs-CZ" altLang="cs-CZ" sz="1800" dirty="0"/>
              <a:t>Právní jednání, vydržení, rozhodnutí státního orgánu, pořízení pro případ smrti…</a:t>
            </a:r>
          </a:p>
          <a:p>
            <a:r>
              <a:rPr lang="cs-CZ" altLang="cs-CZ" sz="2000" dirty="0"/>
              <a:t>Práva a povinnosti</a:t>
            </a:r>
          </a:p>
          <a:p>
            <a:pPr lvl="1"/>
            <a:r>
              <a:rPr lang="cs-CZ" altLang="cs-CZ" sz="1800" dirty="0"/>
              <a:t>Dávky poskytuje vlastník zatížené věci</a:t>
            </a:r>
          </a:p>
          <a:p>
            <a:pPr lvl="1"/>
            <a:r>
              <a:rPr lang="cs-CZ" altLang="cs-CZ" sz="1800" dirty="0"/>
              <a:t>Vlastník se zdrží všeho, čím by zatíženou věc zhoršil</a:t>
            </a:r>
          </a:p>
          <a:p>
            <a:r>
              <a:rPr lang="cs-CZ" altLang="cs-CZ" sz="2000" dirty="0"/>
              <a:t>Zánik</a:t>
            </a:r>
          </a:p>
          <a:p>
            <a:pPr lvl="1"/>
            <a:r>
              <a:rPr lang="cs-CZ" altLang="cs-CZ" sz="1800" dirty="0"/>
              <a:t>Podobně jako u služebnosti + výkup</a:t>
            </a:r>
            <a:endParaRPr lang="cs-CZ" altLang="cs-CZ" sz="1800" dirty="0">
              <a:solidFill>
                <a:srgbClr val="000000"/>
              </a:solidFill>
            </a:endParaRPr>
          </a:p>
        </p:txBody>
      </p:sp>
    </p:spTree>
    <p:extLst>
      <p:ext uri="{BB962C8B-B14F-4D97-AF65-F5344CB8AC3E}">
        <p14:creationId xmlns:p14="http://schemas.microsoft.com/office/powerpoint/2010/main" val="3425661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0113" y="188913"/>
            <a:ext cx="7772400" cy="914400"/>
          </a:xfrm>
        </p:spPr>
        <p:txBody>
          <a:bodyPr/>
          <a:lstStyle/>
          <a:p>
            <a:pPr algn="ctr" eaLnBrk="1" fontAlgn="auto" hangingPunct="1">
              <a:spcAft>
                <a:spcPts val="0"/>
              </a:spcAft>
              <a:defRPr/>
            </a:pPr>
            <a:r>
              <a:rPr lang="cs-CZ" dirty="0">
                <a:solidFill>
                  <a:schemeClr val="tx2">
                    <a:satMod val="200000"/>
                  </a:schemeClr>
                </a:solidFill>
              </a:rPr>
              <a:t>Zástavní právo</a:t>
            </a:r>
          </a:p>
        </p:txBody>
      </p:sp>
      <p:sp>
        <p:nvSpPr>
          <p:cNvPr id="4" name="Obdélník 3"/>
          <p:cNvSpPr/>
          <p:nvPr/>
        </p:nvSpPr>
        <p:spPr>
          <a:xfrm>
            <a:off x="1403350" y="1196975"/>
            <a:ext cx="2663825" cy="719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Obligační věřitel</a:t>
            </a:r>
          </a:p>
        </p:txBody>
      </p:sp>
      <p:sp>
        <p:nvSpPr>
          <p:cNvPr id="5" name="Obdélník 4"/>
          <p:cNvSpPr/>
          <p:nvPr/>
        </p:nvSpPr>
        <p:spPr>
          <a:xfrm>
            <a:off x="4787900" y="1196975"/>
            <a:ext cx="3024188" cy="719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Obligační dlužník</a:t>
            </a:r>
          </a:p>
        </p:txBody>
      </p:sp>
      <p:sp>
        <p:nvSpPr>
          <p:cNvPr id="6" name="Obdélník 5"/>
          <p:cNvSpPr/>
          <p:nvPr/>
        </p:nvSpPr>
        <p:spPr>
          <a:xfrm>
            <a:off x="1476375" y="2276475"/>
            <a:ext cx="2663825" cy="57626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Zástavní věřitel</a:t>
            </a:r>
          </a:p>
        </p:txBody>
      </p:sp>
      <p:sp>
        <p:nvSpPr>
          <p:cNvPr id="7" name="Obdélník 6"/>
          <p:cNvSpPr/>
          <p:nvPr/>
        </p:nvSpPr>
        <p:spPr>
          <a:xfrm>
            <a:off x="4787900" y="2276475"/>
            <a:ext cx="3024188" cy="57626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Zástavní dlužník</a:t>
            </a:r>
          </a:p>
        </p:txBody>
      </p:sp>
      <p:sp>
        <p:nvSpPr>
          <p:cNvPr id="8" name="Obdélník 7"/>
          <p:cNvSpPr/>
          <p:nvPr/>
        </p:nvSpPr>
        <p:spPr>
          <a:xfrm>
            <a:off x="5003800" y="2852738"/>
            <a:ext cx="2592388" cy="36036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Zástavce</a:t>
            </a:r>
          </a:p>
        </p:txBody>
      </p:sp>
      <p:sp>
        <p:nvSpPr>
          <p:cNvPr id="11" name="Obousměrná vodorovná šipka 10"/>
          <p:cNvSpPr/>
          <p:nvPr/>
        </p:nvSpPr>
        <p:spPr>
          <a:xfrm>
            <a:off x="4067175" y="1412875"/>
            <a:ext cx="720725" cy="36036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P</a:t>
            </a:r>
          </a:p>
        </p:txBody>
      </p:sp>
      <p:sp>
        <p:nvSpPr>
          <p:cNvPr id="12" name="Obousměrná vodorovná šipka 11"/>
          <p:cNvSpPr/>
          <p:nvPr/>
        </p:nvSpPr>
        <p:spPr>
          <a:xfrm>
            <a:off x="4140200" y="2385218"/>
            <a:ext cx="647700" cy="358775"/>
          </a:xfrm>
          <a:prstGeom prst="lef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cs-CZ" dirty="0"/>
              <a:t>ZP</a:t>
            </a:r>
          </a:p>
        </p:txBody>
      </p:sp>
      <p:cxnSp>
        <p:nvCxnSpPr>
          <p:cNvPr id="14" name="Přímá spojovací šipka 13"/>
          <p:cNvCxnSpPr/>
          <p:nvPr/>
        </p:nvCxnSpPr>
        <p:spPr>
          <a:xfrm>
            <a:off x="6084888" y="1916113"/>
            <a:ext cx="0" cy="360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Přímá spojovací šipka 16"/>
          <p:cNvCxnSpPr/>
          <p:nvPr/>
        </p:nvCxnSpPr>
        <p:spPr>
          <a:xfrm>
            <a:off x="2700338" y="1773238"/>
            <a:ext cx="34925" cy="50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Šipka dolů 22"/>
          <p:cNvSpPr/>
          <p:nvPr/>
        </p:nvSpPr>
        <p:spPr>
          <a:xfrm>
            <a:off x="4356100" y="1700213"/>
            <a:ext cx="144463" cy="720725"/>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Tree>
    <p:extLst>
      <p:ext uri="{BB962C8B-B14F-4D97-AF65-F5344CB8AC3E}">
        <p14:creationId xmlns:p14="http://schemas.microsoft.com/office/powerpoint/2010/main" val="147010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a:solidFill>
                  <a:schemeClr val="tx2">
                    <a:satMod val="200000"/>
                  </a:schemeClr>
                </a:solidFill>
              </a:rPr>
              <a:t>Zástavní právo</a:t>
            </a:r>
            <a:endParaRPr lang="cs-CZ" dirty="0">
              <a:solidFill>
                <a:schemeClr val="tx2">
                  <a:satMod val="200000"/>
                </a:schemeClr>
              </a:solidFill>
            </a:endParaRPr>
          </a:p>
        </p:txBody>
      </p:sp>
      <p:sp>
        <p:nvSpPr>
          <p:cNvPr id="50179" name="Zástupný symbol pro obsah 2"/>
          <p:cNvSpPr>
            <a:spLocks noGrp="1"/>
          </p:cNvSpPr>
          <p:nvPr>
            <p:ph sz="quarter" idx="1"/>
          </p:nvPr>
        </p:nvSpPr>
        <p:spPr/>
        <p:txBody>
          <a:bodyPr>
            <a:normAutofit lnSpcReduction="10000"/>
          </a:bodyPr>
          <a:lstStyle/>
          <a:p>
            <a:pPr eaLnBrk="1" hangingPunct="1">
              <a:buFontTx/>
              <a:buChar char="-"/>
            </a:pPr>
            <a:r>
              <a:rPr lang="cs-CZ" altLang="cs-CZ" sz="1600" dirty="0"/>
              <a:t>Účelem je zajištění dluhu, a to jak peněžitého, tak nepeněžitého</a:t>
            </a:r>
          </a:p>
          <a:p>
            <a:pPr eaLnBrk="1" hangingPunct="1">
              <a:buFontTx/>
              <a:buChar char="-"/>
            </a:pPr>
            <a:r>
              <a:rPr lang="cs-CZ" altLang="cs-CZ" sz="1600" dirty="0" err="1"/>
              <a:t>Akcesorita</a:t>
            </a:r>
            <a:r>
              <a:rPr lang="cs-CZ" altLang="cs-CZ" sz="1600" dirty="0"/>
              <a:t> a subsidiarita zástavního práva</a:t>
            </a:r>
          </a:p>
          <a:p>
            <a:pPr eaLnBrk="1" hangingPunct="1">
              <a:buFontTx/>
              <a:buChar char="-"/>
            </a:pPr>
            <a:r>
              <a:rPr lang="cs-CZ" altLang="cs-CZ" sz="1600" b="1" dirty="0"/>
              <a:t>Zástavou</a:t>
            </a:r>
            <a:r>
              <a:rPr lang="cs-CZ" altLang="cs-CZ" sz="1600" dirty="0"/>
              <a:t> (tedy tím, co dluh zajišťuje) může být každá věc, či jiná majetková hodnota, s níž lze obchodovat. Nově lze využít institutu tzv. plovoucí zástavy. </a:t>
            </a:r>
          </a:p>
          <a:p>
            <a:pPr eaLnBrk="1" hangingPunct="1">
              <a:buFontTx/>
              <a:buChar char="-"/>
            </a:pPr>
            <a:r>
              <a:rPr lang="cs-CZ" altLang="cs-CZ" sz="1600" dirty="0"/>
              <a:t>Zástavní právo lze zřídit i k věci, k níž zástavnímu dlužníku vznikne vlastnické právo teprve v budoucnu. Je-li taková věc zapsána ve veřejném seznamu nebo v rejstříku zástav, zapíše se k ní zástavní právo, pokud s tím vlastník věci souhlasí</a:t>
            </a:r>
          </a:p>
          <a:p>
            <a:pPr eaLnBrk="1" hangingPunct="1">
              <a:buFontTx/>
              <a:buChar char="-"/>
            </a:pPr>
            <a:r>
              <a:rPr lang="cs-CZ" altLang="cs-CZ" sz="1600" b="1" dirty="0"/>
              <a:t>Vznik zástavního práva</a:t>
            </a:r>
          </a:p>
          <a:p>
            <a:pPr lvl="1" eaLnBrk="1" hangingPunct="1">
              <a:buFontTx/>
              <a:buChar char="-"/>
            </a:pPr>
            <a:r>
              <a:rPr lang="cs-CZ" altLang="cs-CZ" sz="1600" dirty="0"/>
              <a:t>Zástavní smlouva (v případě zastavení věci zapsané ve VS je třeba zápisu v tomto seznamu)</a:t>
            </a:r>
          </a:p>
          <a:p>
            <a:pPr eaLnBrk="1" hangingPunct="1">
              <a:buFontTx/>
              <a:buChar char="-"/>
            </a:pPr>
            <a:r>
              <a:rPr lang="cs-CZ" altLang="cs-CZ" sz="1600" dirty="0"/>
              <a:t>Redukce zakázaných ujednání v zástavních smlouvách</a:t>
            </a:r>
          </a:p>
          <a:p>
            <a:pPr eaLnBrk="1" hangingPunct="1">
              <a:buFontTx/>
              <a:buChar char="-"/>
            </a:pPr>
            <a:r>
              <a:rPr lang="cs-CZ" altLang="cs-CZ" sz="1600" b="1" dirty="0"/>
              <a:t>Rozsah zástavního práva</a:t>
            </a:r>
          </a:p>
          <a:p>
            <a:pPr lvl="1" eaLnBrk="1" hangingPunct="1">
              <a:buFontTx/>
              <a:buChar char="-"/>
            </a:pPr>
            <a:r>
              <a:rPr lang="cs-CZ" altLang="cs-CZ" sz="1600" dirty="0"/>
              <a:t>Vztahuje se na zástavu, její přírůstek i příslušenství, ledaže je ve smlouvě určeno jinak</a:t>
            </a:r>
          </a:p>
          <a:p>
            <a:pPr lvl="1" eaLnBrk="1" hangingPunct="1">
              <a:buFontTx/>
              <a:buChar char="-"/>
            </a:pPr>
            <a:r>
              <a:rPr lang="cs-CZ" altLang="cs-CZ" sz="1600" dirty="0"/>
              <a:t>Zastavení pohledávky – každé právo</a:t>
            </a:r>
          </a:p>
          <a:p>
            <a:pPr lvl="1" eaLnBrk="1" hangingPunct="1">
              <a:buFontTx/>
              <a:buChar char="-"/>
            </a:pPr>
            <a:r>
              <a:rPr lang="cs-CZ" altLang="cs-CZ" sz="1600" dirty="0"/>
              <a:t>Hromadná věc</a:t>
            </a:r>
          </a:p>
          <a:p>
            <a:pPr lvl="1" eaLnBrk="1" hangingPunct="1">
              <a:buFontTx/>
              <a:buChar char="-"/>
            </a:pPr>
            <a:r>
              <a:rPr lang="cs-CZ" altLang="cs-CZ" sz="1600" dirty="0"/>
              <a:t>Přeměna věci v novou – ZP zatěžuje novou věc, stejně tak při rozdělení věci.</a:t>
            </a:r>
          </a:p>
          <a:p>
            <a:pPr eaLnBrk="1" hangingPunct="1">
              <a:buFontTx/>
              <a:buChar char="-"/>
            </a:pPr>
            <a:r>
              <a:rPr lang="cs-CZ" altLang="cs-CZ" sz="1600" dirty="0"/>
              <a:t>Novinkou OZ je úprava zastavení cizí věci v zastavárenském závodu</a:t>
            </a:r>
          </a:p>
        </p:txBody>
      </p:sp>
    </p:spTree>
    <p:extLst>
      <p:ext uri="{BB962C8B-B14F-4D97-AF65-F5344CB8AC3E}">
        <p14:creationId xmlns:p14="http://schemas.microsoft.com/office/powerpoint/2010/main" val="396721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Zástavní právo</a:t>
            </a:r>
          </a:p>
        </p:txBody>
      </p:sp>
      <p:sp>
        <p:nvSpPr>
          <p:cNvPr id="3" name="Zástupný symbol pro obsah 2"/>
          <p:cNvSpPr>
            <a:spLocks noGrp="1"/>
          </p:cNvSpPr>
          <p:nvPr>
            <p:ph sz="quarter" idx="1"/>
          </p:nvPr>
        </p:nvSpPr>
        <p:spPr/>
        <p:txBody>
          <a:bodyPr>
            <a:noAutofit/>
          </a:bodyPr>
          <a:lstStyle/>
          <a:p>
            <a:pPr marL="411480" eaLnBrk="1" fontAlgn="auto" hangingPunct="1">
              <a:spcAft>
                <a:spcPts val="0"/>
              </a:spcAft>
              <a:buFontTx/>
              <a:buChar char="-"/>
              <a:defRPr/>
            </a:pPr>
            <a:r>
              <a:rPr lang="cs-CZ" sz="1800" b="1" dirty="0"/>
              <a:t>Práva a povinnosti ze zástavního práva:</a:t>
            </a:r>
          </a:p>
          <a:p>
            <a:pPr marL="740092" lvl="1" eaLnBrk="1" fontAlgn="auto" hangingPunct="1">
              <a:spcAft>
                <a:spcPts val="0"/>
              </a:spcAft>
              <a:buFontTx/>
              <a:buChar char="-"/>
              <a:defRPr/>
            </a:pPr>
            <a:r>
              <a:rPr lang="cs-CZ" sz="1800" dirty="0"/>
              <a:t>Možnost ujednání, dle něhož si věřitel může zástavu ponechat – a to buď za libovolnou, či určenou cenu </a:t>
            </a:r>
          </a:p>
          <a:p>
            <a:pPr marL="740092" lvl="1" eaLnBrk="1" fontAlgn="auto" hangingPunct="1">
              <a:spcAft>
                <a:spcPts val="0"/>
              </a:spcAft>
              <a:buFontTx/>
              <a:buChar char="-"/>
              <a:defRPr/>
            </a:pPr>
            <a:r>
              <a:rPr lang="cs-CZ" sz="1800" dirty="0"/>
              <a:t>Zástavní dlužník se zdrží všeho, čím se zástava zhoršuje na úkor zástavního věřitele. Stane-li se činem zástavního dlužníka dostatečná jistota zástavního věřitele nedostatečnou nebo sníží-li se nedostatečná jistota, zástavní dlužník ji přiměřeně doplní.</a:t>
            </a:r>
          </a:p>
          <a:p>
            <a:pPr marL="740092" lvl="1" eaLnBrk="1" fontAlgn="auto" hangingPunct="1">
              <a:spcAft>
                <a:spcPts val="0"/>
              </a:spcAft>
              <a:buFontTx/>
              <a:buChar char="-"/>
              <a:defRPr/>
            </a:pPr>
            <a:r>
              <a:rPr lang="cs-CZ" sz="1800" dirty="0"/>
              <a:t>Věc může být k úschově či opatrování přenechána třetí osobě</a:t>
            </a:r>
          </a:p>
          <a:p>
            <a:pPr marL="411480" eaLnBrk="1" fontAlgn="auto" hangingPunct="1">
              <a:spcAft>
                <a:spcPts val="0"/>
              </a:spcAft>
              <a:buFontTx/>
              <a:buChar char="-"/>
              <a:defRPr/>
            </a:pPr>
            <a:r>
              <a:rPr lang="cs-CZ" sz="1800" b="1" dirty="0"/>
              <a:t>Zvláštní případy</a:t>
            </a:r>
          </a:p>
          <a:p>
            <a:pPr marL="740092" lvl="1" eaLnBrk="1" fontAlgn="auto" hangingPunct="1">
              <a:spcAft>
                <a:spcPts val="0"/>
              </a:spcAft>
              <a:buFontTx/>
              <a:buChar char="-"/>
              <a:defRPr/>
            </a:pPr>
            <a:r>
              <a:rPr lang="cs-CZ" sz="1800" dirty="0"/>
              <a:t>Zastavení pohledávky</a:t>
            </a:r>
          </a:p>
          <a:p>
            <a:pPr marL="740092" lvl="1" eaLnBrk="1" fontAlgn="auto" hangingPunct="1">
              <a:spcAft>
                <a:spcPts val="0"/>
              </a:spcAft>
              <a:buFontTx/>
              <a:buChar char="-"/>
              <a:defRPr/>
            </a:pPr>
            <a:r>
              <a:rPr lang="cs-CZ" sz="1800" dirty="0"/>
              <a:t>Zastavení podílu v obchodní korporaci</a:t>
            </a:r>
          </a:p>
          <a:p>
            <a:pPr marL="740092" lvl="1" eaLnBrk="1" fontAlgn="auto" hangingPunct="1">
              <a:spcAft>
                <a:spcPts val="0"/>
              </a:spcAft>
              <a:buFontTx/>
              <a:buChar char="-"/>
              <a:defRPr/>
            </a:pPr>
            <a:r>
              <a:rPr lang="cs-CZ" sz="1800" dirty="0"/>
              <a:t>Zastavení cenného papíru nebo zaknihovaného cenného papíru</a:t>
            </a:r>
          </a:p>
          <a:p>
            <a:pPr marL="411480" eaLnBrk="1" fontAlgn="auto" hangingPunct="1">
              <a:spcAft>
                <a:spcPts val="0"/>
              </a:spcAft>
              <a:buFontTx/>
              <a:buChar char="-"/>
              <a:defRPr/>
            </a:pPr>
            <a:r>
              <a:rPr lang="cs-CZ" sz="1800" b="1" dirty="0"/>
              <a:t>Budoucí zástavní právo</a:t>
            </a:r>
          </a:p>
          <a:p>
            <a:pPr marL="411480" eaLnBrk="1" fontAlgn="auto" hangingPunct="1">
              <a:spcAft>
                <a:spcPts val="0"/>
              </a:spcAft>
              <a:buFontTx/>
              <a:buChar char="-"/>
              <a:defRPr/>
            </a:pPr>
            <a:r>
              <a:rPr lang="cs-CZ" sz="1800" b="1" dirty="0"/>
              <a:t>Vespolné zástavní právo</a:t>
            </a:r>
          </a:p>
          <a:p>
            <a:pPr marL="411480" eaLnBrk="1" fontAlgn="auto" hangingPunct="1">
              <a:spcAft>
                <a:spcPts val="0"/>
              </a:spcAft>
              <a:buFontTx/>
              <a:buChar char="-"/>
              <a:defRPr/>
            </a:pPr>
            <a:r>
              <a:rPr lang="cs-CZ" sz="1800" b="1" dirty="0"/>
              <a:t>Zastavení cizí věci</a:t>
            </a:r>
          </a:p>
          <a:p>
            <a:pPr marL="411480" eaLnBrk="1" fontAlgn="auto" hangingPunct="1">
              <a:spcAft>
                <a:spcPts val="0"/>
              </a:spcAft>
              <a:buFontTx/>
              <a:buChar char="-"/>
              <a:defRPr/>
            </a:pPr>
            <a:r>
              <a:rPr lang="cs-CZ" sz="1800" dirty="0"/>
              <a:t>Povinnost požádat o provedení změny zápisu jiné osobě</a:t>
            </a:r>
          </a:p>
          <a:p>
            <a:pPr marL="454342" lvl="1" indent="0" eaLnBrk="1" fontAlgn="auto" hangingPunct="1">
              <a:spcAft>
                <a:spcPts val="0"/>
              </a:spcAft>
              <a:buFont typeface="Wingdings" pitchFamily="2" charset="2"/>
              <a:buNone/>
              <a:defRPr/>
            </a:pPr>
            <a:endParaRPr lang="cs-CZ" sz="1800" dirty="0"/>
          </a:p>
          <a:p>
            <a:pPr marL="411480" eaLnBrk="1" fontAlgn="auto" hangingPunct="1">
              <a:spcAft>
                <a:spcPts val="0"/>
              </a:spcAft>
              <a:buClr>
                <a:srgbClr val="D6ECFF"/>
              </a:buClr>
              <a:buFont typeface="Wingdings"/>
              <a:buNone/>
              <a:defRPr/>
            </a:pPr>
            <a:r>
              <a:rPr lang="cs-CZ" sz="1800" dirty="0">
                <a:solidFill>
                  <a:prstClr val="white"/>
                </a:solidFill>
              </a:rPr>
              <a:t>-    n</a:t>
            </a:r>
            <a:endParaRPr lang="cs-CZ" sz="1800" dirty="0"/>
          </a:p>
        </p:txBody>
      </p:sp>
    </p:spTree>
    <p:extLst>
      <p:ext uri="{BB962C8B-B14F-4D97-AF65-F5344CB8AC3E}">
        <p14:creationId xmlns:p14="http://schemas.microsoft.com/office/powerpoint/2010/main" val="2803231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Zástavní právo</a:t>
            </a:r>
          </a:p>
        </p:txBody>
      </p:sp>
      <p:sp>
        <p:nvSpPr>
          <p:cNvPr id="52227" name="Zástupný symbol pro obsah 2"/>
          <p:cNvSpPr>
            <a:spLocks noGrp="1"/>
          </p:cNvSpPr>
          <p:nvPr>
            <p:ph sz="quarter" idx="1"/>
          </p:nvPr>
        </p:nvSpPr>
        <p:spPr/>
        <p:txBody>
          <a:bodyPr>
            <a:normAutofit fontScale="92500" lnSpcReduction="20000"/>
          </a:bodyPr>
          <a:lstStyle/>
          <a:p>
            <a:pPr eaLnBrk="1" hangingPunct="1">
              <a:buFontTx/>
              <a:buChar char="-"/>
            </a:pPr>
            <a:r>
              <a:rPr lang="cs-CZ" altLang="cs-CZ" sz="1600" b="1" dirty="0"/>
              <a:t>Výkon zástavního práva:</a:t>
            </a:r>
          </a:p>
          <a:p>
            <a:pPr lvl="1" eaLnBrk="1" hangingPunct="1">
              <a:buFontTx/>
              <a:buChar char="-"/>
            </a:pPr>
            <a:r>
              <a:rPr lang="cs-CZ" altLang="cs-CZ" sz="1600" dirty="0"/>
              <a:t>Možnost ujednání, dle něhož si věřitel může zástavu ponechat – a to buď za libovolnou, či určenou cenu </a:t>
            </a:r>
          </a:p>
          <a:p>
            <a:pPr lvl="1" eaLnBrk="1" hangingPunct="1">
              <a:buFontTx/>
              <a:buChar char="-"/>
            </a:pPr>
            <a:r>
              <a:rPr lang="cs-CZ" altLang="cs-CZ" sz="1600" dirty="0"/>
              <a:t>Započetí výkonu zástavního práva oznámí zástavní věřitel v písemné formě zástavnímu dlužníkovi</a:t>
            </a:r>
          </a:p>
          <a:p>
            <a:pPr lvl="1" eaLnBrk="1" hangingPunct="1">
              <a:buFontTx/>
              <a:buChar char="-"/>
            </a:pPr>
            <a:r>
              <a:rPr lang="cs-CZ" altLang="cs-CZ" sz="1600" dirty="0"/>
              <a:t>Zástavní věřitel může zástavu zpeněžit nejdříve po uplynutí třiceti dnů poté, co započetí výkonu zástavního práva zástavnímu dlužníkovi oznámil.</a:t>
            </a:r>
          </a:p>
          <a:p>
            <a:pPr lvl="1" eaLnBrk="1" hangingPunct="1">
              <a:buFontTx/>
              <a:buChar char="-"/>
            </a:pPr>
            <a:r>
              <a:rPr lang="cs-CZ" altLang="cs-CZ" sz="1600" dirty="0"/>
              <a:t>Bylo-li započetí výkonu zástavního práva zapsáno do veřejného seznamu nebo do rejstříku zástav až poté, co zástavní věřitel započetí výkonu zástavního práva zástavnímu dlužníku oznámil, běží lhůta třiceti dnů až ode dne zápisu do veřejného seznamu nebo do rejstříku zástav.</a:t>
            </a:r>
          </a:p>
          <a:p>
            <a:pPr eaLnBrk="1" hangingPunct="1">
              <a:buFontTx/>
              <a:buChar char="-"/>
            </a:pPr>
            <a:r>
              <a:rPr lang="cs-CZ" altLang="cs-CZ" sz="1600" b="1" dirty="0"/>
              <a:t>Zánik zástavního práva:</a:t>
            </a:r>
          </a:p>
          <a:p>
            <a:pPr lvl="1" eaLnBrk="1" hangingPunct="1">
              <a:buFontTx/>
              <a:buChar char="-"/>
            </a:pPr>
            <a:r>
              <a:rPr lang="cs-CZ" altLang="cs-CZ" sz="1600" dirty="0"/>
              <a:t> zánikem zástavy</a:t>
            </a:r>
          </a:p>
          <a:p>
            <a:pPr lvl="1" eaLnBrk="1" hangingPunct="1">
              <a:buFontTx/>
              <a:buChar char="-"/>
            </a:pPr>
            <a:r>
              <a:rPr lang="cs-CZ" altLang="cs-CZ" sz="1600" dirty="0"/>
              <a:t>Vzdání se zástavním věřitelem</a:t>
            </a:r>
          </a:p>
          <a:p>
            <a:pPr lvl="1" eaLnBrk="1" hangingPunct="1">
              <a:buFontTx/>
              <a:buChar char="-"/>
            </a:pPr>
            <a:r>
              <a:rPr lang="cs-CZ" altLang="cs-CZ" sz="1600" dirty="0"/>
              <a:t>Vrácením věci zástavci či zástavnímu dlužníkovi</a:t>
            </a:r>
          </a:p>
          <a:p>
            <a:pPr lvl="1" eaLnBrk="1" hangingPunct="1">
              <a:buFontTx/>
              <a:buChar char="-"/>
            </a:pPr>
            <a:r>
              <a:rPr lang="cs-CZ" altLang="cs-CZ" sz="1600" dirty="0"/>
              <a:t>Složení ceny zastavené věci</a:t>
            </a:r>
          </a:p>
          <a:p>
            <a:pPr lvl="1" eaLnBrk="1" hangingPunct="1">
              <a:buFontTx/>
              <a:buChar char="-"/>
            </a:pPr>
            <a:r>
              <a:rPr lang="cs-CZ" altLang="cs-CZ" sz="1600" dirty="0"/>
              <a:t>Uplynutím doby</a:t>
            </a:r>
          </a:p>
          <a:p>
            <a:pPr eaLnBrk="1" hangingPunct="1">
              <a:buFontTx/>
              <a:buChar char="-"/>
            </a:pPr>
            <a:r>
              <a:rPr lang="cs-CZ" altLang="cs-CZ" sz="1600" dirty="0"/>
              <a:t>Možnost využít institutu tzv. uvolněné zástavy</a:t>
            </a:r>
          </a:p>
          <a:p>
            <a:pPr eaLnBrk="1" hangingPunct="1">
              <a:buFontTx/>
              <a:buChar char="-"/>
            </a:pPr>
            <a:r>
              <a:rPr lang="cs-CZ" altLang="cs-CZ" sz="1600" dirty="0"/>
              <a:t>Možnost využít institutu záměny zástavního práva</a:t>
            </a:r>
          </a:p>
          <a:p>
            <a:pPr eaLnBrk="1" hangingPunct="1">
              <a:buFontTx/>
              <a:buChar char="-"/>
            </a:pPr>
            <a:r>
              <a:rPr lang="cs-CZ" altLang="cs-CZ" sz="1600" dirty="0"/>
              <a:t>Možnost využít </a:t>
            </a:r>
            <a:r>
              <a:rPr lang="cs-CZ" altLang="cs-CZ" sz="1600" dirty="0" err="1"/>
              <a:t>podzástavního</a:t>
            </a:r>
            <a:r>
              <a:rPr lang="cs-CZ" altLang="cs-CZ" sz="1600" dirty="0"/>
              <a:t> práva</a:t>
            </a:r>
          </a:p>
        </p:txBody>
      </p:sp>
    </p:spTree>
    <p:extLst>
      <p:ext uri="{BB962C8B-B14F-4D97-AF65-F5344CB8AC3E}">
        <p14:creationId xmlns:p14="http://schemas.microsoft.com/office/powerpoint/2010/main" val="3227447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Zadržovací právo</a:t>
            </a:r>
          </a:p>
        </p:txBody>
      </p:sp>
      <p:sp>
        <p:nvSpPr>
          <p:cNvPr id="53251" name="Zástupný symbol pro obsah 2"/>
          <p:cNvSpPr>
            <a:spLocks noGrp="1"/>
          </p:cNvSpPr>
          <p:nvPr>
            <p:ph sz="quarter" idx="1"/>
          </p:nvPr>
        </p:nvSpPr>
        <p:spPr>
          <a:xfrm>
            <a:off x="457200" y="1600200"/>
            <a:ext cx="8363272" cy="4873752"/>
          </a:xfrm>
        </p:spPr>
        <p:txBody>
          <a:bodyPr>
            <a:noAutofit/>
          </a:bodyPr>
          <a:lstStyle/>
          <a:p>
            <a:pPr>
              <a:lnSpc>
                <a:spcPct val="80000"/>
              </a:lnSpc>
            </a:pPr>
            <a:r>
              <a:rPr lang="cs-CZ" altLang="cs-CZ" sz="1900" dirty="0"/>
              <a:t>účelem je zajištění dluhu</a:t>
            </a:r>
          </a:p>
          <a:p>
            <a:pPr>
              <a:lnSpc>
                <a:spcPct val="80000"/>
              </a:lnSpc>
            </a:pPr>
            <a:r>
              <a:rPr lang="cs-CZ" altLang="cs-CZ" sz="1800" dirty="0"/>
              <a:t>Zadržet lze movitou věc dlužníka, kterou má věřitel u sebe na zajištění splatného dluhu (výjimečně i nesplatného dluhu). </a:t>
            </a:r>
          </a:p>
          <a:p>
            <a:pPr>
              <a:lnSpc>
                <a:spcPct val="80000"/>
              </a:lnSpc>
            </a:pPr>
            <a:r>
              <a:rPr lang="cs-CZ" altLang="cs-CZ" sz="1800" dirty="0"/>
              <a:t>Zadržovací právo vzniká již faktickým úkonem (zadržením) věřitele.</a:t>
            </a:r>
          </a:p>
          <a:p>
            <a:pPr>
              <a:lnSpc>
                <a:spcPct val="80000"/>
              </a:lnSpc>
            </a:pPr>
            <a:r>
              <a:rPr lang="cs-CZ" altLang="cs-CZ" sz="1800" dirty="0"/>
              <a:t>Kdo zadrží cizí věc, musí dlužníka vyrozumět o jejím zadržení a důvodu zadržení. Pokud je obligační smlouva písemná, je třeba vyrozumět v písemné podobě.</a:t>
            </a:r>
          </a:p>
          <a:p>
            <a:pPr>
              <a:lnSpc>
                <a:spcPct val="80000"/>
              </a:lnSpc>
            </a:pPr>
            <a:r>
              <a:rPr lang="cs-CZ" altLang="cs-CZ" sz="1800" dirty="0"/>
              <a:t>Věřitel musí o zadrženou věc pečovat jako řádný hospodář a má vůči dlužníku právo na náhradu nákladů; užívat lze jen se souhlasem dlužníka způsobem pro dlužníka neškodným.</a:t>
            </a:r>
          </a:p>
          <a:p>
            <a:pPr>
              <a:lnSpc>
                <a:spcPct val="80000"/>
              </a:lnSpc>
            </a:pPr>
            <a:r>
              <a:rPr lang="cs-CZ" altLang="cs-CZ" sz="1800" dirty="0"/>
              <a:t>Věřitel má přednostní postavení před jinými věřiteli v případě zpeněžení zadržené věci. </a:t>
            </a:r>
          </a:p>
          <a:p>
            <a:pPr>
              <a:lnSpc>
                <a:spcPct val="80000"/>
              </a:lnSpc>
            </a:pPr>
            <a:r>
              <a:rPr lang="cs-CZ" altLang="cs-CZ" sz="1800" dirty="0"/>
              <a:t>Zánik</a:t>
            </a:r>
          </a:p>
          <a:p>
            <a:pPr lvl="1">
              <a:lnSpc>
                <a:spcPct val="80000"/>
              </a:lnSpc>
            </a:pPr>
            <a:r>
              <a:rPr lang="cs-CZ" altLang="cs-CZ" sz="1500" dirty="0"/>
              <a:t>Zánik zajištěného dluhu</a:t>
            </a:r>
          </a:p>
          <a:p>
            <a:pPr lvl="1">
              <a:lnSpc>
                <a:spcPct val="80000"/>
              </a:lnSpc>
            </a:pPr>
            <a:r>
              <a:rPr lang="cs-CZ" altLang="cs-CZ" sz="1500" dirty="0"/>
              <a:t>Zánik zadržené věci</a:t>
            </a:r>
          </a:p>
          <a:p>
            <a:pPr lvl="1">
              <a:lnSpc>
                <a:spcPct val="80000"/>
              </a:lnSpc>
            </a:pPr>
            <a:r>
              <a:rPr lang="cs-CZ" altLang="cs-CZ" sz="1500" dirty="0"/>
              <a:t>Dostane-li se věc z moci věřitele</a:t>
            </a:r>
          </a:p>
          <a:p>
            <a:pPr lvl="1">
              <a:lnSpc>
                <a:spcPct val="80000"/>
              </a:lnSpc>
            </a:pPr>
            <a:r>
              <a:rPr lang="cs-CZ" altLang="cs-CZ" sz="1500" dirty="0"/>
              <a:t>Dá-li se věřiteli dostatečná jistota</a:t>
            </a:r>
          </a:p>
          <a:p>
            <a:pPr>
              <a:lnSpc>
                <a:spcPct val="80000"/>
              </a:lnSpc>
            </a:pPr>
            <a:r>
              <a:rPr lang="cs-CZ" altLang="cs-CZ" sz="1800" dirty="0"/>
              <a:t>Zadržovací právo stanovené zákonem</a:t>
            </a:r>
          </a:p>
        </p:txBody>
      </p:sp>
    </p:spTree>
    <p:extLst>
      <p:ext uri="{BB962C8B-B14F-4D97-AF65-F5344CB8AC3E}">
        <p14:creationId xmlns:p14="http://schemas.microsoft.com/office/powerpoint/2010/main" val="282942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Právo stavby</a:t>
            </a:r>
          </a:p>
        </p:txBody>
      </p:sp>
      <p:sp>
        <p:nvSpPr>
          <p:cNvPr id="54275" name="Zástupný symbol pro obsah 2"/>
          <p:cNvSpPr>
            <a:spLocks noGrp="1"/>
          </p:cNvSpPr>
          <p:nvPr>
            <p:ph sz="quarter" idx="1"/>
          </p:nvPr>
        </p:nvSpPr>
        <p:spPr/>
        <p:txBody>
          <a:bodyPr>
            <a:normAutofit fontScale="92500" lnSpcReduction="20000"/>
          </a:bodyPr>
          <a:lstStyle/>
          <a:p>
            <a:pPr eaLnBrk="1" hangingPunct="1"/>
            <a:r>
              <a:rPr lang="cs-CZ" altLang="cs-CZ" sz="2000" b="1" dirty="0"/>
              <a:t>Pojem (§ 1240 NOZ)</a:t>
            </a:r>
          </a:p>
          <a:p>
            <a:pPr lvl="1" eaLnBrk="1" hangingPunct="1"/>
            <a:r>
              <a:rPr lang="cs-CZ" altLang="cs-CZ" sz="1600" dirty="0"/>
              <a:t>Jedná se o limitované věcné právo a zároveň o nemovitou věc</a:t>
            </a:r>
          </a:p>
          <a:p>
            <a:pPr lvl="1" eaLnBrk="1" hangingPunct="1"/>
            <a:r>
              <a:rPr lang="cs-CZ" altLang="cs-CZ" sz="1600" dirty="0"/>
              <a:t>Stavba samotná je součástí práva stavby, ovšem podléhá také ustanovením o nemovitých věcech</a:t>
            </a:r>
          </a:p>
          <a:p>
            <a:pPr lvl="1" eaLnBrk="1" hangingPunct="1"/>
            <a:r>
              <a:rPr lang="cs-CZ" altLang="cs-CZ" sz="1600" dirty="0"/>
              <a:t>Právem stavby lze zatížit jak stavbu již zřízenou, tak stavbu, která má být teprve postavena</a:t>
            </a:r>
          </a:p>
          <a:p>
            <a:pPr eaLnBrk="1" hangingPunct="1"/>
            <a:r>
              <a:rPr lang="cs-CZ" altLang="cs-CZ" sz="2000" b="1" dirty="0"/>
              <a:t>Vznik práva stavby</a:t>
            </a:r>
          </a:p>
          <a:p>
            <a:pPr lvl="1"/>
            <a:r>
              <a:rPr lang="cs-CZ" altLang="cs-CZ" sz="1600" dirty="0"/>
              <a:t>písemná smlouva – nutný zápis do VS; max. doba zřízení 99 let</a:t>
            </a:r>
          </a:p>
          <a:p>
            <a:pPr lvl="1"/>
            <a:r>
              <a:rPr lang="cs-CZ" altLang="cs-CZ" sz="1600" dirty="0"/>
              <a:t>vydržení </a:t>
            </a:r>
          </a:p>
          <a:p>
            <a:pPr lvl="1"/>
            <a:r>
              <a:rPr lang="cs-CZ" altLang="cs-CZ" sz="1600" dirty="0"/>
              <a:t>rozhodnutí orgánu veřejné moci</a:t>
            </a:r>
          </a:p>
          <a:p>
            <a:pPr eaLnBrk="1" hangingPunct="1"/>
            <a:r>
              <a:rPr lang="cs-CZ" altLang="cs-CZ" sz="2000" b="1" dirty="0"/>
              <a:t>Doba trvání práva stavby</a:t>
            </a:r>
          </a:p>
          <a:p>
            <a:pPr lvl="1"/>
            <a:r>
              <a:rPr lang="cs-CZ" altLang="cs-CZ" sz="1600" dirty="0"/>
              <a:t>Max. doba zřízení 99 let (musí být z KN přesný termín patrný)</a:t>
            </a:r>
          </a:p>
          <a:p>
            <a:pPr lvl="1"/>
            <a:r>
              <a:rPr lang="cs-CZ" altLang="cs-CZ" sz="1600" dirty="0"/>
              <a:t>U vydržení se zřizuje na 40 let</a:t>
            </a:r>
          </a:p>
          <a:p>
            <a:pPr lvl="1"/>
            <a:r>
              <a:rPr lang="cs-CZ" altLang="cs-CZ" sz="1600" dirty="0"/>
              <a:t>Rozhodnutím soudu lze prodloužit nebo zkrátit</a:t>
            </a:r>
          </a:p>
          <a:p>
            <a:pPr lvl="1"/>
            <a:r>
              <a:rPr lang="cs-CZ" altLang="cs-CZ" sz="1600" dirty="0"/>
              <a:t>Právo stavby lze prodloužit, existují-li i jiná věcněprávní zajištění, pak s tím musí souhlasit oprávnění v pořadí za právem stavby</a:t>
            </a:r>
          </a:p>
          <a:p>
            <a:pPr eaLnBrk="1" hangingPunct="1"/>
            <a:r>
              <a:rPr lang="cs-CZ" altLang="cs-CZ" sz="2000" b="1" dirty="0"/>
              <a:t>Úplata za zřízení práva stavby</a:t>
            </a:r>
          </a:p>
          <a:p>
            <a:pPr lvl="1"/>
            <a:r>
              <a:rPr lang="cs-CZ" altLang="cs-CZ" sz="1600" dirty="0"/>
              <a:t>Lze jak úplatně, tak bezúplatně. Bylo-li právo stavby zřízeno za úplatu a ujednala-li se úplata v opětujících se dávkách jako stavební plat, zatěžuje právo stavby jako reálné břemeno.</a:t>
            </a:r>
          </a:p>
          <a:p>
            <a:pPr lvl="1" eaLnBrk="1" hangingPunct="1"/>
            <a:endParaRPr lang="cs-CZ" altLang="cs-CZ" dirty="0"/>
          </a:p>
        </p:txBody>
      </p:sp>
    </p:spTree>
    <p:extLst>
      <p:ext uri="{BB962C8B-B14F-4D97-AF65-F5344CB8AC3E}">
        <p14:creationId xmlns:p14="http://schemas.microsoft.com/office/powerpoint/2010/main" val="1404765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a:solidFill>
                  <a:schemeClr val="tx2">
                    <a:satMod val="200000"/>
                  </a:schemeClr>
                </a:solidFill>
              </a:rPr>
              <a:t>Právo stavby</a:t>
            </a:r>
          </a:p>
        </p:txBody>
      </p:sp>
      <p:sp>
        <p:nvSpPr>
          <p:cNvPr id="30723" name="Zástupný symbol pro obsah 2"/>
          <p:cNvSpPr>
            <a:spLocks noGrp="1"/>
          </p:cNvSpPr>
          <p:nvPr>
            <p:ph sz="quarter" idx="1"/>
          </p:nvPr>
        </p:nvSpPr>
        <p:spPr/>
        <p:txBody>
          <a:bodyPr>
            <a:normAutofit fontScale="92500" lnSpcReduction="10000"/>
          </a:bodyPr>
          <a:lstStyle/>
          <a:p>
            <a:pPr marL="454025" lvl="1" indent="0" eaLnBrk="1" hangingPunct="1">
              <a:buFont typeface="Wingdings" pitchFamily="2" charset="2"/>
              <a:buNone/>
              <a:defRPr/>
            </a:pPr>
            <a:endParaRPr lang="cs-CZ" altLang="cs-CZ" sz="1600" b="1" dirty="0"/>
          </a:p>
          <a:p>
            <a:pPr eaLnBrk="1" hangingPunct="1">
              <a:defRPr/>
            </a:pPr>
            <a:r>
              <a:rPr lang="cs-CZ" altLang="cs-CZ" sz="2000" b="1" dirty="0"/>
              <a:t>Práva a povinnosti z práva stavby</a:t>
            </a:r>
          </a:p>
          <a:p>
            <a:pPr lvl="1" eaLnBrk="1" hangingPunct="1">
              <a:defRPr/>
            </a:pPr>
            <a:r>
              <a:rPr lang="cs-CZ" altLang="cs-CZ" sz="1600" dirty="0"/>
              <a:t>Lze sjednat jak úplatně (pak stavební plat zatěžuje právo stavby jako RB), tak bezúplatně</a:t>
            </a:r>
          </a:p>
          <a:p>
            <a:pPr lvl="1" eaLnBrk="1" hangingPunct="1">
              <a:defRPr/>
            </a:pPr>
            <a:r>
              <a:rPr lang="cs-CZ" altLang="cs-CZ" sz="1600" dirty="0"/>
              <a:t>Stavebník má stejná práva jako vlastník, k pozemku má právní vztah poživatele</a:t>
            </a:r>
          </a:p>
          <a:p>
            <a:pPr lvl="1" eaLnBrk="1" hangingPunct="1">
              <a:defRPr/>
            </a:pPr>
            <a:r>
              <a:rPr lang="cs-CZ" altLang="cs-CZ" sz="1600" dirty="0"/>
              <a:t>Výhrada zřízení stavby do určité doby, případně určitého faktického nebo právního jednání stavebníka</a:t>
            </a:r>
          </a:p>
          <a:p>
            <a:pPr lvl="1" eaLnBrk="1" hangingPunct="1">
              <a:defRPr/>
            </a:pPr>
            <a:r>
              <a:rPr lang="cs-CZ" altLang="cs-CZ" sz="1600" dirty="0"/>
              <a:t>Právo stavby lze zatížit, převést, přechází na právní nástupce vlastníka práva stavby</a:t>
            </a:r>
          </a:p>
          <a:p>
            <a:pPr lvl="1" eaLnBrk="1" hangingPunct="1">
              <a:defRPr/>
            </a:pPr>
            <a:r>
              <a:rPr lang="cs-CZ" altLang="cs-CZ" sz="1600" dirty="0"/>
              <a:t>Výhrada souhlasu k zatížení práva stavby</a:t>
            </a:r>
          </a:p>
          <a:p>
            <a:pPr lvl="1" eaLnBrk="1" hangingPunct="1">
              <a:defRPr/>
            </a:pPr>
            <a:r>
              <a:rPr lang="cs-CZ" altLang="cs-CZ" sz="1600" dirty="0"/>
              <a:t>Předkupní právo stavebníka k pozemku </a:t>
            </a:r>
          </a:p>
          <a:p>
            <a:pPr marL="454025" lvl="1" indent="0" eaLnBrk="1" hangingPunct="1">
              <a:buFont typeface="Wingdings" pitchFamily="2" charset="2"/>
              <a:buNone/>
              <a:defRPr/>
            </a:pPr>
            <a:endParaRPr lang="cs-CZ" altLang="cs-CZ" sz="1200" dirty="0"/>
          </a:p>
          <a:p>
            <a:pPr eaLnBrk="1" hangingPunct="1">
              <a:buClr>
                <a:srgbClr val="4E5B6F"/>
              </a:buClr>
              <a:defRPr/>
            </a:pPr>
            <a:r>
              <a:rPr lang="cs-CZ" altLang="cs-CZ" sz="2000" b="1" dirty="0">
                <a:solidFill>
                  <a:srgbClr val="000000"/>
                </a:solidFill>
              </a:rPr>
              <a:t>Zánik práva stavby (stavba se stává součástí pozemku = nutnost vypořádání)</a:t>
            </a:r>
            <a:endParaRPr lang="cs-CZ" altLang="cs-CZ" sz="1600" dirty="0">
              <a:solidFill>
                <a:srgbClr val="000000"/>
              </a:solidFill>
            </a:endParaRPr>
          </a:p>
          <a:p>
            <a:pPr lvl="1" eaLnBrk="1" hangingPunct="1">
              <a:buClr>
                <a:srgbClr val="4E5B6F"/>
              </a:buClr>
              <a:defRPr/>
            </a:pPr>
            <a:r>
              <a:rPr lang="cs-CZ" altLang="cs-CZ" sz="1600" dirty="0">
                <a:solidFill>
                  <a:srgbClr val="000000"/>
                </a:solidFill>
              </a:rPr>
              <a:t>Uplynutím doby: dispozitivně stanoveno, že vlastník pozemku je povinen nahradit stavebníkovi polovinu hodnoty stavby</a:t>
            </a:r>
          </a:p>
          <a:p>
            <a:pPr lvl="1" eaLnBrk="1" hangingPunct="1">
              <a:buClr>
                <a:srgbClr val="4E5B6F"/>
              </a:buClr>
              <a:defRPr/>
            </a:pPr>
            <a:r>
              <a:rPr lang="cs-CZ" altLang="cs-CZ" sz="1600" dirty="0">
                <a:solidFill>
                  <a:srgbClr val="000000"/>
                </a:solidFill>
              </a:rPr>
              <a:t>Zřeknutím se práva stavby</a:t>
            </a:r>
          </a:p>
          <a:p>
            <a:pPr lvl="1" eaLnBrk="1" hangingPunct="1">
              <a:buClr>
                <a:srgbClr val="4E5B6F"/>
              </a:buClr>
              <a:defRPr/>
            </a:pPr>
            <a:r>
              <a:rPr lang="cs-CZ" sz="1600" dirty="0"/>
              <a:t>Při zániku práva stavby předtím, než uplyne jeho doba, nastanou právní následky výmazu práva stavby vůči věcnému právu náležejícímu osobě, pro kterou bylo k právu stavby do veřejného seznamu zapsáno věcné právo, až zánikem tohoto věcného práva.</a:t>
            </a:r>
            <a:endParaRPr lang="cs-CZ" altLang="cs-CZ" sz="1600" dirty="0">
              <a:solidFill>
                <a:srgbClr val="000000"/>
              </a:solidFill>
            </a:endParaRPr>
          </a:p>
          <a:p>
            <a:pPr lvl="1" eaLnBrk="1" hangingPunct="1">
              <a:buClr>
                <a:srgbClr val="4E5B6F"/>
              </a:buClr>
              <a:defRPr/>
            </a:pPr>
            <a:endParaRPr lang="cs-CZ" altLang="cs-CZ" sz="1600" dirty="0">
              <a:solidFill>
                <a:srgbClr val="000000"/>
              </a:solidFill>
            </a:endParaRPr>
          </a:p>
          <a:p>
            <a:pPr lvl="1" eaLnBrk="1" hangingPunct="1">
              <a:buClr>
                <a:srgbClr val="4E5B6F"/>
              </a:buClr>
              <a:defRPr/>
            </a:pPr>
            <a:endParaRPr lang="cs-CZ" altLang="cs-CZ" sz="1600" dirty="0">
              <a:solidFill>
                <a:srgbClr val="000000"/>
              </a:solidFill>
            </a:endParaRPr>
          </a:p>
          <a:p>
            <a:pPr lvl="1" eaLnBrk="1" hangingPunct="1">
              <a:buFont typeface="Wingdings" pitchFamily="2" charset="2"/>
              <a:buNone/>
              <a:defRPr/>
            </a:pPr>
            <a:endParaRPr lang="cs-CZ" altLang="cs-CZ" sz="1600" dirty="0"/>
          </a:p>
          <a:p>
            <a:pPr lvl="1" eaLnBrk="1" hangingPunct="1">
              <a:defRPr/>
            </a:pPr>
            <a:endParaRPr lang="cs-CZ" altLang="cs-CZ" dirty="0"/>
          </a:p>
        </p:txBody>
      </p:sp>
    </p:spTree>
    <p:extLst>
      <p:ext uri="{BB962C8B-B14F-4D97-AF65-F5344CB8AC3E}">
        <p14:creationId xmlns:p14="http://schemas.microsoft.com/office/powerpoint/2010/main" val="21733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Věci podle OZ</a:t>
            </a:r>
          </a:p>
        </p:txBody>
      </p:sp>
      <p:sp>
        <p:nvSpPr>
          <p:cNvPr id="3" name="Zástupný symbol pro obsah 2"/>
          <p:cNvSpPr>
            <a:spLocks noGrp="1"/>
          </p:cNvSpPr>
          <p:nvPr>
            <p:ph sz="quarter" idx="1"/>
          </p:nvPr>
        </p:nvSpPr>
        <p:spPr>
          <a:xfrm>
            <a:off x="457200" y="1600200"/>
            <a:ext cx="7787208" cy="4873752"/>
          </a:xfrm>
        </p:spPr>
        <p:txBody>
          <a:bodyPr>
            <a:normAutofit/>
          </a:bodyPr>
          <a:lstStyle/>
          <a:p>
            <a:r>
              <a:rPr lang="cs-CZ" dirty="0"/>
              <a:t>Věc právním slova smyslu ≠ věc v běžném chápání</a:t>
            </a:r>
          </a:p>
          <a:p>
            <a:r>
              <a:rPr lang="pl-PL" dirty="0"/>
              <a:t>Nepřímý předmět věcných či jiných majetkových práv</a:t>
            </a:r>
          </a:p>
          <a:p>
            <a:r>
              <a:rPr lang="pl-PL" dirty="0"/>
              <a:t>Vše, co je rozdílné od osoby a slouží potřebě lidí (§ 489 OZ)</a:t>
            </a:r>
          </a:p>
          <a:p>
            <a:pPr marL="365760" lvl="1" indent="0">
              <a:buNone/>
            </a:pPr>
            <a:r>
              <a:rPr lang="pl-PL"/>
              <a:t>X </a:t>
            </a:r>
            <a:endParaRPr lang="pl-PL" dirty="0"/>
          </a:p>
          <a:p>
            <a:pPr lvl="1"/>
            <a:r>
              <a:rPr lang="pl-PL"/>
              <a:t>lidé</a:t>
            </a:r>
            <a:r>
              <a:rPr lang="pl-PL" dirty="0"/>
              <a:t>, lidské ostatky (ale pozor § </a:t>
            </a:r>
            <a:r>
              <a:rPr lang="pl-PL"/>
              <a:t>112 OZ)</a:t>
            </a:r>
            <a:endParaRPr lang="pl-PL" dirty="0"/>
          </a:p>
          <a:p>
            <a:pPr lvl="1"/>
            <a:r>
              <a:rPr lang="pl-PL"/>
              <a:t>živá </a:t>
            </a:r>
            <a:r>
              <a:rPr lang="pl-PL" dirty="0"/>
              <a:t>zvířata (§ 494 OZ)</a:t>
            </a:r>
          </a:p>
          <a:p>
            <a:r>
              <a:rPr lang="cs-CZ" dirty="0"/>
              <a:t>Uplatňuje se širší definice věcí než v OZ 1964 </a:t>
            </a:r>
          </a:p>
          <a:p>
            <a:pPr lvl="1"/>
            <a:r>
              <a:rPr lang="cs-CZ" dirty="0"/>
              <a:t>věcí v právním slova smyslu jsou i práva → s tím je spojena řada aplikačních problémů (např. držba vlastnického práva a držba jiných práv)</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7</a:t>
            </a:fld>
            <a:endParaRPr lang="cs-CZ" dirty="0"/>
          </a:p>
        </p:txBody>
      </p:sp>
    </p:spTree>
    <p:extLst>
      <p:ext uri="{BB962C8B-B14F-4D97-AF65-F5344CB8AC3E}">
        <p14:creationId xmlns:p14="http://schemas.microsoft.com/office/powerpoint/2010/main" val="1602638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Více limitovaných věcných práv na jedné věci</a:t>
            </a:r>
          </a:p>
        </p:txBody>
      </p:sp>
      <p:sp>
        <p:nvSpPr>
          <p:cNvPr id="3" name="Zástupný symbol pro obsah 2"/>
          <p:cNvSpPr>
            <a:spLocks noGrp="1"/>
          </p:cNvSpPr>
          <p:nvPr>
            <p:ph sz="quarter" idx="1"/>
          </p:nvPr>
        </p:nvSpPr>
        <p:spPr/>
        <p:txBody>
          <a:bodyPr>
            <a:normAutofit/>
          </a:bodyPr>
          <a:lstStyle/>
          <a:p>
            <a:pPr algn="just"/>
            <a:r>
              <a:rPr lang="cs-CZ" sz="2000" dirty="0"/>
              <a:t>V praxi může být 1 věc zatížena více LVP (služebnost + zástavní právo, 2 služebnosti, 2 zástavní práva, …)</a:t>
            </a:r>
          </a:p>
          <a:p>
            <a:pPr algn="just"/>
            <a:r>
              <a:rPr lang="cs-CZ" sz="2000" dirty="0"/>
              <a:t>Řešení faktické kolize více LVP:</a:t>
            </a:r>
          </a:p>
          <a:p>
            <a:pPr lvl="1" algn="just"/>
            <a:r>
              <a:rPr lang="cs-CZ" sz="2000" dirty="0"/>
              <a:t>Princip priority (pořadí)</a:t>
            </a:r>
          </a:p>
          <a:p>
            <a:pPr lvl="2" algn="just"/>
            <a:r>
              <a:rPr lang="cs-CZ" sz="1600" dirty="0"/>
              <a:t>LVP zapsaná do veřejného seznamu mají přednost před LVP nezapsanými</a:t>
            </a:r>
          </a:p>
          <a:p>
            <a:pPr lvl="2" algn="just"/>
            <a:r>
              <a:rPr lang="cs-CZ" sz="1600" dirty="0"/>
              <a:t>rozhodující časový vznik </a:t>
            </a:r>
            <a:r>
              <a:rPr lang="cs-CZ" sz="1600" i="1" dirty="0"/>
              <a:t>(prior </a:t>
            </a:r>
            <a:r>
              <a:rPr lang="cs-CZ" sz="1600" i="1" dirty="0" err="1"/>
              <a:t>tempore</a:t>
            </a:r>
            <a:r>
              <a:rPr lang="cs-CZ" sz="1600" i="1" dirty="0"/>
              <a:t>, </a:t>
            </a:r>
            <a:r>
              <a:rPr lang="cs-CZ" sz="1600" i="1" dirty="0" err="1"/>
              <a:t>potior</a:t>
            </a:r>
            <a:r>
              <a:rPr lang="cs-CZ" sz="1600" i="1" dirty="0"/>
              <a:t> iure)</a:t>
            </a:r>
            <a:r>
              <a:rPr lang="cs-CZ" sz="1600" dirty="0"/>
              <a:t>, ale pozor u více práv zapsaných do VS rozhoduje okamžik </a:t>
            </a:r>
            <a:r>
              <a:rPr lang="cs-CZ" sz="1600" b="1" dirty="0"/>
              <a:t>návrhu na zápis</a:t>
            </a:r>
            <a:endParaRPr lang="cs-CZ" sz="1600" dirty="0"/>
          </a:p>
          <a:p>
            <a:pPr lvl="1" algn="just"/>
            <a:r>
              <a:rPr lang="cs-CZ" sz="2000" dirty="0"/>
              <a:t>Princip proporcionality (redukce)</a:t>
            </a:r>
          </a:p>
          <a:p>
            <a:pPr lvl="2" algn="just"/>
            <a:r>
              <a:rPr lang="cs-CZ" sz="1600" dirty="0"/>
              <a:t>Používá se subsidiárně</a:t>
            </a:r>
          </a:p>
          <a:p>
            <a:pPr lvl="2" algn="just"/>
            <a:r>
              <a:rPr lang="cs-CZ" sz="1600" dirty="0"/>
              <a:t>Proporcionální omezení kolidujících LVP, aby bylo alespoň zčásti vyhověno všem oprávněným.</a:t>
            </a:r>
          </a:p>
          <a:p>
            <a:pPr algn="just"/>
            <a:r>
              <a:rPr lang="cs-CZ" sz="2000" dirty="0"/>
              <a:t>Pozor na existenci zvláštních pravidel (např. § 1371 odst. 3 OZ týkající se více zástavních práv na movité věci) a na zvláštní úpravu v exekučním a insolvenčním právu</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70</a:t>
            </a:fld>
            <a:endParaRPr lang="cs-CZ" dirty="0"/>
          </a:p>
        </p:txBody>
      </p:sp>
    </p:spTree>
    <p:extLst>
      <p:ext uri="{BB962C8B-B14F-4D97-AF65-F5344CB8AC3E}">
        <p14:creationId xmlns:p14="http://schemas.microsoft.com/office/powerpoint/2010/main" val="325377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3124200"/>
            <a:ext cx="7920880" cy="2609056"/>
          </a:xfrm>
        </p:spPr>
        <p:txBody>
          <a:bodyPr/>
          <a:lstStyle/>
          <a:p>
            <a:pPr algn="ctr"/>
            <a:r>
              <a:rPr lang="cs-CZ" dirty="0"/>
              <a:t>Děkuji za pozornost!</a:t>
            </a:r>
            <a:br>
              <a:rPr lang="cs-CZ" dirty="0"/>
            </a:br>
            <a:r>
              <a:rPr lang="cs-CZ" dirty="0"/>
              <a:t/>
            </a:r>
            <a:br>
              <a:rPr lang="cs-CZ" dirty="0"/>
            </a:br>
            <a:endParaRPr lang="cs-CZ" sz="28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Dělení věcí</a:t>
            </a:r>
          </a:p>
        </p:txBody>
      </p:sp>
      <p:sp>
        <p:nvSpPr>
          <p:cNvPr id="3" name="Zástupný symbol pro obsah 2"/>
          <p:cNvSpPr>
            <a:spLocks noGrp="1"/>
          </p:cNvSpPr>
          <p:nvPr>
            <p:ph sz="quarter" idx="1"/>
          </p:nvPr>
        </p:nvSpPr>
        <p:spPr>
          <a:xfrm>
            <a:off x="405384" y="1417638"/>
            <a:ext cx="8281416" cy="5165724"/>
          </a:xfrm>
        </p:spPr>
        <p:txBody>
          <a:bodyPr>
            <a:normAutofit lnSpcReduction="10000"/>
          </a:bodyPr>
          <a:lstStyle/>
          <a:p>
            <a:r>
              <a:rPr lang="pl-PL" dirty="0"/>
              <a:t>Více způsobů dělení:</a:t>
            </a:r>
          </a:p>
          <a:p>
            <a:pPr lvl="1"/>
            <a:r>
              <a:rPr lang="pl-PL" dirty="0"/>
              <a:t>Věci </a:t>
            </a:r>
            <a:r>
              <a:rPr lang="pl-PL" b="1" dirty="0"/>
              <a:t>hmotné</a:t>
            </a:r>
            <a:r>
              <a:rPr lang="pl-PL" dirty="0"/>
              <a:t> </a:t>
            </a:r>
            <a:r>
              <a:rPr lang="pl-PL" sz="1900" dirty="0"/>
              <a:t>(ovladatelný a samostatný kus hmoty)</a:t>
            </a:r>
            <a:r>
              <a:rPr lang="pl-PL" dirty="0"/>
              <a:t> a </a:t>
            </a:r>
            <a:r>
              <a:rPr lang="pl-PL" b="1" dirty="0"/>
              <a:t>nehmotné</a:t>
            </a:r>
          </a:p>
          <a:p>
            <a:pPr lvl="1"/>
            <a:r>
              <a:rPr lang="pl-PL" dirty="0"/>
              <a:t>Věci </a:t>
            </a:r>
            <a:r>
              <a:rPr lang="pl-PL" b="1" dirty="0"/>
              <a:t>movité</a:t>
            </a:r>
            <a:r>
              <a:rPr lang="pl-PL" dirty="0"/>
              <a:t> a </a:t>
            </a:r>
            <a:r>
              <a:rPr lang="pl-PL" b="1" dirty="0"/>
              <a:t>nemovité </a:t>
            </a:r>
            <a:r>
              <a:rPr lang="pl-PL" sz="1900" dirty="0"/>
              <a:t>(§ 498 OZ)</a:t>
            </a:r>
          </a:p>
          <a:p>
            <a:pPr lvl="1"/>
            <a:r>
              <a:rPr lang="pl-PL" dirty="0"/>
              <a:t>Věci </a:t>
            </a:r>
            <a:r>
              <a:rPr lang="pl-PL" b="1" dirty="0"/>
              <a:t>zapsané</a:t>
            </a:r>
            <a:r>
              <a:rPr lang="pl-PL" dirty="0"/>
              <a:t> a </a:t>
            </a:r>
            <a:r>
              <a:rPr lang="pl-PL" b="1" dirty="0"/>
              <a:t>nezapsané</a:t>
            </a:r>
            <a:r>
              <a:rPr lang="pl-PL" dirty="0"/>
              <a:t> do veřejného seznamu</a:t>
            </a:r>
          </a:p>
          <a:p>
            <a:pPr lvl="1"/>
            <a:r>
              <a:rPr lang="cs-CZ" dirty="0"/>
              <a:t>Věci </a:t>
            </a:r>
            <a:r>
              <a:rPr lang="cs-CZ" b="1" dirty="0"/>
              <a:t>zastupitelné</a:t>
            </a:r>
            <a:r>
              <a:rPr lang="cs-CZ" dirty="0"/>
              <a:t> </a:t>
            </a:r>
            <a:r>
              <a:rPr lang="cs-CZ" sz="1900" dirty="0"/>
              <a:t>(lze nahradit jinou věcí stejného dluhu)</a:t>
            </a:r>
            <a:r>
              <a:rPr lang="cs-CZ" dirty="0"/>
              <a:t> a </a:t>
            </a:r>
            <a:r>
              <a:rPr lang="cs-CZ" b="1" dirty="0"/>
              <a:t>nezastupitelné</a:t>
            </a:r>
            <a:r>
              <a:rPr lang="cs-CZ" dirty="0"/>
              <a:t> </a:t>
            </a:r>
            <a:r>
              <a:rPr lang="cs-CZ" sz="1900" i="1" dirty="0"/>
              <a:t>→ využití § 1294, 2390 OZ</a:t>
            </a:r>
          </a:p>
          <a:p>
            <a:pPr lvl="1"/>
            <a:r>
              <a:rPr lang="cs-CZ" dirty="0"/>
              <a:t>Věci </a:t>
            </a:r>
            <a:r>
              <a:rPr lang="cs-CZ" b="1" dirty="0"/>
              <a:t>individuálně určené </a:t>
            </a:r>
            <a:r>
              <a:rPr lang="cs-CZ" dirty="0"/>
              <a:t>a </a:t>
            </a:r>
            <a:r>
              <a:rPr lang="cs-CZ" b="1" dirty="0"/>
              <a:t>genericky určené </a:t>
            </a:r>
            <a:r>
              <a:rPr lang="cs-CZ" sz="1900" i="1" dirty="0"/>
              <a:t>→ využití v závazkovém p.</a:t>
            </a:r>
          </a:p>
          <a:p>
            <a:pPr lvl="1"/>
            <a:r>
              <a:rPr lang="cs-CZ" dirty="0"/>
              <a:t>Věci </a:t>
            </a:r>
            <a:r>
              <a:rPr lang="cs-CZ" b="1" dirty="0"/>
              <a:t>zuživatelné</a:t>
            </a:r>
            <a:r>
              <a:rPr lang="cs-CZ" dirty="0"/>
              <a:t> </a:t>
            </a:r>
            <a:r>
              <a:rPr lang="cs-CZ" sz="1900" dirty="0"/>
              <a:t>(spotřebování, zpracování, zcizení)</a:t>
            </a:r>
            <a:r>
              <a:rPr lang="cs-CZ" dirty="0"/>
              <a:t> a </a:t>
            </a:r>
            <a:r>
              <a:rPr lang="cs-CZ" b="1" dirty="0"/>
              <a:t>nezuživatelné </a:t>
            </a:r>
            <a:r>
              <a:rPr lang="cs-CZ" sz="1900" dirty="0"/>
              <a:t>→ </a:t>
            </a:r>
            <a:r>
              <a:rPr lang="cs-CZ" sz="1900" i="1" dirty="0"/>
              <a:t>využití výpůjčka, nájem</a:t>
            </a:r>
          </a:p>
          <a:p>
            <a:pPr lvl="1"/>
            <a:r>
              <a:rPr lang="cs-CZ" dirty="0"/>
              <a:t>Věci </a:t>
            </a:r>
            <a:r>
              <a:rPr lang="cs-CZ" b="1" dirty="0"/>
              <a:t>ocenitelné </a:t>
            </a:r>
            <a:r>
              <a:rPr lang="cs-CZ" dirty="0"/>
              <a:t>a </a:t>
            </a:r>
            <a:r>
              <a:rPr lang="cs-CZ" b="1" dirty="0"/>
              <a:t>neocenitelné</a:t>
            </a:r>
          </a:p>
          <a:p>
            <a:pPr lvl="1"/>
            <a:r>
              <a:rPr lang="cs-CZ" dirty="0"/>
              <a:t>Věci </a:t>
            </a:r>
            <a:r>
              <a:rPr lang="cs-CZ" b="1" dirty="0"/>
              <a:t>jednoduché</a:t>
            </a:r>
            <a:r>
              <a:rPr lang="cs-CZ" dirty="0"/>
              <a:t> a </a:t>
            </a:r>
            <a:r>
              <a:rPr lang="cs-CZ" b="1" dirty="0"/>
              <a:t>složené</a:t>
            </a:r>
            <a:r>
              <a:rPr lang="cs-CZ" dirty="0"/>
              <a:t> </a:t>
            </a:r>
            <a:r>
              <a:rPr lang="cs-CZ" sz="1900" dirty="0"/>
              <a:t>(„součástky“)</a:t>
            </a:r>
          </a:p>
          <a:p>
            <a:pPr lvl="1"/>
            <a:r>
              <a:rPr lang="cs-CZ" dirty="0"/>
              <a:t>Věci </a:t>
            </a:r>
            <a:r>
              <a:rPr lang="cs-CZ" b="1" dirty="0"/>
              <a:t>dělitelné </a:t>
            </a:r>
            <a:r>
              <a:rPr lang="cs-CZ" dirty="0"/>
              <a:t>a </a:t>
            </a:r>
            <a:r>
              <a:rPr lang="cs-CZ" b="1" dirty="0"/>
              <a:t>nedělitelné</a:t>
            </a:r>
          </a:p>
          <a:p>
            <a:pPr marL="365760" lvl="1" indent="0">
              <a:buNone/>
            </a:pPr>
            <a:endParaRPr lang="cs-CZ" dirty="0"/>
          </a:p>
          <a:p>
            <a:pPr lvl="1"/>
            <a:r>
              <a:rPr lang="cs-CZ" dirty="0"/>
              <a:t>Věc </a:t>
            </a:r>
            <a:r>
              <a:rPr lang="cs-CZ" b="1" dirty="0"/>
              <a:t>hromadná</a:t>
            </a:r>
            <a:r>
              <a:rPr lang="cs-CZ" dirty="0"/>
              <a:t> </a:t>
            </a:r>
            <a:r>
              <a:rPr lang="cs-CZ" sz="1900" dirty="0"/>
              <a:t>(význam pro převod, pro reivindikační žalobu, plovoucí zástava)</a:t>
            </a:r>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8</a:t>
            </a:fld>
            <a:endParaRPr lang="cs-CZ" dirty="0"/>
          </a:p>
        </p:txBody>
      </p:sp>
    </p:spTree>
    <p:extLst>
      <p:ext uri="{BB962C8B-B14F-4D97-AF65-F5344CB8AC3E}">
        <p14:creationId xmlns:p14="http://schemas.microsoft.com/office/powerpoint/2010/main" val="3877181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Součást věci a příslušenství</a:t>
            </a:r>
          </a:p>
        </p:txBody>
      </p:sp>
      <p:sp>
        <p:nvSpPr>
          <p:cNvPr id="3" name="Zástupný symbol pro obsah 2"/>
          <p:cNvSpPr>
            <a:spLocks noGrp="1"/>
          </p:cNvSpPr>
          <p:nvPr>
            <p:ph sz="quarter" idx="1"/>
          </p:nvPr>
        </p:nvSpPr>
        <p:spPr>
          <a:xfrm>
            <a:off x="457200" y="1600200"/>
            <a:ext cx="8363272" cy="4997152"/>
          </a:xfrm>
        </p:spPr>
        <p:txBody>
          <a:bodyPr>
            <a:normAutofit fontScale="92500"/>
          </a:bodyPr>
          <a:lstStyle/>
          <a:p>
            <a:pPr>
              <a:defRPr/>
            </a:pPr>
            <a:r>
              <a:rPr lang="cs-CZ" b="1" dirty="0"/>
              <a:t>Součást věci </a:t>
            </a:r>
            <a:r>
              <a:rPr lang="cs-CZ" dirty="0"/>
              <a:t>je vše, co k ní podle její povahy náleží a nemůže být odděleno, aniž se tím věc znehodnotí (§ 505 OZ)</a:t>
            </a:r>
          </a:p>
          <a:p>
            <a:pPr lvl="1">
              <a:defRPr/>
            </a:pPr>
            <a:r>
              <a:rPr lang="cs-CZ" dirty="0"/>
              <a:t>Institut dopadá pouze na komponenty </a:t>
            </a:r>
            <a:r>
              <a:rPr lang="cs-CZ"/>
              <a:t>složené věci(typicky stroje), nikoliv </a:t>
            </a:r>
            <a:r>
              <a:rPr lang="cs-CZ" dirty="0"/>
              <a:t>na kusy </a:t>
            </a:r>
            <a:r>
              <a:rPr lang="cs-CZ"/>
              <a:t>věci jednoduché(např. kámen, jablko, talíř)</a:t>
            </a:r>
            <a:endParaRPr lang="cs-CZ" dirty="0"/>
          </a:p>
          <a:p>
            <a:pPr lvl="1">
              <a:defRPr/>
            </a:pPr>
            <a:r>
              <a:rPr lang="cs-CZ" dirty="0"/>
              <a:t>Posuzuje se podle míry vzájemné sounáležitosti a míry oddělitelnosti „věci“ </a:t>
            </a:r>
          </a:p>
          <a:p>
            <a:pPr lvl="1">
              <a:defRPr/>
            </a:pPr>
            <a:r>
              <a:rPr lang="cs-CZ" dirty="0"/>
              <a:t>Znehodnocení – snížení peněžní hodnoty, funkční či estetické (</a:t>
            </a:r>
            <a:r>
              <a:rPr lang="cs-CZ"/>
              <a:t>22 Cdo 2548/98, </a:t>
            </a:r>
            <a:r>
              <a:rPr lang="cs-CZ" dirty="0"/>
              <a:t>29 Cdo 4869/2009)</a:t>
            </a:r>
          </a:p>
          <a:p>
            <a:pPr lvl="1">
              <a:defRPr/>
            </a:pPr>
            <a:r>
              <a:rPr lang="cs-CZ" dirty="0"/>
              <a:t>Součást podstatná x nepodstatná</a:t>
            </a:r>
          </a:p>
          <a:p>
            <a:pPr lvl="1">
              <a:defRPr/>
            </a:pPr>
            <a:r>
              <a:rPr lang="cs-CZ" dirty="0"/>
              <a:t>K součásti pozemku viz dále</a:t>
            </a:r>
          </a:p>
          <a:p>
            <a:pPr>
              <a:defRPr/>
            </a:pPr>
            <a:r>
              <a:rPr lang="cs-CZ" b="1" dirty="0"/>
              <a:t>Příslušenství věci </a:t>
            </a:r>
            <a:r>
              <a:rPr lang="cs-CZ" dirty="0"/>
              <a:t>je vedlejší věc vlastníka u věci hlavní, je-li jejím účelem, aby se jí trvale užívalo společně s hlavní věcí v rámci jejich hospodářského určení (§ 510 OZ)</a:t>
            </a:r>
          </a:p>
          <a:p>
            <a:pPr lvl="1">
              <a:defRPr/>
            </a:pPr>
            <a:r>
              <a:rPr lang="cs-CZ" dirty="0"/>
              <a:t>V pochybnostech podle zvyklostí</a:t>
            </a:r>
          </a:p>
          <a:p>
            <a:pPr lvl="1">
              <a:defRPr/>
            </a:pPr>
            <a:r>
              <a:rPr lang="cs-CZ" dirty="0"/>
              <a:t>Domněnka v </a:t>
            </a:r>
            <a:r>
              <a:rPr lang="cs-CZ" b="1" dirty="0"/>
              <a:t>§ 510 odst</a:t>
            </a:r>
            <a:r>
              <a:rPr lang="cs-CZ" b="1"/>
              <a:t>. 2 OZ</a:t>
            </a:r>
            <a:endParaRPr lang="cs-CZ" dirty="0"/>
          </a:p>
          <a:p>
            <a:pPr marL="411480" algn="just">
              <a:buNone/>
              <a:defRPr/>
            </a:pPr>
            <a:endParaRPr lang="cs-CZ" dirty="0"/>
          </a:p>
          <a:p>
            <a:pPr lvl="1"/>
            <a:endParaRPr lang="cs-CZ" dirty="0"/>
          </a:p>
        </p:txBody>
      </p:sp>
      <p:sp>
        <p:nvSpPr>
          <p:cNvPr id="4" name="Zástupný symbol pro číslo snímku 3"/>
          <p:cNvSpPr>
            <a:spLocks noGrp="1"/>
          </p:cNvSpPr>
          <p:nvPr>
            <p:ph type="sldNum" sz="quarter" idx="15"/>
          </p:nvPr>
        </p:nvSpPr>
        <p:spPr/>
        <p:txBody>
          <a:bodyPr/>
          <a:lstStyle/>
          <a:p>
            <a:fld id="{773E1935-1FC5-4E28-9D2D-612F11BC5267}" type="slidenum">
              <a:rPr lang="cs-CZ" smtClean="0"/>
              <a:pPr/>
              <a:t>9</a:t>
            </a:fld>
            <a:endParaRPr lang="cs-CZ" dirty="0"/>
          </a:p>
        </p:txBody>
      </p:sp>
    </p:spTree>
    <p:extLst>
      <p:ext uri="{BB962C8B-B14F-4D97-AF65-F5344CB8AC3E}">
        <p14:creationId xmlns:p14="http://schemas.microsoft.com/office/powerpoint/2010/main" val="2784751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7016</TotalTime>
  <Words>6397</Words>
  <Application>Microsoft Office PowerPoint</Application>
  <PresentationFormat>Předvádění na obrazovce (4:3)</PresentationFormat>
  <Paragraphs>706</Paragraphs>
  <Slides>71</Slides>
  <Notes>4</Notes>
  <HiddenSlides>0</HiddenSlides>
  <MMClips>0</MMClips>
  <ScaleCrop>false</ScaleCrop>
  <HeadingPairs>
    <vt:vector size="4" baseType="variant">
      <vt:variant>
        <vt:lpstr>Motiv</vt:lpstr>
      </vt:variant>
      <vt:variant>
        <vt:i4>1</vt:i4>
      </vt:variant>
      <vt:variant>
        <vt:lpstr>Nadpisy snímků</vt:lpstr>
      </vt:variant>
      <vt:variant>
        <vt:i4>71</vt:i4>
      </vt:variant>
    </vt:vector>
  </HeadingPairs>
  <TitlesOfParts>
    <vt:vector size="72" baseType="lpstr">
      <vt:lpstr>Arkýř</vt:lpstr>
      <vt:lpstr>Činnost advokáta v oblasti absolutních majetkových práv</vt:lpstr>
      <vt:lpstr>Vybraná literatura</vt:lpstr>
      <vt:lpstr>Prezentace aplikace PowerPoint</vt:lpstr>
      <vt:lpstr>Mimosoudní</vt:lpstr>
      <vt:lpstr>Soudní</vt:lpstr>
      <vt:lpstr>Prezentace aplikace PowerPoint</vt:lpstr>
      <vt:lpstr>Věci podle OZ</vt:lpstr>
      <vt:lpstr>Dělení věcí</vt:lpstr>
      <vt:lpstr>Součást věci a příslušenství</vt:lpstr>
      <vt:lpstr>Nemovité věci podle OZ</vt:lpstr>
      <vt:lpstr>Nemovité věci podle OZ</vt:lpstr>
      <vt:lpstr>Prezentace aplikace PowerPoint</vt:lpstr>
      <vt:lpstr>Pozemek</vt:lpstr>
      <vt:lpstr>Parcela</vt:lpstr>
      <vt:lpstr>Nesoulad pozemku a parcely</vt:lpstr>
      <vt:lpstr>Změna katastrálního operátu</vt:lpstr>
      <vt:lpstr>Skutečný stav vs. stav zapsaný</vt:lpstr>
      <vt:lpstr>Spory o vlastnické právo k pozemkům</vt:lpstr>
      <vt:lpstr>Spory o vlastnické právo k pozemkům</vt:lpstr>
      <vt:lpstr>Superficiální zásada</vt:lpstr>
      <vt:lpstr>Stavba</vt:lpstr>
      <vt:lpstr>Stavba v občanskoprávním smyslu</vt:lpstr>
      <vt:lpstr>Vznik a zánik stavby</vt:lpstr>
      <vt:lpstr>Výjimky ze superficiální zásady</vt:lpstr>
      <vt:lpstr>Přechodná ustanovení</vt:lpstr>
      <vt:lpstr>Neoprávněné stavby dle OZ 1964</vt:lpstr>
      <vt:lpstr>Stavby na cizím pozemku dle OZ</vt:lpstr>
      <vt:lpstr>Užívání části pozemku nad/pod povrchem</vt:lpstr>
      <vt:lpstr>Prezentace aplikace PowerPoint</vt:lpstr>
      <vt:lpstr>Úvodní poznámky</vt:lpstr>
      <vt:lpstr>Systematika absolutních majetkových práv v OZ</vt:lpstr>
      <vt:lpstr>Veřejné seznamy</vt:lpstr>
      <vt:lpstr>Zásady vedení katastru nemovitostí</vt:lpstr>
      <vt:lpstr>Princip materiální publicity veřejného seznamu (§ 984)</vt:lpstr>
      <vt:lpstr>Ochrana skutečného vlastníka dle § 985</vt:lpstr>
      <vt:lpstr>Ochrana skutečného vlastníka dle § 985</vt:lpstr>
      <vt:lpstr>Držba</vt:lpstr>
      <vt:lpstr>Nabytí a zánik držby</vt:lpstr>
      <vt:lpstr>Druhy držby</vt:lpstr>
      <vt:lpstr>Ochrana držby</vt:lpstr>
      <vt:lpstr>Vlastnické právo</vt:lpstr>
      <vt:lpstr>Nezbytná cesta</vt:lpstr>
      <vt:lpstr>Prezentace aplikace PowerPoint</vt:lpstr>
      <vt:lpstr>Nabytí vlastnického práva (originární)</vt:lpstr>
      <vt:lpstr>Nabytí vlastnického práva (originární)</vt:lpstr>
      <vt:lpstr>Převod vlastnického práva</vt:lpstr>
      <vt:lpstr>Nabytí od neoprávněného věci movité a nezapsané ve veřejných seznamech</vt:lpstr>
      <vt:lpstr>Ochrana vlastnického práva</vt:lpstr>
      <vt:lpstr>Ke spoluvlastnictví obecně</vt:lpstr>
      <vt:lpstr>Podílové spoluvlastnictví</vt:lpstr>
      <vt:lpstr>PS – práva a povinnosti spoluvlastníků</vt:lpstr>
      <vt:lpstr>Zákonné předkupní právo mezi spoluvlastníky</vt:lpstr>
      <vt:lpstr>Zrušení a vypořádání PS</vt:lpstr>
      <vt:lpstr>Přídatné spoluvlastnictví</vt:lpstr>
      <vt:lpstr>Věcná práva k věcem cizím (Limitovaná věcná práva „LVP“)</vt:lpstr>
      <vt:lpstr>Prezentace aplikace PowerPoint</vt:lpstr>
      <vt:lpstr>Rozdíly služebností a reálných břemen</vt:lpstr>
      <vt:lpstr>Služebnosti</vt:lpstr>
      <vt:lpstr>Služebnosti</vt:lpstr>
      <vt:lpstr>Služebnosti</vt:lpstr>
      <vt:lpstr>Prezentace aplikace PowerPoint</vt:lpstr>
      <vt:lpstr>Reálná břemena</vt:lpstr>
      <vt:lpstr>Zástavní právo</vt:lpstr>
      <vt:lpstr>Zástavní právo</vt:lpstr>
      <vt:lpstr>Zástavní právo</vt:lpstr>
      <vt:lpstr>Zástavní právo</vt:lpstr>
      <vt:lpstr>Zadržovací právo</vt:lpstr>
      <vt:lpstr>Právo stavby</vt:lpstr>
      <vt:lpstr>Právo stavby</vt:lpstr>
      <vt:lpstr>Více limitovaných věcných práv na jedné věci</vt:lpstr>
      <vt:lpstr>Děkuji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Důkaz prima facie</dc:title>
  <dc:creator>coufape</dc:creator>
  <cp:lastModifiedBy>Coufalík Petr JUDr.</cp:lastModifiedBy>
  <cp:revision>432</cp:revision>
  <dcterms:created xsi:type="dcterms:W3CDTF">2016-04-20T10:25:11Z</dcterms:created>
  <dcterms:modified xsi:type="dcterms:W3CDTF">2021-01-13T11:49:29Z</dcterms:modified>
</cp:coreProperties>
</file>