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0"/>
  </p:notesMasterIdLst>
  <p:sldIdLst>
    <p:sldId id="256" r:id="rId2"/>
    <p:sldId id="263" r:id="rId3"/>
    <p:sldId id="260" r:id="rId4"/>
    <p:sldId id="289" r:id="rId5"/>
    <p:sldId id="290" r:id="rId6"/>
    <p:sldId id="291" r:id="rId7"/>
    <p:sldId id="282" r:id="rId8"/>
    <p:sldId id="292" r:id="rId9"/>
    <p:sldId id="283" r:id="rId10"/>
    <p:sldId id="274" r:id="rId11"/>
    <p:sldId id="275" r:id="rId12"/>
    <p:sldId id="276" r:id="rId13"/>
    <p:sldId id="293" r:id="rId14"/>
    <p:sldId id="277" r:id="rId15"/>
    <p:sldId id="300" r:id="rId16"/>
    <p:sldId id="284" r:id="rId17"/>
    <p:sldId id="278" r:id="rId18"/>
    <p:sldId id="294" r:id="rId19"/>
    <p:sldId id="296" r:id="rId20"/>
    <p:sldId id="297" r:id="rId21"/>
    <p:sldId id="279" r:id="rId22"/>
    <p:sldId id="280" r:id="rId23"/>
    <p:sldId id="298" r:id="rId24"/>
    <p:sldId id="299" r:id="rId25"/>
    <p:sldId id="301" r:id="rId26"/>
    <p:sldId id="288" r:id="rId27"/>
    <p:sldId id="265" r:id="rId28"/>
    <p:sldId id="266" r:id="rId29"/>
    <p:sldId id="267" r:id="rId30"/>
    <p:sldId id="286" r:id="rId31"/>
    <p:sldId id="268" r:id="rId32"/>
    <p:sldId id="269" r:id="rId33"/>
    <p:sldId id="285" r:id="rId34"/>
    <p:sldId id="270" r:id="rId35"/>
    <p:sldId id="271" r:id="rId36"/>
    <p:sldId id="272" r:id="rId37"/>
    <p:sldId id="273" r:id="rId38"/>
    <p:sldId id="287" r:id="rId3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1" autoAdjust="0"/>
    <p:restoredTop sz="94660"/>
  </p:normalViewPr>
  <p:slideViewPr>
    <p:cSldViewPr>
      <p:cViewPr varScale="1">
        <p:scale>
          <a:sx n="89" d="100"/>
          <a:sy n="89" d="100"/>
        </p:scale>
        <p:origin x="7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339E5E8-82C8-476E-A0AD-CF63B8D7A12C}" type="datetimeFigureOut">
              <a:rPr lang="cs-CZ"/>
              <a:pPr>
                <a:defRPr/>
              </a:pPr>
              <a:t>12.01.2023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DD4FA10-93BB-4CB9-A59E-5CEF42A10437}" type="slidenum">
              <a:rPr lang="cs-CZ"/>
              <a:pPr>
                <a:defRPr/>
              </a:pPr>
              <a:t>‹#›</a:t>
            </a:fld>
            <a:endParaRPr lang="cs-CZ"/>
          </a:p>
        </p:txBody>
      </p:sp>
    </p:spTree>
    <p:extLst>
      <p:ext uri="{BB962C8B-B14F-4D97-AF65-F5344CB8AC3E}">
        <p14:creationId xmlns:p14="http://schemas.microsoft.com/office/powerpoint/2010/main" val="3603784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AFD4CDC3-01B8-46AD-8AC2-58E092F788EF}" type="datetime1">
              <a:rPr lang="cs-CZ"/>
              <a:pPr>
                <a:defRPr/>
              </a:pPr>
              <a:t>12.01.2023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6792095-03D5-47CB-B025-F2242D004EC4}"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C22817F5-7E0D-4071-8FD5-67E893F97546}" type="datetime1">
              <a:rPr lang="cs-CZ"/>
              <a:pPr>
                <a:defRPr/>
              </a:pPr>
              <a:t>12.01.2023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7EC5BD-009E-4043-B610-F875EE77B4EE}"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6BFF2AB6-FEAE-488A-9900-304AEDC6178B}" type="datetime1">
              <a:rPr lang="cs-CZ"/>
              <a:pPr>
                <a:defRPr/>
              </a:pPr>
              <a:t>12.01.2023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144FDF0-E8D3-4D83-B7DF-3DBD4321357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AA55D85D-C701-4F0D-BFBB-9DEFE3E211D3}" type="datetime1">
              <a:rPr lang="cs-CZ"/>
              <a:pPr>
                <a:defRPr/>
              </a:pPr>
              <a:t>12.01.2023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CF5B00E-C09C-4D16-9F04-77B19FAD4D14}"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6D3FB8F2-E513-4989-B9CA-6A2D1A45BCD1}" type="datetime1">
              <a:rPr lang="cs-CZ"/>
              <a:pPr>
                <a:defRPr/>
              </a:pPr>
              <a:t>12.01.2023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4B6A2C-5291-4D56-A02C-0919F42F14A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790133F2-A110-4F18-B78E-BDF7D44108A9}" type="datetime1">
              <a:rPr lang="cs-CZ"/>
              <a:pPr>
                <a:defRPr/>
              </a:pPr>
              <a:t>12.01.2023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DB984AA-9FC0-4F2D-9FCD-0887F2E04DC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8EDC1DEF-84A1-4A02-BB2D-A385B57DEA20}" type="datetime1">
              <a:rPr lang="cs-CZ"/>
              <a:pPr>
                <a:defRPr/>
              </a:pPr>
              <a:t>12.01.2023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AF968DEA-24F0-42F8-A6A3-BBFEF35FF7C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9CFC4AEF-1514-44B0-A0E3-5D27F844A35E}" type="datetime1">
              <a:rPr lang="cs-CZ"/>
              <a:pPr>
                <a:defRPr/>
              </a:pPr>
              <a:t>12.01.2023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CE89B2E-51C7-46B5-AC54-AB9A5A74F71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19BC140-6AB5-4D38-91B0-321705434DC0}" type="datetime1">
              <a:rPr lang="cs-CZ"/>
              <a:pPr>
                <a:defRPr/>
              </a:pPr>
              <a:t>12.01.2023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FE962E8A-92B6-4BC2-8184-219536F3E3C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CB66C26-7C84-4510-88E7-6FC7ACA32A60}" type="datetime1">
              <a:rPr lang="cs-CZ"/>
              <a:pPr>
                <a:defRPr/>
              </a:pPr>
              <a:t>12.01.2023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97D5D3E-0472-4856-AC89-0322F6C1EFF9}"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B3894F1-1860-4C17-AE34-6C83DC70DA59}" type="datetime1">
              <a:rPr lang="cs-CZ"/>
              <a:pPr>
                <a:defRPr/>
              </a:pPr>
              <a:t>12.01.2023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087547-54A1-4E02-BE7E-6043EE0BDF3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B0A4C27-5D95-4ACD-8D63-4CBC9A0E9E40}" type="datetime1">
              <a:rPr lang="cs-CZ"/>
              <a:pPr>
                <a:defRPr/>
              </a:pPr>
              <a:t>12.01.2023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7955A37-D637-49EA-9DCC-614F8449CE6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60649"/>
            <a:ext cx="7772400" cy="2232248"/>
          </a:xfrm>
        </p:spPr>
        <p:txBody>
          <a:bodyPr rtlCol="0">
            <a:normAutofit/>
          </a:bodyPr>
          <a:lstStyle/>
          <a:p>
            <a:pPr eaLnBrk="1" fontAlgn="auto" hangingPunct="1">
              <a:spcAft>
                <a:spcPts val="0"/>
              </a:spcAft>
              <a:defRPr/>
            </a:pPr>
            <a:r>
              <a:rPr lang="cs-CZ" sz="3600" b="1" dirty="0">
                <a:effectLst>
                  <a:outerShdw blurRad="38100" dist="38100" dir="2700000" algn="tl">
                    <a:srgbClr val="000000">
                      <a:alpha val="43137"/>
                    </a:srgbClr>
                  </a:outerShdw>
                </a:effectLst>
                <a:latin typeface="Constantia" pitchFamily="18" charset="0"/>
              </a:rPr>
              <a:t>Česká advokátní komora </a:t>
            </a:r>
            <a:br>
              <a:rPr lang="cs-CZ" sz="3600" b="1" dirty="0">
                <a:effectLst>
                  <a:outerShdw blurRad="38100" dist="38100" dir="2700000" algn="tl">
                    <a:srgbClr val="000000">
                      <a:alpha val="43137"/>
                    </a:srgbClr>
                  </a:outerShdw>
                </a:effectLst>
                <a:latin typeface="Constantia" pitchFamily="18" charset="0"/>
              </a:rPr>
            </a:br>
            <a:br>
              <a:rPr lang="cs-CZ" sz="3600" b="1" dirty="0">
                <a:effectLst>
                  <a:outerShdw blurRad="38100" dist="38100" dir="2700000" algn="tl">
                    <a:srgbClr val="000000">
                      <a:alpha val="43137"/>
                    </a:srgbClr>
                  </a:outerShdw>
                </a:effectLst>
                <a:latin typeface="Constantia" pitchFamily="18" charset="0"/>
              </a:rPr>
            </a:br>
            <a:r>
              <a:rPr lang="cs-CZ" sz="2800" b="1" dirty="0">
                <a:effectLst>
                  <a:outerShdw blurRad="38100" dist="38100" dir="2700000" algn="tl">
                    <a:srgbClr val="000000">
                      <a:alpha val="43137"/>
                    </a:srgbClr>
                  </a:outerShdw>
                </a:effectLst>
                <a:latin typeface="Constantia" pitchFamily="18" charset="0"/>
              </a:rPr>
              <a:t>seminář pro advokátní koncipienty</a:t>
            </a:r>
          </a:p>
        </p:txBody>
      </p:sp>
      <p:sp>
        <p:nvSpPr>
          <p:cNvPr id="3" name="Podnadpis 2"/>
          <p:cNvSpPr>
            <a:spLocks noGrp="1"/>
          </p:cNvSpPr>
          <p:nvPr>
            <p:ph type="subTitle" idx="1"/>
          </p:nvPr>
        </p:nvSpPr>
        <p:spPr>
          <a:xfrm>
            <a:off x="899592" y="2492896"/>
            <a:ext cx="7488832" cy="4032448"/>
          </a:xfrm>
        </p:spPr>
        <p:txBody>
          <a:bodyPr>
            <a:normAutofit/>
          </a:bodyPr>
          <a:lstStyle/>
          <a:p>
            <a:pPr eaLnBrk="1" hangingPunct="1">
              <a:lnSpc>
                <a:spcPct val="160000"/>
              </a:lnSpc>
            </a:pPr>
            <a:r>
              <a:rPr lang="cs-CZ" sz="2800" b="1" dirty="0">
                <a:solidFill>
                  <a:srgbClr val="C00000"/>
                </a:solidFill>
                <a:latin typeface="Constantia" pitchFamily="18" charset="0"/>
              </a:rPr>
              <a:t>Obhajoba v řízení před soudem </a:t>
            </a:r>
          </a:p>
          <a:p>
            <a:pPr eaLnBrk="1" hangingPunct="1">
              <a:lnSpc>
                <a:spcPct val="160000"/>
              </a:lnSpc>
            </a:pPr>
            <a:r>
              <a:rPr lang="cs-CZ" sz="2800" b="1" dirty="0">
                <a:solidFill>
                  <a:srgbClr val="C00000"/>
                </a:solidFill>
                <a:latin typeface="Constantia" pitchFamily="18" charset="0"/>
              </a:rPr>
              <a:t>I. stupně včetně dokazování</a:t>
            </a:r>
          </a:p>
          <a:p>
            <a:pPr eaLnBrk="1" hangingPunct="1">
              <a:lnSpc>
                <a:spcPct val="90000"/>
              </a:lnSpc>
            </a:pPr>
            <a:endParaRPr lang="cs-CZ" sz="2700" b="1" dirty="0">
              <a:solidFill>
                <a:srgbClr val="898989"/>
              </a:solidFill>
              <a:latin typeface="Constantia" pitchFamily="18" charset="0"/>
            </a:endParaRPr>
          </a:p>
          <a:p>
            <a:pPr eaLnBrk="1" hangingPunct="1">
              <a:lnSpc>
                <a:spcPct val="90000"/>
              </a:lnSpc>
            </a:pPr>
            <a:r>
              <a:rPr lang="cs-CZ" sz="2200" b="1" dirty="0">
                <a:solidFill>
                  <a:schemeClr val="tx1"/>
                </a:solidFill>
                <a:latin typeface="Constantia" pitchFamily="18" charset="0"/>
              </a:rPr>
              <a:t>Praha, 16.1.2023</a:t>
            </a:r>
          </a:p>
          <a:p>
            <a:pPr eaLnBrk="1" hangingPunct="1">
              <a:lnSpc>
                <a:spcPct val="90000"/>
              </a:lnSpc>
            </a:pPr>
            <a:endParaRPr lang="cs-CZ" sz="2200" b="1" dirty="0">
              <a:solidFill>
                <a:schemeClr val="tx1"/>
              </a:solidFill>
              <a:latin typeface="Constantia" pitchFamily="18" charset="0"/>
            </a:endParaRPr>
          </a:p>
          <a:p>
            <a:pPr eaLnBrk="1" hangingPunct="1">
              <a:lnSpc>
                <a:spcPct val="150000"/>
              </a:lnSpc>
            </a:pPr>
            <a:r>
              <a:rPr lang="cs-CZ" sz="2000" b="1" dirty="0">
                <a:solidFill>
                  <a:schemeClr val="tx1"/>
                </a:solidFill>
                <a:latin typeface="Constantia" pitchFamily="18" charset="0"/>
              </a:rPr>
              <a:t>Lektor : JUDr. Tomáš Durdík, Nejvyšší soud</a:t>
            </a:r>
            <a:endParaRPr lang="cs-CZ" sz="20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a:xfrm>
            <a:off x="457200" y="116633"/>
            <a:ext cx="8229600" cy="576064"/>
          </a:xfrm>
        </p:spPr>
        <p:txBody>
          <a:bodyPr/>
          <a:lstStyle/>
          <a:p>
            <a:pPr eaLnBrk="1" hangingPunct="1"/>
            <a:r>
              <a:rPr lang="cs-CZ" sz="3200" b="1" dirty="0">
                <a:latin typeface="Constantia" pitchFamily="18" charset="0"/>
              </a:rPr>
              <a:t>Průběh hlavního líčení</a:t>
            </a:r>
          </a:p>
        </p:txBody>
      </p:sp>
      <p:sp>
        <p:nvSpPr>
          <p:cNvPr id="3" name="Zástupný symbol pro obsah 2"/>
          <p:cNvSpPr>
            <a:spLocks noGrp="1"/>
          </p:cNvSpPr>
          <p:nvPr>
            <p:ph idx="1"/>
          </p:nvPr>
        </p:nvSpPr>
        <p:spPr>
          <a:xfrm>
            <a:off x="107504" y="620688"/>
            <a:ext cx="8856984" cy="5976664"/>
          </a:xfrm>
        </p:spPr>
        <p:txBody>
          <a:bodyPr rtlCol="0">
            <a:normAutofit fontScale="32500" lnSpcReduction="20000"/>
          </a:bodyPr>
          <a:lstStyle/>
          <a:p>
            <a:pPr eaLnBrk="1" fontAlgn="auto" hangingPunct="1">
              <a:lnSpc>
                <a:spcPct val="120000"/>
              </a:lnSpc>
              <a:spcAft>
                <a:spcPts val="0"/>
              </a:spcAft>
              <a:buFont typeface="Arial" pitchFamily="34" charset="0"/>
              <a:buChar char="•"/>
              <a:defRPr/>
            </a:pPr>
            <a:r>
              <a:rPr lang="cs-CZ" sz="5200" b="1" u="sng" dirty="0">
                <a:solidFill>
                  <a:srgbClr val="C00000"/>
                </a:solidFill>
                <a:latin typeface="Constantia" pitchFamily="18" charset="0"/>
              </a:rPr>
              <a:t>uplatnění základních zásad trestního řízení </a:t>
            </a:r>
            <a:r>
              <a:rPr lang="cs-CZ" sz="5200" dirty="0">
                <a:latin typeface="Constantia" pitchFamily="18" charset="0"/>
              </a:rPr>
              <a:t>- viz </a:t>
            </a:r>
            <a:r>
              <a:rPr lang="cs-CZ" sz="5200" b="1" dirty="0">
                <a:latin typeface="Constantia" pitchFamily="18" charset="0"/>
              </a:rPr>
              <a:t>§ 2 odst. 1 až 15 TŘ:</a:t>
            </a:r>
          </a:p>
          <a:p>
            <a:pPr eaLnBrk="1" fontAlgn="auto" hangingPunct="1">
              <a:lnSpc>
                <a:spcPct val="120000"/>
              </a:lnSpc>
              <a:spcAft>
                <a:spcPts val="0"/>
              </a:spcAft>
              <a:buFont typeface="Arial" pitchFamily="34" charset="0"/>
              <a:buChar char="•"/>
              <a:defRPr/>
            </a:pPr>
            <a:endParaRPr lang="cs-CZ" sz="5200"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sz="5200" b="1" dirty="0">
                <a:latin typeface="Constantia" pitchFamily="18" charset="0"/>
              </a:rPr>
              <a:t>zásada zákonnosti </a:t>
            </a:r>
            <a:r>
              <a:rPr lang="cs-CZ" sz="5200" i="1" dirty="0">
                <a:latin typeface="Constantia" pitchFamily="18" charset="0"/>
              </a:rPr>
              <a:t>(nikdo nesmí být stíhán jinak než ze zákonných důvodů a způsobem, který stanoví TŘ)</a:t>
            </a:r>
          </a:p>
          <a:p>
            <a:pPr marL="365760" indent="-256032" algn="just" eaLnBrk="1" fontAlgn="auto" hangingPunct="1">
              <a:lnSpc>
                <a:spcPct val="120000"/>
              </a:lnSpc>
              <a:spcAft>
                <a:spcPts val="0"/>
              </a:spcAft>
              <a:buFont typeface="Arial" pitchFamily="34" charset="0"/>
              <a:buNone/>
              <a:defRPr/>
            </a:pPr>
            <a:endParaRPr lang="cs-CZ" sz="5200"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sz="5200" b="1" dirty="0">
                <a:latin typeface="Constantia" pitchFamily="18" charset="0"/>
              </a:rPr>
              <a:t>zásada oficiality </a:t>
            </a:r>
            <a:r>
              <a:rPr lang="cs-CZ" sz="5200" dirty="0">
                <a:latin typeface="Constantia" pitchFamily="18" charset="0"/>
              </a:rPr>
              <a:t>(</a:t>
            </a:r>
            <a:r>
              <a:rPr lang="cs-CZ" sz="5200" i="1" dirty="0">
                <a:latin typeface="Constantia" pitchFamily="18" charset="0"/>
              </a:rPr>
              <a:t>nestanoví-li zákon něco jiného, postupují OČTŘ z úřední povinnosti, a to s maximální ochranou základních práv a svobod garantovaných LZPS)</a:t>
            </a:r>
            <a:r>
              <a:rPr lang="cs-CZ" sz="5200" dirty="0">
                <a:latin typeface="Constantia" pitchFamily="18" charset="0"/>
              </a:rPr>
              <a:t> – opakem je zásada dispoziční (postup státního orgánu je na návrh stran)</a:t>
            </a:r>
          </a:p>
          <a:p>
            <a:pPr marL="365760" indent="-256032" algn="just" eaLnBrk="1" fontAlgn="auto" hangingPunct="1">
              <a:lnSpc>
                <a:spcPct val="120000"/>
              </a:lnSpc>
              <a:spcAft>
                <a:spcPts val="0"/>
              </a:spcAft>
              <a:buFont typeface="Arial" pitchFamily="34" charset="0"/>
              <a:buNone/>
              <a:defRPr/>
            </a:pPr>
            <a:endParaRPr lang="cs-CZ" sz="5200"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sz="5200" b="1" dirty="0">
                <a:latin typeface="Constantia" pitchFamily="18" charset="0"/>
              </a:rPr>
              <a:t>presumpce neviny </a:t>
            </a:r>
            <a:r>
              <a:rPr lang="cs-CZ" sz="5200" i="1" dirty="0">
                <a:latin typeface="Constantia" pitchFamily="18" charset="0"/>
              </a:rPr>
              <a:t>(dokud není pravomocným odsuzujícím rozsudkem vyslovena vina, nelze na toho, proti němuž se trestní řízení vede, hledět, jako by byl vinen)</a:t>
            </a:r>
          </a:p>
          <a:p>
            <a:pPr marL="365760" indent="-256032" algn="just" eaLnBrk="1" fontAlgn="auto" hangingPunct="1">
              <a:lnSpc>
                <a:spcPct val="120000"/>
              </a:lnSpc>
              <a:spcAft>
                <a:spcPts val="0"/>
              </a:spcAft>
              <a:buFont typeface="Arial" pitchFamily="34" charset="0"/>
              <a:buNone/>
              <a:defRPr/>
            </a:pPr>
            <a:endParaRPr lang="cs-CZ" sz="5200" i="1"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sz="5200" b="1" dirty="0">
                <a:latin typeface="Constantia" pitchFamily="18" charset="0"/>
              </a:rPr>
              <a:t>zásada ústnosti </a:t>
            </a:r>
            <a:r>
              <a:rPr lang="cs-CZ" sz="5200" dirty="0">
                <a:latin typeface="Constantia" pitchFamily="18" charset="0"/>
              </a:rPr>
              <a:t>(opakem je zásada písemnosti – viz řízení před samosoudcem při vydání trestního příkazu)</a:t>
            </a:r>
          </a:p>
          <a:p>
            <a:pPr marL="365760" indent="-256032" algn="just" eaLnBrk="1" fontAlgn="auto" hangingPunct="1">
              <a:lnSpc>
                <a:spcPct val="120000"/>
              </a:lnSpc>
              <a:spcAft>
                <a:spcPts val="0"/>
              </a:spcAft>
              <a:buFont typeface="Wingdings 3"/>
              <a:buChar char=""/>
              <a:defRPr/>
            </a:pPr>
            <a:endParaRPr lang="cs-CZ" sz="5200"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sz="5200" b="1" dirty="0">
                <a:latin typeface="Constantia" pitchFamily="18" charset="0"/>
              </a:rPr>
              <a:t>objektivní zjištění skutkového stavu věci </a:t>
            </a:r>
            <a:r>
              <a:rPr lang="cs-CZ" sz="5200" dirty="0">
                <a:latin typeface="Constantia" pitchFamily="18" charset="0"/>
              </a:rPr>
              <a:t>(</a:t>
            </a:r>
            <a:r>
              <a:rPr lang="cs-CZ" sz="5200" i="1" dirty="0">
                <a:latin typeface="Constantia" pitchFamily="18" charset="0"/>
              </a:rPr>
              <a:t>skutkový stav musí být zjištěn bez jakýchkoli důvodných pochybností; doznání obviněného nezbavuje OČTŘ povinnosti přezkoumat podstatné okolnosti případu; v přípravném řízení OČTŘ objasňují i bez návrhu stran okolnosti svědčící ve prospěch i v neprospěch obviněného; státní zástupce je povinen dokazovat vinu obžalovaného) </a:t>
            </a:r>
          </a:p>
          <a:p>
            <a:pPr marL="365760" indent="-256032" algn="just" eaLnBrk="1" fontAlgn="auto" hangingPunct="1">
              <a:spcAft>
                <a:spcPts val="0"/>
              </a:spcAft>
              <a:buFont typeface="Arial" pitchFamily="34" charset="0"/>
              <a:buNone/>
              <a:defRPr/>
            </a:pPr>
            <a:endParaRPr lang="cs-CZ" b="1" dirty="0"/>
          </a:p>
        </p:txBody>
      </p:sp>
      <p:sp>
        <p:nvSpPr>
          <p:cNvPr id="4" name="Zástupný symbol pro číslo snímku 3"/>
          <p:cNvSpPr>
            <a:spLocks noGrp="1"/>
          </p:cNvSpPr>
          <p:nvPr>
            <p:ph type="sldNum" sz="quarter" idx="12"/>
          </p:nvPr>
        </p:nvSpPr>
        <p:spPr/>
        <p:txBody>
          <a:bodyPr/>
          <a:lstStyle/>
          <a:p>
            <a:pPr>
              <a:defRPr/>
            </a:pPr>
            <a:fld id="{F6E90AB3-87B0-4560-BB08-6EE4B98BE1F8}" type="slidenum">
              <a:rPr lang="cs-CZ"/>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a:xfrm>
            <a:off x="457200" y="274638"/>
            <a:ext cx="8229600" cy="777875"/>
          </a:xfrm>
        </p:spPr>
        <p:txBody>
          <a:bodyPr/>
          <a:lstStyle/>
          <a:p>
            <a:pPr eaLnBrk="1" hangingPunct="1"/>
            <a:r>
              <a:rPr lang="cs-CZ" sz="3200" b="1">
                <a:latin typeface="Constantia" pitchFamily="18" charset="0"/>
              </a:rPr>
              <a:t>Průběh hlavního líčení</a:t>
            </a:r>
            <a:endParaRPr lang="cs-CZ" sz="3200"/>
          </a:p>
        </p:txBody>
      </p:sp>
      <p:sp>
        <p:nvSpPr>
          <p:cNvPr id="3" name="Zástupný symbol pro obsah 2"/>
          <p:cNvSpPr>
            <a:spLocks noGrp="1"/>
          </p:cNvSpPr>
          <p:nvPr>
            <p:ph idx="1"/>
          </p:nvPr>
        </p:nvSpPr>
        <p:spPr>
          <a:xfrm>
            <a:off x="457200" y="1052512"/>
            <a:ext cx="8229600" cy="5400823"/>
          </a:xfrm>
        </p:spPr>
        <p:txBody>
          <a:bodyPr rtlCol="0">
            <a:normAutofit/>
          </a:bodyPr>
          <a:lstStyle/>
          <a:p>
            <a:pPr algn="just" eaLnBrk="1" fontAlgn="auto" hangingPunct="1">
              <a:lnSpc>
                <a:spcPct val="110000"/>
              </a:lnSpc>
              <a:spcAft>
                <a:spcPts val="0"/>
              </a:spcAft>
              <a:buFont typeface="Arial" pitchFamily="34" charset="0"/>
              <a:buChar char="•"/>
              <a:defRPr/>
            </a:pPr>
            <a:r>
              <a:rPr lang="cs-CZ" sz="1800" b="1" dirty="0">
                <a:latin typeface="Constantia" pitchFamily="18" charset="0"/>
              </a:rPr>
              <a:t>zásada bezprostřednosti </a:t>
            </a:r>
          </a:p>
          <a:p>
            <a:pPr algn="just" eaLnBrk="1" fontAlgn="auto" hangingPunct="1">
              <a:lnSpc>
                <a:spcPct val="110000"/>
              </a:lnSpc>
              <a:spcAft>
                <a:spcPts val="0"/>
              </a:spcAft>
              <a:buFont typeface="Arial" pitchFamily="34" charset="0"/>
              <a:buChar char="•"/>
              <a:defRPr/>
            </a:pPr>
            <a:endParaRPr lang="cs-CZ" sz="1800" b="1"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b="1" dirty="0">
                <a:latin typeface="Constantia" pitchFamily="18" charset="0"/>
              </a:rPr>
              <a:t>zásada volného hodnocení důkazů</a:t>
            </a:r>
            <a:endParaRPr lang="cs-CZ" sz="1800" dirty="0">
              <a:latin typeface="Constantia" pitchFamily="18" charset="0"/>
            </a:endParaRPr>
          </a:p>
          <a:p>
            <a:pPr algn="just" eaLnBrk="1" fontAlgn="auto" hangingPunct="1">
              <a:lnSpc>
                <a:spcPct val="110000"/>
              </a:lnSpc>
              <a:spcAft>
                <a:spcPts val="0"/>
              </a:spcAft>
              <a:buFont typeface="Arial" pitchFamily="34" charset="0"/>
              <a:buNone/>
              <a:defRPr/>
            </a:pPr>
            <a:endParaRPr lang="cs-CZ" sz="1800" b="1"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b="1" dirty="0">
                <a:latin typeface="Constantia" pitchFamily="18" charset="0"/>
              </a:rPr>
              <a:t>právo na obhajobu</a:t>
            </a:r>
          </a:p>
          <a:p>
            <a:pPr algn="just" eaLnBrk="1" fontAlgn="auto" hangingPunct="1">
              <a:lnSpc>
                <a:spcPct val="110000"/>
              </a:lnSpc>
              <a:spcAft>
                <a:spcPts val="0"/>
              </a:spcAft>
              <a:buFont typeface="Arial" pitchFamily="34" charset="0"/>
              <a:buNone/>
              <a:defRPr/>
            </a:pPr>
            <a:endParaRPr lang="cs-CZ" sz="1800" b="1"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b="1" dirty="0">
                <a:latin typeface="Constantia" pitchFamily="18" charset="0"/>
              </a:rPr>
              <a:t>právo jednat před soudem ve svém mateřském jazyce </a:t>
            </a:r>
          </a:p>
          <a:p>
            <a:pPr algn="just" eaLnBrk="1" fontAlgn="auto" hangingPunct="1">
              <a:lnSpc>
                <a:spcPct val="110000"/>
              </a:lnSpc>
              <a:spcAft>
                <a:spcPts val="0"/>
              </a:spcAft>
              <a:buFont typeface="Arial" pitchFamily="34" charset="0"/>
              <a:buNone/>
              <a:defRPr/>
            </a:pPr>
            <a:endParaRPr lang="cs-CZ" sz="1800" b="1"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b="1" dirty="0">
                <a:latin typeface="Constantia" pitchFamily="18" charset="0"/>
              </a:rPr>
              <a:t>překážka věci pravomocně rozhodnuté</a:t>
            </a:r>
          </a:p>
          <a:p>
            <a:pPr algn="just" eaLnBrk="1" fontAlgn="auto" hangingPunct="1">
              <a:lnSpc>
                <a:spcPct val="110000"/>
              </a:lnSpc>
              <a:spcAft>
                <a:spcPts val="0"/>
              </a:spcAft>
              <a:buFont typeface="Arial" pitchFamily="34" charset="0"/>
              <a:buNone/>
              <a:defRPr/>
            </a:pPr>
            <a:endParaRPr lang="cs-CZ" sz="1800" b="1"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b="1" dirty="0">
                <a:latin typeface="Constantia" pitchFamily="18" charset="0"/>
              </a:rPr>
              <a:t>zásada v pochybnostech ve prospěch </a:t>
            </a:r>
            <a:r>
              <a:rPr lang="cs-CZ" sz="1800" i="1" dirty="0">
                <a:latin typeface="Constantia" pitchFamily="18" charset="0"/>
              </a:rPr>
              <a:t>(in </a:t>
            </a:r>
            <a:r>
              <a:rPr lang="cs-CZ" sz="1800" i="1" dirty="0" err="1">
                <a:latin typeface="Constantia" pitchFamily="18" charset="0"/>
              </a:rPr>
              <a:t>dubio</a:t>
            </a:r>
            <a:r>
              <a:rPr lang="cs-CZ" sz="1800" i="1" dirty="0">
                <a:latin typeface="Constantia" pitchFamily="18" charset="0"/>
              </a:rPr>
              <a:t> pro </a:t>
            </a:r>
            <a:r>
              <a:rPr lang="cs-CZ" sz="1800" i="1" dirty="0" err="1">
                <a:latin typeface="Constantia" pitchFamily="18" charset="0"/>
              </a:rPr>
              <a:t>reo</a:t>
            </a:r>
            <a:r>
              <a:rPr lang="cs-CZ" sz="1800" i="1" dirty="0">
                <a:latin typeface="Constantia" pitchFamily="18" charset="0"/>
              </a:rPr>
              <a:t>) </a:t>
            </a:r>
            <a:r>
              <a:rPr lang="cs-CZ" sz="1800" dirty="0">
                <a:latin typeface="Constantia" pitchFamily="18" charset="0"/>
              </a:rPr>
              <a:t>= neprokázaná vina má stejné účinky jako prokázaná nevina</a:t>
            </a:r>
          </a:p>
          <a:p>
            <a:pPr algn="just" eaLnBrk="1" fontAlgn="auto" hangingPunct="1">
              <a:lnSpc>
                <a:spcPct val="110000"/>
              </a:lnSpc>
              <a:spcAft>
                <a:spcPts val="0"/>
              </a:spcAft>
              <a:buFont typeface="Arial" pitchFamily="34" charset="0"/>
              <a:buChar char="•"/>
              <a:defRPr/>
            </a:pPr>
            <a:endParaRPr lang="cs-CZ" sz="1800" dirty="0">
              <a:latin typeface="Constantia" pitchFamily="18" charset="0"/>
            </a:endParaRPr>
          </a:p>
          <a:p>
            <a:pPr algn="just" eaLnBrk="1" fontAlgn="auto" hangingPunct="1">
              <a:lnSpc>
                <a:spcPct val="110000"/>
              </a:lnSpc>
              <a:spcAft>
                <a:spcPts val="0"/>
              </a:spcAft>
              <a:buFont typeface="Arial" pitchFamily="34" charset="0"/>
              <a:buChar char="•"/>
              <a:defRPr/>
            </a:pPr>
            <a:r>
              <a:rPr lang="cs-CZ" sz="1800" dirty="0">
                <a:latin typeface="Constantia" pitchFamily="18" charset="0"/>
              </a:rPr>
              <a:t>důraz na </a:t>
            </a:r>
            <a:r>
              <a:rPr lang="cs-CZ" sz="1800" b="1" dirty="0">
                <a:latin typeface="Constantia" pitchFamily="18" charset="0"/>
              </a:rPr>
              <a:t>práva poškozeného</a:t>
            </a:r>
            <a:r>
              <a:rPr lang="cs-CZ" sz="1800" dirty="0">
                <a:latin typeface="Constantia" pitchFamily="18" charset="0"/>
              </a:rPr>
              <a:t>, jakož i šetrný a ohleduplný přístup k jeho osobnosti – </a:t>
            </a:r>
            <a:r>
              <a:rPr lang="cs-CZ" sz="1800" i="1" dirty="0">
                <a:latin typeface="Constantia" pitchFamily="18" charset="0"/>
              </a:rPr>
              <a:t>viz § 2 odst. 15 TŘ zaveden </a:t>
            </a:r>
            <a:r>
              <a:rPr lang="cs-CZ" sz="1800" b="1" i="1" u="sng" dirty="0">
                <a:solidFill>
                  <a:srgbClr val="0070C0"/>
                </a:solidFill>
                <a:latin typeface="Constantia" pitchFamily="18" charset="0"/>
              </a:rPr>
              <a:t>od 01.08.2013</a:t>
            </a:r>
          </a:p>
          <a:p>
            <a:pPr eaLnBrk="1" fontAlgn="auto" hangingPunct="1">
              <a:spcAft>
                <a:spcPts val="0"/>
              </a:spcAft>
              <a:buFont typeface="Arial" pitchFamily="34" charset="0"/>
              <a:buChar char="•"/>
              <a:defRPr/>
            </a:pPr>
            <a:endParaRPr lang="cs-CZ" sz="18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74CEB76D-BE06-40A5-A9AD-A0E2CF5E7DBD}" type="slidenum">
              <a:rPr lang="cs-CZ"/>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a:xfrm>
            <a:off x="457200" y="116632"/>
            <a:ext cx="8229600" cy="720080"/>
          </a:xfrm>
        </p:spPr>
        <p:txBody>
          <a:bodyPr/>
          <a:lstStyle/>
          <a:p>
            <a:pPr eaLnBrk="1" hangingPunct="1"/>
            <a:r>
              <a:rPr lang="cs-CZ" sz="3200" b="1" dirty="0">
                <a:latin typeface="Constantia" pitchFamily="18" charset="0"/>
              </a:rPr>
              <a:t>Průběh hlavního líčení</a:t>
            </a:r>
            <a:endParaRPr lang="cs-CZ" sz="3200" dirty="0"/>
          </a:p>
        </p:txBody>
      </p:sp>
      <p:sp>
        <p:nvSpPr>
          <p:cNvPr id="3" name="Zástupný symbol pro obsah 2"/>
          <p:cNvSpPr>
            <a:spLocks noGrp="1"/>
          </p:cNvSpPr>
          <p:nvPr>
            <p:ph idx="1"/>
          </p:nvPr>
        </p:nvSpPr>
        <p:spPr>
          <a:xfrm>
            <a:off x="179512" y="692696"/>
            <a:ext cx="8784976" cy="5976663"/>
          </a:xfrm>
        </p:spPr>
        <p:txBody>
          <a:bodyPr rtlCol="0">
            <a:normAutofit fontScale="55000" lnSpcReduction="20000"/>
          </a:bodyPr>
          <a:lstStyle/>
          <a:p>
            <a:pPr algn="just" eaLnBrk="1" fontAlgn="auto" hangingPunct="1">
              <a:lnSpc>
                <a:spcPct val="120000"/>
              </a:lnSpc>
              <a:spcAft>
                <a:spcPts val="0"/>
              </a:spcAft>
              <a:buFont typeface="Arial" pitchFamily="34" charset="0"/>
              <a:buChar char="•"/>
              <a:defRPr/>
            </a:pPr>
            <a:r>
              <a:rPr lang="cs-CZ" sz="3600" b="1" dirty="0">
                <a:solidFill>
                  <a:srgbClr val="C00000"/>
                </a:solidFill>
                <a:latin typeface="Constantia" pitchFamily="18" charset="0"/>
              </a:rPr>
              <a:t>podání obžaloby </a:t>
            </a:r>
            <a:r>
              <a:rPr lang="cs-CZ" sz="3600" dirty="0">
                <a:latin typeface="Constantia" pitchFamily="18" charset="0"/>
              </a:rPr>
              <a:t>– platí </a:t>
            </a:r>
            <a:r>
              <a:rPr lang="cs-CZ" sz="3600" b="1" dirty="0">
                <a:latin typeface="Constantia" pitchFamily="18" charset="0"/>
              </a:rPr>
              <a:t>zásada obžalovací </a:t>
            </a:r>
            <a:r>
              <a:rPr lang="cs-CZ" sz="3600" i="1" dirty="0">
                <a:latin typeface="Constantia" pitchFamily="18" charset="0"/>
              </a:rPr>
              <a:t>(trestní stíhání před soudy je možné jen na základě obžaloby nebo návrhu na potrestání nebo návrhu na schválení dohody o vině a trestu; veřejnou žalobu v řízení před soudem zastupuje státní zástupce) </a:t>
            </a:r>
            <a:r>
              <a:rPr lang="cs-CZ" sz="3600" i="1" dirty="0">
                <a:solidFill>
                  <a:srgbClr val="FF0000"/>
                </a:solidFill>
                <a:latin typeface="Constantia" pitchFamily="18" charset="0"/>
              </a:rPr>
              <a:t>+ </a:t>
            </a:r>
            <a:r>
              <a:rPr lang="cs-CZ" sz="3600" b="1" i="1" u="sng" dirty="0">
                <a:solidFill>
                  <a:srgbClr val="0070C0"/>
                </a:solidFill>
                <a:latin typeface="Constantia" pitchFamily="18" charset="0"/>
              </a:rPr>
              <a:t>od 01.10.2020</a:t>
            </a:r>
            <a:r>
              <a:rPr lang="cs-CZ" sz="3600" b="1" i="1" dirty="0">
                <a:solidFill>
                  <a:srgbClr val="FF0000"/>
                </a:solidFill>
                <a:latin typeface="Constantia" pitchFamily="18" charset="0"/>
              </a:rPr>
              <a:t> </a:t>
            </a:r>
            <a:r>
              <a:rPr lang="cs-CZ" sz="3600" i="1" dirty="0">
                <a:solidFill>
                  <a:srgbClr val="FF0000"/>
                </a:solidFill>
                <a:latin typeface="Constantia" pitchFamily="18" charset="0"/>
              </a:rPr>
              <a:t>by měla obžaloba obsahovat rovněž </a:t>
            </a:r>
            <a:r>
              <a:rPr lang="cs-CZ" sz="3600" b="1" i="1" dirty="0">
                <a:solidFill>
                  <a:srgbClr val="FF0000"/>
                </a:solidFill>
                <a:latin typeface="Constantia" pitchFamily="18" charset="0"/>
              </a:rPr>
              <a:t>návrh druhu a výměry trestu, popř. návrh na upuštění od potrestání</a:t>
            </a:r>
            <a:r>
              <a:rPr lang="cs-CZ" sz="3600" i="1" dirty="0">
                <a:solidFill>
                  <a:srgbClr val="FF0000"/>
                </a:solidFill>
                <a:latin typeface="Constantia" pitchFamily="18" charset="0"/>
              </a:rPr>
              <a:t>, včetně výčtu zajištěných věcí pro účely uložení trestu propadnutí majetku, peněžitého trestu nebo trestu propadnutí věci  </a:t>
            </a:r>
            <a:r>
              <a:rPr lang="cs-CZ" sz="3600" i="1" dirty="0">
                <a:latin typeface="Constantia" pitchFamily="18" charset="0"/>
              </a:rPr>
              <a:t> </a:t>
            </a:r>
          </a:p>
          <a:p>
            <a:pPr algn="just" eaLnBrk="1" fontAlgn="auto" hangingPunct="1">
              <a:lnSpc>
                <a:spcPct val="120000"/>
              </a:lnSpc>
              <a:spcAft>
                <a:spcPts val="0"/>
              </a:spcAft>
              <a:buFont typeface="Arial" pitchFamily="34" charset="0"/>
              <a:buChar char="•"/>
              <a:defRPr/>
            </a:pPr>
            <a:endParaRPr lang="cs-CZ" sz="3600" i="1"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dirty="0">
                <a:latin typeface="Constantia" pitchFamily="18" charset="0"/>
              </a:rPr>
              <a:t>zpětvzetí obžaloby (§ 182 TŘ)</a:t>
            </a:r>
          </a:p>
          <a:p>
            <a:pPr algn="just" eaLnBrk="1" fontAlgn="auto" hangingPunct="1">
              <a:lnSpc>
                <a:spcPct val="120000"/>
              </a:lnSpc>
              <a:spcAft>
                <a:spcPts val="0"/>
              </a:spcAft>
              <a:buFont typeface="Arial" pitchFamily="34" charset="0"/>
              <a:buChar char="•"/>
              <a:defRPr/>
            </a:pPr>
            <a:endParaRPr lang="cs-CZ" sz="3600"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b="1" dirty="0">
                <a:solidFill>
                  <a:srgbClr val="C00000"/>
                </a:solidFill>
                <a:latin typeface="Constantia" pitchFamily="18" charset="0"/>
              </a:rPr>
              <a:t>provedení důkazu mimo hlavní líčení </a:t>
            </a:r>
            <a:r>
              <a:rPr lang="cs-CZ" sz="3600" dirty="0">
                <a:latin typeface="Constantia" pitchFamily="18" charset="0"/>
              </a:rPr>
              <a:t>(§ 183a TŘ)</a:t>
            </a:r>
          </a:p>
          <a:p>
            <a:pPr algn="just" eaLnBrk="1" fontAlgn="auto" hangingPunct="1">
              <a:lnSpc>
                <a:spcPct val="120000"/>
              </a:lnSpc>
              <a:spcAft>
                <a:spcPts val="0"/>
              </a:spcAft>
              <a:buFont typeface="Arial" pitchFamily="34" charset="0"/>
              <a:buChar char="•"/>
              <a:defRPr/>
            </a:pPr>
            <a:endParaRPr lang="cs-CZ" sz="3600"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b="1" dirty="0">
                <a:solidFill>
                  <a:srgbClr val="C00000"/>
                </a:solidFill>
                <a:latin typeface="Constantia" pitchFamily="18" charset="0"/>
              </a:rPr>
              <a:t>předběžné projednání obžaloby</a:t>
            </a:r>
            <a:r>
              <a:rPr lang="cs-CZ" sz="3600" dirty="0">
                <a:latin typeface="Constantia" pitchFamily="18" charset="0"/>
              </a:rPr>
              <a:t> (§ 185 až 195 TŘ)</a:t>
            </a:r>
          </a:p>
          <a:p>
            <a:pPr algn="just" eaLnBrk="1" fontAlgn="auto" hangingPunct="1">
              <a:lnSpc>
                <a:spcPct val="120000"/>
              </a:lnSpc>
              <a:spcAft>
                <a:spcPts val="0"/>
              </a:spcAft>
              <a:buFont typeface="Arial" pitchFamily="34" charset="0"/>
              <a:buChar char="•"/>
              <a:defRPr/>
            </a:pPr>
            <a:endParaRPr lang="cs-CZ" sz="3600"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dirty="0">
                <a:latin typeface="Constantia" pitchFamily="18" charset="0"/>
              </a:rPr>
              <a:t>upozornění na možnost odchylného právního názoru (§ 190 odst. 2 TŘ)</a:t>
            </a:r>
          </a:p>
          <a:p>
            <a:pPr algn="just" eaLnBrk="1" fontAlgn="auto" hangingPunct="1">
              <a:lnSpc>
                <a:spcPct val="120000"/>
              </a:lnSpc>
              <a:spcAft>
                <a:spcPts val="0"/>
              </a:spcAft>
              <a:buFont typeface="Arial" pitchFamily="34" charset="0"/>
              <a:buChar char="•"/>
              <a:defRPr/>
            </a:pPr>
            <a:endParaRPr lang="cs-CZ" sz="3500" dirty="0">
              <a:latin typeface="Constantia" pitchFamily="18" charset="0"/>
            </a:endParaRPr>
          </a:p>
          <a:p>
            <a:pPr algn="just" eaLnBrk="1" fontAlgn="auto" hangingPunct="1">
              <a:lnSpc>
                <a:spcPct val="120000"/>
              </a:lnSpc>
              <a:spcAft>
                <a:spcPts val="0"/>
              </a:spcAft>
              <a:buFont typeface="Arial" pitchFamily="34" charset="0"/>
              <a:buChar char="•"/>
              <a:defRPr/>
            </a:pPr>
            <a:endParaRPr lang="cs-CZ" sz="3500" dirty="0">
              <a:latin typeface="Constantia" pitchFamily="18" charset="0"/>
            </a:endParaRPr>
          </a:p>
          <a:p>
            <a:pPr eaLnBrk="1" fontAlgn="auto" hangingPunct="1">
              <a:lnSpc>
                <a:spcPct val="120000"/>
              </a:lnSpc>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054E2B70-8581-4009-A388-75B2C4303A44}" type="slidenum">
              <a:rPr lang="cs-CZ"/>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a:xfrm>
            <a:off x="457200" y="116632"/>
            <a:ext cx="8229600" cy="504056"/>
          </a:xfrm>
        </p:spPr>
        <p:txBody>
          <a:bodyPr/>
          <a:lstStyle/>
          <a:p>
            <a:pPr eaLnBrk="1" hangingPunct="1"/>
            <a:r>
              <a:rPr lang="cs-CZ" sz="3200" b="1" dirty="0">
                <a:latin typeface="Constantia" pitchFamily="18" charset="0"/>
              </a:rPr>
              <a:t>Průběh hlavního líčení</a:t>
            </a:r>
            <a:endParaRPr lang="cs-CZ" sz="3200" dirty="0"/>
          </a:p>
        </p:txBody>
      </p:sp>
      <p:sp>
        <p:nvSpPr>
          <p:cNvPr id="3" name="Zástupný symbol pro obsah 2"/>
          <p:cNvSpPr>
            <a:spLocks noGrp="1"/>
          </p:cNvSpPr>
          <p:nvPr>
            <p:ph idx="1"/>
          </p:nvPr>
        </p:nvSpPr>
        <p:spPr>
          <a:xfrm>
            <a:off x="179512" y="548680"/>
            <a:ext cx="8784976" cy="6172795"/>
          </a:xfrm>
          <a:gradFill>
            <a:gsLst>
              <a:gs pos="0">
                <a:schemeClr val="bg1">
                  <a:tint val="40000"/>
                  <a:satMod val="350000"/>
                </a:schemeClr>
              </a:gs>
              <a:gs pos="24000">
                <a:schemeClr val="bg1">
                  <a:tint val="45000"/>
                  <a:shade val="99000"/>
                  <a:satMod val="350000"/>
                </a:schemeClr>
              </a:gs>
              <a:gs pos="100000">
                <a:schemeClr val="bg1">
                  <a:shade val="20000"/>
                  <a:satMod val="255000"/>
                </a:schemeClr>
              </a:gs>
            </a:gsLst>
            <a:path path="circle">
              <a:fillToRect l="50000" t="-80000" r="50000" b="180000"/>
            </a:path>
          </a:gradFill>
        </p:spPr>
        <p:txBody>
          <a:bodyPr rtlCol="0">
            <a:normAutofit fontScale="47500" lnSpcReduction="20000"/>
          </a:bodyPr>
          <a:lstStyle/>
          <a:p>
            <a:pPr algn="just" eaLnBrk="1" fontAlgn="auto" hangingPunct="1">
              <a:lnSpc>
                <a:spcPct val="120000"/>
              </a:lnSpc>
              <a:spcAft>
                <a:spcPts val="0"/>
              </a:spcAft>
              <a:defRPr/>
            </a:pPr>
            <a:r>
              <a:rPr lang="cs-CZ" sz="3600" b="1" dirty="0">
                <a:solidFill>
                  <a:srgbClr val="C00000"/>
                </a:solidFill>
                <a:latin typeface="Constantia" pitchFamily="18" charset="0"/>
              </a:rPr>
              <a:t>doručení obžaloby </a:t>
            </a:r>
            <a:r>
              <a:rPr lang="cs-CZ" sz="3600" dirty="0">
                <a:latin typeface="Constantia" pitchFamily="18" charset="0"/>
              </a:rPr>
              <a:t>(§ 196 TŘ) + výzva k podání návrhů na provedení dalších důkazů </a:t>
            </a:r>
            <a:r>
              <a:rPr lang="cs-CZ" sz="3600" i="1" dirty="0">
                <a:solidFill>
                  <a:srgbClr val="FF0000"/>
                </a:solidFill>
                <a:latin typeface="Constantia" pitchFamily="18" charset="0"/>
              </a:rPr>
              <a:t>+ </a:t>
            </a:r>
            <a:r>
              <a:rPr lang="cs-CZ" sz="3600" b="1" i="1" u="sng" dirty="0">
                <a:solidFill>
                  <a:srgbClr val="0070C0"/>
                </a:solidFill>
                <a:latin typeface="Constantia" pitchFamily="18" charset="0"/>
              </a:rPr>
              <a:t>od 01.10.2020</a:t>
            </a:r>
            <a:r>
              <a:rPr lang="cs-CZ" sz="3600" i="1" dirty="0">
                <a:solidFill>
                  <a:srgbClr val="FF0000"/>
                </a:solidFill>
                <a:latin typeface="Constantia" pitchFamily="18" charset="0"/>
              </a:rPr>
              <a:t> upozornění obviněného na právo vyjádřit se v soudem stanovené lhůtě ke skutečnostem uvedeným v obžalobě (zejm. zda se cítí vinen/nevinen; zda má zájem uzavřít se SZ dohodu o vině a trestu nebo v HL prohlásit svou vinu; zda souhlasí s popisem skutku, jeho právní kvalifikací a navrženým trestem, popř. ochranným opatřením; které skutečnosti považuje za nesporné) a poučení o následcích spojených s danými vyjádřeními k obžalobě </a:t>
            </a:r>
            <a:r>
              <a:rPr lang="cs-CZ" sz="3600" i="1" dirty="0">
                <a:solidFill>
                  <a:srgbClr val="FFFF00"/>
                </a:solidFill>
                <a:latin typeface="Constantia" pitchFamily="18" charset="0"/>
              </a:rPr>
              <a:t>(vyjma doznání a prohlášení vinu je vyjádření k obžalobě za obviněného oprávněn činit i jeho obhájce, koná-li se HL v nepřítomnosti obviněného) </a:t>
            </a:r>
            <a:r>
              <a:rPr lang="cs-CZ" sz="3600" i="1" dirty="0">
                <a:solidFill>
                  <a:srgbClr val="FF0000"/>
                </a:solidFill>
                <a:latin typeface="Constantia" pitchFamily="18" charset="0"/>
              </a:rPr>
              <a:t>zaslané vyjádření je následně soudem doručeno SZ </a:t>
            </a:r>
            <a:endParaRPr lang="cs-CZ" sz="3600" dirty="0">
              <a:latin typeface="Constantia" pitchFamily="18" charset="0"/>
            </a:endParaRPr>
          </a:p>
          <a:p>
            <a:pPr algn="just" eaLnBrk="1" fontAlgn="auto" hangingPunct="1">
              <a:lnSpc>
                <a:spcPct val="120000"/>
              </a:lnSpc>
              <a:spcAft>
                <a:spcPts val="0"/>
              </a:spcAft>
              <a:defRPr/>
            </a:pPr>
            <a:endParaRPr lang="cs-CZ" sz="3600" b="1" dirty="0">
              <a:solidFill>
                <a:srgbClr val="C00000"/>
              </a:solidFill>
              <a:latin typeface="Constantia" pitchFamily="18" charset="0"/>
            </a:endParaRPr>
          </a:p>
          <a:p>
            <a:pPr algn="just" eaLnBrk="1" fontAlgn="auto" hangingPunct="1">
              <a:lnSpc>
                <a:spcPct val="120000"/>
              </a:lnSpc>
              <a:spcAft>
                <a:spcPts val="0"/>
              </a:spcAft>
              <a:defRPr/>
            </a:pPr>
            <a:r>
              <a:rPr lang="cs-CZ" sz="3600" b="1" dirty="0">
                <a:solidFill>
                  <a:srgbClr val="C00000"/>
                </a:solidFill>
                <a:latin typeface="Constantia" pitchFamily="18" charset="0"/>
              </a:rPr>
              <a:t>nařízení hlavního líčení </a:t>
            </a:r>
            <a:r>
              <a:rPr lang="cs-CZ" sz="3600" dirty="0">
                <a:latin typeface="Constantia" pitchFamily="18" charset="0"/>
              </a:rPr>
              <a:t>(§ 198 TŘ) – </a:t>
            </a:r>
            <a:r>
              <a:rPr lang="cs-CZ" sz="3600" i="1" dirty="0">
                <a:latin typeface="Constantia" pitchFamily="18" charset="0"/>
              </a:rPr>
              <a:t>vyrozumění </a:t>
            </a:r>
            <a:r>
              <a:rPr lang="cs-CZ" sz="3600" b="1" i="1" dirty="0">
                <a:latin typeface="Constantia" pitchFamily="18" charset="0"/>
              </a:rPr>
              <a:t>XXX</a:t>
            </a:r>
            <a:r>
              <a:rPr lang="cs-CZ" sz="3600" i="1" dirty="0">
                <a:latin typeface="Constantia" pitchFamily="18" charset="0"/>
              </a:rPr>
              <a:t> předvolání, lhůty na přípravu, včetně možnosti jejich zkrácení; důvody nutné obhajoby (§ 36 TŘ ); zvláštní úprava u mladistvých (zákonný zástupce a OSPOD)</a:t>
            </a:r>
          </a:p>
          <a:p>
            <a:pPr algn="just" eaLnBrk="1" fontAlgn="auto" hangingPunct="1">
              <a:lnSpc>
                <a:spcPct val="120000"/>
              </a:lnSpc>
              <a:spcAft>
                <a:spcPts val="0"/>
              </a:spcAft>
              <a:defRPr/>
            </a:pPr>
            <a:r>
              <a:rPr lang="cs-CZ" sz="3600" dirty="0">
                <a:latin typeface="Constantia" panose="02030602050306030303" pitchFamily="18" charset="0"/>
                <a:ea typeface="Cambria" panose="02040503050406030204" pitchFamily="18" charset="0"/>
              </a:rPr>
              <a:t>vyrozumění obhájce o HL </a:t>
            </a:r>
            <a:r>
              <a:rPr lang="cs-CZ" sz="3600" i="1" dirty="0">
                <a:latin typeface="Constantia" panose="02030602050306030303" pitchFamily="18" charset="0"/>
                <a:ea typeface="Cambria" panose="02040503050406030204" pitchFamily="18" charset="0"/>
              </a:rPr>
              <a:t>= v jaké trestní věci + místo + čas </a:t>
            </a:r>
            <a:r>
              <a:rPr lang="cs-CZ" sz="3600" b="1" i="1" dirty="0">
                <a:latin typeface="Constantia" panose="02030602050306030303" pitchFamily="18" charset="0"/>
                <a:ea typeface="Cambria" panose="02040503050406030204" pitchFamily="18" charset="0"/>
              </a:rPr>
              <a:t>XXX</a:t>
            </a:r>
            <a:r>
              <a:rPr lang="cs-CZ" sz="3600" i="1" dirty="0">
                <a:latin typeface="Constantia" panose="02030602050306030303" pitchFamily="18" charset="0"/>
                <a:ea typeface="Cambria" panose="02040503050406030204" pitchFamily="18" charset="0"/>
              </a:rPr>
              <a:t> nikoli plánovaný obsah jednání = prostor pro realizaci práva obhájce nahlížet do spisu (§ 65 TŘ)</a:t>
            </a:r>
            <a:r>
              <a:rPr lang="cs-CZ" sz="3600" dirty="0">
                <a:latin typeface="Constantia" panose="02030602050306030303" pitchFamily="18" charset="0"/>
                <a:ea typeface="Cambria" panose="02040503050406030204" pitchFamily="18" charset="0"/>
              </a:rPr>
              <a:t> </a:t>
            </a:r>
          </a:p>
          <a:p>
            <a:pPr algn="just" eaLnBrk="1" fontAlgn="auto" hangingPunct="1">
              <a:lnSpc>
                <a:spcPct val="120000"/>
              </a:lnSpc>
              <a:spcAft>
                <a:spcPts val="0"/>
              </a:spcAft>
              <a:buFont typeface="Arial" pitchFamily="34" charset="0"/>
              <a:buNone/>
              <a:defRPr/>
            </a:pPr>
            <a:endParaRPr lang="cs-CZ" sz="3600"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b="1" dirty="0">
                <a:solidFill>
                  <a:srgbClr val="C00000"/>
                </a:solidFill>
                <a:latin typeface="Constantia" pitchFamily="18" charset="0"/>
              </a:rPr>
              <a:t>účast osob u hlavního líčení </a:t>
            </a:r>
            <a:r>
              <a:rPr lang="cs-CZ" sz="3600" dirty="0">
                <a:latin typeface="Constantia" pitchFamily="18" charset="0"/>
              </a:rPr>
              <a:t>- </a:t>
            </a:r>
            <a:r>
              <a:rPr lang="cs-CZ" sz="3600" b="1" dirty="0">
                <a:latin typeface="Constantia" pitchFamily="18" charset="0"/>
              </a:rPr>
              <a:t>zásada veřejnosti </a:t>
            </a:r>
            <a:r>
              <a:rPr lang="cs-CZ" sz="3600" dirty="0">
                <a:latin typeface="Constantia" pitchFamily="18" charset="0"/>
              </a:rPr>
              <a:t>(viz § 199 TŘ; výjimky v řízení proti mladistvému; </a:t>
            </a:r>
            <a:r>
              <a:rPr lang="cs-CZ" sz="3600" u="sng" dirty="0">
                <a:latin typeface="Constantia" pitchFamily="18" charset="0"/>
              </a:rPr>
              <a:t>možnost vyloučení veřejnosti</a:t>
            </a:r>
            <a:r>
              <a:rPr lang="cs-CZ" sz="3600" dirty="0">
                <a:latin typeface="Constantia" pitchFamily="18" charset="0"/>
              </a:rPr>
              <a:t> pro celé hlavní líčení či jeho část dle § 200 TŘ; možnost odepření přístupu k hlavnímu líčení některým osobám dle § 201 TŘ; </a:t>
            </a:r>
            <a:r>
              <a:rPr lang="cs-CZ" sz="3600" u="sng" dirty="0">
                <a:latin typeface="Constantia" pitchFamily="18" charset="0"/>
              </a:rPr>
              <a:t>možnost výslechu svědka v nepřítomnosti obžalovaného</a:t>
            </a:r>
            <a:r>
              <a:rPr lang="cs-CZ" sz="3600" dirty="0">
                <a:latin typeface="Constantia" pitchFamily="18" charset="0"/>
              </a:rPr>
              <a:t> dle § 209 TŘ; </a:t>
            </a:r>
            <a:r>
              <a:rPr lang="cs-CZ" sz="3600" u="sng" dirty="0">
                <a:latin typeface="Constantia" pitchFamily="18" charset="0"/>
              </a:rPr>
              <a:t>účast důvěrníka</a:t>
            </a:r>
            <a:r>
              <a:rPr lang="cs-CZ" sz="3600" dirty="0">
                <a:latin typeface="Constantia" pitchFamily="18" charset="0"/>
              </a:rPr>
              <a:t> obžalovaného a důvěrníka poškozeného dle § 201 odst. 2 TŘ </a:t>
            </a:r>
            <a:r>
              <a:rPr lang="cs-CZ" sz="3600" b="1" dirty="0">
                <a:latin typeface="Constantia" pitchFamily="18" charset="0"/>
              </a:rPr>
              <a:t>XXX</a:t>
            </a:r>
            <a:r>
              <a:rPr lang="cs-CZ" sz="3600" dirty="0">
                <a:latin typeface="Constantia" pitchFamily="18" charset="0"/>
              </a:rPr>
              <a:t> </a:t>
            </a:r>
            <a:r>
              <a:rPr lang="cs-CZ" sz="3600" u="sng" dirty="0">
                <a:latin typeface="Constantia" pitchFamily="18" charset="0"/>
              </a:rPr>
              <a:t>veřejné vyhlášení rozsudku</a:t>
            </a:r>
            <a:r>
              <a:rPr lang="cs-CZ" sz="3600" dirty="0">
                <a:latin typeface="Constantia" pitchFamily="18" charset="0"/>
              </a:rPr>
              <a:t> – vždy!!!)</a:t>
            </a:r>
          </a:p>
          <a:p>
            <a:pPr eaLnBrk="1" fontAlgn="auto" hangingPunct="1">
              <a:lnSpc>
                <a:spcPct val="120000"/>
              </a:lnSpc>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054E2B70-8581-4009-A388-75B2C4303A44}" type="slidenum">
              <a:rPr lang="cs-CZ"/>
              <a:pPr>
                <a:defRPr/>
              </a:pPr>
              <a:t>13</a:t>
            </a:fld>
            <a:endParaRPr lang="cs-CZ"/>
          </a:p>
        </p:txBody>
      </p:sp>
    </p:spTree>
    <p:extLst>
      <p:ext uri="{BB962C8B-B14F-4D97-AF65-F5344CB8AC3E}">
        <p14:creationId xmlns:p14="http://schemas.microsoft.com/office/powerpoint/2010/main" val="160419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a:xfrm>
            <a:off x="457200" y="274638"/>
            <a:ext cx="8229600" cy="633412"/>
          </a:xfrm>
        </p:spPr>
        <p:txBody>
          <a:bodyPr/>
          <a:lstStyle/>
          <a:p>
            <a:pPr eaLnBrk="1" hangingPunct="1"/>
            <a:r>
              <a:rPr lang="cs-CZ" sz="3200" b="1">
                <a:latin typeface="Constantia" pitchFamily="18" charset="0"/>
              </a:rPr>
              <a:t>Průběh hlavního líčení</a:t>
            </a:r>
            <a:endParaRPr lang="cs-CZ" sz="3200"/>
          </a:p>
        </p:txBody>
      </p:sp>
      <p:sp>
        <p:nvSpPr>
          <p:cNvPr id="3" name="Zástupný symbol pro obsah 2"/>
          <p:cNvSpPr>
            <a:spLocks noGrp="1"/>
          </p:cNvSpPr>
          <p:nvPr>
            <p:ph idx="1"/>
          </p:nvPr>
        </p:nvSpPr>
        <p:spPr>
          <a:xfrm>
            <a:off x="179512" y="836713"/>
            <a:ext cx="8784976" cy="5832376"/>
          </a:xfrm>
        </p:spPr>
        <p:txBody>
          <a:bodyPr>
            <a:noAutofit/>
          </a:bodyPr>
          <a:lstStyle/>
          <a:p>
            <a:pPr algn="just" eaLnBrk="1" hangingPunct="1">
              <a:lnSpc>
                <a:spcPct val="120000"/>
              </a:lnSpc>
              <a:defRPr/>
            </a:pPr>
            <a:r>
              <a:rPr lang="cs-CZ" sz="1500" b="1" u="sng" dirty="0">
                <a:solidFill>
                  <a:srgbClr val="C00000"/>
                </a:solidFill>
                <a:latin typeface="Constantia" pitchFamily="18" charset="0"/>
              </a:rPr>
              <a:t>přítomnost při hlavním líčení</a:t>
            </a:r>
            <a:r>
              <a:rPr lang="cs-CZ" sz="1500" b="1" dirty="0">
                <a:solidFill>
                  <a:srgbClr val="C00000"/>
                </a:solidFill>
                <a:latin typeface="Constantia" pitchFamily="18" charset="0"/>
              </a:rPr>
              <a:t> </a:t>
            </a:r>
            <a:r>
              <a:rPr lang="cs-CZ" sz="1500" dirty="0">
                <a:latin typeface="Constantia" pitchFamily="18" charset="0"/>
              </a:rPr>
              <a:t>(§ 202 TŘ) : </a:t>
            </a:r>
          </a:p>
          <a:p>
            <a:pPr marL="457200" indent="-457200" algn="just" eaLnBrk="1" hangingPunct="1">
              <a:lnSpc>
                <a:spcPct val="120000"/>
              </a:lnSpc>
              <a:buFont typeface="+mj-lt"/>
              <a:buAutoNum type="arabicPeriod"/>
              <a:defRPr/>
            </a:pPr>
            <a:r>
              <a:rPr lang="cs-CZ" sz="1500" dirty="0">
                <a:latin typeface="Constantia" pitchFamily="18" charset="0"/>
              </a:rPr>
              <a:t>senát/samosoudce (§ 314a odst. 1 TŘ)</a:t>
            </a:r>
          </a:p>
          <a:p>
            <a:pPr marL="457200" indent="-457200" algn="just" eaLnBrk="1" hangingPunct="1">
              <a:lnSpc>
                <a:spcPct val="120000"/>
              </a:lnSpc>
              <a:buFont typeface="+mj-lt"/>
              <a:buAutoNum type="arabicPeriod"/>
              <a:defRPr/>
            </a:pPr>
            <a:r>
              <a:rPr lang="cs-CZ" sz="1500" dirty="0">
                <a:latin typeface="Constantia" pitchFamily="18" charset="0"/>
              </a:rPr>
              <a:t>náhradní soudce (§ 197 TŘ)</a:t>
            </a:r>
          </a:p>
          <a:p>
            <a:pPr marL="457200" indent="-457200" algn="just" eaLnBrk="1" hangingPunct="1">
              <a:lnSpc>
                <a:spcPct val="120000"/>
              </a:lnSpc>
              <a:buFont typeface="+mj-lt"/>
              <a:buAutoNum type="arabicPeriod"/>
              <a:defRPr/>
            </a:pPr>
            <a:r>
              <a:rPr lang="cs-CZ" sz="1500" dirty="0">
                <a:latin typeface="Constantia" pitchFamily="18" charset="0"/>
              </a:rPr>
              <a:t>státní zástupce/čekatel (§180 odst. 1 TŘ)</a:t>
            </a:r>
          </a:p>
          <a:p>
            <a:pPr marL="457200" indent="-457200" algn="just" eaLnBrk="1" hangingPunct="1">
              <a:lnSpc>
                <a:spcPct val="120000"/>
              </a:lnSpc>
              <a:buFont typeface="+mj-lt"/>
              <a:buAutoNum type="arabicPeriod"/>
              <a:defRPr/>
            </a:pPr>
            <a:r>
              <a:rPr lang="cs-CZ" sz="1500" dirty="0">
                <a:latin typeface="Constantia" pitchFamily="18" charset="0"/>
              </a:rPr>
              <a:t>zvolený a ustanovený obhájce (§ 37 a 38  TŘ)/advokátní koncipient </a:t>
            </a:r>
            <a:r>
              <a:rPr lang="cs-CZ" sz="1500" i="1" dirty="0">
                <a:latin typeface="Constantia" pitchFamily="18" charset="0"/>
              </a:rPr>
              <a:t>(jen omezeně dle § 35 odst. 1 TŘ – nikoli u KS jako soudu I. stupně, VS a NS) </a:t>
            </a:r>
          </a:p>
          <a:p>
            <a:pPr marL="457200" indent="-457200" algn="just" eaLnBrk="1" hangingPunct="1">
              <a:lnSpc>
                <a:spcPct val="120000"/>
              </a:lnSpc>
              <a:buFont typeface="+mj-lt"/>
              <a:buAutoNum type="arabicPeriod"/>
              <a:defRPr/>
            </a:pPr>
            <a:r>
              <a:rPr lang="cs-CZ" sz="1500" dirty="0">
                <a:latin typeface="Constantia" pitchFamily="18" charset="0"/>
              </a:rPr>
              <a:t>obžalovaný </a:t>
            </a:r>
            <a:r>
              <a:rPr lang="cs-CZ" sz="1500" b="1" dirty="0">
                <a:latin typeface="Constantia" pitchFamily="18" charset="0"/>
              </a:rPr>
              <a:t>XXX</a:t>
            </a:r>
            <a:r>
              <a:rPr lang="cs-CZ" sz="1500" dirty="0">
                <a:latin typeface="Constantia" pitchFamily="18" charset="0"/>
              </a:rPr>
              <a:t> u mladistvého nelze hlavní líčení konat v jeho nepřítomnosti - viz § 64 odst. 1 ZSM </a:t>
            </a:r>
          </a:p>
          <a:p>
            <a:pPr marL="457200" indent="-457200" algn="just" eaLnBrk="1" hangingPunct="1">
              <a:lnSpc>
                <a:spcPct val="120000"/>
              </a:lnSpc>
              <a:buFont typeface="+mj-lt"/>
              <a:buAutoNum type="arabicPeriod"/>
              <a:defRPr/>
            </a:pPr>
            <a:r>
              <a:rPr lang="cs-CZ" sz="1500" dirty="0">
                <a:latin typeface="Constantia" pitchFamily="18" charset="0"/>
              </a:rPr>
              <a:t>poškozený + jeho zmocněnec, popř. zákonný zástupce nebo opatrovník + jeho důvěrník</a:t>
            </a:r>
          </a:p>
          <a:p>
            <a:pPr marL="457200" indent="-457200" algn="just" eaLnBrk="1" hangingPunct="1">
              <a:lnSpc>
                <a:spcPct val="120000"/>
              </a:lnSpc>
              <a:buFont typeface="+mj-lt"/>
              <a:buAutoNum type="arabicPeriod"/>
              <a:defRPr/>
            </a:pPr>
            <a:r>
              <a:rPr lang="cs-CZ" sz="1500" dirty="0">
                <a:latin typeface="Constantia" pitchFamily="18" charset="0"/>
              </a:rPr>
              <a:t>zúčastněná osoba + její zmocněnec, popř. zákonný zástupce nebo opatrovník</a:t>
            </a:r>
          </a:p>
          <a:p>
            <a:pPr marL="457200" indent="-457200" algn="just" eaLnBrk="1" hangingPunct="1">
              <a:lnSpc>
                <a:spcPct val="120000"/>
              </a:lnSpc>
              <a:buFont typeface="+mj-lt"/>
              <a:buAutoNum type="arabicPeriod"/>
              <a:defRPr/>
            </a:pPr>
            <a:r>
              <a:rPr lang="cs-CZ" sz="1500" dirty="0">
                <a:latin typeface="Constantia" pitchFamily="18" charset="0"/>
              </a:rPr>
              <a:t>OSPOD </a:t>
            </a:r>
            <a:r>
              <a:rPr lang="cs-CZ" sz="1500" i="1" dirty="0">
                <a:latin typeface="Constantia" pitchFamily="18" charset="0"/>
              </a:rPr>
              <a:t>(jen v řízení proti mladistvému, je-li HL konáno před dovršením 19. roku věku mladistvého !!!)</a:t>
            </a:r>
          </a:p>
          <a:p>
            <a:pPr marL="457200" indent="-457200" algn="just" eaLnBrk="1" hangingPunct="1">
              <a:lnSpc>
                <a:spcPct val="120000"/>
              </a:lnSpc>
              <a:buFont typeface="+mj-lt"/>
              <a:buAutoNum type="arabicPeriod"/>
              <a:defRPr/>
            </a:pPr>
            <a:r>
              <a:rPr lang="cs-CZ" sz="1500" dirty="0">
                <a:latin typeface="Constantia" pitchFamily="18" charset="0"/>
              </a:rPr>
              <a:t>v případě mladistvého obviněného též jeho zákonný zástupce nebo opatrovník, osoby blízké (§ 54 odst. 1 ZSM), dva důvěrnící mladistvého, PMS, zástupce školy nebo výchovného zařízení</a:t>
            </a:r>
          </a:p>
          <a:p>
            <a:pPr marL="457200" indent="-457200" algn="just" eaLnBrk="1" hangingPunct="1">
              <a:lnSpc>
                <a:spcPct val="120000"/>
              </a:lnSpc>
              <a:buFont typeface="+mj-lt"/>
              <a:buAutoNum type="arabicPeriod"/>
              <a:defRPr/>
            </a:pPr>
            <a:r>
              <a:rPr lang="cs-CZ" sz="1500" dirty="0">
                <a:latin typeface="Constantia" pitchFamily="18" charset="0"/>
              </a:rPr>
              <a:t>svědci, znalci, tlumočníci</a:t>
            </a:r>
          </a:p>
          <a:p>
            <a:pPr marL="457200" indent="-457200" algn="just" eaLnBrk="1" hangingPunct="1">
              <a:lnSpc>
                <a:spcPct val="120000"/>
              </a:lnSpc>
              <a:buFont typeface="+mj-lt"/>
              <a:buAutoNum type="arabicPeriod"/>
              <a:defRPr/>
            </a:pPr>
            <a:r>
              <a:rPr lang="cs-CZ" sz="1500" dirty="0">
                <a:latin typeface="Constantia" pitchFamily="18" charset="0"/>
              </a:rPr>
              <a:t>veřejnost, včetně médií</a:t>
            </a:r>
          </a:p>
          <a:p>
            <a:pPr marL="531813" indent="-531813" algn="just" eaLnBrk="1" hangingPunct="1">
              <a:lnSpc>
                <a:spcPct val="120000"/>
              </a:lnSpc>
              <a:defRPr/>
            </a:pPr>
            <a:r>
              <a:rPr lang="cs-CZ" sz="1500" b="1" dirty="0">
                <a:solidFill>
                  <a:srgbClr val="C00000"/>
                </a:solidFill>
                <a:latin typeface="Constantia" pitchFamily="18" charset="0"/>
              </a:rPr>
              <a:t>v případech nutné obhajoby nelze hlavní líčení konat bez přítomnosti obhájce (§ 202 odst. 4 TŘ) !!!</a:t>
            </a:r>
          </a:p>
          <a:p>
            <a:pPr marL="531813" indent="-531813" algn="just" eaLnBrk="1" hangingPunct="1">
              <a:lnSpc>
                <a:spcPct val="120000"/>
              </a:lnSpc>
              <a:defRPr/>
            </a:pPr>
            <a:r>
              <a:rPr lang="cs-CZ" sz="1500" dirty="0">
                <a:latin typeface="Constantia" pitchFamily="18" charset="0"/>
              </a:rPr>
              <a:t>zúžení možnosti omezit účast poškozeného a zúčastněné osoby u hlavního líčení (§ 202 odst. 6 TŘ) – </a:t>
            </a:r>
            <a:r>
              <a:rPr lang="cs-CZ" sz="1500" i="1" dirty="0">
                <a:latin typeface="Constantia" pitchFamily="18" charset="0"/>
              </a:rPr>
              <a:t>nově </a:t>
            </a:r>
            <a:r>
              <a:rPr lang="cs-CZ" sz="1500" b="1" i="1" u="sng" dirty="0">
                <a:solidFill>
                  <a:srgbClr val="0070C0"/>
                </a:solidFill>
                <a:latin typeface="Constantia" pitchFamily="18" charset="0"/>
              </a:rPr>
              <a:t>od 01.08.2013</a:t>
            </a:r>
            <a:endParaRPr lang="cs-CZ" sz="1500" b="1" i="1" u="sng" dirty="0">
              <a:solidFill>
                <a:srgbClr val="0070C0"/>
              </a:solidFill>
            </a:endParaRPr>
          </a:p>
        </p:txBody>
      </p:sp>
      <p:sp>
        <p:nvSpPr>
          <p:cNvPr id="4" name="Zástupný symbol pro číslo snímku 3"/>
          <p:cNvSpPr>
            <a:spLocks noGrp="1"/>
          </p:cNvSpPr>
          <p:nvPr>
            <p:ph type="sldNum" sz="quarter" idx="12"/>
          </p:nvPr>
        </p:nvSpPr>
        <p:spPr/>
        <p:txBody>
          <a:bodyPr/>
          <a:lstStyle/>
          <a:p>
            <a:pPr>
              <a:defRPr/>
            </a:pPr>
            <a:fld id="{00E03D26-2C16-4908-AEDF-73ABB002B93E}" type="slidenum">
              <a:rPr lang="cs-CZ"/>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a:xfrm>
            <a:off x="457200" y="274638"/>
            <a:ext cx="8229600" cy="633412"/>
          </a:xfrm>
        </p:spPr>
        <p:txBody>
          <a:bodyPr/>
          <a:lstStyle/>
          <a:p>
            <a:pPr eaLnBrk="1" hangingPunct="1"/>
            <a:r>
              <a:rPr lang="cs-CZ" sz="3200" b="1">
                <a:latin typeface="Constantia" pitchFamily="18" charset="0"/>
              </a:rPr>
              <a:t>Průběh hlavního líčení</a:t>
            </a:r>
            <a:endParaRPr lang="cs-CZ" sz="3200"/>
          </a:p>
        </p:txBody>
      </p:sp>
      <p:sp>
        <p:nvSpPr>
          <p:cNvPr id="3" name="Zástupný symbol pro obsah 2"/>
          <p:cNvSpPr>
            <a:spLocks noGrp="1"/>
          </p:cNvSpPr>
          <p:nvPr>
            <p:ph idx="1"/>
          </p:nvPr>
        </p:nvSpPr>
        <p:spPr>
          <a:xfrm>
            <a:off x="179512" y="836713"/>
            <a:ext cx="8784976" cy="5832376"/>
          </a:xfrm>
        </p:spPr>
        <p:txBody>
          <a:bodyPr>
            <a:noAutofit/>
          </a:bodyPr>
          <a:lstStyle/>
          <a:p>
            <a:pPr algn="just"/>
            <a:r>
              <a:rPr lang="cs-CZ" sz="1800" b="1" dirty="0">
                <a:solidFill>
                  <a:srgbClr val="FF0000"/>
                </a:solidFill>
                <a:latin typeface="Constantia" panose="02030602050306030303" pitchFamily="18" charset="0"/>
                <a:ea typeface="Cambria" panose="02040503050406030204" pitchFamily="18" charset="0"/>
              </a:rPr>
              <a:t>limity výkonu obhajoby při konání HL v nepřítomnosti obžalovaného</a:t>
            </a:r>
            <a:r>
              <a:rPr lang="cs-CZ" sz="1800" dirty="0">
                <a:latin typeface="Constantia" panose="02030602050306030303" pitchFamily="18" charset="0"/>
                <a:ea typeface="Cambria" panose="02040503050406030204" pitchFamily="18" charset="0"/>
              </a:rPr>
              <a:t> za podmínek § 202 odst. 2 nebo odst. 4 TŘ </a:t>
            </a:r>
            <a:r>
              <a:rPr lang="cs-CZ" sz="1800" i="1" dirty="0">
                <a:latin typeface="Constantia" panose="02030602050306030303" pitchFamily="18" charset="0"/>
                <a:ea typeface="Cambria" panose="02040503050406030204" pitchFamily="18" charset="0"/>
              </a:rPr>
              <a:t>(</a:t>
            </a:r>
            <a:r>
              <a:rPr lang="cs-CZ" sz="1800" i="1" u="sng" dirty="0">
                <a:latin typeface="Constantia" panose="02030602050306030303" pitchFamily="18" charset="0"/>
                <a:ea typeface="Cambria" panose="02040503050406030204" pitchFamily="18" charset="0"/>
              </a:rPr>
              <a:t>nejde-li o řízení proti uprchlému</a:t>
            </a:r>
            <a:r>
              <a:rPr lang="cs-CZ" sz="1800" i="1" dirty="0">
                <a:latin typeface="Constantia" panose="02030602050306030303" pitchFamily="18" charset="0"/>
                <a:ea typeface="Cambria" panose="02040503050406030204" pitchFamily="18" charset="0"/>
              </a:rPr>
              <a:t> !!!):</a:t>
            </a:r>
          </a:p>
          <a:p>
            <a:pPr algn="just"/>
            <a:endParaRPr lang="cs-CZ" sz="1800" i="1" dirty="0">
              <a:latin typeface="Constantia" panose="02030602050306030303" pitchFamily="18" charset="0"/>
              <a:ea typeface="Cambria" panose="02040503050406030204" pitchFamily="18" charset="0"/>
            </a:endParaRPr>
          </a:p>
          <a:p>
            <a:pPr algn="just"/>
            <a:r>
              <a:rPr lang="cs-CZ" sz="1800" dirty="0">
                <a:latin typeface="Constantia" panose="02030602050306030303" pitchFamily="18" charset="0"/>
                <a:ea typeface="Cambria" panose="02040503050406030204" pitchFamily="18" charset="0"/>
              </a:rPr>
              <a:t>protokoly o výslechu svědků, znalců a znalecké posudky lze číst jen za souhlasu přítomného SZ </a:t>
            </a:r>
            <a:r>
              <a:rPr lang="cs-CZ" sz="1800" i="1" dirty="0">
                <a:latin typeface="Constantia" panose="02030602050306030303" pitchFamily="18" charset="0"/>
                <a:ea typeface="Cambria" panose="02040503050406030204" pitchFamily="18" charset="0"/>
              </a:rPr>
              <a:t>(§ 202 odst. 3 TŘ ve spojení s § 211 odst. 1, 5 TŘ) </a:t>
            </a:r>
            <a:r>
              <a:rPr lang="cs-CZ" sz="1800" b="1" dirty="0">
                <a:latin typeface="Constantia" panose="02030602050306030303" pitchFamily="18" charset="0"/>
                <a:ea typeface="Cambria" panose="02040503050406030204" pitchFamily="18" charset="0"/>
              </a:rPr>
              <a:t>XXX</a:t>
            </a:r>
            <a:r>
              <a:rPr lang="cs-CZ" sz="1800" dirty="0">
                <a:latin typeface="Constantia" panose="02030602050306030303" pitchFamily="18" charset="0"/>
                <a:ea typeface="Cambria" panose="02040503050406030204" pitchFamily="18" charset="0"/>
              </a:rPr>
              <a:t> specifický postup při čtení ÚZ o podaném vysvětlení (§ 211 odst. 6 TŘ)</a:t>
            </a:r>
            <a:endParaRPr lang="cs-CZ" sz="1800" i="1" dirty="0">
              <a:latin typeface="Constantia" panose="02030602050306030303" pitchFamily="18" charset="0"/>
              <a:ea typeface="Cambria" panose="02040503050406030204" pitchFamily="18" charset="0"/>
            </a:endParaRPr>
          </a:p>
          <a:p>
            <a:pPr algn="just"/>
            <a:r>
              <a:rPr lang="cs-CZ" sz="1800" dirty="0">
                <a:latin typeface="Constantia" panose="02030602050306030303" pitchFamily="18" charset="0"/>
                <a:ea typeface="Cambria" panose="02040503050406030204" pitchFamily="18" charset="0"/>
              </a:rPr>
              <a:t>čtení posudků, zpráv státních a jiných orgánů, dalších listinných důkaz + provedení věcných důkazů + přehrání obrazových a zvukových záznamů podle § 213 odst. 2 TŘ = jen na návrh kterékoli z procesních stran </a:t>
            </a:r>
            <a:r>
              <a:rPr lang="cs-CZ" sz="1800" i="1" dirty="0">
                <a:latin typeface="Constantia" panose="02030602050306030303" pitchFamily="18" charset="0"/>
                <a:ea typeface="Cambria" panose="02040503050406030204" pitchFamily="18" charset="0"/>
              </a:rPr>
              <a:t>(výklad „pojmu strana“ viz § 12 odst. 6 TŘ </a:t>
            </a:r>
            <a:r>
              <a:rPr lang="cs-CZ" sz="1800" b="1" i="1" dirty="0">
                <a:latin typeface="Constantia" panose="02030602050306030303" pitchFamily="18" charset="0"/>
                <a:ea typeface="Cambria" panose="02040503050406030204" pitchFamily="18" charset="0"/>
              </a:rPr>
              <a:t>XXX</a:t>
            </a:r>
            <a:r>
              <a:rPr lang="cs-CZ" sz="1800" i="1" dirty="0">
                <a:latin typeface="Constantia" panose="02030602050306030303" pitchFamily="18" charset="0"/>
                <a:ea typeface="Cambria" panose="02040503050406030204" pitchFamily="18" charset="0"/>
              </a:rPr>
              <a:t> stranou není osoba jednající jako zástupce, tedy nikoli svým jménem a na svůj účet) </a:t>
            </a:r>
          </a:p>
          <a:p>
            <a:pPr algn="just"/>
            <a:r>
              <a:rPr lang="cs-CZ" sz="1800" dirty="0">
                <a:latin typeface="Constantia" panose="02030602050306030303" pitchFamily="18" charset="0"/>
                <a:ea typeface="Cambria" panose="02040503050406030204" pitchFamily="18" charset="0"/>
              </a:rPr>
              <a:t>opětovné provedení hlavního líčení při změně složení senátu nebo uplynutí delší doby od odročení hlavního líčení = jen při nesouhlasu obviněného (nikoli jeho obhájce) nebo SZ s přečtením podstatného obsahu protokolu o HL</a:t>
            </a:r>
            <a:r>
              <a:rPr lang="cs-CZ" sz="1800" i="1" dirty="0">
                <a:latin typeface="Constantia" panose="02030602050306030303" pitchFamily="18" charset="0"/>
                <a:ea typeface="Cambria" panose="02040503050406030204" pitchFamily="18" charset="0"/>
              </a:rPr>
              <a:t> – viz § 219 odst. 3 TŘ</a:t>
            </a:r>
          </a:p>
          <a:p>
            <a:pPr algn="just"/>
            <a:r>
              <a:rPr lang="cs-CZ" sz="1800" dirty="0">
                <a:latin typeface="Constantia" panose="02030602050306030303" pitchFamily="18" charset="0"/>
                <a:ea typeface="Cambria" panose="02040503050406030204" pitchFamily="18" charset="0"/>
              </a:rPr>
              <a:t>na obhájce nepřechází právo obviněného vyjádřit se ke každému důkazu provedenému v rámci HL </a:t>
            </a:r>
            <a:r>
              <a:rPr lang="cs-CZ" sz="1800" i="1" dirty="0">
                <a:latin typeface="Constantia" panose="02030602050306030303" pitchFamily="18" charset="0"/>
                <a:ea typeface="Cambria" panose="02040503050406030204" pitchFamily="18" charset="0"/>
              </a:rPr>
              <a:t>– viz § 214 TŘ  </a:t>
            </a:r>
          </a:p>
          <a:p>
            <a:pPr algn="just"/>
            <a:r>
              <a:rPr lang="cs-CZ" sz="1800" dirty="0">
                <a:latin typeface="Constantia" panose="02030602050306030303" pitchFamily="18" charset="0"/>
                <a:ea typeface="Cambria" panose="02040503050406030204" pitchFamily="18" charset="0"/>
              </a:rPr>
              <a:t>na obhájce nepřechází právo obviněného na pronesení posledního slova </a:t>
            </a:r>
            <a:r>
              <a:rPr lang="cs-CZ" sz="1800" i="1" dirty="0">
                <a:latin typeface="Constantia" panose="02030602050306030303" pitchFamily="18" charset="0"/>
                <a:ea typeface="Cambria" panose="02040503050406030204" pitchFamily="18" charset="0"/>
              </a:rPr>
              <a:t>– viz § 217 TŘ </a:t>
            </a:r>
          </a:p>
        </p:txBody>
      </p:sp>
      <p:sp>
        <p:nvSpPr>
          <p:cNvPr id="4" name="Zástupný symbol pro číslo snímku 3"/>
          <p:cNvSpPr>
            <a:spLocks noGrp="1"/>
          </p:cNvSpPr>
          <p:nvPr>
            <p:ph type="sldNum" sz="quarter" idx="12"/>
          </p:nvPr>
        </p:nvSpPr>
        <p:spPr/>
        <p:txBody>
          <a:bodyPr/>
          <a:lstStyle/>
          <a:p>
            <a:pPr>
              <a:defRPr/>
            </a:pPr>
            <a:fld id="{00E03D26-2C16-4908-AEDF-73ABB002B93E}" type="slidenum">
              <a:rPr lang="cs-CZ"/>
              <a:pPr>
                <a:defRPr/>
              </a:pPr>
              <a:t>15</a:t>
            </a:fld>
            <a:endParaRPr lang="cs-CZ"/>
          </a:p>
        </p:txBody>
      </p:sp>
    </p:spTree>
    <p:extLst>
      <p:ext uri="{BB962C8B-B14F-4D97-AF65-F5344CB8AC3E}">
        <p14:creationId xmlns:p14="http://schemas.microsoft.com/office/powerpoint/2010/main" val="136283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a:xfrm>
            <a:off x="457200" y="116633"/>
            <a:ext cx="8229600" cy="648072"/>
          </a:xfrm>
        </p:spPr>
        <p:txBody>
          <a:bodyPr/>
          <a:lstStyle/>
          <a:p>
            <a:pPr eaLnBrk="1" hangingPunct="1"/>
            <a:r>
              <a:rPr lang="cs-CZ" sz="3200" b="1" dirty="0">
                <a:latin typeface="Constantia" pitchFamily="18" charset="0"/>
              </a:rPr>
              <a:t>Průběh hlavního líčení</a:t>
            </a:r>
            <a:endParaRPr lang="cs-CZ" sz="3200" dirty="0"/>
          </a:p>
        </p:txBody>
      </p:sp>
      <p:sp>
        <p:nvSpPr>
          <p:cNvPr id="3" name="Zástupný symbol pro obsah 2"/>
          <p:cNvSpPr>
            <a:spLocks noGrp="1"/>
          </p:cNvSpPr>
          <p:nvPr>
            <p:ph idx="1"/>
          </p:nvPr>
        </p:nvSpPr>
        <p:spPr>
          <a:xfrm>
            <a:off x="179512" y="764704"/>
            <a:ext cx="8784976" cy="5976663"/>
          </a:xfrm>
        </p:spPr>
        <p:txBody>
          <a:bodyPr>
            <a:normAutofit lnSpcReduction="10000"/>
          </a:bodyPr>
          <a:lstStyle/>
          <a:p>
            <a:pPr algn="just" eaLnBrk="1" hangingPunct="1">
              <a:buFont typeface="Arial" charset="0"/>
              <a:buNone/>
              <a:defRPr/>
            </a:pPr>
            <a:r>
              <a:rPr lang="cs-CZ" sz="1900" b="1" dirty="0">
                <a:solidFill>
                  <a:srgbClr val="C00000"/>
                </a:solidFill>
                <a:latin typeface="Constantia" pitchFamily="18" charset="0"/>
              </a:rPr>
              <a:t>      </a:t>
            </a:r>
            <a:r>
              <a:rPr lang="cs-CZ" sz="1900" b="1" u="sng" dirty="0">
                <a:solidFill>
                  <a:srgbClr val="C00000"/>
                </a:solidFill>
                <a:latin typeface="Constantia" pitchFamily="18" charset="0"/>
              </a:rPr>
              <a:t>řízení a počátek hlavního líčení</a:t>
            </a:r>
            <a:r>
              <a:rPr lang="cs-CZ" sz="1900" b="1" dirty="0">
                <a:solidFill>
                  <a:srgbClr val="C00000"/>
                </a:solidFill>
                <a:latin typeface="Constantia" pitchFamily="18" charset="0"/>
              </a:rPr>
              <a:t> </a:t>
            </a:r>
            <a:r>
              <a:rPr lang="cs-CZ" sz="1900" dirty="0">
                <a:latin typeface="Constantia" pitchFamily="18" charset="0"/>
              </a:rPr>
              <a:t>(§ 203 až § 206 TŘ) :</a:t>
            </a:r>
          </a:p>
          <a:p>
            <a:pPr algn="just" eaLnBrk="1" hangingPunct="1">
              <a:defRPr/>
            </a:pPr>
            <a:endParaRPr lang="cs-CZ" sz="1800" dirty="0">
              <a:latin typeface="Constantia" pitchFamily="18" charset="0"/>
            </a:endParaRPr>
          </a:p>
          <a:p>
            <a:pPr algn="just" eaLnBrk="1" hangingPunct="1">
              <a:defRPr/>
            </a:pPr>
            <a:r>
              <a:rPr lang="cs-CZ" sz="1800" dirty="0">
                <a:latin typeface="Constantia" pitchFamily="18" charset="0"/>
              </a:rPr>
              <a:t>stěžejní role předsedy senátu/samosoudce</a:t>
            </a:r>
          </a:p>
          <a:p>
            <a:pPr algn="just" eaLnBrk="1" hangingPunct="1">
              <a:defRPr/>
            </a:pPr>
            <a:endParaRPr lang="cs-CZ" sz="1800" dirty="0">
              <a:latin typeface="Constantia" pitchFamily="18" charset="0"/>
            </a:endParaRPr>
          </a:p>
          <a:p>
            <a:pPr algn="just" eaLnBrk="1" hangingPunct="1">
              <a:defRPr/>
            </a:pPr>
            <a:r>
              <a:rPr lang="cs-CZ" sz="1800" dirty="0">
                <a:latin typeface="Constantia" pitchFamily="18" charset="0"/>
              </a:rPr>
              <a:t>prezence; zachování zákonných lhůt na přípravu k jednání; splnění podmínek pro konání hlavního líčení či odročení jednání, popř. provedení důkazu mimo hlavní líčení</a:t>
            </a:r>
          </a:p>
          <a:p>
            <a:pPr algn="just" eaLnBrk="1" hangingPunct="1">
              <a:defRPr/>
            </a:pPr>
            <a:endParaRPr lang="cs-CZ" sz="1800" dirty="0">
              <a:latin typeface="Constantia" pitchFamily="18" charset="0"/>
            </a:endParaRPr>
          </a:p>
          <a:p>
            <a:pPr algn="just" eaLnBrk="1" hangingPunct="1">
              <a:defRPr/>
            </a:pPr>
            <a:r>
              <a:rPr lang="cs-CZ" sz="1800" dirty="0">
                <a:latin typeface="Constantia" pitchFamily="18" charset="0"/>
              </a:rPr>
              <a:t>přednes obžaloby/návrhu na potrestání </a:t>
            </a:r>
            <a:r>
              <a:rPr lang="cs-CZ" sz="1800" b="1" i="1" u="sng" dirty="0">
                <a:solidFill>
                  <a:srgbClr val="0070C0"/>
                </a:solidFill>
                <a:latin typeface="Constantia" pitchFamily="18" charset="0"/>
              </a:rPr>
              <a:t>od 01.10.2020</a:t>
            </a:r>
            <a:r>
              <a:rPr lang="cs-CZ" sz="1800" b="1" i="1" dirty="0">
                <a:solidFill>
                  <a:srgbClr val="0070C0"/>
                </a:solidFill>
                <a:latin typeface="Constantia" pitchFamily="18" charset="0"/>
              </a:rPr>
              <a:t> </a:t>
            </a:r>
            <a:r>
              <a:rPr lang="cs-CZ" sz="1800" i="1" dirty="0">
                <a:solidFill>
                  <a:srgbClr val="FF0000"/>
                </a:solidFill>
                <a:latin typeface="Constantia" pitchFamily="18" charset="0"/>
              </a:rPr>
              <a:t>SZ uvede, které skutečnosti považuje za nesporné</a:t>
            </a:r>
            <a:endParaRPr lang="cs-CZ" sz="1800" dirty="0">
              <a:latin typeface="Constantia" pitchFamily="18" charset="0"/>
            </a:endParaRPr>
          </a:p>
          <a:p>
            <a:pPr algn="just" eaLnBrk="1" hangingPunct="1">
              <a:defRPr/>
            </a:pPr>
            <a:endParaRPr lang="cs-CZ" sz="1800" dirty="0">
              <a:latin typeface="Constantia" pitchFamily="18" charset="0"/>
            </a:endParaRPr>
          </a:p>
          <a:p>
            <a:pPr algn="just" eaLnBrk="1" hangingPunct="1">
              <a:defRPr/>
            </a:pPr>
            <a:r>
              <a:rPr lang="cs-CZ" sz="1800" dirty="0">
                <a:latin typeface="Constantia" pitchFamily="18" charset="0"/>
              </a:rPr>
              <a:t>zjištění nároku poškozeného na náhradu škody, nemajetkové újmy nebo vydání bezdůvodného obohacení (§ 206 odst. 2 TŘ ve spojení s § 43 odst. 3 TŘ)</a:t>
            </a:r>
          </a:p>
          <a:p>
            <a:pPr algn="just" eaLnBrk="1" hangingPunct="1">
              <a:defRPr/>
            </a:pPr>
            <a:r>
              <a:rPr lang="cs-CZ" altLang="cs-CZ" sz="1800" dirty="0">
                <a:latin typeface="Constantia" pitchFamily="18" charset="0"/>
                <a:cs typeface="Times New Roman" pitchFamily="18" charset="0"/>
              </a:rPr>
              <a:t>podle </a:t>
            </a:r>
            <a:r>
              <a:rPr lang="cs-CZ" altLang="cs-CZ" sz="1800" b="1" dirty="0">
                <a:latin typeface="Constantia" pitchFamily="18" charset="0"/>
                <a:cs typeface="Times New Roman" pitchFamily="18" charset="0"/>
              </a:rPr>
              <a:t>R 5/2015 </a:t>
            </a:r>
            <a:r>
              <a:rPr lang="cs-CZ" altLang="cs-CZ" sz="1800" dirty="0">
                <a:latin typeface="Constantia" pitchFamily="18" charset="0"/>
                <a:cs typeface="Times New Roman" pitchFamily="18" charset="0"/>
              </a:rPr>
              <a:t>lze</a:t>
            </a:r>
            <a:r>
              <a:rPr lang="cs-CZ" altLang="cs-CZ" sz="1800" b="1" dirty="0">
                <a:latin typeface="Constantia" pitchFamily="18" charset="0"/>
                <a:cs typeface="Times New Roman" pitchFamily="18" charset="0"/>
              </a:rPr>
              <a:t> </a:t>
            </a:r>
            <a:r>
              <a:rPr lang="cs-CZ" altLang="cs-CZ" sz="1800" dirty="0">
                <a:latin typeface="Constantia" pitchFamily="18" charset="0"/>
                <a:cs typeface="Times New Roman" pitchFamily="18" charset="0"/>
              </a:rPr>
              <a:t>výši požadované náhrady škody/nemajetkové újmy, která byla řádně a včas uplatněna, v průběhu dalšího řízení měnit (nejpozději do doby, než se soud odebere k závěrečné poradě u HL, popř. v rámci VZ o odvolání) – </a:t>
            </a:r>
            <a:r>
              <a:rPr lang="cs-CZ" altLang="cs-CZ" sz="1700" i="1" dirty="0">
                <a:latin typeface="Constantia" pitchFamily="18" charset="0"/>
                <a:cs typeface="Times New Roman" pitchFamily="18" charset="0"/>
              </a:rPr>
              <a:t>poškozený může svůj nárok v průběhu řízení rozšířit a důkazně doložit, pokud byl jinak uplatněn řádně a včas – soud o takovém nároku rozhodne dle § 228 TŘ,  popř. § 229 TŘ, pokud měl obžalovaný s obhájcem možnost se k takovému rozšíření nároku vyjádřit a uplatnit proti němu námitky (je-li návrh zvyšován až v rámci odvolacího řízení, musí být odvolání podáno v neprospěch obžalovaného ohledně výroku o náhradě škody)</a:t>
            </a:r>
            <a:endParaRPr lang="cs-CZ" altLang="cs-CZ" sz="1700" dirty="0">
              <a:latin typeface="Constantia" pitchFamily="18" charset="0"/>
              <a:cs typeface="Times New Roman" pitchFamily="18" charset="0"/>
            </a:endParaRPr>
          </a:p>
          <a:p>
            <a:pPr algn="just" eaLnBrk="1" hangingPunct="1">
              <a:lnSpc>
                <a:spcPct val="80000"/>
              </a:lnSpc>
              <a:buFont typeface="Arial" charset="0"/>
              <a:buNone/>
              <a:defRPr/>
            </a:pPr>
            <a:endParaRPr lang="cs-CZ" sz="18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24EDB8B9-FF7F-433B-89E9-7CD78DDE71E6}" type="slidenum">
              <a:rPr lang="cs-CZ"/>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11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7649" name="Nadpis 1"/>
          <p:cNvSpPr>
            <a:spLocks noGrp="1"/>
          </p:cNvSpPr>
          <p:nvPr>
            <p:ph type="title"/>
          </p:nvPr>
        </p:nvSpPr>
        <p:spPr>
          <a:xfrm>
            <a:off x="457200" y="44624"/>
            <a:ext cx="8229600" cy="576064"/>
          </a:xfrm>
        </p:spPr>
        <p:txBody>
          <a:bodyPr/>
          <a:lstStyle/>
          <a:p>
            <a:pPr eaLnBrk="1" hangingPunct="1"/>
            <a:r>
              <a:rPr lang="cs-CZ" sz="3200" b="1" dirty="0">
                <a:latin typeface="Constantia" pitchFamily="18" charset="0"/>
              </a:rPr>
              <a:t>Průběh hlavního líčení</a:t>
            </a:r>
            <a:endParaRPr lang="cs-CZ" sz="3200" b="1" dirty="0"/>
          </a:p>
        </p:txBody>
      </p:sp>
      <p:sp>
        <p:nvSpPr>
          <p:cNvPr id="27650" name="Zástupný symbol pro obsah 2"/>
          <p:cNvSpPr>
            <a:spLocks noGrp="1"/>
          </p:cNvSpPr>
          <p:nvPr>
            <p:ph idx="1"/>
          </p:nvPr>
        </p:nvSpPr>
        <p:spPr>
          <a:xfrm>
            <a:off x="179512" y="404664"/>
            <a:ext cx="8856984" cy="6244803"/>
          </a:xfrm>
        </p:spPr>
        <p:txBody>
          <a:bodyPr/>
          <a:lstStyle/>
          <a:p>
            <a:pPr algn="just" eaLnBrk="1" hangingPunct="1"/>
            <a:r>
              <a:rPr lang="cs-CZ" sz="1800" u="sng" dirty="0">
                <a:latin typeface="Constantia" pitchFamily="18" charset="0"/>
              </a:rPr>
              <a:t>nepřipuštění určité osoby jako poškozeného </a:t>
            </a:r>
            <a:r>
              <a:rPr lang="cs-CZ" sz="1800" dirty="0">
                <a:latin typeface="Constantia" pitchFamily="18" charset="0"/>
              </a:rPr>
              <a:t>k hlavnímu líčení (této osobě nepřísluší žádná procesní práva poškozeného dle TŘ, viz § 206 odst. 3 TŘ) </a:t>
            </a:r>
            <a:r>
              <a:rPr lang="cs-CZ" sz="1800" b="1" dirty="0">
                <a:latin typeface="Constantia" pitchFamily="18" charset="0"/>
              </a:rPr>
              <a:t>XXX</a:t>
            </a:r>
            <a:r>
              <a:rPr lang="cs-CZ" sz="1800" dirty="0">
                <a:latin typeface="Constantia" pitchFamily="18" charset="0"/>
              </a:rPr>
              <a:t> </a:t>
            </a:r>
            <a:r>
              <a:rPr lang="cs-CZ" sz="1800" u="sng" dirty="0">
                <a:latin typeface="Constantia" pitchFamily="18" charset="0"/>
              </a:rPr>
              <a:t>rozhodnutí o tom, že poškozený není oprávněn v trestním řízení uplatňovat svůj nárok na náhradu škody</a:t>
            </a:r>
            <a:r>
              <a:rPr lang="cs-CZ" sz="1800" dirty="0">
                <a:latin typeface="Constantia" pitchFamily="18" charset="0"/>
              </a:rPr>
              <a:t>, ačkoli ostatní procesní práva mu zůstávají zachována (viz § 206 odst. 4 TŘ ve spojení s § 44 odst. 2, 3 TŘ)</a:t>
            </a:r>
          </a:p>
          <a:p>
            <a:pPr algn="just" eaLnBrk="1" hangingPunct="1"/>
            <a:endParaRPr lang="cs-CZ" sz="1800" dirty="0">
              <a:latin typeface="Constantia" pitchFamily="18" charset="0"/>
            </a:endParaRPr>
          </a:p>
          <a:p>
            <a:pPr algn="just" eaLnBrk="1" hangingPunct="1"/>
            <a:r>
              <a:rPr lang="cs-CZ" sz="1800" b="1" i="1" u="sng" dirty="0">
                <a:solidFill>
                  <a:srgbClr val="0070C0"/>
                </a:solidFill>
                <a:latin typeface="Constantia" pitchFamily="18" charset="0"/>
              </a:rPr>
              <a:t>od 01.10.2020</a:t>
            </a:r>
            <a:r>
              <a:rPr lang="cs-CZ" sz="1800" b="1" i="1" dirty="0">
                <a:solidFill>
                  <a:srgbClr val="FF0000"/>
                </a:solidFill>
                <a:latin typeface="Constantia" pitchFamily="18" charset="0"/>
              </a:rPr>
              <a:t> vyjádření obžalovaného ke skutečnostem uvedeným v obžalobě </a:t>
            </a:r>
            <a:r>
              <a:rPr lang="cs-CZ" sz="1800" i="1" dirty="0">
                <a:solidFill>
                  <a:srgbClr val="FF0000"/>
                </a:solidFill>
                <a:latin typeface="Constantia" pitchFamily="18" charset="0"/>
              </a:rPr>
              <a:t>(zejm. zda se cítí vinen/nevinen; zda souhlasí s popisem skutku, jeho právní kvalifikací a navrženým trestem, popř. ochranným opatřením; které skutečnosti považuje za nesporné) a poučení o následcích spojených s danými vyjádřeními k obžalobě (vyjádření lze zaslat ještě před HL a poté jej lze změnit nebo na něm setrvat) = viz § 206a TŘ (obdobný postup i po podání návrhu na potrestání) - </a:t>
            </a:r>
            <a:r>
              <a:rPr lang="cs-CZ" sz="1800" i="1" dirty="0">
                <a:solidFill>
                  <a:srgbClr val="FFFF00"/>
                </a:solidFill>
                <a:latin typeface="Constantia" pitchFamily="18" charset="0"/>
              </a:rPr>
              <a:t>vyjma doznání a prohlášení vinu je vyjádření k obžalobě za obviněného oprávněn činit i jeho obhájce, koná-li se HL v nepřítomnosti obviněného</a:t>
            </a:r>
          </a:p>
          <a:p>
            <a:pPr algn="just" eaLnBrk="1" hangingPunct="1"/>
            <a:endParaRPr lang="cs-CZ" sz="1800" i="1" dirty="0">
              <a:solidFill>
                <a:srgbClr val="FFFF00"/>
              </a:solidFill>
              <a:latin typeface="Constantia" pitchFamily="18" charset="0"/>
            </a:endParaRPr>
          </a:p>
          <a:p>
            <a:pPr algn="just" eaLnBrk="1" hangingPunct="1"/>
            <a:r>
              <a:rPr lang="cs-CZ" sz="1800" b="1" i="1" u="sng" dirty="0">
                <a:solidFill>
                  <a:srgbClr val="0070C0"/>
                </a:solidFill>
                <a:latin typeface="Constantia" pitchFamily="18" charset="0"/>
              </a:rPr>
              <a:t>od 01.10.2020</a:t>
            </a:r>
            <a:r>
              <a:rPr lang="cs-CZ" sz="1800" b="1" i="1" dirty="0">
                <a:solidFill>
                  <a:srgbClr val="0070C0"/>
                </a:solidFill>
                <a:latin typeface="Constantia" pitchFamily="18" charset="0"/>
              </a:rPr>
              <a:t> </a:t>
            </a:r>
            <a:r>
              <a:rPr lang="cs-CZ" sz="1800" b="1" i="1" dirty="0">
                <a:solidFill>
                  <a:srgbClr val="FF0000"/>
                </a:solidFill>
                <a:latin typeface="Constantia" pitchFamily="18" charset="0"/>
              </a:rPr>
              <a:t>možnost předsedy senátu poučit obžalovaného o možnosti sjednání dohody o vině a trestu </a:t>
            </a:r>
            <a:r>
              <a:rPr lang="cs-CZ" sz="1800" i="1" dirty="0">
                <a:solidFill>
                  <a:srgbClr val="FF0000"/>
                </a:solidFill>
                <a:latin typeface="Constantia" pitchFamily="18" charset="0"/>
              </a:rPr>
              <a:t>(považuje-li její sjednání vzhledem k okolnostem případu za vhodné) + zjištění stanovisko obžalovaného, SZ a poškozeného (je-li přítomen) – přerušení nebo odročení HL na nezbytnou dobu v případě zájmu o sjednání dohody mimo HL = viz § 206b TŘ</a:t>
            </a:r>
          </a:p>
          <a:p>
            <a:pPr algn="just" eaLnBrk="1" hangingPunct="1"/>
            <a:r>
              <a:rPr lang="cs-CZ" sz="1800" b="1" i="1" u="sng" dirty="0">
                <a:solidFill>
                  <a:srgbClr val="0070C0"/>
                </a:solidFill>
                <a:latin typeface="Constantia" pitchFamily="18" charset="0"/>
              </a:rPr>
              <a:t>od 01.10.2020</a:t>
            </a:r>
            <a:r>
              <a:rPr lang="cs-CZ" sz="1800" i="1" dirty="0">
                <a:solidFill>
                  <a:srgbClr val="FF0000"/>
                </a:solidFill>
                <a:latin typeface="Constantia" pitchFamily="18" charset="0"/>
              </a:rPr>
              <a:t> možnost obžalovaného nebo SZ podat návrh na sjednání dohody o vině a trestu  i po přednesu obžaloby (soud však </a:t>
            </a:r>
            <a:r>
              <a:rPr lang="cs-CZ" sz="1800" i="1" u="sng" dirty="0">
                <a:solidFill>
                  <a:srgbClr val="FF0000"/>
                </a:solidFill>
                <a:latin typeface="Constantia" pitchFamily="18" charset="0"/>
              </a:rPr>
              <a:t>není povinen </a:t>
            </a:r>
            <a:r>
              <a:rPr lang="cs-CZ" sz="1800" i="1" dirty="0">
                <a:solidFill>
                  <a:srgbClr val="FF0000"/>
                </a:solidFill>
                <a:latin typeface="Constantia" pitchFamily="18" charset="0"/>
              </a:rPr>
              <a:t>takovému návrhu vyhovět !!!)</a:t>
            </a:r>
            <a:endParaRPr lang="cs-CZ" sz="1800" dirty="0"/>
          </a:p>
          <a:p>
            <a:pPr eaLnBrk="1" hangingPunct="1"/>
            <a:endParaRPr lang="cs-CZ" dirty="0"/>
          </a:p>
        </p:txBody>
      </p:sp>
      <p:sp>
        <p:nvSpPr>
          <p:cNvPr id="4" name="Zástupný symbol pro číslo snímku 3"/>
          <p:cNvSpPr>
            <a:spLocks noGrp="1"/>
          </p:cNvSpPr>
          <p:nvPr>
            <p:ph type="sldNum" sz="quarter" idx="12"/>
          </p:nvPr>
        </p:nvSpPr>
        <p:spPr/>
        <p:txBody>
          <a:bodyPr/>
          <a:lstStyle/>
          <a:p>
            <a:pPr>
              <a:defRPr/>
            </a:pPr>
            <a:fld id="{465AABB1-ACDD-4E28-99B4-BDA19FF396AC}" type="slidenum">
              <a:rPr lang="cs-CZ"/>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12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7649" name="Nadpis 1"/>
          <p:cNvSpPr>
            <a:spLocks noGrp="1"/>
          </p:cNvSpPr>
          <p:nvPr>
            <p:ph type="title"/>
          </p:nvPr>
        </p:nvSpPr>
        <p:spPr>
          <a:xfrm>
            <a:off x="457200" y="274638"/>
            <a:ext cx="8229600" cy="633412"/>
          </a:xfrm>
        </p:spPr>
        <p:txBody>
          <a:bodyPr/>
          <a:lstStyle/>
          <a:p>
            <a:pPr eaLnBrk="1" hangingPunct="1"/>
            <a:r>
              <a:rPr lang="cs-CZ" sz="3200" b="1" dirty="0">
                <a:latin typeface="Constantia" pitchFamily="18" charset="0"/>
              </a:rPr>
              <a:t>Průběh hlavního líčení</a:t>
            </a:r>
            <a:endParaRPr lang="cs-CZ" sz="3200" b="1" dirty="0"/>
          </a:p>
        </p:txBody>
      </p:sp>
      <p:sp>
        <p:nvSpPr>
          <p:cNvPr id="27650" name="Zástupný symbol pro obsah 2"/>
          <p:cNvSpPr>
            <a:spLocks noGrp="1"/>
          </p:cNvSpPr>
          <p:nvPr>
            <p:ph idx="1"/>
          </p:nvPr>
        </p:nvSpPr>
        <p:spPr>
          <a:xfrm>
            <a:off x="251520" y="836712"/>
            <a:ext cx="8784976" cy="5884763"/>
          </a:xfrm>
        </p:spPr>
        <p:txBody>
          <a:bodyPr/>
          <a:lstStyle/>
          <a:p>
            <a:pPr algn="just" eaLnBrk="1" hangingPunct="1"/>
            <a:r>
              <a:rPr lang="cs-CZ" sz="1800" b="1" i="1" u="sng" dirty="0">
                <a:solidFill>
                  <a:srgbClr val="0070C0"/>
                </a:solidFill>
                <a:latin typeface="Constantia" pitchFamily="18" charset="0"/>
              </a:rPr>
              <a:t>od 01.10.2020</a:t>
            </a:r>
            <a:r>
              <a:rPr lang="cs-CZ" sz="1800" b="1" i="1" dirty="0">
                <a:solidFill>
                  <a:srgbClr val="FF0000"/>
                </a:solidFill>
                <a:latin typeface="Constantia" pitchFamily="18" charset="0"/>
              </a:rPr>
              <a:t> </a:t>
            </a:r>
            <a:r>
              <a:rPr lang="cs-CZ" sz="1800" b="1" dirty="0">
                <a:solidFill>
                  <a:srgbClr val="FF0000"/>
                </a:solidFill>
                <a:latin typeface="Constantia" pitchFamily="18" charset="0"/>
              </a:rPr>
              <a:t>možnost obviněného učinit prohlášení viny</a:t>
            </a:r>
            <a:r>
              <a:rPr lang="cs-CZ" sz="1800" dirty="0">
                <a:solidFill>
                  <a:srgbClr val="FF0000"/>
                </a:solidFill>
                <a:latin typeface="Constantia" pitchFamily="18" charset="0"/>
              </a:rPr>
              <a:t> </a:t>
            </a:r>
            <a:r>
              <a:rPr lang="cs-CZ" sz="1800" i="1" dirty="0">
                <a:solidFill>
                  <a:srgbClr val="FF0000"/>
                </a:solidFill>
                <a:latin typeface="Constantia" pitchFamily="18" charset="0"/>
              </a:rPr>
              <a:t>podle § 206c TŘ (tzn. že je vinným spácháním (některého) skutku uvedeného v obžalobě, včetně souhlasu s právní kvalifikací uvedenou v obžalobě) – poté </a:t>
            </a:r>
            <a:r>
              <a:rPr lang="cs-CZ" sz="1800" b="1" dirty="0">
                <a:solidFill>
                  <a:srgbClr val="FF0000"/>
                </a:solidFill>
                <a:latin typeface="Constantia" pitchFamily="18" charset="0"/>
              </a:rPr>
              <a:t>soud zjistí stanovisko SZ</a:t>
            </a:r>
            <a:r>
              <a:rPr lang="cs-CZ" sz="1800" i="1" dirty="0">
                <a:solidFill>
                  <a:srgbClr val="FF0000"/>
                </a:solidFill>
                <a:latin typeface="Constantia" pitchFamily="18" charset="0"/>
              </a:rPr>
              <a:t> (stejně jako poškozeného a zúčastněné osoby, jsou-li přítomny HL) k prohlášení viny obžalovaného – poté </a:t>
            </a:r>
            <a:r>
              <a:rPr lang="cs-CZ" sz="1800" b="1" dirty="0">
                <a:solidFill>
                  <a:srgbClr val="FF0000"/>
                </a:solidFill>
                <a:latin typeface="Constantia" pitchFamily="18" charset="0"/>
              </a:rPr>
              <a:t>soud rozhodne, zda prohlášení přijímá/nepřijímá</a:t>
            </a:r>
            <a:r>
              <a:rPr lang="cs-CZ" sz="1800" b="1" i="1" dirty="0">
                <a:solidFill>
                  <a:srgbClr val="FF0000"/>
                </a:solidFill>
                <a:latin typeface="Constantia" pitchFamily="18" charset="0"/>
              </a:rPr>
              <a:t> </a:t>
            </a:r>
            <a:r>
              <a:rPr lang="cs-CZ" sz="1800" i="1" dirty="0">
                <a:solidFill>
                  <a:srgbClr val="FF0000"/>
                </a:solidFill>
                <a:latin typeface="Constantia" pitchFamily="18" charset="0"/>
              </a:rPr>
              <a:t>(nepřijetí tehdy, není-li v souladu se skutkovým stavem, došlo-li v předchozím řízení k závažnému porušení práv obviněného nebo pokud takový postup s ohledem na okolnosti případu nebo vyjádření stran nepovažuje za vhodný) – </a:t>
            </a:r>
            <a:r>
              <a:rPr lang="cs-CZ" sz="1800" b="1" dirty="0">
                <a:solidFill>
                  <a:srgbClr val="FF0000"/>
                </a:solidFill>
                <a:latin typeface="Constantia" pitchFamily="18" charset="0"/>
              </a:rPr>
              <a:t>je-li prohlášení přijato </a:t>
            </a:r>
            <a:r>
              <a:rPr lang="cs-CZ" sz="1800" i="1" dirty="0">
                <a:solidFill>
                  <a:srgbClr val="FF0000"/>
                </a:solidFill>
                <a:latin typeface="Constantia" pitchFamily="18" charset="0"/>
              </a:rPr>
              <a:t>(formou usnesení), </a:t>
            </a:r>
            <a:r>
              <a:rPr lang="cs-CZ" sz="1800" b="1" dirty="0">
                <a:solidFill>
                  <a:srgbClr val="FF0000"/>
                </a:solidFill>
                <a:latin typeface="Constantia" pitchFamily="18" charset="0"/>
              </a:rPr>
              <a:t>dokazování se neprovede </a:t>
            </a:r>
            <a:r>
              <a:rPr lang="cs-CZ" sz="1800" i="1" dirty="0">
                <a:solidFill>
                  <a:srgbClr val="FF0000"/>
                </a:solidFill>
                <a:latin typeface="Constantia" pitchFamily="18" charset="0"/>
              </a:rPr>
              <a:t>v tom rozsahu, v jakém obžalovaný prohlásil svoji vinu (provede se jen ve zbylém rozsahu, tj. nad rámec prohlášení viny + vždy je dána možnost soudu vyslýchat obžalovaného k účasti jiných osob na skutku, ohledně kterého prohlásil vinu) – </a:t>
            </a:r>
            <a:r>
              <a:rPr lang="cs-CZ" sz="1800" b="1" dirty="0">
                <a:solidFill>
                  <a:srgbClr val="FF0000"/>
                </a:solidFill>
                <a:latin typeface="Constantia" pitchFamily="18" charset="0"/>
              </a:rPr>
              <a:t>soudem přijaté prohlášení viny NELZE ODVOLAT a skutečnosti uvedené v prohlášení nelze napadat opravným prostředkem</a:t>
            </a:r>
            <a:r>
              <a:rPr lang="cs-CZ" sz="1800" dirty="0">
                <a:solidFill>
                  <a:srgbClr val="FF0000"/>
                </a:solidFill>
                <a:latin typeface="Constantia" pitchFamily="18" charset="0"/>
              </a:rPr>
              <a:t> </a:t>
            </a:r>
            <a:r>
              <a:rPr lang="cs-CZ" sz="1800" b="1" dirty="0">
                <a:solidFill>
                  <a:srgbClr val="FF0000"/>
                </a:solidFill>
                <a:latin typeface="Constantia" pitchFamily="18" charset="0"/>
              </a:rPr>
              <a:t>XXX</a:t>
            </a:r>
            <a:r>
              <a:rPr lang="cs-CZ" sz="1800" dirty="0">
                <a:solidFill>
                  <a:srgbClr val="FF0000"/>
                </a:solidFill>
                <a:latin typeface="Constantia" pitchFamily="18" charset="0"/>
              </a:rPr>
              <a:t> </a:t>
            </a:r>
            <a:r>
              <a:rPr lang="cs-CZ" sz="1800" i="1" dirty="0">
                <a:solidFill>
                  <a:srgbClr val="FF0000"/>
                </a:solidFill>
                <a:latin typeface="Constantia" pitchFamily="18" charset="0"/>
              </a:rPr>
              <a:t>není-li prohlášení soudem přijato, k prohlášení viny se nepřihlíží</a:t>
            </a:r>
          </a:p>
          <a:p>
            <a:pPr algn="just" eaLnBrk="1" hangingPunct="1"/>
            <a:endParaRPr lang="cs-CZ" sz="1800" b="1" i="1" dirty="0">
              <a:solidFill>
                <a:srgbClr val="FF0000"/>
              </a:solidFill>
              <a:latin typeface="Constantia" pitchFamily="18" charset="0"/>
            </a:endParaRPr>
          </a:p>
          <a:p>
            <a:pPr algn="just" eaLnBrk="1" hangingPunct="1"/>
            <a:r>
              <a:rPr lang="cs-CZ" sz="1800" b="1" i="1" u="sng" dirty="0">
                <a:solidFill>
                  <a:srgbClr val="0070C0"/>
                </a:solidFill>
                <a:latin typeface="Constantia" pitchFamily="18" charset="0"/>
              </a:rPr>
              <a:t>od 01.10.2020</a:t>
            </a:r>
            <a:r>
              <a:rPr lang="cs-CZ" sz="1800" b="1" i="1" dirty="0">
                <a:solidFill>
                  <a:srgbClr val="FF0000"/>
                </a:solidFill>
                <a:latin typeface="Constantia" pitchFamily="18" charset="0"/>
              </a:rPr>
              <a:t> </a:t>
            </a:r>
            <a:r>
              <a:rPr lang="cs-CZ" sz="1800" b="1" dirty="0">
                <a:solidFill>
                  <a:srgbClr val="FF0000"/>
                </a:solidFill>
                <a:latin typeface="Constantia" pitchFamily="18" charset="0"/>
              </a:rPr>
              <a:t>možnost soudu rozhodnout o upuštění od dokazování těch skutečností, které SZ a obžalovaný označili za nesporné</a:t>
            </a:r>
            <a:r>
              <a:rPr lang="cs-CZ" sz="1800" dirty="0">
                <a:solidFill>
                  <a:srgbClr val="FF0000"/>
                </a:solidFill>
                <a:latin typeface="Constantia" pitchFamily="18" charset="0"/>
              </a:rPr>
              <a:t>, </a:t>
            </a:r>
            <a:r>
              <a:rPr lang="cs-CZ" sz="1800" i="1" dirty="0">
                <a:solidFill>
                  <a:srgbClr val="FF0000"/>
                </a:solidFill>
                <a:latin typeface="Constantia" pitchFamily="18" charset="0"/>
              </a:rPr>
              <a:t>není-li důvod o těchto prohlášeních pochybovat (ačkoli nedošlo ke sjednání dohody o vině a trestu ani prohlášení viny obžalovaným) – viz § 206d TŘ</a:t>
            </a:r>
            <a:endParaRPr lang="cs-CZ" sz="1800" b="1" i="1" dirty="0">
              <a:solidFill>
                <a:srgbClr val="C00000"/>
              </a:solidFill>
              <a:latin typeface="Constantia" pitchFamily="18" charset="0"/>
            </a:endParaRPr>
          </a:p>
          <a:p>
            <a:pPr algn="just" eaLnBrk="1" hangingPunct="1"/>
            <a:endParaRPr lang="cs-CZ" sz="2000" b="1" dirty="0">
              <a:solidFill>
                <a:srgbClr val="C00000"/>
              </a:solidFill>
              <a:latin typeface="Constantia" pitchFamily="18" charset="0"/>
            </a:endParaRPr>
          </a:p>
          <a:p>
            <a:pPr algn="just" eaLnBrk="1" hangingPunct="1"/>
            <a:endParaRPr lang="cs-CZ" sz="2000" i="1" dirty="0">
              <a:solidFill>
                <a:srgbClr val="FF0000"/>
              </a:solidFill>
              <a:latin typeface="Constantia" pitchFamily="18" charset="0"/>
            </a:endParaRPr>
          </a:p>
          <a:p>
            <a:pPr algn="just" eaLnBrk="1" hangingPunct="1"/>
            <a:endParaRPr lang="cs-CZ" dirty="0"/>
          </a:p>
          <a:p>
            <a:pPr eaLnBrk="1" hangingPunct="1"/>
            <a:endParaRPr lang="cs-CZ" dirty="0"/>
          </a:p>
        </p:txBody>
      </p:sp>
      <p:sp>
        <p:nvSpPr>
          <p:cNvPr id="4" name="Zástupný symbol pro číslo snímku 3"/>
          <p:cNvSpPr>
            <a:spLocks noGrp="1"/>
          </p:cNvSpPr>
          <p:nvPr>
            <p:ph type="sldNum" sz="quarter" idx="12"/>
          </p:nvPr>
        </p:nvSpPr>
        <p:spPr/>
        <p:txBody>
          <a:bodyPr/>
          <a:lstStyle/>
          <a:p>
            <a:pPr>
              <a:defRPr/>
            </a:pPr>
            <a:fld id="{465AABB1-ACDD-4E28-99B4-BDA19FF396AC}" type="slidenum">
              <a:rPr lang="cs-CZ"/>
              <a:pPr>
                <a:defRPr/>
              </a:pPr>
              <a:t>18</a:t>
            </a:fld>
            <a:endParaRPr lang="cs-CZ"/>
          </a:p>
        </p:txBody>
      </p:sp>
    </p:spTree>
    <p:extLst>
      <p:ext uri="{BB962C8B-B14F-4D97-AF65-F5344CB8AC3E}">
        <p14:creationId xmlns:p14="http://schemas.microsoft.com/office/powerpoint/2010/main" val="667814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a:xfrm>
            <a:off x="457200" y="274638"/>
            <a:ext cx="8229600" cy="633412"/>
          </a:xfrm>
        </p:spPr>
        <p:txBody>
          <a:bodyPr/>
          <a:lstStyle/>
          <a:p>
            <a:pPr eaLnBrk="1" hangingPunct="1"/>
            <a:r>
              <a:rPr lang="cs-CZ" sz="3200" b="1" dirty="0">
                <a:latin typeface="Constantia" pitchFamily="18" charset="0"/>
              </a:rPr>
              <a:t>Průběh hlavního líčení</a:t>
            </a:r>
            <a:endParaRPr lang="cs-CZ" sz="3200" b="1" dirty="0"/>
          </a:p>
        </p:txBody>
      </p:sp>
      <p:sp>
        <p:nvSpPr>
          <p:cNvPr id="27650" name="Zástupný symbol pro obsah 2"/>
          <p:cNvSpPr>
            <a:spLocks noGrp="1"/>
          </p:cNvSpPr>
          <p:nvPr>
            <p:ph idx="1"/>
          </p:nvPr>
        </p:nvSpPr>
        <p:spPr>
          <a:xfrm>
            <a:off x="251520" y="1340768"/>
            <a:ext cx="8784976" cy="5380707"/>
          </a:xfrm>
        </p:spPr>
        <p:txBody>
          <a:bodyPr/>
          <a:lstStyle/>
          <a:p>
            <a:pPr algn="just" eaLnBrk="1" hangingPunct="1"/>
            <a:r>
              <a:rPr lang="cs-CZ" sz="2000" b="1" dirty="0">
                <a:solidFill>
                  <a:srgbClr val="C00000"/>
                </a:solidFill>
                <a:latin typeface="Constantia" pitchFamily="18" charset="0"/>
              </a:rPr>
              <a:t>Dokazování </a:t>
            </a:r>
            <a:r>
              <a:rPr lang="cs-CZ" sz="2000" dirty="0">
                <a:latin typeface="Constantia" pitchFamily="18" charset="0"/>
              </a:rPr>
              <a:t>(§ 207 až § 215 TŘ), zamítnutí návrhu na doplnění dokazování (§ 216 odst. 1 TŘ); doplnění dokazování (§ 218 TŘ) – </a:t>
            </a:r>
            <a:r>
              <a:rPr lang="cs-CZ" sz="2000" b="1" i="1" u="sng" dirty="0">
                <a:solidFill>
                  <a:srgbClr val="0070C0"/>
                </a:solidFill>
                <a:latin typeface="Constantia" pitchFamily="18" charset="0"/>
              </a:rPr>
              <a:t>od 01.10.2020</a:t>
            </a:r>
            <a:r>
              <a:rPr lang="cs-CZ" sz="2000" b="1" i="1" dirty="0">
                <a:solidFill>
                  <a:srgbClr val="0070C0"/>
                </a:solidFill>
                <a:latin typeface="Constantia" pitchFamily="18" charset="0"/>
              </a:rPr>
              <a:t> </a:t>
            </a:r>
            <a:r>
              <a:rPr lang="cs-CZ" sz="2000" i="1" dirty="0">
                <a:solidFill>
                  <a:srgbClr val="FF0000"/>
                </a:solidFill>
                <a:latin typeface="Constantia" pitchFamily="18" charset="0"/>
              </a:rPr>
              <a:t>je-li mezi obžalovaným a SZ uzavřena dohoda o vině a trestu, kterou soud neschválí, v HL se k této dohodě, včetně prohlášení viny obžalovaným (jež bylo učiněno pro účely jejího sjednání) nepřihlíží – pokud obžalovaný nepožádá, aby takové prohlášení bylo posouzeno jako prohlášení viny podle § 206c TŘ </a:t>
            </a:r>
          </a:p>
          <a:p>
            <a:pPr algn="just" eaLnBrk="1" hangingPunct="1"/>
            <a:endParaRPr lang="cs-CZ" sz="2000" i="1" dirty="0">
              <a:solidFill>
                <a:srgbClr val="FF0000"/>
              </a:solidFill>
              <a:latin typeface="Constantia" pitchFamily="18" charset="0"/>
            </a:endParaRPr>
          </a:p>
          <a:p>
            <a:pPr algn="just" eaLnBrk="1" hangingPunct="1"/>
            <a:r>
              <a:rPr lang="cs-CZ" sz="2000" dirty="0">
                <a:latin typeface="Constantia" pitchFamily="18" charset="0"/>
              </a:rPr>
              <a:t>jestliže obviněný v rámci návrhu stran na doplnění dokazování </a:t>
            </a:r>
            <a:r>
              <a:rPr lang="cs-CZ" sz="2000" b="1" u="sng" dirty="0">
                <a:latin typeface="Constantia" pitchFamily="18" charset="0"/>
              </a:rPr>
              <a:t>dá soudu toliko na zvážení</a:t>
            </a:r>
            <a:r>
              <a:rPr lang="cs-CZ" sz="2000" dirty="0">
                <a:latin typeface="Constantia" pitchFamily="18" charset="0"/>
              </a:rPr>
              <a:t>, zda případně provede další důkaz (např. znalecký posudek, výslech svědka apod.), pak takové vyjádření, kdy další postup ponechává výlučně na úvaze soudu, nelze považovat za relevantní návrh na doplnění dokazování, o kterém by bylo zapotřebí rozhodnout - pokud soud takový postup nezvolí, </a:t>
            </a:r>
            <a:r>
              <a:rPr lang="cs-CZ" sz="2000" b="1" u="sng" dirty="0">
                <a:latin typeface="Constantia" pitchFamily="18" charset="0"/>
              </a:rPr>
              <a:t>nejde o případ tzv. opomenutého důkazu</a:t>
            </a:r>
            <a:r>
              <a:rPr lang="cs-CZ" sz="2000" b="1" dirty="0">
                <a:latin typeface="Constantia" pitchFamily="18" charset="0"/>
              </a:rPr>
              <a:t> </a:t>
            </a:r>
            <a:r>
              <a:rPr lang="cs-CZ" sz="2000" i="1" dirty="0">
                <a:latin typeface="Constantia" pitchFamily="18" charset="0"/>
              </a:rPr>
              <a:t>(R 31/2015)</a:t>
            </a:r>
            <a:endParaRPr lang="cs-CZ" sz="2000" b="1" i="1" dirty="0">
              <a:solidFill>
                <a:srgbClr val="C00000"/>
              </a:solidFill>
              <a:latin typeface="Constantia" pitchFamily="18" charset="0"/>
            </a:endParaRPr>
          </a:p>
          <a:p>
            <a:pPr algn="just" eaLnBrk="1" hangingPunct="1"/>
            <a:endParaRPr lang="cs-CZ" dirty="0"/>
          </a:p>
          <a:p>
            <a:pPr eaLnBrk="1" hangingPunct="1"/>
            <a:endParaRPr lang="cs-CZ" dirty="0"/>
          </a:p>
        </p:txBody>
      </p:sp>
      <p:sp>
        <p:nvSpPr>
          <p:cNvPr id="4" name="Zástupný symbol pro číslo snímk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AABB1-ACDD-4E28-99B4-BDA19FF396AC}" type="slidenum">
              <a:rPr kumimoji="0" lang="cs-CZ"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0991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a:xfrm>
            <a:off x="457200" y="274638"/>
            <a:ext cx="8229600" cy="706090"/>
          </a:xfrm>
        </p:spPr>
        <p:txBody>
          <a:bodyPr/>
          <a:lstStyle/>
          <a:p>
            <a:pPr eaLnBrk="1" hangingPunct="1"/>
            <a:r>
              <a:rPr lang="cs-CZ" sz="3200" b="1" dirty="0">
                <a:latin typeface="Constantia" pitchFamily="18" charset="0"/>
              </a:rPr>
              <a:t>Fáze trestního řízení</a:t>
            </a:r>
          </a:p>
        </p:txBody>
      </p:sp>
      <p:sp>
        <p:nvSpPr>
          <p:cNvPr id="3" name="Zástupný symbol pro obsah 2"/>
          <p:cNvSpPr>
            <a:spLocks noGrp="1"/>
          </p:cNvSpPr>
          <p:nvPr>
            <p:ph idx="1"/>
          </p:nvPr>
        </p:nvSpPr>
        <p:spPr>
          <a:xfrm>
            <a:off x="179512" y="980728"/>
            <a:ext cx="8712968" cy="5544616"/>
          </a:xfrm>
        </p:spPr>
        <p:txBody>
          <a:bodyPr rtlCol="0">
            <a:normAutofit fontScale="55000" lnSpcReduction="20000"/>
          </a:bodyPr>
          <a:lstStyle/>
          <a:p>
            <a:pPr algn="just" eaLnBrk="1" fontAlgn="auto" hangingPunct="1">
              <a:lnSpc>
                <a:spcPct val="120000"/>
              </a:lnSpc>
              <a:spcAft>
                <a:spcPts val="0"/>
              </a:spcAft>
              <a:buFont typeface="Arial" pitchFamily="34" charset="0"/>
              <a:buChar char="•"/>
              <a:defRPr/>
            </a:pPr>
            <a:r>
              <a:rPr lang="cs-CZ" b="1" dirty="0">
                <a:latin typeface="Constantia" pitchFamily="18" charset="0"/>
              </a:rPr>
              <a:t>Trestní řízení </a:t>
            </a:r>
            <a:r>
              <a:rPr lang="cs-CZ" dirty="0">
                <a:latin typeface="Constantia" pitchFamily="18" charset="0"/>
              </a:rPr>
              <a:t>= </a:t>
            </a:r>
            <a:r>
              <a:rPr lang="cs-CZ" dirty="0" err="1">
                <a:latin typeface="Constantia" pitchFamily="18" charset="0"/>
              </a:rPr>
              <a:t>řízení</a:t>
            </a:r>
            <a:r>
              <a:rPr lang="cs-CZ" dirty="0">
                <a:latin typeface="Constantia" pitchFamily="18" charset="0"/>
              </a:rPr>
              <a:t> vedené podle TŘ </a:t>
            </a:r>
            <a:r>
              <a:rPr lang="cs-CZ" i="1" dirty="0">
                <a:latin typeface="Constantia" pitchFamily="18" charset="0"/>
              </a:rPr>
              <a:t>(tj. přípravné řízení + </a:t>
            </a:r>
            <a:r>
              <a:rPr lang="cs-CZ" i="1" dirty="0" err="1">
                <a:latin typeface="Constantia" pitchFamily="18" charset="0"/>
              </a:rPr>
              <a:t>řízení</a:t>
            </a:r>
            <a:r>
              <a:rPr lang="cs-CZ" i="1" dirty="0">
                <a:latin typeface="Constantia" pitchFamily="18" charset="0"/>
              </a:rPr>
              <a:t> před soudem včetně vykonávacího řízení)</a:t>
            </a:r>
            <a:r>
              <a:rPr lang="cs-CZ" dirty="0">
                <a:latin typeface="Constantia" pitchFamily="18" charset="0"/>
              </a:rPr>
              <a:t> – </a:t>
            </a:r>
            <a:r>
              <a:rPr lang="cs-CZ" i="1" dirty="0">
                <a:solidFill>
                  <a:srgbClr val="C00000"/>
                </a:solidFill>
                <a:latin typeface="Constantia" pitchFamily="18" charset="0"/>
              </a:rPr>
              <a:t>konají OČTŘ </a:t>
            </a:r>
          </a:p>
          <a:p>
            <a:pPr algn="just" eaLnBrk="1" fontAlgn="auto" hangingPunct="1">
              <a:lnSpc>
                <a:spcPct val="120000"/>
              </a:lnSpc>
              <a:spcAft>
                <a:spcPts val="0"/>
              </a:spcAft>
              <a:buFont typeface="Arial" pitchFamily="34" charset="0"/>
              <a:buChar char="•"/>
              <a:defRPr/>
            </a:pPr>
            <a:endParaRPr lang="cs-CZ" i="1" dirty="0">
              <a:solidFill>
                <a:schemeClr val="accent1"/>
              </a:solidFill>
              <a:latin typeface="Constantia" pitchFamily="18" charset="0"/>
            </a:endParaRPr>
          </a:p>
          <a:p>
            <a:pPr algn="just" eaLnBrk="1" fontAlgn="auto" hangingPunct="1">
              <a:lnSpc>
                <a:spcPct val="120000"/>
              </a:lnSpc>
              <a:spcAft>
                <a:spcPts val="0"/>
              </a:spcAft>
              <a:buFont typeface="Arial" pitchFamily="34" charset="0"/>
              <a:buChar char="•"/>
              <a:defRPr/>
            </a:pPr>
            <a:r>
              <a:rPr lang="cs-CZ" b="1" dirty="0">
                <a:latin typeface="Constantia" pitchFamily="18" charset="0"/>
              </a:rPr>
              <a:t>Trestní stíhání </a:t>
            </a:r>
            <a:r>
              <a:rPr lang="cs-CZ" dirty="0">
                <a:latin typeface="Constantia" pitchFamily="18" charset="0"/>
              </a:rPr>
              <a:t>= část trestního řízení od zahájení trestního stíhání do právní moci rozsudku či jiného rozhodnutí ve věci samé </a:t>
            </a:r>
            <a:r>
              <a:rPr lang="cs-CZ" i="1" dirty="0">
                <a:solidFill>
                  <a:srgbClr val="FF0000"/>
                </a:solidFill>
                <a:latin typeface="Constantia" pitchFamily="18" charset="0"/>
              </a:rPr>
              <a:t>(v případě zkráceného přípravného řízení je TS zahájeno až doručením návrhu na potrestání soudu) </a:t>
            </a:r>
            <a:r>
              <a:rPr lang="cs-CZ" dirty="0">
                <a:latin typeface="Constantia" pitchFamily="18" charset="0"/>
              </a:rPr>
              <a:t>– </a:t>
            </a:r>
            <a:r>
              <a:rPr lang="cs-CZ" i="1" dirty="0">
                <a:solidFill>
                  <a:srgbClr val="C00000"/>
                </a:solidFill>
                <a:latin typeface="Constantia" pitchFamily="18" charset="0"/>
              </a:rPr>
              <a:t>konají OČTŘ</a:t>
            </a:r>
          </a:p>
          <a:p>
            <a:pPr algn="just" eaLnBrk="1" fontAlgn="auto" hangingPunct="1">
              <a:lnSpc>
                <a:spcPct val="120000"/>
              </a:lnSpc>
              <a:spcAft>
                <a:spcPts val="0"/>
              </a:spcAft>
              <a:buFont typeface="Arial" pitchFamily="34" charset="0"/>
              <a:buChar char="•"/>
              <a:defRPr/>
            </a:pPr>
            <a:endParaRPr lang="cs-CZ" i="1" dirty="0">
              <a:solidFill>
                <a:schemeClr val="accent1"/>
              </a:solidFill>
              <a:latin typeface="Constantia" pitchFamily="18" charset="0"/>
            </a:endParaRPr>
          </a:p>
          <a:p>
            <a:pPr algn="just" eaLnBrk="1" fontAlgn="auto" hangingPunct="1">
              <a:lnSpc>
                <a:spcPct val="120000"/>
              </a:lnSpc>
              <a:spcAft>
                <a:spcPts val="0"/>
              </a:spcAft>
              <a:buFont typeface="Arial" pitchFamily="34" charset="0"/>
              <a:buChar char="•"/>
              <a:defRPr/>
            </a:pPr>
            <a:r>
              <a:rPr lang="cs-CZ" b="1" dirty="0">
                <a:latin typeface="Constantia" pitchFamily="18" charset="0"/>
              </a:rPr>
              <a:t>Přípravné řízení </a:t>
            </a:r>
            <a:r>
              <a:rPr lang="cs-CZ" dirty="0">
                <a:latin typeface="Constantia" pitchFamily="18" charset="0"/>
              </a:rPr>
              <a:t>= část trestního řízení od sepsání záznamu o zahájení úkonů trestního řízení (popř. od provedení neodkladných a neopakovatelných úkonů či zahájení trestního stíhání až do podání obžaloby), tj. objasňování a prověřování skutečností nasvědčujících tomu, že byl spáchán trestný čin (viz § 158 a </a:t>
            </a:r>
            <a:r>
              <a:rPr lang="cs-CZ" dirty="0" err="1">
                <a:latin typeface="Constantia" pitchFamily="18" charset="0"/>
              </a:rPr>
              <a:t>násled</a:t>
            </a:r>
            <a:r>
              <a:rPr lang="cs-CZ" dirty="0">
                <a:latin typeface="Constantia" pitchFamily="18" charset="0"/>
              </a:rPr>
              <a:t>. TŘ, § 160 TŘ a § 161 TŘ) + vyšetřování – </a:t>
            </a:r>
            <a:r>
              <a:rPr lang="cs-CZ" i="1" dirty="0">
                <a:solidFill>
                  <a:srgbClr val="C00000"/>
                </a:solidFill>
                <a:latin typeface="Constantia" pitchFamily="18" charset="0"/>
              </a:rPr>
              <a:t>úkony koná Policie ČR, dozor zajišťuje státní zástupce</a:t>
            </a:r>
          </a:p>
          <a:p>
            <a:pPr algn="just" eaLnBrk="1" fontAlgn="auto" hangingPunct="1">
              <a:lnSpc>
                <a:spcPct val="120000"/>
              </a:lnSpc>
              <a:spcAft>
                <a:spcPts val="0"/>
              </a:spcAft>
              <a:buFont typeface="Arial" pitchFamily="34" charset="0"/>
              <a:buChar char="•"/>
              <a:defRPr/>
            </a:pPr>
            <a:endParaRPr lang="cs-CZ" i="1" dirty="0">
              <a:solidFill>
                <a:schemeClr val="accent1"/>
              </a:solidFill>
              <a:latin typeface="Constantia" pitchFamily="18" charset="0"/>
            </a:endParaRPr>
          </a:p>
          <a:p>
            <a:pPr algn="just" eaLnBrk="1" fontAlgn="auto" hangingPunct="1">
              <a:lnSpc>
                <a:spcPct val="120000"/>
              </a:lnSpc>
              <a:spcAft>
                <a:spcPts val="0"/>
              </a:spcAft>
              <a:buFont typeface="Arial" pitchFamily="34" charset="0"/>
              <a:buChar char="•"/>
              <a:defRPr/>
            </a:pPr>
            <a:r>
              <a:rPr lang="cs-CZ" b="1" dirty="0">
                <a:latin typeface="Constantia" pitchFamily="18" charset="0"/>
              </a:rPr>
              <a:t>Řízení před soudem = </a:t>
            </a:r>
            <a:r>
              <a:rPr lang="cs-CZ" dirty="0">
                <a:latin typeface="Constantia" pitchFamily="18" charset="0"/>
              </a:rPr>
              <a:t>část trestního řízení od podání obžaloby/návrhu na potrestání až do nabytí právní moci rozhodnutí ve věci samé, včetně řízení o řádných a mimořádných opravných prostředcích a vykonávacího řízení (viz § 180 a </a:t>
            </a:r>
            <a:r>
              <a:rPr lang="cs-CZ" dirty="0" err="1">
                <a:latin typeface="Constantia" pitchFamily="18" charset="0"/>
              </a:rPr>
              <a:t>násled</a:t>
            </a:r>
            <a:r>
              <a:rPr lang="cs-CZ" dirty="0">
                <a:latin typeface="Constantia" pitchFamily="18" charset="0"/>
              </a:rPr>
              <a:t>. TŘ) – </a:t>
            </a:r>
            <a:r>
              <a:rPr lang="cs-CZ" i="1" dirty="0">
                <a:solidFill>
                  <a:srgbClr val="C00000"/>
                </a:solidFill>
                <a:latin typeface="Constantia" pitchFamily="18" charset="0"/>
              </a:rPr>
              <a:t>koná věcně, místně a funkčně příslušný obecný soud</a:t>
            </a:r>
            <a:r>
              <a:rPr lang="cs-CZ" sz="3600" i="1" dirty="0">
                <a:solidFill>
                  <a:srgbClr val="C00000"/>
                </a:solidFill>
                <a:latin typeface="Constantia" pitchFamily="18" charset="0"/>
              </a:rPr>
              <a:t> </a:t>
            </a:r>
          </a:p>
          <a:p>
            <a:pPr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47B16791-8D26-48A0-93E7-6C813124A8FC}" type="slidenum">
              <a:rPr lang="cs-CZ"/>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a:xfrm>
            <a:off x="457200" y="274638"/>
            <a:ext cx="8229600" cy="633412"/>
          </a:xfrm>
        </p:spPr>
        <p:txBody>
          <a:bodyPr/>
          <a:lstStyle/>
          <a:p>
            <a:pPr eaLnBrk="1" hangingPunct="1"/>
            <a:r>
              <a:rPr lang="cs-CZ" sz="3200" b="1" dirty="0">
                <a:latin typeface="Constantia" pitchFamily="18" charset="0"/>
              </a:rPr>
              <a:t>Průběh hlavního líčení</a:t>
            </a:r>
            <a:endParaRPr lang="cs-CZ" sz="3200" b="1" dirty="0"/>
          </a:p>
        </p:txBody>
      </p:sp>
      <p:sp>
        <p:nvSpPr>
          <p:cNvPr id="27650" name="Zástupný symbol pro obsah 2"/>
          <p:cNvSpPr>
            <a:spLocks noGrp="1"/>
          </p:cNvSpPr>
          <p:nvPr>
            <p:ph idx="1"/>
          </p:nvPr>
        </p:nvSpPr>
        <p:spPr>
          <a:xfrm>
            <a:off x="251520" y="1052736"/>
            <a:ext cx="8784976" cy="5668739"/>
          </a:xfrm>
        </p:spPr>
        <p:txBody>
          <a:bodyPr/>
          <a:lstStyle/>
          <a:p>
            <a:pPr algn="just" eaLnBrk="1" hangingPunct="1"/>
            <a:r>
              <a:rPr lang="cs-CZ" sz="2000" b="1" dirty="0">
                <a:solidFill>
                  <a:srgbClr val="C00000"/>
                </a:solidFill>
                <a:latin typeface="Constantia" pitchFamily="18" charset="0"/>
              </a:rPr>
              <a:t>Závěrečné řeči </a:t>
            </a:r>
            <a:r>
              <a:rPr lang="cs-CZ" sz="2000" dirty="0">
                <a:latin typeface="Constantia" pitchFamily="18" charset="0"/>
              </a:rPr>
              <a:t>(§ 216 TŘ) a </a:t>
            </a:r>
            <a:r>
              <a:rPr lang="cs-CZ" sz="2000" b="1" dirty="0">
                <a:solidFill>
                  <a:srgbClr val="C00000"/>
                </a:solidFill>
                <a:latin typeface="Constantia" pitchFamily="18" charset="0"/>
              </a:rPr>
              <a:t>prohlášení poškozeného </a:t>
            </a:r>
            <a:r>
              <a:rPr lang="cs-CZ" sz="2000" dirty="0">
                <a:latin typeface="Constantia" pitchFamily="18" charset="0"/>
              </a:rPr>
              <a:t>o dopadu spáchaného trestného činu na jeho dosavadní život (§ 212a TŘ)</a:t>
            </a:r>
          </a:p>
          <a:p>
            <a:pPr algn="just" eaLnBrk="1" hangingPunct="1"/>
            <a:endParaRPr lang="cs-CZ" sz="2000" b="1" dirty="0">
              <a:solidFill>
                <a:srgbClr val="C00000"/>
              </a:solidFill>
              <a:latin typeface="Constantia" pitchFamily="18" charset="0"/>
            </a:endParaRPr>
          </a:p>
          <a:p>
            <a:pPr algn="just" eaLnBrk="1" hangingPunct="1"/>
            <a:r>
              <a:rPr lang="cs-CZ" sz="2000" b="1" dirty="0">
                <a:solidFill>
                  <a:srgbClr val="C00000"/>
                </a:solidFill>
                <a:latin typeface="Constantia" pitchFamily="18" charset="0"/>
              </a:rPr>
              <a:t>Poslední slovo obžalovaného </a:t>
            </a:r>
            <a:r>
              <a:rPr lang="cs-CZ" sz="2000" dirty="0">
                <a:latin typeface="Constantia" pitchFamily="18" charset="0"/>
              </a:rPr>
              <a:t>(§ 217 TŘ)</a:t>
            </a:r>
          </a:p>
          <a:p>
            <a:pPr algn="just" eaLnBrk="1" hangingPunct="1"/>
            <a:endParaRPr lang="cs-CZ" sz="2000" dirty="0">
              <a:latin typeface="Constantia" pitchFamily="18" charset="0"/>
            </a:endParaRPr>
          </a:p>
          <a:p>
            <a:pPr algn="just" eaLnBrk="1" hangingPunct="1"/>
            <a:r>
              <a:rPr lang="cs-CZ" sz="2000" b="1" dirty="0">
                <a:solidFill>
                  <a:srgbClr val="C00000"/>
                </a:solidFill>
                <a:latin typeface="Constantia" pitchFamily="18" charset="0"/>
              </a:rPr>
              <a:t>Odročení hlavního líčení </a:t>
            </a:r>
            <a:r>
              <a:rPr lang="cs-CZ" sz="2000" dirty="0">
                <a:latin typeface="Constantia" pitchFamily="18" charset="0"/>
              </a:rPr>
              <a:t>(§ 219 TŘ)</a:t>
            </a:r>
          </a:p>
          <a:p>
            <a:pPr algn="just" eaLnBrk="1" hangingPunct="1"/>
            <a:endParaRPr lang="cs-CZ" sz="2000" dirty="0">
              <a:latin typeface="Constantia" pitchFamily="18" charset="0"/>
            </a:endParaRPr>
          </a:p>
          <a:p>
            <a:pPr algn="just" eaLnBrk="1" hangingPunct="1"/>
            <a:r>
              <a:rPr lang="cs-CZ" sz="2000" b="1" dirty="0">
                <a:solidFill>
                  <a:srgbClr val="C00000"/>
                </a:solidFill>
                <a:latin typeface="Constantia" pitchFamily="18" charset="0"/>
              </a:rPr>
              <a:t>Meritorní rozhodnutí soudu v hlavním líčení </a:t>
            </a:r>
            <a:r>
              <a:rPr lang="cs-CZ" sz="2000" dirty="0">
                <a:latin typeface="Constantia" pitchFamily="18" charset="0"/>
              </a:rPr>
              <a:t>(§ 220 až 230 TŘ)</a:t>
            </a:r>
          </a:p>
          <a:p>
            <a:pPr algn="just" eaLnBrk="1" hangingPunct="1"/>
            <a:endParaRPr lang="cs-CZ" dirty="0"/>
          </a:p>
          <a:p>
            <a:pPr eaLnBrk="1" hangingPunct="1"/>
            <a:endParaRPr lang="cs-CZ" dirty="0"/>
          </a:p>
        </p:txBody>
      </p:sp>
      <p:sp>
        <p:nvSpPr>
          <p:cNvPr id="4" name="Zástupný symbol pro číslo snímk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AABB1-ACDD-4E28-99B4-BDA19FF396AC}" type="slidenum">
              <a:rPr kumimoji="0" lang="cs-CZ"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2873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a:xfrm>
            <a:off x="457200" y="116633"/>
            <a:ext cx="8229600" cy="576063"/>
          </a:xfrm>
        </p:spPr>
        <p:txBody>
          <a:bodyPr/>
          <a:lstStyle/>
          <a:p>
            <a:pPr eaLnBrk="1" hangingPunct="1"/>
            <a:r>
              <a:rPr lang="cs-CZ" sz="3200" b="1" dirty="0">
                <a:latin typeface="Constantia" pitchFamily="18" charset="0"/>
              </a:rPr>
              <a:t>Průběh hlavního líčení</a:t>
            </a:r>
            <a:endParaRPr lang="cs-CZ" sz="3200" dirty="0"/>
          </a:p>
        </p:txBody>
      </p:sp>
      <p:sp>
        <p:nvSpPr>
          <p:cNvPr id="3" name="Zástupný symbol pro obsah 2"/>
          <p:cNvSpPr>
            <a:spLocks noGrp="1"/>
          </p:cNvSpPr>
          <p:nvPr>
            <p:ph idx="1"/>
          </p:nvPr>
        </p:nvSpPr>
        <p:spPr>
          <a:xfrm>
            <a:off x="107504" y="548681"/>
            <a:ext cx="8928992" cy="6120408"/>
          </a:xfrm>
        </p:spPr>
        <p:txBody>
          <a:bodyPr>
            <a:normAutofit fontScale="92500" lnSpcReduction="20000"/>
          </a:bodyPr>
          <a:lstStyle/>
          <a:p>
            <a:pPr algn="just" eaLnBrk="1" hangingPunct="1">
              <a:lnSpc>
                <a:spcPct val="110000"/>
              </a:lnSpc>
              <a:defRPr/>
            </a:pPr>
            <a:r>
              <a:rPr lang="cs-CZ" sz="1800" b="1" u="sng" dirty="0">
                <a:solidFill>
                  <a:srgbClr val="C00000"/>
                </a:solidFill>
                <a:latin typeface="Constantia" pitchFamily="18" charset="0"/>
              </a:rPr>
              <a:t>Rozhodnutí soudu v hlavním líče</a:t>
            </a:r>
            <a:r>
              <a:rPr lang="cs-CZ" sz="1800" b="1" dirty="0">
                <a:solidFill>
                  <a:srgbClr val="C00000"/>
                </a:solidFill>
                <a:latin typeface="Constantia" pitchFamily="18" charset="0"/>
              </a:rPr>
              <a:t>ní</a:t>
            </a:r>
            <a:r>
              <a:rPr lang="cs-CZ" sz="1800" b="1" dirty="0">
                <a:latin typeface="Constantia" pitchFamily="18" charset="0"/>
              </a:rPr>
              <a:t>:</a:t>
            </a:r>
          </a:p>
          <a:p>
            <a:pPr algn="just" eaLnBrk="1" hangingPunct="1">
              <a:lnSpc>
                <a:spcPct val="110000"/>
              </a:lnSpc>
              <a:buFont typeface="Arial" charset="0"/>
              <a:buNone/>
              <a:defRPr/>
            </a:pPr>
            <a:r>
              <a:rPr lang="cs-CZ" sz="1800" dirty="0">
                <a:latin typeface="Constantia" pitchFamily="18" charset="0"/>
              </a:rPr>
              <a:t>      uplatnění </a:t>
            </a:r>
            <a:r>
              <a:rPr lang="cs-CZ" sz="1800" b="1" dirty="0">
                <a:latin typeface="Constantia" pitchFamily="18" charset="0"/>
              </a:rPr>
              <a:t>zásady bezprostřednosti </a:t>
            </a:r>
            <a:r>
              <a:rPr lang="cs-CZ" sz="1800" dirty="0">
                <a:latin typeface="Constantia" pitchFamily="18" charset="0"/>
              </a:rPr>
              <a:t>(viz § 2 odst. 12 TŘ) </a:t>
            </a:r>
            <a:r>
              <a:rPr lang="cs-CZ" sz="1800" b="1" dirty="0">
                <a:latin typeface="Constantia" pitchFamily="18" charset="0"/>
              </a:rPr>
              <a:t>a zásady obžalovací </a:t>
            </a:r>
            <a:r>
              <a:rPr lang="cs-CZ" sz="1800" dirty="0">
                <a:latin typeface="Constantia" pitchFamily="18" charset="0"/>
              </a:rPr>
              <a:t>(trestní stíhání před soudy je možné jen na základě obžaloby nebo návrhu na potrestání; viz § 2 odst. 8 TŘ); </a:t>
            </a:r>
            <a:r>
              <a:rPr lang="cs-CZ" sz="1800" b="1" dirty="0">
                <a:latin typeface="Constantia" pitchFamily="18" charset="0"/>
              </a:rPr>
              <a:t>zásada zachování totožnosti skutku </a:t>
            </a:r>
            <a:r>
              <a:rPr lang="cs-CZ" sz="1800" i="1" dirty="0">
                <a:latin typeface="Constantia" pitchFamily="18" charset="0"/>
              </a:rPr>
              <a:t>(skutek </a:t>
            </a:r>
            <a:r>
              <a:rPr lang="cs-CZ" sz="1800" b="1" i="1" dirty="0">
                <a:latin typeface="Constantia" pitchFamily="18" charset="0"/>
              </a:rPr>
              <a:t>XXX</a:t>
            </a:r>
            <a:r>
              <a:rPr lang="cs-CZ" sz="1800" i="1" dirty="0">
                <a:latin typeface="Constantia" pitchFamily="18" charset="0"/>
              </a:rPr>
              <a:t> popis skutku </a:t>
            </a:r>
            <a:r>
              <a:rPr lang="cs-CZ" sz="1800" b="1" i="1" dirty="0">
                <a:latin typeface="Constantia" pitchFamily="18" charset="0"/>
              </a:rPr>
              <a:t>XXX</a:t>
            </a:r>
            <a:r>
              <a:rPr lang="cs-CZ" sz="1800" i="1" dirty="0">
                <a:latin typeface="Constantia" pitchFamily="18" charset="0"/>
              </a:rPr>
              <a:t> právní posouzení skutku)</a:t>
            </a:r>
            <a:r>
              <a:rPr lang="cs-CZ" sz="1800" dirty="0">
                <a:latin typeface="Constantia" pitchFamily="18" charset="0"/>
              </a:rPr>
              <a:t> – viz § 220 TŘ</a:t>
            </a:r>
            <a:endParaRPr lang="cs-CZ" sz="1800" b="1" dirty="0">
              <a:latin typeface="Constantia" pitchFamily="18" charset="0"/>
            </a:endParaRPr>
          </a:p>
          <a:p>
            <a:pPr algn="just" eaLnBrk="1" hangingPunct="1">
              <a:lnSpc>
                <a:spcPct val="110000"/>
              </a:lnSpc>
              <a:buFont typeface="Arial" charset="0"/>
              <a:buNone/>
              <a:defRPr/>
            </a:pPr>
            <a:endParaRPr lang="cs-CZ" sz="1800" dirty="0">
              <a:latin typeface="Constantia" pitchFamily="18" charset="0"/>
            </a:endParaRPr>
          </a:p>
          <a:p>
            <a:pPr algn="just" eaLnBrk="1" hangingPunct="1">
              <a:lnSpc>
                <a:spcPct val="110000"/>
              </a:lnSpc>
              <a:buFont typeface="Arial" charset="0"/>
              <a:buNone/>
              <a:defRPr/>
            </a:pPr>
            <a:r>
              <a:rPr lang="cs-CZ" sz="1800" dirty="0">
                <a:latin typeface="Constantia" pitchFamily="18" charset="0"/>
              </a:rPr>
              <a:t>       </a:t>
            </a:r>
            <a:r>
              <a:rPr lang="cs-CZ" sz="1800" b="1" dirty="0">
                <a:latin typeface="Constantia" pitchFamily="18" charset="0"/>
              </a:rPr>
              <a:t>Druhy soudních rozhodnutí :</a:t>
            </a:r>
          </a:p>
          <a:p>
            <a:pPr algn="just" eaLnBrk="1" hangingPunct="1">
              <a:lnSpc>
                <a:spcPct val="110000"/>
              </a:lnSpc>
              <a:buFont typeface="Arial" charset="0"/>
              <a:buNone/>
              <a:defRPr/>
            </a:pPr>
            <a:r>
              <a:rPr lang="cs-CZ" sz="1800" dirty="0">
                <a:latin typeface="Constantia" pitchFamily="18" charset="0"/>
              </a:rPr>
              <a:t>         1. usnesení o vrácení věci státnímu zástupci k došetření </a:t>
            </a:r>
            <a:r>
              <a:rPr lang="cs-CZ" sz="1800" i="1" dirty="0">
                <a:latin typeface="Constantia" pitchFamily="18" charset="0"/>
              </a:rPr>
              <a:t>(§ 221 TŘ)</a:t>
            </a:r>
          </a:p>
          <a:p>
            <a:pPr algn="just" eaLnBrk="1" hangingPunct="1">
              <a:lnSpc>
                <a:spcPct val="110000"/>
              </a:lnSpc>
              <a:buFont typeface="Arial" charset="0"/>
              <a:buNone/>
              <a:defRPr/>
            </a:pPr>
            <a:r>
              <a:rPr lang="cs-CZ" sz="1800" dirty="0">
                <a:latin typeface="Constantia" pitchFamily="18" charset="0"/>
              </a:rPr>
              <a:t>         2. usnesení o postoupení věci jinému soudu nebo jinému orgánu </a:t>
            </a:r>
            <a:r>
              <a:rPr lang="cs-CZ" sz="1800" i="1" dirty="0">
                <a:latin typeface="Constantia" pitchFamily="18" charset="0"/>
              </a:rPr>
              <a:t>(§ 222 TŘ)</a:t>
            </a:r>
          </a:p>
          <a:p>
            <a:pPr algn="just" eaLnBrk="1" hangingPunct="1">
              <a:lnSpc>
                <a:spcPct val="110000"/>
              </a:lnSpc>
              <a:buFont typeface="Arial" charset="0"/>
              <a:buNone/>
              <a:defRPr/>
            </a:pPr>
            <a:r>
              <a:rPr lang="cs-CZ" sz="1800" dirty="0">
                <a:latin typeface="Constantia" pitchFamily="18" charset="0"/>
              </a:rPr>
              <a:t>         2. usnesení o zastavení trestního stíhání </a:t>
            </a:r>
            <a:r>
              <a:rPr lang="cs-CZ" sz="1800" i="1" dirty="0">
                <a:latin typeface="Constantia" pitchFamily="18" charset="0"/>
              </a:rPr>
              <a:t>(§ 223 TŘ)</a:t>
            </a:r>
          </a:p>
          <a:p>
            <a:pPr algn="just" eaLnBrk="1" hangingPunct="1">
              <a:lnSpc>
                <a:spcPct val="110000"/>
              </a:lnSpc>
              <a:buFont typeface="Arial" charset="0"/>
              <a:buNone/>
              <a:defRPr/>
            </a:pPr>
            <a:r>
              <a:rPr lang="cs-CZ" sz="1800" dirty="0">
                <a:latin typeface="Constantia" pitchFamily="18" charset="0"/>
              </a:rPr>
              <a:t>         3. usnesení o přerušení trestního stíhání </a:t>
            </a:r>
            <a:r>
              <a:rPr lang="cs-CZ" sz="1800" i="1" dirty="0">
                <a:latin typeface="Constantia" pitchFamily="18" charset="0"/>
              </a:rPr>
              <a:t>(§ 224 TŘ)</a:t>
            </a:r>
          </a:p>
          <a:p>
            <a:pPr algn="just" eaLnBrk="1" hangingPunct="1">
              <a:lnSpc>
                <a:spcPct val="110000"/>
              </a:lnSpc>
              <a:buFont typeface="Arial" charset="0"/>
              <a:buNone/>
              <a:defRPr/>
            </a:pPr>
            <a:r>
              <a:rPr lang="cs-CZ" sz="1800" dirty="0">
                <a:latin typeface="Constantia" pitchFamily="18" charset="0"/>
              </a:rPr>
              <a:t>         4. usnesení o podmíněném zastavení trestního stíhání </a:t>
            </a:r>
            <a:r>
              <a:rPr lang="cs-CZ" sz="1800" i="1" dirty="0">
                <a:latin typeface="Constantia" pitchFamily="18" charset="0"/>
              </a:rPr>
              <a:t>(§ 223a TŘ za  podmínek § 307 a </a:t>
            </a:r>
            <a:r>
              <a:rPr lang="cs-CZ" sz="1800" i="1" dirty="0" err="1">
                <a:latin typeface="Constantia" pitchFamily="18" charset="0"/>
              </a:rPr>
              <a:t>násled</a:t>
            </a:r>
            <a:r>
              <a:rPr lang="cs-CZ" sz="1800" i="1" dirty="0">
                <a:latin typeface="Constantia" pitchFamily="18" charset="0"/>
              </a:rPr>
              <a:t>. TŘ)</a:t>
            </a:r>
          </a:p>
          <a:p>
            <a:pPr algn="just" eaLnBrk="1" hangingPunct="1">
              <a:lnSpc>
                <a:spcPct val="110000"/>
              </a:lnSpc>
              <a:buFont typeface="Arial" charset="0"/>
              <a:buNone/>
              <a:defRPr/>
            </a:pPr>
            <a:r>
              <a:rPr lang="cs-CZ" sz="1800" dirty="0">
                <a:latin typeface="Constantia" pitchFamily="18" charset="0"/>
              </a:rPr>
              <a:t>         5.  usnesení o schválení narovnání </a:t>
            </a:r>
            <a:r>
              <a:rPr lang="cs-CZ" sz="1800" i="1" dirty="0">
                <a:latin typeface="Constantia" pitchFamily="18" charset="0"/>
              </a:rPr>
              <a:t>(§ 223a TŘ za podmínek § 309 a </a:t>
            </a:r>
            <a:r>
              <a:rPr lang="cs-CZ" sz="1800" i="1" dirty="0" err="1">
                <a:latin typeface="Constantia" pitchFamily="18" charset="0"/>
              </a:rPr>
              <a:t>násled</a:t>
            </a:r>
            <a:r>
              <a:rPr lang="cs-CZ" sz="1800" i="1" dirty="0">
                <a:latin typeface="Constantia" pitchFamily="18" charset="0"/>
              </a:rPr>
              <a:t>. TŘ)</a:t>
            </a:r>
          </a:p>
          <a:p>
            <a:pPr algn="just" eaLnBrk="1" hangingPunct="1">
              <a:lnSpc>
                <a:spcPct val="110000"/>
              </a:lnSpc>
              <a:buFont typeface="Arial" charset="0"/>
              <a:buNone/>
              <a:defRPr/>
            </a:pPr>
            <a:r>
              <a:rPr lang="cs-CZ" sz="1800" dirty="0">
                <a:latin typeface="Constantia" pitchFamily="18" charset="0"/>
              </a:rPr>
              <a:t>         6. rozsudek, jímž soud stanoví, zda se obžalovaný uznává vinným nebo zda se obžaloby   zprošťuje </a:t>
            </a:r>
            <a:r>
              <a:rPr lang="cs-CZ" sz="1800" i="1" dirty="0">
                <a:latin typeface="Constantia" pitchFamily="18" charset="0"/>
              </a:rPr>
              <a:t>(§ 225 a § 226 TŘ </a:t>
            </a:r>
            <a:r>
              <a:rPr lang="cs-CZ" sz="1800" b="1" i="1" dirty="0">
                <a:latin typeface="Constantia" pitchFamily="18" charset="0"/>
              </a:rPr>
              <a:t>XXX</a:t>
            </a:r>
            <a:r>
              <a:rPr lang="cs-CZ" sz="1800" i="1" dirty="0">
                <a:latin typeface="Constantia" pitchFamily="18" charset="0"/>
              </a:rPr>
              <a:t> odchylná úprava než v § 172 odst. 1 TŘ); </a:t>
            </a:r>
          </a:p>
          <a:p>
            <a:pPr algn="just" eaLnBrk="1" hangingPunct="1">
              <a:lnSpc>
                <a:spcPct val="110000"/>
              </a:lnSpc>
              <a:buFont typeface="Arial" charset="0"/>
              <a:buNone/>
              <a:defRPr/>
            </a:pPr>
            <a:r>
              <a:rPr lang="cs-CZ" sz="1800" dirty="0">
                <a:latin typeface="Constantia" pitchFamily="18" charset="0"/>
              </a:rPr>
              <a:t>      </a:t>
            </a:r>
          </a:p>
          <a:p>
            <a:pPr algn="just" eaLnBrk="1" hangingPunct="1">
              <a:lnSpc>
                <a:spcPct val="110000"/>
              </a:lnSpc>
              <a:defRPr/>
            </a:pPr>
            <a:r>
              <a:rPr lang="cs-CZ" sz="1800" dirty="0">
                <a:latin typeface="Constantia" pitchFamily="18" charset="0"/>
              </a:rPr>
              <a:t>zvláštní postup při pokračování v trestním stíhání po udělení milosti, amnestii, promlčení či nesouhlasu poškozeného </a:t>
            </a:r>
            <a:r>
              <a:rPr lang="cs-CZ" sz="1800" i="1" dirty="0">
                <a:latin typeface="Constantia" pitchFamily="18" charset="0"/>
              </a:rPr>
              <a:t>(§ 227 TŘ) </a:t>
            </a:r>
          </a:p>
          <a:p>
            <a:pPr algn="just" eaLnBrk="1" hangingPunct="1">
              <a:lnSpc>
                <a:spcPct val="110000"/>
              </a:lnSpc>
              <a:defRPr/>
            </a:pPr>
            <a:endParaRPr lang="cs-CZ" sz="1800" i="1" dirty="0">
              <a:latin typeface="Constantia" pitchFamily="18" charset="0"/>
            </a:endParaRPr>
          </a:p>
          <a:p>
            <a:pPr algn="just" eaLnBrk="1" hangingPunct="1">
              <a:lnSpc>
                <a:spcPct val="110000"/>
              </a:lnSpc>
              <a:buFont typeface="Arial" charset="0"/>
              <a:buNone/>
              <a:defRPr/>
            </a:pPr>
            <a:r>
              <a:rPr lang="cs-CZ" sz="1800" dirty="0">
                <a:latin typeface="Constantia" pitchFamily="18" charset="0"/>
              </a:rPr>
              <a:t>      + rozhodování o náhradě škody </a:t>
            </a:r>
            <a:r>
              <a:rPr lang="cs-CZ" sz="1800" i="1" dirty="0">
                <a:latin typeface="Constantia" pitchFamily="18" charset="0"/>
              </a:rPr>
              <a:t>(§ 228 a § 229 TŘ)</a:t>
            </a:r>
          </a:p>
          <a:p>
            <a:pPr algn="just" eaLnBrk="1" hangingPunct="1">
              <a:lnSpc>
                <a:spcPct val="110000"/>
              </a:lnSpc>
              <a:buFont typeface="Arial" charset="0"/>
              <a:buNone/>
              <a:defRPr/>
            </a:pPr>
            <a:r>
              <a:rPr lang="cs-CZ" sz="1800" dirty="0">
                <a:latin typeface="Constantia" pitchFamily="18" charset="0"/>
              </a:rPr>
              <a:t>      + rozhodování o ochranném opatření </a:t>
            </a:r>
            <a:r>
              <a:rPr lang="cs-CZ" sz="1800" i="1" dirty="0">
                <a:latin typeface="Constantia" pitchFamily="18" charset="0"/>
              </a:rPr>
              <a:t>(§ 230 TŘ) </a:t>
            </a:r>
            <a:endParaRPr lang="cs-CZ" sz="1800" dirty="0"/>
          </a:p>
        </p:txBody>
      </p:sp>
      <p:sp>
        <p:nvSpPr>
          <p:cNvPr id="4" name="Zástupný symbol pro číslo snímku 3"/>
          <p:cNvSpPr>
            <a:spLocks noGrp="1"/>
          </p:cNvSpPr>
          <p:nvPr>
            <p:ph type="sldNum" sz="quarter" idx="12"/>
          </p:nvPr>
        </p:nvSpPr>
        <p:spPr/>
        <p:txBody>
          <a:bodyPr/>
          <a:lstStyle/>
          <a:p>
            <a:pPr>
              <a:defRPr/>
            </a:pPr>
            <a:fld id="{A2DCBEBA-0A6D-48AA-B5A4-50CBCA92E019}" type="slidenum">
              <a:rPr lang="cs-CZ"/>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a:xfrm>
            <a:off x="457200" y="274638"/>
            <a:ext cx="8229600" cy="777875"/>
          </a:xfrm>
        </p:spPr>
        <p:txBody>
          <a:bodyPr/>
          <a:lstStyle/>
          <a:p>
            <a:pPr eaLnBrk="1" hangingPunct="1"/>
            <a:r>
              <a:rPr lang="cs-CZ" sz="3200" b="1">
                <a:latin typeface="Constantia" pitchFamily="18" charset="0"/>
              </a:rPr>
              <a:t>Průběh hlavního líčení</a:t>
            </a:r>
            <a:endParaRPr lang="cs-CZ" sz="3200"/>
          </a:p>
        </p:txBody>
      </p:sp>
      <p:sp>
        <p:nvSpPr>
          <p:cNvPr id="29698" name="Zástupný symbol pro obsah 2"/>
          <p:cNvSpPr>
            <a:spLocks noGrp="1"/>
          </p:cNvSpPr>
          <p:nvPr>
            <p:ph idx="1"/>
          </p:nvPr>
        </p:nvSpPr>
        <p:spPr>
          <a:xfrm>
            <a:off x="457200" y="1196975"/>
            <a:ext cx="8229600" cy="4929188"/>
          </a:xfrm>
        </p:spPr>
        <p:txBody>
          <a:bodyPr/>
          <a:lstStyle/>
          <a:p>
            <a:pPr marL="609600" indent="-609600" algn="just" eaLnBrk="1" hangingPunct="1"/>
            <a:r>
              <a:rPr lang="cs-CZ" sz="2000" b="1" u="sng" dirty="0">
                <a:solidFill>
                  <a:srgbClr val="C00000"/>
                </a:solidFill>
                <a:latin typeface="Constantia" pitchFamily="18" charset="0"/>
              </a:rPr>
              <a:t>Rozhodnutí soudu mimo hlavní líčení</a:t>
            </a:r>
            <a:r>
              <a:rPr lang="cs-CZ" sz="2000" dirty="0">
                <a:latin typeface="Constantia" pitchFamily="18" charset="0"/>
              </a:rPr>
              <a:t> (§ 231 TŘ): </a:t>
            </a:r>
          </a:p>
          <a:p>
            <a:pPr marL="609600" indent="-609600" algn="just" eaLnBrk="1" hangingPunct="1"/>
            <a:endParaRPr lang="cs-CZ" sz="2000" dirty="0">
              <a:latin typeface="Constantia" pitchFamily="18" charset="0"/>
            </a:endParaRPr>
          </a:p>
          <a:p>
            <a:pPr marL="609600" indent="-609600" algn="just" eaLnBrk="1" hangingPunct="1">
              <a:buFont typeface="Arial" charset="0"/>
              <a:buNone/>
            </a:pPr>
            <a:r>
              <a:rPr lang="cs-CZ" sz="2000" dirty="0">
                <a:latin typeface="Constantia" pitchFamily="18" charset="0"/>
              </a:rPr>
              <a:t>         - v neveřejném zasedání </a:t>
            </a:r>
          </a:p>
          <a:p>
            <a:pPr marL="609600" indent="-609600" algn="just" eaLnBrk="1" hangingPunct="1">
              <a:buFont typeface="Arial" charset="0"/>
              <a:buNone/>
            </a:pPr>
            <a:r>
              <a:rPr lang="cs-CZ" sz="2000" dirty="0">
                <a:latin typeface="Constantia" pitchFamily="18" charset="0"/>
              </a:rPr>
              <a:t>         - formou usnesení</a:t>
            </a:r>
          </a:p>
          <a:p>
            <a:pPr marL="609600" indent="-609600" algn="just" eaLnBrk="1" hangingPunct="1">
              <a:buFont typeface="Arial" charset="0"/>
              <a:buNone/>
            </a:pPr>
            <a:endParaRPr lang="cs-CZ" sz="2000" dirty="0">
              <a:latin typeface="Constantia" pitchFamily="18" charset="0"/>
            </a:endParaRPr>
          </a:p>
          <a:p>
            <a:pPr marL="609600" indent="-609600" algn="just" eaLnBrk="1" hangingPunct="1">
              <a:buFont typeface="Arial" charset="0"/>
              <a:buNone/>
            </a:pPr>
            <a:r>
              <a:rPr lang="cs-CZ" sz="2000" dirty="0">
                <a:latin typeface="Constantia" pitchFamily="18" charset="0"/>
              </a:rPr>
              <a:t>         </a:t>
            </a:r>
            <a:r>
              <a:rPr lang="cs-CZ" sz="2000" b="1" dirty="0">
                <a:latin typeface="Constantia" pitchFamily="18" charset="0"/>
              </a:rPr>
              <a:t>druhy soudních rozhodnutí:</a:t>
            </a:r>
          </a:p>
          <a:p>
            <a:pPr marL="609600" indent="-609600" algn="just" eaLnBrk="1" hangingPunct="1">
              <a:buFont typeface="Arial" charset="0"/>
              <a:buNone/>
            </a:pPr>
            <a:endParaRPr lang="cs-CZ" sz="2000" b="1" dirty="0">
              <a:latin typeface="Constantia" pitchFamily="18" charset="0"/>
            </a:endParaRPr>
          </a:p>
          <a:p>
            <a:pPr marL="609600" indent="-609600" algn="just" eaLnBrk="1" hangingPunct="1">
              <a:buFont typeface="Arial" charset="0"/>
              <a:buNone/>
            </a:pPr>
            <a:r>
              <a:rPr lang="cs-CZ" sz="2000" dirty="0">
                <a:latin typeface="Constantia" pitchFamily="18" charset="0"/>
              </a:rPr>
              <a:t>         1. o zastavení trestního stíhání </a:t>
            </a:r>
            <a:r>
              <a:rPr lang="cs-CZ" sz="2000" i="1" dirty="0">
                <a:latin typeface="Constantia" pitchFamily="18" charset="0"/>
              </a:rPr>
              <a:t>(za podmínek § 223  odst. 1, 2 TŘ)</a:t>
            </a:r>
            <a:endParaRPr lang="cs-CZ" sz="2000" dirty="0">
              <a:latin typeface="Constantia" pitchFamily="18" charset="0"/>
            </a:endParaRPr>
          </a:p>
          <a:p>
            <a:pPr marL="609600" indent="-609600" algn="just" eaLnBrk="1" hangingPunct="1">
              <a:buFont typeface="Arial" charset="0"/>
              <a:buNone/>
            </a:pPr>
            <a:r>
              <a:rPr lang="cs-CZ" sz="2000" dirty="0">
                <a:latin typeface="Constantia" pitchFamily="18" charset="0"/>
              </a:rPr>
              <a:t>         2. o přerušení trestního stíhání </a:t>
            </a:r>
            <a:r>
              <a:rPr lang="cs-CZ" sz="2000" i="1" dirty="0">
                <a:latin typeface="Constantia" pitchFamily="18" charset="0"/>
              </a:rPr>
              <a:t>(za podmínek § 224  odst. 1, 2 TŘ)</a:t>
            </a:r>
            <a:endParaRPr lang="cs-CZ" sz="2000" dirty="0">
              <a:latin typeface="Constantia" pitchFamily="18" charset="0"/>
            </a:endParaRPr>
          </a:p>
          <a:p>
            <a:pPr marL="609600" indent="-609600" algn="just" eaLnBrk="1" hangingPunct="1">
              <a:buFont typeface="Arial" charset="0"/>
              <a:buNone/>
            </a:pPr>
            <a:r>
              <a:rPr lang="cs-CZ" sz="2000" dirty="0">
                <a:latin typeface="Constantia" pitchFamily="18" charset="0"/>
              </a:rPr>
              <a:t>         3. o podmíněném zastavení trestního stíhání </a:t>
            </a:r>
            <a:r>
              <a:rPr lang="cs-CZ" sz="2000" i="1" dirty="0">
                <a:latin typeface="Constantia" pitchFamily="18" charset="0"/>
              </a:rPr>
              <a:t>(za podmínek § 223a TŘ ve spojení s § 307 a </a:t>
            </a:r>
            <a:r>
              <a:rPr lang="cs-CZ" sz="2000" i="1" dirty="0" err="1">
                <a:latin typeface="Constantia" pitchFamily="18" charset="0"/>
              </a:rPr>
              <a:t>násled</a:t>
            </a:r>
            <a:r>
              <a:rPr lang="cs-CZ" sz="2000" i="1" dirty="0">
                <a:latin typeface="Constantia" pitchFamily="18" charset="0"/>
              </a:rPr>
              <a:t>. TŘ)</a:t>
            </a:r>
            <a:endParaRPr lang="cs-CZ" sz="2000" dirty="0">
              <a:latin typeface="Constantia" pitchFamily="18" charset="0"/>
            </a:endParaRPr>
          </a:p>
          <a:p>
            <a:pPr marL="609600" indent="-609600" algn="just" eaLnBrk="1" hangingPunct="1">
              <a:buFont typeface="Arial" charset="0"/>
              <a:buNone/>
            </a:pPr>
            <a:r>
              <a:rPr lang="cs-CZ" sz="2000" dirty="0">
                <a:latin typeface="Constantia" pitchFamily="18" charset="0"/>
              </a:rPr>
              <a:t>         4.  o schválení narovnání </a:t>
            </a:r>
            <a:r>
              <a:rPr lang="cs-CZ" sz="2000" i="1" dirty="0">
                <a:latin typeface="Constantia" pitchFamily="18" charset="0"/>
              </a:rPr>
              <a:t>( za podmínek § 223a TŘ ve spojení s § 309 a </a:t>
            </a:r>
            <a:r>
              <a:rPr lang="cs-CZ" sz="2000" i="1" dirty="0" err="1">
                <a:latin typeface="Constantia" pitchFamily="18" charset="0"/>
              </a:rPr>
              <a:t>násled</a:t>
            </a:r>
            <a:r>
              <a:rPr lang="cs-CZ" sz="2000" i="1" dirty="0">
                <a:latin typeface="Constantia" pitchFamily="18" charset="0"/>
              </a:rPr>
              <a:t>. TŘ)</a:t>
            </a:r>
            <a:endParaRPr lang="cs-CZ" sz="2000" dirty="0">
              <a:latin typeface="Constantia" pitchFamily="18" charset="0"/>
            </a:endParaRPr>
          </a:p>
          <a:p>
            <a:pPr marL="609600" indent="-609600" eaLnBrk="1" hangingPunct="1"/>
            <a:endParaRPr lang="cs-CZ" dirty="0"/>
          </a:p>
        </p:txBody>
      </p:sp>
      <p:sp>
        <p:nvSpPr>
          <p:cNvPr id="4" name="Zástupný symbol pro číslo snímku 3"/>
          <p:cNvSpPr>
            <a:spLocks noGrp="1"/>
          </p:cNvSpPr>
          <p:nvPr>
            <p:ph type="sldNum" sz="quarter" idx="12"/>
          </p:nvPr>
        </p:nvSpPr>
        <p:spPr/>
        <p:txBody>
          <a:bodyPr/>
          <a:lstStyle/>
          <a:p>
            <a:pPr>
              <a:defRPr/>
            </a:pPr>
            <a:fld id="{5D7CF56F-E7C9-4213-9811-33853AED8DB9}" type="slidenum">
              <a:rPr lang="cs-CZ"/>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a:xfrm>
            <a:off x="457200" y="188913"/>
            <a:ext cx="8229600" cy="863600"/>
          </a:xfrm>
        </p:spPr>
        <p:txBody>
          <a:bodyPr/>
          <a:lstStyle/>
          <a:p>
            <a:pPr eaLnBrk="1" hangingPunct="1"/>
            <a:r>
              <a:rPr lang="cs-CZ" sz="3200" b="1">
                <a:latin typeface="Constantia" pitchFamily="18" charset="0"/>
              </a:rPr>
              <a:t>Proces dokazování</a:t>
            </a:r>
          </a:p>
        </p:txBody>
      </p:sp>
      <p:sp>
        <p:nvSpPr>
          <p:cNvPr id="30722" name="Zástupný symbol pro obsah 2"/>
          <p:cNvSpPr>
            <a:spLocks noGrp="1"/>
          </p:cNvSpPr>
          <p:nvPr>
            <p:ph idx="1"/>
          </p:nvPr>
        </p:nvSpPr>
        <p:spPr>
          <a:xfrm>
            <a:off x="457200" y="1124744"/>
            <a:ext cx="8229600" cy="5472607"/>
          </a:xfrm>
        </p:spPr>
        <p:txBody>
          <a:bodyPr/>
          <a:lstStyle/>
          <a:p>
            <a:pPr marL="365125" indent="-255588" eaLnBrk="1" hangingPunct="1">
              <a:buFont typeface="Wingdings 3" pitchFamily="18" charset="2"/>
              <a:buChar char=""/>
            </a:pPr>
            <a:r>
              <a:rPr lang="cs-CZ" sz="2000" dirty="0">
                <a:latin typeface="Constantia" pitchFamily="18" charset="0"/>
              </a:rPr>
              <a:t>viz § 89 a </a:t>
            </a:r>
            <a:r>
              <a:rPr lang="cs-CZ" sz="2000" dirty="0" err="1">
                <a:latin typeface="Constantia" pitchFamily="18" charset="0"/>
              </a:rPr>
              <a:t>násled</a:t>
            </a:r>
            <a:r>
              <a:rPr lang="cs-CZ" sz="2000" dirty="0">
                <a:latin typeface="Constantia" pitchFamily="18" charset="0"/>
              </a:rPr>
              <a:t>. TŘ; § 207 až § 215 TŘ</a:t>
            </a:r>
          </a:p>
          <a:p>
            <a:pPr marL="365125" indent="-255588" eaLnBrk="1" hangingPunct="1">
              <a:buFont typeface="Wingdings 3" pitchFamily="18" charset="2"/>
              <a:buChar char=""/>
            </a:pPr>
            <a:endParaRPr lang="cs-CZ" sz="2000" dirty="0">
              <a:latin typeface="Constantia" pitchFamily="18" charset="0"/>
            </a:endParaRPr>
          </a:p>
          <a:p>
            <a:pPr marL="365125" indent="-255588" eaLnBrk="1" hangingPunct="1">
              <a:buFont typeface="Wingdings 3" pitchFamily="18" charset="2"/>
              <a:buChar char=""/>
            </a:pPr>
            <a:r>
              <a:rPr lang="cs-CZ" sz="2000" dirty="0">
                <a:latin typeface="Constantia" pitchFamily="18" charset="0"/>
              </a:rPr>
              <a:t>rozsah dokazování – viz § 89 odst. 1 TŘ</a:t>
            </a:r>
          </a:p>
          <a:p>
            <a:pPr marL="365125" indent="-255588" eaLnBrk="1" hangingPunct="1">
              <a:buFont typeface="Wingdings 3" pitchFamily="18" charset="2"/>
              <a:buChar char=""/>
            </a:pPr>
            <a:endParaRPr lang="cs-CZ" sz="2000" dirty="0">
              <a:latin typeface="Constantia" pitchFamily="18" charset="0"/>
            </a:endParaRPr>
          </a:p>
          <a:p>
            <a:pPr marL="365125" indent="-255588" eaLnBrk="1" hangingPunct="1">
              <a:buFont typeface="Wingdings 3" pitchFamily="18" charset="2"/>
              <a:buChar char=""/>
            </a:pPr>
            <a:r>
              <a:rPr lang="cs-CZ" sz="2000" dirty="0">
                <a:latin typeface="Constantia" pitchFamily="18" charset="0"/>
              </a:rPr>
              <a:t>těžiště dokazování</a:t>
            </a:r>
          </a:p>
          <a:p>
            <a:pPr marL="365125" indent="-255588" eaLnBrk="1" hangingPunct="1">
              <a:buFont typeface="Wingdings 3" pitchFamily="18" charset="2"/>
              <a:buChar char=""/>
            </a:pPr>
            <a:endParaRPr lang="cs-CZ" sz="2000" dirty="0">
              <a:latin typeface="Constantia" pitchFamily="18" charset="0"/>
            </a:endParaRPr>
          </a:p>
          <a:p>
            <a:pPr marL="365125" indent="-255588" eaLnBrk="1" hangingPunct="1">
              <a:buFont typeface="Wingdings 3" pitchFamily="18" charset="2"/>
              <a:buChar char=""/>
            </a:pPr>
            <a:r>
              <a:rPr lang="cs-CZ" sz="2000" dirty="0">
                <a:latin typeface="Constantia" pitchFamily="18" charset="0"/>
              </a:rPr>
              <a:t>důkaz </a:t>
            </a:r>
            <a:r>
              <a:rPr lang="cs-CZ" sz="2000" b="1" dirty="0">
                <a:latin typeface="Constantia" pitchFamily="18" charset="0"/>
              </a:rPr>
              <a:t>XXX</a:t>
            </a:r>
            <a:r>
              <a:rPr lang="cs-CZ" sz="2000" dirty="0">
                <a:latin typeface="Constantia" pitchFamily="18" charset="0"/>
              </a:rPr>
              <a:t> důkazní prostředek</a:t>
            </a:r>
          </a:p>
          <a:p>
            <a:pPr marL="365125" indent="-255588" eaLnBrk="1" hangingPunct="1">
              <a:buFont typeface="Wingdings 3" pitchFamily="18" charset="2"/>
              <a:buChar char=""/>
            </a:pPr>
            <a:endParaRPr lang="cs-CZ" sz="2000" dirty="0">
              <a:latin typeface="Constantia" pitchFamily="18" charset="0"/>
            </a:endParaRPr>
          </a:p>
          <a:p>
            <a:pPr marL="365125" indent="-255588" eaLnBrk="1" hangingPunct="1">
              <a:buFont typeface="Wingdings 3" pitchFamily="18" charset="2"/>
              <a:buChar char=""/>
            </a:pPr>
            <a:r>
              <a:rPr lang="cs-CZ" sz="2000" dirty="0">
                <a:latin typeface="Constantia" pitchFamily="18" charset="0"/>
              </a:rPr>
              <a:t>vyhledávání, zajišťování a provádění důkazů</a:t>
            </a:r>
          </a:p>
          <a:p>
            <a:pPr marL="365125" indent="-255588" eaLnBrk="1" hangingPunct="1">
              <a:buFont typeface="Wingdings 3" pitchFamily="18" charset="2"/>
              <a:buChar char=""/>
            </a:pPr>
            <a:endParaRPr lang="cs-CZ" sz="2000" dirty="0">
              <a:latin typeface="Constantia" pitchFamily="18" charset="0"/>
            </a:endParaRPr>
          </a:p>
          <a:p>
            <a:pPr marL="365125" indent="-255588" eaLnBrk="1" hangingPunct="1">
              <a:buFont typeface="Wingdings 3" pitchFamily="18" charset="2"/>
              <a:buChar char=""/>
            </a:pPr>
            <a:r>
              <a:rPr lang="cs-CZ" sz="2000" dirty="0">
                <a:latin typeface="Constantia" pitchFamily="18" charset="0"/>
              </a:rPr>
              <a:t>zásada bezprostřednosti a volného hodnocení důkazů</a:t>
            </a:r>
          </a:p>
        </p:txBody>
      </p:sp>
      <p:sp>
        <p:nvSpPr>
          <p:cNvPr id="4" name="Zástupný symbol pro číslo snímk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2BD8A2-D280-4E6F-87BA-CF9802C70964}" type="slidenum">
              <a:rPr kumimoji="0" lang="cs-CZ"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89367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a:xfrm>
            <a:off x="457200" y="188913"/>
            <a:ext cx="8229600" cy="863600"/>
          </a:xfrm>
        </p:spPr>
        <p:txBody>
          <a:bodyPr/>
          <a:lstStyle/>
          <a:p>
            <a:pPr eaLnBrk="1" hangingPunct="1"/>
            <a:r>
              <a:rPr lang="cs-CZ" sz="3200" b="1">
                <a:latin typeface="Constantia" pitchFamily="18" charset="0"/>
              </a:rPr>
              <a:t>Proces dokazování</a:t>
            </a:r>
          </a:p>
        </p:txBody>
      </p:sp>
      <p:sp>
        <p:nvSpPr>
          <p:cNvPr id="30722" name="Zástupný symbol pro obsah 2"/>
          <p:cNvSpPr>
            <a:spLocks noGrp="1"/>
          </p:cNvSpPr>
          <p:nvPr>
            <p:ph idx="1"/>
          </p:nvPr>
        </p:nvSpPr>
        <p:spPr>
          <a:xfrm>
            <a:off x="251520" y="836712"/>
            <a:ext cx="8712968" cy="5884763"/>
          </a:xfrm>
        </p:spPr>
        <p:txBody>
          <a:bodyPr/>
          <a:lstStyle/>
          <a:p>
            <a:pPr marL="365125" indent="-255588" algn="just" eaLnBrk="1" hangingPunct="1">
              <a:buFont typeface="Wingdings 3" pitchFamily="18" charset="2"/>
              <a:buChar char=""/>
            </a:pPr>
            <a:r>
              <a:rPr lang="cs-CZ" sz="2000" b="1" dirty="0">
                <a:solidFill>
                  <a:srgbClr val="C00000"/>
                </a:solidFill>
                <a:latin typeface="Constantia" pitchFamily="18" charset="0"/>
              </a:rPr>
              <a:t>součinnost stran při dokazování </a:t>
            </a:r>
            <a:r>
              <a:rPr lang="cs-CZ" sz="2000" dirty="0">
                <a:latin typeface="Constantia" pitchFamily="18" charset="0"/>
              </a:rPr>
              <a:t>(</a:t>
            </a:r>
            <a:r>
              <a:rPr lang="cs-CZ" sz="2000" i="1" dirty="0">
                <a:latin typeface="Constantia" pitchFamily="18" charset="0"/>
              </a:rPr>
              <a:t>kladení dotazů vyslýchaným osobám – u osob mladších 18. let jen prostřednictvím soudce; provedení důkazu, zejména výslechu svědka či znalce obhajobou či obžalobou na jejich žádost – viz § 215 odst. 2 TŘ </a:t>
            </a:r>
            <a:r>
              <a:rPr lang="cs-CZ" sz="2000" b="1" i="1" dirty="0">
                <a:latin typeface="Constantia" pitchFamily="18" charset="0"/>
              </a:rPr>
              <a:t>XXX</a:t>
            </a:r>
            <a:r>
              <a:rPr lang="cs-CZ" sz="2000" i="1" dirty="0">
                <a:latin typeface="Constantia" pitchFamily="18" charset="0"/>
              </a:rPr>
              <a:t> obhájci nelze jednostranně, tj. bez jeho žádosti, uložit provedení důkazu – takový postup (výzva) soudu je možný jen ve vztahu k SZ a důkazům podporujícím obžalobu = § 180 odst. 3 a § 203 TŘ)</a:t>
            </a:r>
          </a:p>
          <a:p>
            <a:pPr marL="365125" indent="-255588" algn="just" eaLnBrk="1" hangingPunct="1">
              <a:buFont typeface="Wingdings 3" pitchFamily="18" charset="2"/>
              <a:buChar char=""/>
            </a:pPr>
            <a:endParaRPr lang="cs-CZ" sz="2000" i="1" dirty="0">
              <a:latin typeface="Constantia" pitchFamily="18" charset="0"/>
            </a:endParaRPr>
          </a:p>
          <a:p>
            <a:pPr marL="365125" indent="-255588" algn="just" eaLnBrk="1" hangingPunct="1">
              <a:buFont typeface="Wingdings 3" pitchFamily="18" charset="2"/>
              <a:buChar char=""/>
            </a:pPr>
            <a:r>
              <a:rPr lang="cs-CZ" sz="2000" b="1" dirty="0">
                <a:solidFill>
                  <a:srgbClr val="C00000"/>
                </a:solidFill>
                <a:latin typeface="Constantia" panose="02030602050306030303" pitchFamily="18" charset="0"/>
                <a:ea typeface="Cambria" panose="02040503050406030204" pitchFamily="18" charset="0"/>
              </a:rPr>
              <a:t>právo obhájce žádat, aby mu bylo umožněno provést důkaz</a:t>
            </a:r>
            <a:r>
              <a:rPr lang="cs-CZ" sz="2000" b="1" dirty="0">
                <a:solidFill>
                  <a:schemeClr val="accent2">
                    <a:lumMod val="75000"/>
                  </a:schemeClr>
                </a:solidFill>
                <a:latin typeface="Constantia" panose="02030602050306030303" pitchFamily="18" charset="0"/>
                <a:ea typeface="Cambria" panose="02040503050406030204" pitchFamily="18" charset="0"/>
              </a:rPr>
              <a:t> </a:t>
            </a:r>
            <a:r>
              <a:rPr lang="cs-CZ" sz="2000" dirty="0">
                <a:latin typeface="Constantia" panose="02030602050306030303" pitchFamily="18" charset="0"/>
                <a:ea typeface="Cambria" panose="02040503050406030204" pitchFamily="18" charset="0"/>
              </a:rPr>
              <a:t>(viz § 215 odst. 2 TŘ) = jen v řízení před soudem (nelze rozšiřovat i na fázi PŘ)</a:t>
            </a:r>
          </a:p>
          <a:p>
            <a:pPr algn="just"/>
            <a:r>
              <a:rPr lang="cs-CZ" sz="2000" dirty="0">
                <a:latin typeface="Constantia" panose="02030602050306030303" pitchFamily="18" charset="0"/>
                <a:ea typeface="Cambria" panose="02040503050406030204" pitchFamily="18" charset="0"/>
              </a:rPr>
              <a:t>výčet je demonstrativní – může se jednat o jakýkoli důkaz </a:t>
            </a:r>
            <a:r>
              <a:rPr lang="cs-CZ" sz="2000" i="1" dirty="0">
                <a:latin typeface="Constantia" panose="02030602050306030303" pitchFamily="18" charset="0"/>
                <a:ea typeface="Cambria" panose="02040503050406030204" pitchFamily="18" charset="0"/>
              </a:rPr>
              <a:t>(nejen o výslech svědka nebo znalce) </a:t>
            </a:r>
            <a:r>
              <a:rPr lang="cs-CZ" sz="2000" b="1" i="1" dirty="0">
                <a:latin typeface="Constantia" panose="02030602050306030303" pitchFamily="18" charset="0"/>
                <a:ea typeface="Cambria" panose="02040503050406030204" pitchFamily="18" charset="0"/>
              </a:rPr>
              <a:t>XXX</a:t>
            </a:r>
            <a:r>
              <a:rPr lang="cs-CZ" sz="2000" i="1" dirty="0">
                <a:latin typeface="Constantia" panose="02030602050306030303" pitchFamily="18" charset="0"/>
                <a:ea typeface="Cambria" panose="02040503050406030204" pitchFamily="18" charset="0"/>
              </a:rPr>
              <a:t> </a:t>
            </a:r>
            <a:r>
              <a:rPr lang="cs-CZ" sz="2000" dirty="0">
                <a:latin typeface="Constantia" panose="02030602050306030303" pitchFamily="18" charset="0"/>
                <a:ea typeface="Cambria" panose="02040503050406030204" pitchFamily="18" charset="0"/>
              </a:rPr>
              <a:t>taxativní výčet situací, kdy soud není povinen návrhu vyhovět</a:t>
            </a:r>
          </a:p>
          <a:p>
            <a:pPr algn="just"/>
            <a:r>
              <a:rPr lang="cs-CZ" sz="2000" dirty="0">
                <a:latin typeface="Constantia" panose="02030602050306030303" pitchFamily="18" charset="0"/>
                <a:ea typeface="Cambria" panose="02040503050406030204" pitchFamily="18" charset="0"/>
              </a:rPr>
              <a:t>postup jen na žádost obžalovaného nebo obhájce</a:t>
            </a:r>
          </a:p>
          <a:p>
            <a:pPr algn="just"/>
            <a:r>
              <a:rPr lang="cs-CZ" sz="2000" dirty="0">
                <a:latin typeface="Constantia" panose="02030602050306030303" pitchFamily="18" charset="0"/>
                <a:ea typeface="Cambria" panose="02040503050406030204" pitchFamily="18" charset="0"/>
              </a:rPr>
              <a:t>nikoli plošné přenesení celého dokazování ze soudu na procesní strany = jen jednotlivě a v odůvodněných případech  </a:t>
            </a:r>
          </a:p>
          <a:p>
            <a:pPr algn="just"/>
            <a:r>
              <a:rPr lang="cs-CZ" sz="2000" dirty="0">
                <a:latin typeface="Constantia" panose="02030602050306030303" pitchFamily="18" charset="0"/>
                <a:ea typeface="Cambria" panose="02040503050406030204" pitchFamily="18" charset="0"/>
              </a:rPr>
              <a:t>zpravidla (ale nejen) se bude jednat o důkazy, které daná procesní strana navrhla nebo sama opatřila a soudu předložila </a:t>
            </a:r>
            <a:endParaRPr lang="cs-CZ" sz="2000" i="1" dirty="0">
              <a:latin typeface="Constantia" panose="02030602050306030303" pitchFamily="18" charset="0"/>
              <a:ea typeface="Cambria" panose="02040503050406030204" pitchFamily="18" charset="0"/>
            </a:endParaRPr>
          </a:p>
          <a:p>
            <a:pPr marL="365125" indent="-255588" algn="just" eaLnBrk="1" hangingPunct="1">
              <a:buFont typeface="Wingdings 3" pitchFamily="18" charset="2"/>
              <a:buChar char=""/>
            </a:pPr>
            <a:endParaRPr lang="cs-CZ" sz="2000" i="1" dirty="0">
              <a:latin typeface="Constantia" pitchFamily="18" charset="0"/>
            </a:endParaRPr>
          </a:p>
          <a:p>
            <a:pPr marL="109537" indent="0" algn="just" eaLnBrk="1" hangingPunct="1">
              <a:buNone/>
            </a:pPr>
            <a:endParaRPr lang="cs-CZ" sz="2000" i="1" dirty="0">
              <a:latin typeface="Constantia" pitchFamily="18" charset="0"/>
            </a:endParaRPr>
          </a:p>
        </p:txBody>
      </p:sp>
      <p:sp>
        <p:nvSpPr>
          <p:cNvPr id="4" name="Zástupný symbol pro číslo snímk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2BD8A2-D280-4E6F-87BA-CF9802C70964}" type="slidenum">
              <a:rPr kumimoji="0" lang="cs-CZ"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77088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a:xfrm>
            <a:off x="457200" y="188913"/>
            <a:ext cx="8229600" cy="863600"/>
          </a:xfrm>
        </p:spPr>
        <p:txBody>
          <a:bodyPr/>
          <a:lstStyle/>
          <a:p>
            <a:pPr eaLnBrk="1" hangingPunct="1"/>
            <a:r>
              <a:rPr lang="cs-CZ" sz="3200" b="1">
                <a:latin typeface="Constantia" pitchFamily="18" charset="0"/>
              </a:rPr>
              <a:t>Proces dokazování</a:t>
            </a:r>
          </a:p>
        </p:txBody>
      </p:sp>
      <p:sp>
        <p:nvSpPr>
          <p:cNvPr id="30722" name="Zástupný symbol pro obsah 2"/>
          <p:cNvSpPr>
            <a:spLocks noGrp="1"/>
          </p:cNvSpPr>
          <p:nvPr>
            <p:ph idx="1"/>
          </p:nvPr>
        </p:nvSpPr>
        <p:spPr>
          <a:xfrm>
            <a:off x="251520" y="1052513"/>
            <a:ext cx="8712968" cy="5668962"/>
          </a:xfrm>
        </p:spPr>
        <p:txBody>
          <a:bodyPr/>
          <a:lstStyle/>
          <a:p>
            <a:pPr marL="365125" indent="-255588" algn="just" eaLnBrk="1" hangingPunct="1">
              <a:buFont typeface="Wingdings 3" pitchFamily="18" charset="2"/>
              <a:buChar char=""/>
            </a:pPr>
            <a:r>
              <a:rPr lang="cs-CZ" sz="2000" dirty="0">
                <a:latin typeface="Constantia" pitchFamily="18" charset="0"/>
              </a:rPr>
              <a:t>jestliže obviněný v rámci návrhu stran na doplnění dokazování </a:t>
            </a:r>
            <a:r>
              <a:rPr lang="cs-CZ" sz="2000" b="1" u="sng" dirty="0">
                <a:latin typeface="Constantia" pitchFamily="18" charset="0"/>
              </a:rPr>
              <a:t>dá soudu toliko na zvážení</a:t>
            </a:r>
            <a:r>
              <a:rPr lang="cs-CZ" sz="2000" dirty="0">
                <a:latin typeface="Constantia" pitchFamily="18" charset="0"/>
              </a:rPr>
              <a:t>, zda případně provede další důkaz (např. znalecký posudek, výslech svědka apod.), pak takové vyjádření, kdy další postup ponechává výlučně na úvaze soudu, nelze považovat za relevantní návrh na doplnění dokazování, o kterém by bylo zapotřebí rozhodnout - pokud soud takový postup nezvolí, </a:t>
            </a:r>
            <a:r>
              <a:rPr lang="cs-CZ" sz="2000" b="1" u="sng" dirty="0">
                <a:latin typeface="Constantia" pitchFamily="18" charset="0"/>
              </a:rPr>
              <a:t>nejde o případ tzv. opomenutého důkazu</a:t>
            </a:r>
            <a:r>
              <a:rPr lang="cs-CZ" sz="2000" b="1" dirty="0">
                <a:latin typeface="Constantia" pitchFamily="18" charset="0"/>
              </a:rPr>
              <a:t> </a:t>
            </a:r>
            <a:r>
              <a:rPr lang="cs-CZ" sz="2000" i="1" dirty="0">
                <a:latin typeface="Constantia" pitchFamily="18" charset="0"/>
              </a:rPr>
              <a:t>(</a:t>
            </a:r>
            <a:r>
              <a:rPr lang="cs-CZ" sz="2000" b="1" i="1" dirty="0">
                <a:latin typeface="Constantia" pitchFamily="18" charset="0"/>
              </a:rPr>
              <a:t>R 31/2015</a:t>
            </a:r>
            <a:r>
              <a:rPr lang="cs-CZ" sz="2000" i="1" dirty="0">
                <a:latin typeface="Constantia" pitchFamily="18" charset="0"/>
              </a:rPr>
              <a:t>)</a:t>
            </a:r>
          </a:p>
          <a:p>
            <a:pPr marL="365125" indent="-255588" algn="just" eaLnBrk="1" hangingPunct="1">
              <a:buFont typeface="Wingdings 3" pitchFamily="18" charset="2"/>
              <a:buChar char=""/>
            </a:pPr>
            <a:endParaRPr lang="cs-CZ" sz="2000" i="1" dirty="0">
              <a:latin typeface="Constantia" pitchFamily="18" charset="0"/>
            </a:endParaRPr>
          </a:p>
          <a:p>
            <a:pPr marL="365125" indent="-255588" algn="just" eaLnBrk="1" hangingPunct="1">
              <a:buFont typeface="Wingdings 3" pitchFamily="18" charset="2"/>
              <a:buChar char=""/>
            </a:pPr>
            <a:r>
              <a:rPr lang="cs-CZ" sz="2000" dirty="0">
                <a:latin typeface="Constantia" pitchFamily="18" charset="0"/>
              </a:rPr>
              <a:t>důkazy přímé a nepřímé</a:t>
            </a:r>
          </a:p>
          <a:p>
            <a:pPr marL="365125" indent="-255588" algn="just" eaLnBrk="1" hangingPunct="1">
              <a:buFont typeface="Wingdings 3" pitchFamily="18" charset="2"/>
              <a:buChar char=""/>
            </a:pPr>
            <a:endParaRPr lang="cs-CZ" sz="2000" dirty="0">
              <a:latin typeface="Constantia" pitchFamily="18" charset="0"/>
            </a:endParaRPr>
          </a:p>
          <a:p>
            <a:pPr marL="365125" indent="-255588" algn="just" eaLnBrk="1" hangingPunct="1">
              <a:buFont typeface="Wingdings 3" pitchFamily="18" charset="2"/>
              <a:buChar char=""/>
            </a:pPr>
            <a:r>
              <a:rPr lang="cs-CZ" sz="2000" dirty="0">
                <a:latin typeface="Constantia" pitchFamily="18" charset="0"/>
              </a:rPr>
              <a:t>důkazy usvědčující a </a:t>
            </a:r>
            <a:r>
              <a:rPr lang="cs-CZ" sz="2000" dirty="0" err="1">
                <a:latin typeface="Constantia" pitchFamily="18" charset="0"/>
              </a:rPr>
              <a:t>vyviňující</a:t>
            </a:r>
            <a:endParaRPr lang="cs-CZ" sz="2000" dirty="0">
              <a:latin typeface="Constantia" pitchFamily="18" charset="0"/>
            </a:endParaRPr>
          </a:p>
        </p:txBody>
      </p:sp>
      <p:sp>
        <p:nvSpPr>
          <p:cNvPr id="4" name="Zástupný symbol pro číslo snímk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2BD8A2-D280-4E6F-87BA-CF9802C70964}" type="slidenum">
              <a:rPr kumimoji="0" lang="cs-CZ"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50858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a:xfrm>
            <a:off x="457200" y="116632"/>
            <a:ext cx="8229600" cy="595957"/>
          </a:xfrm>
        </p:spPr>
        <p:txBody>
          <a:bodyPr/>
          <a:lstStyle/>
          <a:p>
            <a:pPr eaLnBrk="1" hangingPunct="1"/>
            <a:r>
              <a:rPr lang="cs-CZ" sz="3200" b="1" dirty="0">
                <a:latin typeface="Constantia" pitchFamily="18" charset="0"/>
              </a:rPr>
              <a:t>Proces dokazování</a:t>
            </a:r>
            <a:endParaRPr lang="cs-CZ" sz="3200" dirty="0"/>
          </a:p>
        </p:txBody>
      </p:sp>
      <p:sp>
        <p:nvSpPr>
          <p:cNvPr id="31746" name="Zástupný symbol pro obsah 2"/>
          <p:cNvSpPr>
            <a:spLocks noGrp="1"/>
          </p:cNvSpPr>
          <p:nvPr>
            <p:ph idx="1"/>
          </p:nvPr>
        </p:nvSpPr>
        <p:spPr>
          <a:xfrm>
            <a:off x="179512" y="620688"/>
            <a:ext cx="8712968" cy="6100787"/>
          </a:xfrm>
        </p:spPr>
        <p:txBody>
          <a:bodyPr/>
          <a:lstStyle/>
          <a:p>
            <a:pPr algn="just" eaLnBrk="1" hangingPunct="1"/>
            <a:r>
              <a:rPr lang="cs-CZ" sz="2000" b="1" i="1" u="sng" dirty="0">
                <a:solidFill>
                  <a:srgbClr val="0070C0"/>
                </a:solidFill>
                <a:latin typeface="Constantia" pitchFamily="18" charset="0"/>
              </a:rPr>
              <a:t>od 01.10.2020</a:t>
            </a:r>
            <a:r>
              <a:rPr lang="cs-CZ" sz="2000" i="1" dirty="0">
                <a:solidFill>
                  <a:srgbClr val="FF0000"/>
                </a:solidFill>
                <a:latin typeface="Constantia" pitchFamily="18" charset="0"/>
              </a:rPr>
              <a:t> </a:t>
            </a:r>
            <a:r>
              <a:rPr lang="cs-CZ" sz="2000" b="1" dirty="0">
                <a:solidFill>
                  <a:srgbClr val="FF0000"/>
                </a:solidFill>
                <a:latin typeface="Constantia" pitchFamily="18" charset="0"/>
              </a:rPr>
              <a:t>je-li soudem přijato prohlášení viny učiněné obžalovaným</a:t>
            </a:r>
            <a:r>
              <a:rPr lang="cs-CZ" sz="2000" i="1" dirty="0">
                <a:solidFill>
                  <a:srgbClr val="FF0000"/>
                </a:solidFill>
                <a:latin typeface="Constantia" pitchFamily="18" charset="0"/>
              </a:rPr>
              <a:t>, </a:t>
            </a:r>
            <a:r>
              <a:rPr lang="cs-CZ" sz="2000" b="1" dirty="0">
                <a:solidFill>
                  <a:srgbClr val="FF0000"/>
                </a:solidFill>
                <a:latin typeface="Constantia" pitchFamily="18" charset="0"/>
              </a:rPr>
              <a:t>dokazování se neprovede </a:t>
            </a:r>
            <a:r>
              <a:rPr lang="cs-CZ" sz="2000" dirty="0">
                <a:solidFill>
                  <a:srgbClr val="FF0000"/>
                </a:solidFill>
                <a:latin typeface="Constantia" pitchFamily="18" charset="0"/>
              </a:rPr>
              <a:t>v tom rozsahu, v jakém obžalovaný prohlásil svoji vinu</a:t>
            </a:r>
            <a:r>
              <a:rPr lang="cs-CZ" sz="2000" i="1" dirty="0">
                <a:solidFill>
                  <a:srgbClr val="FF0000"/>
                </a:solidFill>
                <a:latin typeface="Constantia" pitchFamily="18" charset="0"/>
              </a:rPr>
              <a:t> (provede se jen ve zbylém rozsahu, tj. nad rámec prohlášení viny + vždy je dána možnost soudu vyslýchat obžalovaného k účasti jiných osob na skutku, ohledně kterého prohlásil vinu) </a:t>
            </a:r>
            <a:r>
              <a:rPr lang="cs-CZ" sz="2000" b="1" i="1" dirty="0">
                <a:solidFill>
                  <a:srgbClr val="FF0000"/>
                </a:solidFill>
                <a:latin typeface="Constantia" pitchFamily="18" charset="0"/>
              </a:rPr>
              <a:t>XXX </a:t>
            </a:r>
            <a:r>
              <a:rPr lang="cs-CZ" sz="2000" dirty="0">
                <a:solidFill>
                  <a:srgbClr val="FF0000"/>
                </a:solidFill>
                <a:latin typeface="Constantia" pitchFamily="18" charset="0"/>
              </a:rPr>
              <a:t>není-li prohlášení viny soudem přijato, k prohlášení se v rámci dokazování nepřihlíží (viz § 206c TŘ)</a:t>
            </a:r>
          </a:p>
          <a:p>
            <a:pPr algn="just" eaLnBrk="1" hangingPunct="1"/>
            <a:endParaRPr lang="cs-CZ" sz="2000" b="1" i="1" dirty="0">
              <a:solidFill>
                <a:srgbClr val="FF0000"/>
              </a:solidFill>
              <a:latin typeface="Constantia" pitchFamily="18" charset="0"/>
            </a:endParaRPr>
          </a:p>
          <a:p>
            <a:pPr algn="just" eaLnBrk="1" hangingPunct="1"/>
            <a:r>
              <a:rPr lang="cs-CZ" sz="2000" b="1" i="1" u="sng" dirty="0">
                <a:solidFill>
                  <a:srgbClr val="0070C0"/>
                </a:solidFill>
                <a:latin typeface="Constantia" pitchFamily="18" charset="0"/>
              </a:rPr>
              <a:t>od 01.10.2020</a:t>
            </a:r>
            <a:r>
              <a:rPr lang="cs-CZ" sz="2000" b="1" i="1" dirty="0">
                <a:solidFill>
                  <a:srgbClr val="FF0000"/>
                </a:solidFill>
                <a:latin typeface="Constantia" pitchFamily="18" charset="0"/>
              </a:rPr>
              <a:t> </a:t>
            </a:r>
            <a:r>
              <a:rPr lang="cs-CZ" sz="2000" b="1" dirty="0">
                <a:solidFill>
                  <a:srgbClr val="FF0000"/>
                </a:solidFill>
                <a:latin typeface="Constantia" pitchFamily="18" charset="0"/>
              </a:rPr>
              <a:t>možnost soudu rozhodnout o upuštění od dokazování těch skutečností, které SZ a obžalovaný </a:t>
            </a:r>
            <a:r>
              <a:rPr lang="cs-CZ" sz="2000" i="1" dirty="0">
                <a:solidFill>
                  <a:srgbClr val="FF0000"/>
                </a:solidFill>
                <a:latin typeface="Constantia" pitchFamily="18" charset="0"/>
              </a:rPr>
              <a:t>(nejpozději po přednesu obžaloby nebo návrhu na potrestání) </a:t>
            </a:r>
            <a:r>
              <a:rPr lang="cs-CZ" sz="2000" b="1" dirty="0">
                <a:solidFill>
                  <a:srgbClr val="FF0000"/>
                </a:solidFill>
                <a:latin typeface="Constantia" pitchFamily="18" charset="0"/>
              </a:rPr>
              <a:t>označili za nesporné</a:t>
            </a:r>
            <a:r>
              <a:rPr lang="cs-CZ" sz="2000" dirty="0">
                <a:solidFill>
                  <a:srgbClr val="FF0000"/>
                </a:solidFill>
                <a:latin typeface="Constantia" pitchFamily="18" charset="0"/>
              </a:rPr>
              <a:t>, </a:t>
            </a:r>
            <a:r>
              <a:rPr lang="cs-CZ" sz="2000" i="1" dirty="0">
                <a:solidFill>
                  <a:srgbClr val="FF0000"/>
                </a:solidFill>
                <a:latin typeface="Constantia" pitchFamily="18" charset="0"/>
              </a:rPr>
              <a:t>není-li důvod o těchto prohlášeních pochybovat (ačkoli nedošlo ke sjednání dohody o vině a trestu ani prohlášení viny obžalovaným) – viz § 206d TŘ</a:t>
            </a:r>
            <a:endParaRPr lang="cs-CZ" sz="2000" b="1" i="1" dirty="0">
              <a:solidFill>
                <a:srgbClr val="C00000"/>
              </a:solidFill>
              <a:latin typeface="Constantia" pitchFamily="18" charset="0"/>
            </a:endParaRPr>
          </a:p>
          <a:p>
            <a:pPr marL="365125" indent="-255588" algn="just" eaLnBrk="1" hangingPunct="1">
              <a:buFont typeface="Wingdings 3" pitchFamily="18" charset="2"/>
              <a:buChar char=""/>
            </a:pPr>
            <a:endParaRPr lang="cs-CZ" sz="2000" b="1" dirty="0">
              <a:solidFill>
                <a:srgbClr val="C00000"/>
              </a:solidFill>
              <a:latin typeface="Constantia" pitchFamily="18" charset="0"/>
            </a:endParaRPr>
          </a:p>
          <a:p>
            <a:pPr marL="365125" indent="-255588" algn="just" eaLnBrk="1" hangingPunct="1">
              <a:buFont typeface="Wingdings 3" pitchFamily="18" charset="2"/>
              <a:buChar char=""/>
            </a:pPr>
            <a:r>
              <a:rPr lang="cs-CZ" sz="2000" b="1" dirty="0">
                <a:solidFill>
                  <a:srgbClr val="C00000"/>
                </a:solidFill>
                <a:latin typeface="Constantia" pitchFamily="18" charset="0"/>
              </a:rPr>
              <a:t>nepoužitelnost důkazů </a:t>
            </a:r>
            <a:r>
              <a:rPr lang="cs-CZ" sz="2000" dirty="0">
                <a:latin typeface="Constantia" pitchFamily="18" charset="0"/>
              </a:rPr>
              <a:t>opatřených nezákonným donucením nebo hrozbou  - viz § 89 odst. 3 TŘ</a:t>
            </a:r>
          </a:p>
          <a:p>
            <a:pPr marL="365125" indent="-255588" algn="just" eaLnBrk="1" hangingPunct="1">
              <a:buFont typeface="Wingdings 3" pitchFamily="18" charset="2"/>
              <a:buChar char=""/>
            </a:pPr>
            <a:r>
              <a:rPr lang="cs-CZ" sz="2000" dirty="0">
                <a:latin typeface="Constantia" pitchFamily="18" charset="0"/>
              </a:rPr>
              <a:t>nepoužitelnost důkazů trpících podstatnými vadami </a:t>
            </a:r>
            <a:r>
              <a:rPr lang="cs-CZ" sz="2000" i="1" dirty="0">
                <a:latin typeface="Constantia" pitchFamily="18" charset="0"/>
              </a:rPr>
              <a:t>(např. výslech obviněného bez ustanoveného obhájce, ačkoli jde o případ nutné obhajoby)</a:t>
            </a:r>
          </a:p>
          <a:p>
            <a:pPr marL="365125" indent="-255588" algn="just" eaLnBrk="1" hangingPunct="1">
              <a:buFont typeface="Wingdings 3" pitchFamily="18" charset="2"/>
              <a:buChar char=""/>
            </a:pPr>
            <a:endParaRPr lang="cs-CZ" sz="2000" dirty="0">
              <a:latin typeface="Constantia" pitchFamily="18" charset="0"/>
            </a:endParaRPr>
          </a:p>
          <a:p>
            <a:pPr marL="365125" indent="-255588" algn="just" eaLnBrk="1" hangingPunct="1">
              <a:buFont typeface="Wingdings 3" pitchFamily="18" charset="2"/>
              <a:buChar char=""/>
            </a:pPr>
            <a:r>
              <a:rPr lang="cs-CZ" sz="2000" b="1" dirty="0">
                <a:solidFill>
                  <a:srgbClr val="C00000"/>
                </a:solidFill>
                <a:latin typeface="Constantia" pitchFamily="18" charset="0"/>
              </a:rPr>
              <a:t>zamítnutí dalších návrhů na doplnění dokazování</a:t>
            </a:r>
            <a:r>
              <a:rPr lang="cs-CZ" sz="2000" dirty="0">
                <a:latin typeface="Constantia" pitchFamily="18" charset="0"/>
              </a:rPr>
              <a:t>; upuštění od provedení důkazu; prohlášení dokazování za skončené (§ 216 TŘ)</a:t>
            </a:r>
          </a:p>
          <a:p>
            <a:pPr marL="365125" indent="-255588" algn="just" eaLnBrk="1" hangingPunct="1">
              <a:buFont typeface="Wingdings 3" pitchFamily="18" charset="2"/>
              <a:buChar char=""/>
            </a:pPr>
            <a:r>
              <a:rPr lang="cs-CZ" sz="2000" b="1" dirty="0">
                <a:solidFill>
                  <a:srgbClr val="C00000"/>
                </a:solidFill>
                <a:latin typeface="Constantia" pitchFamily="18" charset="0"/>
              </a:rPr>
              <a:t>doplnění dokazování </a:t>
            </a:r>
            <a:r>
              <a:rPr lang="cs-CZ" sz="2000" i="1" dirty="0">
                <a:latin typeface="Constantia" pitchFamily="18" charset="0"/>
              </a:rPr>
              <a:t>(po závěrečných řečech stran - viz § 218 TŘ)</a:t>
            </a:r>
          </a:p>
          <a:p>
            <a:pPr marL="365125" indent="-255588" algn="just" eaLnBrk="1" hangingPunct="1">
              <a:buFont typeface="Wingdings 3" pitchFamily="18" charset="2"/>
              <a:buChar char=""/>
            </a:pPr>
            <a:endParaRPr lang="cs-CZ" sz="2000" dirty="0">
              <a:latin typeface="Constantia" pitchFamily="18" charset="0"/>
            </a:endParaRPr>
          </a:p>
          <a:p>
            <a:pPr marL="365125" indent="-255588" algn="just" eaLnBrk="1" hangingPunct="1">
              <a:buFont typeface="Wingdings 3" pitchFamily="18" charset="2"/>
              <a:buChar char=""/>
            </a:pPr>
            <a:r>
              <a:rPr lang="cs-CZ" sz="2000" b="1" dirty="0">
                <a:solidFill>
                  <a:srgbClr val="C00000"/>
                </a:solidFill>
                <a:latin typeface="Constantia" pitchFamily="18" charset="0"/>
              </a:rPr>
              <a:t>od 01.01.2010 </a:t>
            </a:r>
            <a:r>
              <a:rPr lang="cs-CZ" sz="2000" b="1" u="sng" dirty="0">
                <a:solidFill>
                  <a:srgbClr val="C00000"/>
                </a:solidFill>
                <a:latin typeface="Constantia" pitchFamily="18" charset="0"/>
              </a:rPr>
              <a:t>zjednodušení procesu dokazování</a:t>
            </a:r>
            <a:r>
              <a:rPr lang="cs-CZ" sz="2000" dirty="0">
                <a:solidFill>
                  <a:srgbClr val="C00000"/>
                </a:solidFill>
                <a:latin typeface="Constantia" pitchFamily="18" charset="0"/>
              </a:rPr>
              <a:t> </a:t>
            </a:r>
            <a:r>
              <a:rPr lang="cs-CZ" sz="2000" dirty="0">
                <a:latin typeface="Constantia" pitchFamily="18" charset="0"/>
              </a:rPr>
              <a:t>- posudky, zprávy, listiny a věcné důkazy (včetně audiovizuálních záznamů) se při hlavním líčení pouze </a:t>
            </a:r>
            <a:r>
              <a:rPr lang="cs-CZ" sz="2000" b="1" u="sng" dirty="0">
                <a:solidFill>
                  <a:srgbClr val="C00000"/>
                </a:solidFill>
                <a:latin typeface="Constantia" pitchFamily="18" charset="0"/>
              </a:rPr>
              <a:t>předloží</a:t>
            </a:r>
            <a:r>
              <a:rPr lang="cs-CZ" sz="2000" b="1" dirty="0">
                <a:solidFill>
                  <a:srgbClr val="C00000"/>
                </a:solidFill>
                <a:latin typeface="Constantia" pitchFamily="18" charset="0"/>
              </a:rPr>
              <a:t> </a:t>
            </a:r>
            <a:r>
              <a:rPr lang="cs-CZ" sz="2000" dirty="0">
                <a:latin typeface="Constantia" pitchFamily="18" charset="0"/>
              </a:rPr>
              <a:t>stranám k nahlédnutí – pokud to některá ze stran navrhne, pak danou listinu soud při HL přečte (viz § 213 TŘ)</a:t>
            </a:r>
          </a:p>
          <a:p>
            <a:pPr marL="365125" indent="-255588" algn="just" eaLnBrk="1" hangingPunct="1">
              <a:buFont typeface="Wingdings 3" pitchFamily="18" charset="2"/>
              <a:buChar char=""/>
            </a:pPr>
            <a:r>
              <a:rPr lang="cs-CZ" sz="2000" dirty="0">
                <a:latin typeface="Constantia" pitchFamily="18" charset="0"/>
              </a:rPr>
              <a:t>vedeno zásadou ekonomiky a rychlosti řízení</a:t>
            </a:r>
          </a:p>
          <a:p>
            <a:pPr marL="365125" indent="-255588" eaLnBrk="1" hangingPunct="1">
              <a:lnSpc>
                <a:spcPct val="80000"/>
              </a:lnSpc>
            </a:pPr>
            <a:endParaRPr lang="cs-CZ" sz="2000" dirty="0"/>
          </a:p>
        </p:txBody>
      </p:sp>
      <p:sp>
        <p:nvSpPr>
          <p:cNvPr id="4" name="Zástupný symbol pro číslo snímku 3"/>
          <p:cNvSpPr>
            <a:spLocks noGrp="1"/>
          </p:cNvSpPr>
          <p:nvPr>
            <p:ph type="sldNum" sz="quarter" idx="12"/>
          </p:nvPr>
        </p:nvSpPr>
        <p:spPr/>
        <p:txBody>
          <a:bodyPr/>
          <a:lstStyle/>
          <a:p>
            <a:pPr>
              <a:defRPr/>
            </a:pPr>
            <a:fld id="{1384D16C-5DA3-44A3-B3A2-2700C99A9D23}" type="slidenum">
              <a:rPr lang="cs-CZ"/>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a:xfrm>
            <a:off x="457200" y="116633"/>
            <a:ext cx="8229600" cy="504055"/>
          </a:xfrm>
        </p:spPr>
        <p:txBody>
          <a:bodyPr/>
          <a:lstStyle/>
          <a:p>
            <a:pPr eaLnBrk="1" hangingPunct="1"/>
            <a:r>
              <a:rPr lang="cs-CZ" sz="3200" b="1" dirty="0">
                <a:latin typeface="Constantia" pitchFamily="18" charset="0"/>
              </a:rPr>
              <a:t>Proces dokazování</a:t>
            </a:r>
            <a:endParaRPr lang="cs-CZ" sz="3200" dirty="0"/>
          </a:p>
        </p:txBody>
      </p:sp>
      <p:sp>
        <p:nvSpPr>
          <p:cNvPr id="32770" name="Zástupný symbol pro obsah 2"/>
          <p:cNvSpPr>
            <a:spLocks noGrp="1"/>
          </p:cNvSpPr>
          <p:nvPr>
            <p:ph idx="1"/>
          </p:nvPr>
        </p:nvSpPr>
        <p:spPr>
          <a:xfrm>
            <a:off x="179512" y="476672"/>
            <a:ext cx="8712968" cy="6244803"/>
          </a:xfrm>
        </p:spPr>
        <p:txBody>
          <a:bodyPr/>
          <a:lstStyle/>
          <a:p>
            <a:pPr eaLnBrk="1" hangingPunct="1">
              <a:buFont typeface="Arial" charset="0"/>
              <a:buNone/>
            </a:pPr>
            <a:r>
              <a:rPr lang="cs-CZ" sz="1800" b="1" dirty="0">
                <a:solidFill>
                  <a:srgbClr val="C00000"/>
                </a:solidFill>
                <a:latin typeface="Constantia" pitchFamily="18" charset="0"/>
              </a:rPr>
              <a:t>A/ </a:t>
            </a:r>
            <a:r>
              <a:rPr lang="cs-CZ" sz="1800" b="1" u="sng" dirty="0">
                <a:solidFill>
                  <a:srgbClr val="C00000"/>
                </a:solidFill>
                <a:latin typeface="Constantia" pitchFamily="18" charset="0"/>
              </a:rPr>
              <a:t>výslech obžalovaného</a:t>
            </a:r>
            <a:r>
              <a:rPr lang="cs-CZ" sz="1800" b="1" dirty="0">
                <a:solidFill>
                  <a:srgbClr val="C00000"/>
                </a:solidFill>
                <a:latin typeface="Constantia" pitchFamily="18" charset="0"/>
              </a:rPr>
              <a:t>:</a:t>
            </a:r>
            <a:endParaRPr lang="cs-CZ" sz="1800" b="1" dirty="0">
              <a:solidFill>
                <a:schemeClr val="accent1"/>
              </a:solidFill>
              <a:latin typeface="Constantia" pitchFamily="18" charset="0"/>
            </a:endParaRPr>
          </a:p>
          <a:p>
            <a:pPr algn="just" eaLnBrk="1" hangingPunct="1"/>
            <a:r>
              <a:rPr lang="cs-CZ" sz="1700" dirty="0">
                <a:latin typeface="Constantia" pitchFamily="18" charset="0"/>
              </a:rPr>
              <a:t>viz § 90 a </a:t>
            </a:r>
            <a:r>
              <a:rPr lang="cs-CZ" sz="1700" dirty="0" err="1">
                <a:latin typeface="Constantia" pitchFamily="18" charset="0"/>
              </a:rPr>
              <a:t>násled</a:t>
            </a:r>
            <a:r>
              <a:rPr lang="cs-CZ" sz="1700" dirty="0">
                <a:latin typeface="Constantia" pitchFamily="18" charset="0"/>
              </a:rPr>
              <a:t>. TŘ a § 207 TŘ</a:t>
            </a:r>
          </a:p>
          <a:p>
            <a:pPr algn="just" eaLnBrk="1" hangingPunct="1"/>
            <a:r>
              <a:rPr lang="cs-CZ" sz="1700" dirty="0">
                <a:latin typeface="Constantia" pitchFamily="18" charset="0"/>
              </a:rPr>
              <a:t>rozsah poučení – srovnání s poučením svědka</a:t>
            </a:r>
          </a:p>
          <a:p>
            <a:pPr algn="just" eaLnBrk="1" hangingPunct="1"/>
            <a:r>
              <a:rPr lang="cs-CZ" sz="1700" dirty="0">
                <a:latin typeface="Constantia" pitchFamily="18" charset="0"/>
              </a:rPr>
              <a:t>právo nevypovídat </a:t>
            </a:r>
            <a:r>
              <a:rPr lang="cs-CZ" sz="1700" b="1" dirty="0">
                <a:latin typeface="Constantia" pitchFamily="18" charset="0"/>
              </a:rPr>
              <a:t>XXX</a:t>
            </a:r>
            <a:r>
              <a:rPr lang="cs-CZ" sz="1700" dirty="0">
                <a:latin typeface="Constantia" pitchFamily="18" charset="0"/>
              </a:rPr>
              <a:t> právo vypovídat kdykoli v průběhu trestního stíhání </a:t>
            </a:r>
            <a:r>
              <a:rPr lang="cs-CZ" sz="1700" i="1" dirty="0">
                <a:latin typeface="Constantia" pitchFamily="18" charset="0"/>
              </a:rPr>
              <a:t>(tohoto práva  jej nelze zbavit)</a:t>
            </a:r>
          </a:p>
          <a:p>
            <a:pPr algn="just" eaLnBrk="1" hangingPunct="1"/>
            <a:r>
              <a:rPr lang="cs-CZ" sz="1700" dirty="0">
                <a:latin typeface="Constantia" pitchFamily="18" charset="0"/>
              </a:rPr>
              <a:t>pouze možnost křivého obvinění (§ 345 TZ), nikoli křivé výpovědi (§ 346 TZ)</a:t>
            </a:r>
          </a:p>
          <a:p>
            <a:pPr algn="just" eaLnBrk="1" hangingPunct="1"/>
            <a:r>
              <a:rPr lang="cs-CZ" sz="1700" b="1" dirty="0">
                <a:solidFill>
                  <a:srgbClr val="C00000"/>
                </a:solidFill>
                <a:latin typeface="Constantia" pitchFamily="18" charset="0"/>
              </a:rPr>
              <a:t>oddělený výslech více obžalovaných </a:t>
            </a:r>
            <a:r>
              <a:rPr lang="cs-CZ" sz="1700" dirty="0">
                <a:latin typeface="Constantia" pitchFamily="18" charset="0"/>
              </a:rPr>
              <a:t>– viz § 208 TŘ</a:t>
            </a:r>
          </a:p>
          <a:p>
            <a:pPr algn="just" eaLnBrk="1" hangingPunct="1"/>
            <a:r>
              <a:rPr lang="cs-CZ" sz="1700" dirty="0">
                <a:latin typeface="Constantia" pitchFamily="18" charset="0"/>
              </a:rPr>
              <a:t>využitelnost protokolů o předchozím výslechu obviněného/obžalovaného v jednotlivých fázích trestního řízení (</a:t>
            </a:r>
            <a:r>
              <a:rPr lang="cs-CZ" sz="1700" i="1" dirty="0">
                <a:latin typeface="Constantia" pitchFamily="18" charset="0"/>
              </a:rPr>
              <a:t>mimo jiné i výslech v rámci vazebního zasedání</a:t>
            </a:r>
            <a:r>
              <a:rPr lang="cs-CZ" sz="1700" dirty="0">
                <a:latin typeface="Constantia" pitchFamily="18" charset="0"/>
              </a:rPr>
              <a:t>; viz § 207 TŘ) </a:t>
            </a:r>
            <a:r>
              <a:rPr lang="cs-CZ" sz="1700" b="1" dirty="0">
                <a:latin typeface="Constantia" pitchFamily="18" charset="0"/>
              </a:rPr>
              <a:t>XXX </a:t>
            </a:r>
            <a:r>
              <a:rPr lang="cs-CZ" sz="1700" dirty="0">
                <a:latin typeface="Constantia" pitchFamily="18" charset="0"/>
              </a:rPr>
              <a:t>protokol o výslechu osoby podezřelé </a:t>
            </a:r>
            <a:r>
              <a:rPr lang="cs-CZ" sz="1700" i="1" dirty="0">
                <a:latin typeface="Constantia" pitchFamily="18" charset="0"/>
              </a:rPr>
              <a:t>(lze využít pouze v řízení následujícím po zkráceném přípravném řízení dle § 314d odst. 2 TŘ)</a:t>
            </a:r>
          </a:p>
          <a:p>
            <a:pPr algn="just" eaLnBrk="1" hangingPunct="1"/>
            <a:r>
              <a:rPr lang="cs-CZ" sz="1700" dirty="0">
                <a:latin typeface="Constantia" pitchFamily="18" charset="0"/>
              </a:rPr>
              <a:t>předestření dřívější výpovědi k vysvětlení rozporů – viz § 212 TŘ</a:t>
            </a:r>
          </a:p>
          <a:p>
            <a:pPr algn="just" eaLnBrk="1" hangingPunct="1"/>
            <a:r>
              <a:rPr lang="cs-CZ" sz="1700" dirty="0">
                <a:latin typeface="Constantia" pitchFamily="18" charset="0"/>
              </a:rPr>
              <a:t>právo jednat ve svém mateřském jazyce – viz § 2 odst. 14 TŘ</a:t>
            </a:r>
          </a:p>
          <a:p>
            <a:pPr algn="just" eaLnBrk="1" hangingPunct="1"/>
            <a:r>
              <a:rPr lang="cs-CZ" sz="1700" dirty="0">
                <a:latin typeface="Constantia" pitchFamily="18" charset="0"/>
              </a:rPr>
              <a:t>možnost nahlížet do písemných poznámek (§ 93 odst. 1 TŘ)</a:t>
            </a:r>
          </a:p>
          <a:p>
            <a:pPr algn="just" eaLnBrk="1" hangingPunct="1"/>
            <a:r>
              <a:rPr lang="cs-CZ" sz="1700" dirty="0">
                <a:latin typeface="Constantia" pitchFamily="18" charset="0"/>
              </a:rPr>
              <a:t>možnost porady s obhájcem, nikoli však o tom, jak odpovídat na položené dotazy (§ 31 odst. 1 TŘ)</a:t>
            </a:r>
          </a:p>
          <a:p>
            <a:pPr algn="just" eaLnBrk="1" hangingPunct="1"/>
            <a:r>
              <a:rPr lang="cs-CZ" sz="1700" dirty="0" err="1">
                <a:latin typeface="Constantia" pitchFamily="18" charset="0"/>
              </a:rPr>
              <a:t>protokolace</a:t>
            </a:r>
            <a:r>
              <a:rPr lang="cs-CZ" sz="1700" dirty="0">
                <a:latin typeface="Constantia" pitchFamily="18" charset="0"/>
              </a:rPr>
              <a:t> v přípravném řízení (přečtení protokolu, oprava a doplnění protokolu, podpis, námitky proti obsahu protokolu) </a:t>
            </a:r>
            <a:r>
              <a:rPr lang="cs-CZ" sz="1700" b="1" dirty="0">
                <a:latin typeface="Constantia" pitchFamily="18" charset="0"/>
              </a:rPr>
              <a:t>XXX</a:t>
            </a:r>
            <a:r>
              <a:rPr lang="cs-CZ" sz="1700" dirty="0">
                <a:latin typeface="Constantia" pitchFamily="18" charset="0"/>
              </a:rPr>
              <a:t> využití záznamového zařízení  v řízení před soudem</a:t>
            </a:r>
          </a:p>
          <a:p>
            <a:pPr algn="just" eaLnBrk="1" hangingPunct="1"/>
            <a:r>
              <a:rPr lang="cs-CZ" sz="1700" dirty="0">
                <a:latin typeface="Constantia" pitchFamily="18" charset="0"/>
              </a:rPr>
              <a:t>využití </a:t>
            </a:r>
            <a:r>
              <a:rPr lang="cs-CZ" sz="1700" b="1" dirty="0">
                <a:solidFill>
                  <a:srgbClr val="C00000"/>
                </a:solidFill>
                <a:latin typeface="Constantia" pitchFamily="18" charset="0"/>
              </a:rPr>
              <a:t>videokonferenčního zařízení</a:t>
            </a:r>
            <a:r>
              <a:rPr lang="cs-CZ" sz="1700" dirty="0">
                <a:latin typeface="Constantia" pitchFamily="18" charset="0"/>
              </a:rPr>
              <a:t> (§ 111a TŘ)</a:t>
            </a:r>
          </a:p>
          <a:p>
            <a:pPr algn="just" eaLnBrk="1" hangingPunct="1"/>
            <a:r>
              <a:rPr lang="cs-CZ" sz="1700" dirty="0">
                <a:latin typeface="Constantia" pitchFamily="18" charset="0"/>
              </a:rPr>
              <a:t>vlastní náklady spojené s účastí nese sám obžalovaný</a:t>
            </a:r>
          </a:p>
        </p:txBody>
      </p:sp>
      <p:sp>
        <p:nvSpPr>
          <p:cNvPr id="4" name="Zástupný symbol pro číslo snímku 3"/>
          <p:cNvSpPr>
            <a:spLocks noGrp="1"/>
          </p:cNvSpPr>
          <p:nvPr>
            <p:ph type="sldNum" sz="quarter" idx="12"/>
          </p:nvPr>
        </p:nvSpPr>
        <p:spPr/>
        <p:txBody>
          <a:bodyPr/>
          <a:lstStyle/>
          <a:p>
            <a:pPr>
              <a:defRPr/>
            </a:pPr>
            <a:fld id="{10EFDF2A-BDAB-4F03-80BB-8C6226B72F69}" type="slidenum">
              <a:rPr lang="cs-CZ"/>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a:xfrm>
            <a:off x="457200" y="274638"/>
            <a:ext cx="8229600" cy="850900"/>
          </a:xfrm>
        </p:spPr>
        <p:txBody>
          <a:bodyPr/>
          <a:lstStyle/>
          <a:p>
            <a:pPr eaLnBrk="1" hangingPunct="1"/>
            <a:r>
              <a:rPr lang="cs-CZ" sz="3200" b="1">
                <a:latin typeface="Constantia" pitchFamily="18" charset="0"/>
              </a:rPr>
              <a:t>Proces dokazování</a:t>
            </a:r>
            <a:endParaRPr lang="cs-CZ" sz="3200"/>
          </a:p>
        </p:txBody>
      </p:sp>
      <p:sp>
        <p:nvSpPr>
          <p:cNvPr id="3" name="Zástupný symbol pro obsah 2"/>
          <p:cNvSpPr>
            <a:spLocks noGrp="1"/>
          </p:cNvSpPr>
          <p:nvPr>
            <p:ph idx="1"/>
          </p:nvPr>
        </p:nvSpPr>
        <p:spPr>
          <a:xfrm>
            <a:off x="457200" y="1052513"/>
            <a:ext cx="8229600" cy="5616575"/>
          </a:xfrm>
        </p:spPr>
        <p:txBody>
          <a:bodyPr rtlCol="0">
            <a:normAutofit fontScale="55000" lnSpcReduction="20000"/>
          </a:bodyPr>
          <a:lstStyle/>
          <a:p>
            <a:pPr eaLnBrk="1" fontAlgn="auto" hangingPunct="1">
              <a:lnSpc>
                <a:spcPct val="120000"/>
              </a:lnSpc>
              <a:spcAft>
                <a:spcPts val="0"/>
              </a:spcAft>
              <a:buFont typeface="Arial" pitchFamily="34" charset="0"/>
              <a:buNone/>
              <a:defRPr/>
            </a:pPr>
            <a:r>
              <a:rPr lang="cs-CZ" sz="3600" b="1" dirty="0">
                <a:solidFill>
                  <a:srgbClr val="C00000"/>
                </a:solidFill>
                <a:latin typeface="Constantia" pitchFamily="18" charset="0"/>
              </a:rPr>
              <a:t>B/ </a:t>
            </a:r>
            <a:r>
              <a:rPr lang="cs-CZ" sz="3600" b="1" u="sng" dirty="0">
                <a:solidFill>
                  <a:srgbClr val="C00000"/>
                </a:solidFill>
                <a:latin typeface="Constantia" pitchFamily="18" charset="0"/>
              </a:rPr>
              <a:t>výslech svědka</a:t>
            </a:r>
            <a:r>
              <a:rPr lang="cs-CZ" sz="3600" b="1" dirty="0">
                <a:solidFill>
                  <a:srgbClr val="C00000"/>
                </a:solidFill>
                <a:latin typeface="Constantia" pitchFamily="18" charset="0"/>
              </a:rPr>
              <a:t>:</a:t>
            </a:r>
          </a:p>
          <a:p>
            <a:pPr eaLnBrk="1" fontAlgn="auto" hangingPunct="1">
              <a:lnSpc>
                <a:spcPct val="120000"/>
              </a:lnSpc>
              <a:spcAft>
                <a:spcPts val="0"/>
              </a:spcAft>
              <a:buFont typeface="Arial" pitchFamily="34" charset="0"/>
              <a:buNone/>
              <a:defRPr/>
            </a:pPr>
            <a:endParaRPr lang="cs-CZ" b="1" dirty="0">
              <a:solidFill>
                <a:schemeClr val="accent1"/>
              </a:solidFill>
              <a:latin typeface="Constantia" pitchFamily="18" charset="0"/>
            </a:endParaRPr>
          </a:p>
          <a:p>
            <a:pPr algn="just" eaLnBrk="1" fontAlgn="auto" hangingPunct="1">
              <a:lnSpc>
                <a:spcPct val="120000"/>
              </a:lnSpc>
              <a:spcAft>
                <a:spcPts val="0"/>
              </a:spcAft>
              <a:buFont typeface="Arial" pitchFamily="34" charset="0"/>
              <a:buChar char="•"/>
              <a:defRPr/>
            </a:pPr>
            <a:r>
              <a:rPr lang="cs-CZ" dirty="0">
                <a:latin typeface="Constantia" pitchFamily="18" charset="0"/>
              </a:rPr>
              <a:t>viz § 97 a </a:t>
            </a:r>
            <a:r>
              <a:rPr lang="cs-CZ" dirty="0" err="1">
                <a:latin typeface="Constantia" pitchFamily="18" charset="0"/>
              </a:rPr>
              <a:t>násled</a:t>
            </a:r>
            <a:r>
              <a:rPr lang="cs-CZ" dirty="0">
                <a:latin typeface="Constantia" pitchFamily="18" charset="0"/>
              </a:rPr>
              <a:t>. TŘ; § 211 TŘ</a:t>
            </a:r>
          </a:p>
          <a:p>
            <a:pPr algn="just" eaLnBrk="1" fontAlgn="auto" hangingPunct="1">
              <a:lnSpc>
                <a:spcPct val="120000"/>
              </a:lnSpc>
              <a:spcAft>
                <a:spcPts val="0"/>
              </a:spcAft>
              <a:buFont typeface="Arial" pitchFamily="34" charset="0"/>
              <a:buChar char="•"/>
              <a:defRPr/>
            </a:pPr>
            <a:r>
              <a:rPr lang="cs-CZ" dirty="0">
                <a:latin typeface="Constantia" pitchFamily="18" charset="0"/>
              </a:rPr>
              <a:t>rozsah poučení – srovnání s poučením obviněného</a:t>
            </a:r>
          </a:p>
          <a:p>
            <a:pPr algn="just" eaLnBrk="1" fontAlgn="auto" hangingPunct="1">
              <a:lnSpc>
                <a:spcPct val="120000"/>
              </a:lnSpc>
              <a:spcAft>
                <a:spcPts val="0"/>
              </a:spcAft>
              <a:buFont typeface="Arial" pitchFamily="34" charset="0"/>
              <a:buChar char="•"/>
              <a:defRPr/>
            </a:pPr>
            <a:r>
              <a:rPr lang="cs-CZ" dirty="0">
                <a:latin typeface="Constantia" pitchFamily="18" charset="0"/>
              </a:rPr>
              <a:t>předvolání a předvedení svědka (§ 98 TŘ); pořádková pokuta (§ 66 TŘ)</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odepřít výpověď (§ 100 TŘ) a zákaz výslechu (§ 99 TZ)</a:t>
            </a:r>
          </a:p>
          <a:p>
            <a:pPr algn="just" eaLnBrk="1" fontAlgn="auto" hangingPunct="1">
              <a:lnSpc>
                <a:spcPct val="120000"/>
              </a:lnSpc>
              <a:spcAft>
                <a:spcPts val="0"/>
              </a:spcAft>
              <a:buFont typeface="Arial" pitchFamily="34" charset="0"/>
              <a:buChar char="•"/>
              <a:defRPr/>
            </a:pPr>
            <a:r>
              <a:rPr lang="cs-CZ" dirty="0">
                <a:latin typeface="Constantia" pitchFamily="18" charset="0"/>
              </a:rPr>
              <a:t>možnost křivého obvinění či křivé výpovědi (viz § 345 a § 346 TZ)</a:t>
            </a:r>
          </a:p>
          <a:p>
            <a:pPr algn="just" eaLnBrk="1" fontAlgn="auto" hangingPunct="1">
              <a:lnSpc>
                <a:spcPct val="120000"/>
              </a:lnSpc>
              <a:spcAft>
                <a:spcPts val="0"/>
              </a:spcAft>
              <a:buFont typeface="Arial" pitchFamily="34" charset="0"/>
              <a:buChar char="•"/>
              <a:defRPr/>
            </a:pPr>
            <a:r>
              <a:rPr lang="cs-CZ" dirty="0">
                <a:latin typeface="Constantia" pitchFamily="18" charset="0"/>
              </a:rPr>
              <a:t>výslech v nepřítomnosti obžalovaného – viz § 209 TŘ</a:t>
            </a:r>
          </a:p>
          <a:p>
            <a:pPr algn="just" eaLnBrk="1" fontAlgn="auto" hangingPunct="1">
              <a:lnSpc>
                <a:spcPct val="120000"/>
              </a:lnSpc>
              <a:spcAft>
                <a:spcPts val="0"/>
              </a:spcAft>
              <a:buFont typeface="Arial" pitchFamily="34" charset="0"/>
              <a:buChar char="•"/>
              <a:defRPr/>
            </a:pPr>
            <a:r>
              <a:rPr lang="cs-CZ" dirty="0">
                <a:latin typeface="Constantia" pitchFamily="18" charset="0"/>
              </a:rPr>
              <a:t>výslech utajeného svědka – viz § 55 odst. 2 TŘ</a:t>
            </a:r>
          </a:p>
          <a:p>
            <a:pPr algn="just" eaLnBrk="1" fontAlgn="auto" hangingPunct="1">
              <a:lnSpc>
                <a:spcPct val="120000"/>
              </a:lnSpc>
              <a:spcAft>
                <a:spcPts val="0"/>
              </a:spcAft>
              <a:buFont typeface="Arial" pitchFamily="34" charset="0"/>
              <a:buChar char="•"/>
              <a:defRPr/>
            </a:pPr>
            <a:r>
              <a:rPr lang="cs-CZ" dirty="0">
                <a:latin typeface="Constantia" pitchFamily="18" charset="0"/>
              </a:rPr>
              <a:t>nepřítomnost dosud nevyslechnutého svědka v jednací síni v rámci hlavního líčení – viz § 209 TŘ</a:t>
            </a:r>
          </a:p>
          <a:p>
            <a:pPr algn="just" eaLnBrk="1" fontAlgn="auto" hangingPunct="1">
              <a:lnSpc>
                <a:spcPct val="120000"/>
              </a:lnSpc>
              <a:spcAft>
                <a:spcPts val="0"/>
              </a:spcAft>
              <a:buFont typeface="Arial" pitchFamily="34" charset="0"/>
              <a:buChar char="•"/>
              <a:defRPr/>
            </a:pPr>
            <a:r>
              <a:rPr lang="cs-CZ" b="1" dirty="0">
                <a:solidFill>
                  <a:srgbClr val="C00000"/>
                </a:solidFill>
                <a:latin typeface="Constantia" pitchFamily="18" charset="0"/>
              </a:rPr>
              <a:t>využitelnost úředních záznamů o podání vysvětlení a protokolů o předchozím výslechu svědka </a:t>
            </a:r>
            <a:r>
              <a:rPr lang="cs-CZ" dirty="0">
                <a:latin typeface="Constantia" pitchFamily="18" charset="0"/>
              </a:rPr>
              <a:t>v jednotlivých fázích trestního řízení – viz § 211 TŘ </a:t>
            </a:r>
            <a:r>
              <a:rPr lang="cs-CZ" b="1" dirty="0">
                <a:latin typeface="Constantia" pitchFamily="18" charset="0"/>
              </a:rPr>
              <a:t>XXX</a:t>
            </a:r>
            <a:r>
              <a:rPr lang="cs-CZ" dirty="0">
                <a:latin typeface="Constantia" pitchFamily="18" charset="0"/>
              </a:rPr>
              <a:t> úřední záznamy o podaném vysvětlení pořízené dle zákona č. 273/2008 Sb., o Policii ČR – na ně § 211 odst. 6 TŘ nedopadá !!!</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jednat ve svém mateřském jazyce, popř. jiném cizím jazyce – viz § 2 odst. 14 TŘ</a:t>
            </a:r>
          </a:p>
          <a:p>
            <a:pPr algn="just" eaLnBrk="1" fontAlgn="auto" hangingPunct="1">
              <a:spcAft>
                <a:spcPts val="0"/>
              </a:spcAft>
              <a:buFont typeface="Arial" pitchFamily="34" charset="0"/>
              <a:buChar char="•"/>
              <a:defRPr/>
            </a:pPr>
            <a:endParaRPr lang="cs-CZ" dirty="0">
              <a:latin typeface="Constantia" pitchFamily="18" charset="0"/>
            </a:endParaRPr>
          </a:p>
          <a:p>
            <a:pPr algn="just"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030CE1EC-AB3B-4E84-B16B-D9AD847E5D21}" type="slidenum">
              <a:rPr lang="cs-CZ"/>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a:xfrm>
            <a:off x="457200" y="116632"/>
            <a:ext cx="8229600" cy="432049"/>
          </a:xfrm>
        </p:spPr>
        <p:txBody>
          <a:bodyPr/>
          <a:lstStyle/>
          <a:p>
            <a:pPr eaLnBrk="1" hangingPunct="1"/>
            <a:r>
              <a:rPr lang="cs-CZ" sz="2800" b="1" dirty="0">
                <a:latin typeface="Constantia" pitchFamily="18" charset="0"/>
              </a:rPr>
              <a:t>Proces dokazování</a:t>
            </a:r>
            <a:endParaRPr lang="cs-CZ" sz="2800" dirty="0"/>
          </a:p>
        </p:txBody>
      </p:sp>
      <p:sp>
        <p:nvSpPr>
          <p:cNvPr id="34818" name="Zástupný symbol pro obsah 2"/>
          <p:cNvSpPr>
            <a:spLocks noGrp="1"/>
          </p:cNvSpPr>
          <p:nvPr>
            <p:ph idx="1"/>
          </p:nvPr>
        </p:nvSpPr>
        <p:spPr>
          <a:xfrm>
            <a:off x="107504" y="476672"/>
            <a:ext cx="8928992" cy="6244803"/>
          </a:xfrm>
        </p:spPr>
        <p:txBody>
          <a:bodyPr/>
          <a:lstStyle/>
          <a:p>
            <a:pPr marL="365125" indent="-255588" algn="just" eaLnBrk="1" hangingPunct="1"/>
            <a:r>
              <a:rPr lang="cs-CZ" sz="1800" dirty="0">
                <a:latin typeface="Constantia" pitchFamily="18" charset="0"/>
              </a:rPr>
              <a:t>v případě podstatných odchylek v následné výpovědi lze dřívější výpověď slyšeného svědka této osobě </a:t>
            </a:r>
            <a:r>
              <a:rPr lang="cs-CZ" sz="1800" b="1" dirty="0">
                <a:solidFill>
                  <a:srgbClr val="C00000"/>
                </a:solidFill>
                <a:latin typeface="Constantia" pitchFamily="18" charset="0"/>
              </a:rPr>
              <a:t>předestřít k vysvětlení rozporů </a:t>
            </a:r>
            <a:r>
              <a:rPr lang="cs-CZ" sz="1800" dirty="0">
                <a:latin typeface="Constantia" pitchFamily="18" charset="0"/>
              </a:rPr>
              <a:t>- viz § 212 TŘ</a:t>
            </a:r>
          </a:p>
          <a:p>
            <a:pPr marL="365125" indent="-255588" algn="just" eaLnBrk="1" hangingPunct="1"/>
            <a:r>
              <a:rPr lang="cs-CZ" sz="1800" dirty="0">
                <a:latin typeface="Constantia" pitchFamily="18" charset="0"/>
              </a:rPr>
              <a:t>zákaz kladení </a:t>
            </a:r>
            <a:r>
              <a:rPr lang="cs-CZ" sz="1800" b="1" dirty="0">
                <a:solidFill>
                  <a:srgbClr val="C00000"/>
                </a:solidFill>
                <a:latin typeface="Constantia" pitchFamily="18" charset="0"/>
              </a:rPr>
              <a:t>otázek sugestivních </a:t>
            </a:r>
            <a:r>
              <a:rPr lang="cs-CZ" sz="1800" i="1" dirty="0">
                <a:latin typeface="Constantia" pitchFamily="18" charset="0"/>
              </a:rPr>
              <a:t>(= otázky </a:t>
            </a:r>
            <a:r>
              <a:rPr lang="cs-CZ" sz="1800" i="1" dirty="0" err="1">
                <a:latin typeface="Constantia" pitchFamily="18" charset="0"/>
              </a:rPr>
              <a:t>návodné</a:t>
            </a:r>
            <a:r>
              <a:rPr lang="cs-CZ" sz="1800" dirty="0">
                <a:latin typeface="Constantia" pitchFamily="18" charset="0"/>
              </a:rPr>
              <a:t> - </a:t>
            </a:r>
            <a:r>
              <a:rPr lang="cs-CZ" sz="1800" i="1" dirty="0">
                <a:latin typeface="Constantia" pitchFamily="18" charset="0"/>
              </a:rPr>
              <a:t>obsahují okolnosti, které mají být výslechem teprve zjištěny) </a:t>
            </a:r>
            <a:r>
              <a:rPr lang="cs-CZ" sz="1800" b="1" dirty="0">
                <a:solidFill>
                  <a:srgbClr val="C00000"/>
                </a:solidFill>
                <a:latin typeface="Constantia" pitchFamily="18" charset="0"/>
              </a:rPr>
              <a:t>a </a:t>
            </a:r>
            <a:r>
              <a:rPr lang="cs-CZ" sz="1800" b="1" dirty="0" err="1">
                <a:solidFill>
                  <a:srgbClr val="C00000"/>
                </a:solidFill>
                <a:latin typeface="Constantia" pitchFamily="18" charset="0"/>
              </a:rPr>
              <a:t>kapciózních</a:t>
            </a:r>
            <a:r>
              <a:rPr lang="cs-CZ" sz="1800" b="1" dirty="0">
                <a:solidFill>
                  <a:srgbClr val="C00000"/>
                </a:solidFill>
                <a:latin typeface="Constantia" pitchFamily="18" charset="0"/>
              </a:rPr>
              <a:t> </a:t>
            </a:r>
            <a:r>
              <a:rPr lang="cs-CZ" sz="1800" b="1" i="1" dirty="0">
                <a:latin typeface="Constantia" pitchFamily="18" charset="0"/>
              </a:rPr>
              <a:t>(</a:t>
            </a:r>
            <a:r>
              <a:rPr lang="cs-CZ" sz="1800" i="1" dirty="0">
                <a:latin typeface="Constantia" pitchFamily="18" charset="0"/>
              </a:rPr>
              <a:t>obsahují klamavé a nepravdivé skutečnosti) </a:t>
            </a:r>
            <a:r>
              <a:rPr lang="cs-CZ" sz="1800" dirty="0">
                <a:latin typeface="Constantia" pitchFamily="18" charset="0"/>
              </a:rPr>
              <a:t>– viz § 101 odst. 3 TŘ</a:t>
            </a:r>
          </a:p>
          <a:p>
            <a:pPr marL="365125" indent="-255588" algn="just" eaLnBrk="1" hangingPunct="1"/>
            <a:r>
              <a:rPr lang="cs-CZ" sz="1800" b="1" u="sng" dirty="0">
                <a:solidFill>
                  <a:srgbClr val="0070C0"/>
                </a:solidFill>
                <a:latin typeface="Constantia" pitchFamily="18" charset="0"/>
              </a:rPr>
              <a:t>od 01.08.2013</a:t>
            </a:r>
            <a:r>
              <a:rPr lang="cs-CZ" sz="1800" b="1" dirty="0">
                <a:solidFill>
                  <a:srgbClr val="C00000"/>
                </a:solidFill>
                <a:latin typeface="Constantia" pitchFamily="18" charset="0"/>
              </a:rPr>
              <a:t> omezení otázek směřujících do intimní oblasti vyslýchaného svědka – viz § 101 odst. 3 TŘ</a:t>
            </a:r>
          </a:p>
          <a:p>
            <a:pPr marL="365125" indent="-255588" algn="just" eaLnBrk="1" hangingPunct="1"/>
            <a:r>
              <a:rPr lang="cs-CZ" sz="1800" dirty="0">
                <a:latin typeface="Constantia" pitchFamily="18" charset="0"/>
              </a:rPr>
              <a:t>možnost nahlížet do písemných poznámek</a:t>
            </a:r>
          </a:p>
          <a:p>
            <a:pPr marL="365125" indent="-255588" algn="just" eaLnBrk="1" hangingPunct="1"/>
            <a:r>
              <a:rPr lang="cs-CZ" sz="1800" dirty="0">
                <a:latin typeface="Constantia" pitchFamily="18" charset="0"/>
              </a:rPr>
              <a:t>protokolace v přípravném řízení (přečtení protokolu, oprava a doplnění protokolu, podpis, námitky proti obsahu protokolu) </a:t>
            </a:r>
            <a:r>
              <a:rPr lang="cs-CZ" sz="1800" b="1" dirty="0">
                <a:latin typeface="Constantia" pitchFamily="18" charset="0"/>
              </a:rPr>
              <a:t>XXX</a:t>
            </a:r>
            <a:r>
              <a:rPr lang="cs-CZ" sz="1800" dirty="0">
                <a:latin typeface="Constantia" pitchFamily="18" charset="0"/>
              </a:rPr>
              <a:t> využití záznamového zařízení  v řízení před soudem</a:t>
            </a:r>
          </a:p>
          <a:p>
            <a:pPr marL="365125" indent="-255588" algn="just" eaLnBrk="1" hangingPunct="1"/>
            <a:r>
              <a:rPr lang="cs-CZ" sz="1800" dirty="0">
                <a:latin typeface="Constantia" pitchFamily="18" charset="0"/>
              </a:rPr>
              <a:t>využití </a:t>
            </a:r>
            <a:r>
              <a:rPr lang="cs-CZ" sz="1800" b="1" dirty="0">
                <a:solidFill>
                  <a:srgbClr val="C00000"/>
                </a:solidFill>
                <a:latin typeface="Constantia" pitchFamily="18" charset="0"/>
              </a:rPr>
              <a:t>videokonferenčního zařízení</a:t>
            </a:r>
            <a:r>
              <a:rPr lang="cs-CZ" sz="1800" dirty="0">
                <a:latin typeface="Constantia" pitchFamily="18" charset="0"/>
              </a:rPr>
              <a:t> (§ 111a TŘ) – na následné přehrání zvukového a obrazového záznamu dopadá ustanovení § 211 TŘ</a:t>
            </a:r>
          </a:p>
          <a:p>
            <a:pPr marL="365125" indent="-255588" algn="just" eaLnBrk="1" hangingPunct="1"/>
            <a:r>
              <a:rPr lang="cs-CZ" sz="1800" b="1" dirty="0">
                <a:solidFill>
                  <a:srgbClr val="C00000"/>
                </a:solidFill>
                <a:latin typeface="Constantia" pitchFamily="18" charset="0"/>
              </a:rPr>
              <a:t>specifika výslechu osob mladších 18. let</a:t>
            </a:r>
            <a:r>
              <a:rPr lang="cs-CZ" sz="1800" dirty="0">
                <a:solidFill>
                  <a:srgbClr val="C00000"/>
                </a:solidFill>
                <a:latin typeface="Constantia" pitchFamily="18" charset="0"/>
              </a:rPr>
              <a:t> </a:t>
            </a:r>
            <a:r>
              <a:rPr lang="cs-CZ" sz="1800" dirty="0">
                <a:latin typeface="Constantia" pitchFamily="18" charset="0"/>
              </a:rPr>
              <a:t>– viz § 102 TŘ</a:t>
            </a:r>
          </a:p>
          <a:p>
            <a:pPr marL="365125" indent="-255588" algn="just" eaLnBrk="1" hangingPunct="1"/>
            <a:r>
              <a:rPr lang="cs-CZ" sz="1800" dirty="0">
                <a:latin typeface="Constantia" pitchFamily="18" charset="0"/>
              </a:rPr>
              <a:t>výslech svědka jako neodkladný a neopakovatelný úkon – viz § 158a TŘ</a:t>
            </a:r>
          </a:p>
          <a:p>
            <a:pPr marL="365125" indent="-255588" algn="just" eaLnBrk="1" hangingPunct="1"/>
            <a:r>
              <a:rPr lang="cs-CZ" sz="1800" dirty="0">
                <a:latin typeface="Constantia" pitchFamily="18" charset="0"/>
              </a:rPr>
              <a:t>realizace práva obžalovaného, obhájce, státního zástupce, zmocněnce, poškozeného, popř. zúčastněné osoby, jejich zákonného zástupce a OSPOD klást vyslýchaným osobám dotazy </a:t>
            </a:r>
          </a:p>
          <a:p>
            <a:pPr marL="365125" indent="-255588" algn="just" eaLnBrk="1" hangingPunct="1"/>
            <a:r>
              <a:rPr lang="cs-CZ" sz="1800" dirty="0">
                <a:latin typeface="Constantia" pitchFamily="18" charset="0"/>
              </a:rPr>
              <a:t>realizace práva obžalovaného vyjádřit se k jednotlivým prováděným důkazům – viz § 214 TŘ </a:t>
            </a:r>
          </a:p>
          <a:p>
            <a:pPr marL="365125" indent="-255588" algn="just" eaLnBrk="1" hangingPunct="1"/>
            <a:r>
              <a:rPr lang="cs-CZ" sz="1800" dirty="0">
                <a:latin typeface="Constantia" pitchFamily="18" charset="0"/>
              </a:rPr>
              <a:t>nárok na svědečné – viz § 104 TŘ</a:t>
            </a:r>
            <a:endParaRPr lang="cs-CZ" sz="2000" dirty="0"/>
          </a:p>
        </p:txBody>
      </p:sp>
      <p:sp>
        <p:nvSpPr>
          <p:cNvPr id="5" name="Zástupný symbol pro číslo snímku 4"/>
          <p:cNvSpPr>
            <a:spLocks noGrp="1"/>
          </p:cNvSpPr>
          <p:nvPr>
            <p:ph type="sldNum" sz="quarter" idx="12"/>
          </p:nvPr>
        </p:nvSpPr>
        <p:spPr/>
        <p:txBody>
          <a:bodyPr/>
          <a:lstStyle/>
          <a:p>
            <a:pPr>
              <a:defRPr/>
            </a:pPr>
            <a:fld id="{88BFEF12-687C-4352-ACD0-D1CA09BF2094}" type="slidenum">
              <a:rPr lang="cs-CZ"/>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a:xfrm>
            <a:off x="457200" y="116632"/>
            <a:ext cx="8229600" cy="720080"/>
          </a:xfrm>
        </p:spPr>
        <p:txBody>
          <a:bodyPr/>
          <a:lstStyle/>
          <a:p>
            <a:pPr eaLnBrk="1" hangingPunct="1"/>
            <a:r>
              <a:rPr lang="cs-CZ" sz="3200" b="1" dirty="0">
                <a:latin typeface="Constantia" pitchFamily="18" charset="0"/>
              </a:rPr>
              <a:t>Fáze trestního řízení</a:t>
            </a:r>
          </a:p>
        </p:txBody>
      </p:sp>
      <p:sp>
        <p:nvSpPr>
          <p:cNvPr id="16386" name="Zástupný symbol pro obsah 2"/>
          <p:cNvSpPr>
            <a:spLocks noGrp="1"/>
          </p:cNvSpPr>
          <p:nvPr>
            <p:ph idx="1"/>
          </p:nvPr>
        </p:nvSpPr>
        <p:spPr>
          <a:xfrm>
            <a:off x="179512" y="764704"/>
            <a:ext cx="8712968" cy="5956771"/>
          </a:xfrm>
        </p:spPr>
        <p:txBody>
          <a:bodyPr/>
          <a:lstStyle/>
          <a:p>
            <a:pPr algn="just" eaLnBrk="1" hangingPunct="1"/>
            <a:r>
              <a:rPr lang="cs-CZ" sz="1800" b="1" dirty="0">
                <a:latin typeface="Constantia" pitchFamily="18" charset="0"/>
              </a:rPr>
              <a:t>spáchání trestného činu</a:t>
            </a:r>
          </a:p>
          <a:p>
            <a:pPr algn="just" eaLnBrk="1" hangingPunct="1">
              <a:buFont typeface="Arial" charset="0"/>
              <a:buNone/>
            </a:pPr>
            <a:endParaRPr lang="cs-CZ" sz="1800" b="1" dirty="0">
              <a:latin typeface="Constantia" pitchFamily="18" charset="0"/>
            </a:endParaRPr>
          </a:p>
          <a:p>
            <a:pPr algn="just" eaLnBrk="1" hangingPunct="1"/>
            <a:r>
              <a:rPr lang="cs-CZ" sz="1800" b="1" dirty="0">
                <a:latin typeface="Constantia" pitchFamily="18" charset="0"/>
              </a:rPr>
              <a:t>podnět</a:t>
            </a:r>
            <a:r>
              <a:rPr lang="cs-CZ" sz="1800" dirty="0">
                <a:latin typeface="Constantia" pitchFamily="18" charset="0"/>
              </a:rPr>
              <a:t> k zahájení činnosti policejního orgánu </a:t>
            </a:r>
            <a:r>
              <a:rPr lang="cs-CZ" sz="1800" i="1" dirty="0">
                <a:latin typeface="Constantia" pitchFamily="18" charset="0"/>
              </a:rPr>
              <a:t>(nejčastěji trestní oznámení, poznatky z vlastní činnosti PČR, oznámení státních orgánů apod.)</a:t>
            </a:r>
          </a:p>
          <a:p>
            <a:pPr algn="just" eaLnBrk="1" hangingPunct="1"/>
            <a:endParaRPr lang="cs-CZ" sz="1800" dirty="0">
              <a:latin typeface="Constantia" pitchFamily="18" charset="0"/>
            </a:endParaRPr>
          </a:p>
          <a:p>
            <a:pPr algn="just" eaLnBrk="1" hangingPunct="1"/>
            <a:r>
              <a:rPr lang="cs-CZ" sz="1800" b="1" dirty="0">
                <a:latin typeface="Constantia" pitchFamily="18" charset="0"/>
              </a:rPr>
              <a:t>objasňování a prověřování</a:t>
            </a:r>
            <a:r>
              <a:rPr lang="cs-CZ" sz="1800" dirty="0">
                <a:latin typeface="Constantia" pitchFamily="18" charset="0"/>
              </a:rPr>
              <a:t> skutečností nasvědčujících spáchání TČ – sepsání záznamu o zahájení úkonů trestního řízení </a:t>
            </a:r>
            <a:r>
              <a:rPr lang="cs-CZ" sz="1800" i="1" dirty="0">
                <a:latin typeface="Constantia" pitchFamily="18" charset="0"/>
              </a:rPr>
              <a:t>(koná Policie ČR)</a:t>
            </a:r>
          </a:p>
          <a:p>
            <a:pPr algn="just" eaLnBrk="1" hangingPunct="1"/>
            <a:endParaRPr lang="cs-CZ" sz="1800" dirty="0">
              <a:latin typeface="Constantia" pitchFamily="18" charset="0"/>
            </a:endParaRPr>
          </a:p>
          <a:p>
            <a:pPr algn="just" eaLnBrk="1" hangingPunct="1"/>
            <a:r>
              <a:rPr lang="cs-CZ" sz="1800" b="1" dirty="0">
                <a:latin typeface="Constantia" pitchFamily="18" charset="0"/>
              </a:rPr>
              <a:t>odložení věci </a:t>
            </a:r>
            <a:r>
              <a:rPr lang="cs-CZ" sz="1800" i="1" dirty="0">
                <a:latin typeface="Constantia" pitchFamily="18" charset="0"/>
              </a:rPr>
              <a:t>(z rozhodnutí Policie ČR či státního zástupce = tehdy, nejde-li o podezření z trestného činu, z důvodu neznámého pachatele, pro neúčelnost, je-li trestní stíhání nepřípustné – viz § 159a TŘ; pouze z rozhodnutí státního zástupce = tehdy, pokud již bylo dosaženo účelu trestního řízení - viz § 159a odst. 4 TŘ)</a:t>
            </a:r>
          </a:p>
          <a:p>
            <a:pPr algn="just" eaLnBrk="1" hangingPunct="1"/>
            <a:endParaRPr lang="cs-CZ" sz="1800" dirty="0">
              <a:latin typeface="Constantia" pitchFamily="18" charset="0"/>
            </a:endParaRPr>
          </a:p>
          <a:p>
            <a:pPr algn="just" eaLnBrk="1" hangingPunct="1"/>
            <a:r>
              <a:rPr lang="cs-CZ" sz="1800" dirty="0">
                <a:latin typeface="Constantia" pitchFamily="18" charset="0"/>
              </a:rPr>
              <a:t>provádění </a:t>
            </a:r>
            <a:r>
              <a:rPr lang="cs-CZ" sz="1800" b="1" dirty="0">
                <a:latin typeface="Constantia" pitchFamily="18" charset="0"/>
              </a:rPr>
              <a:t>neodkladných a neopakovatelných úkonů </a:t>
            </a:r>
            <a:r>
              <a:rPr lang="cs-CZ" sz="1800" i="1" dirty="0">
                <a:latin typeface="Constantia" pitchFamily="18" charset="0"/>
              </a:rPr>
              <a:t>(výslech svědků, </a:t>
            </a:r>
            <a:r>
              <a:rPr lang="cs-CZ" sz="1800" i="1" dirty="0" err="1">
                <a:latin typeface="Constantia" pitchFamily="18" charset="0"/>
              </a:rPr>
              <a:t>rekognice</a:t>
            </a:r>
            <a:r>
              <a:rPr lang="cs-CZ" sz="1800" i="1" dirty="0">
                <a:latin typeface="Constantia" pitchFamily="18" charset="0"/>
              </a:rPr>
              <a:t> in natura – viz § 158a TŘ)</a:t>
            </a:r>
          </a:p>
          <a:p>
            <a:pPr algn="just" eaLnBrk="1" hangingPunct="1"/>
            <a:endParaRPr lang="cs-CZ" sz="1800" dirty="0">
              <a:latin typeface="Constantia" pitchFamily="18" charset="0"/>
            </a:endParaRPr>
          </a:p>
          <a:p>
            <a:pPr algn="just" eaLnBrk="1" hangingPunct="1"/>
            <a:r>
              <a:rPr lang="cs-CZ" sz="1800" b="1" dirty="0">
                <a:latin typeface="Constantia" pitchFamily="18" charset="0"/>
              </a:rPr>
              <a:t>výslech osob do protokolu o výslechu svědka ještě před zahájením trestního stíhání </a:t>
            </a:r>
            <a:r>
              <a:rPr lang="cs-CZ" sz="1800" dirty="0">
                <a:latin typeface="Constantia" pitchFamily="18" charset="0"/>
              </a:rPr>
              <a:t> (viz § 158 odst. 9 TŘ) - </a:t>
            </a:r>
            <a:r>
              <a:rPr lang="cs-CZ" sz="1800" i="1" dirty="0">
                <a:latin typeface="Constantia" pitchFamily="18" charset="0"/>
              </a:rPr>
              <a:t>daný výslech nemá povahu neodkladného či neopakovatelného úkonu a není tak prováděn za účasti soudce dle § 158a TŘ !!!</a:t>
            </a:r>
          </a:p>
          <a:p>
            <a:pPr algn="just" eaLnBrk="1" hangingPunct="1">
              <a:lnSpc>
                <a:spcPct val="80000"/>
              </a:lnSpc>
            </a:pPr>
            <a:endParaRPr lang="cs-CZ" sz="1800" dirty="0">
              <a:latin typeface="Constantia" pitchFamily="18" charset="0"/>
            </a:endParaRPr>
          </a:p>
          <a:p>
            <a:pPr eaLnBrk="1" hangingPunct="1">
              <a:lnSpc>
                <a:spcPct val="80000"/>
              </a:lnSpc>
            </a:pPr>
            <a:endParaRPr lang="cs-CZ" sz="1800" dirty="0"/>
          </a:p>
        </p:txBody>
      </p:sp>
      <p:sp>
        <p:nvSpPr>
          <p:cNvPr id="4" name="Zástupný symbol pro číslo snímku 3"/>
          <p:cNvSpPr>
            <a:spLocks noGrp="1"/>
          </p:cNvSpPr>
          <p:nvPr>
            <p:ph type="sldNum" sz="quarter" idx="12"/>
          </p:nvPr>
        </p:nvSpPr>
        <p:spPr/>
        <p:txBody>
          <a:bodyPr/>
          <a:lstStyle/>
          <a:p>
            <a:pPr>
              <a:defRPr/>
            </a:pPr>
            <a:fld id="{AC0B7C3B-3DED-4A22-8201-86BE1C37DAA2}" type="slidenum">
              <a:rPr lang="cs-CZ"/>
              <a:pPr>
                <a:defRPr/>
              </a:pPr>
              <a:t>3</a:t>
            </a:fld>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a:xfrm>
            <a:off x="457200" y="116632"/>
            <a:ext cx="8229600" cy="667965"/>
          </a:xfrm>
        </p:spPr>
        <p:txBody>
          <a:bodyPr/>
          <a:lstStyle/>
          <a:p>
            <a:pPr eaLnBrk="1" hangingPunct="1"/>
            <a:r>
              <a:rPr lang="cs-CZ" sz="3200" b="1" dirty="0">
                <a:latin typeface="Constantia" pitchFamily="18" charset="0"/>
              </a:rPr>
              <a:t>Proces dokazování</a:t>
            </a:r>
            <a:endParaRPr lang="cs-CZ" sz="3200" dirty="0"/>
          </a:p>
        </p:txBody>
      </p:sp>
      <p:sp>
        <p:nvSpPr>
          <p:cNvPr id="3" name="Zástupný symbol pro obsah 2"/>
          <p:cNvSpPr>
            <a:spLocks noGrp="1"/>
          </p:cNvSpPr>
          <p:nvPr>
            <p:ph idx="1"/>
          </p:nvPr>
        </p:nvSpPr>
        <p:spPr>
          <a:xfrm>
            <a:off x="179512" y="784597"/>
            <a:ext cx="8712968" cy="5740747"/>
          </a:xfrm>
        </p:spPr>
        <p:txBody>
          <a:bodyPr rtlCol="0">
            <a:normAutofit fontScale="55000" lnSpcReduction="20000"/>
          </a:bodyPr>
          <a:lstStyle/>
          <a:p>
            <a:pPr marL="365760" indent="-256032" algn="just" eaLnBrk="1" fontAlgn="auto" hangingPunct="1">
              <a:lnSpc>
                <a:spcPct val="120000"/>
              </a:lnSpc>
              <a:spcAft>
                <a:spcPts val="0"/>
              </a:spcAft>
              <a:buFont typeface="Wingdings 3"/>
              <a:buChar char=""/>
              <a:defRPr/>
            </a:pPr>
            <a:r>
              <a:rPr lang="cs-CZ" b="1" dirty="0">
                <a:solidFill>
                  <a:srgbClr val="C00000"/>
                </a:solidFill>
                <a:latin typeface="Constantia" pitchFamily="18" charset="0"/>
              </a:rPr>
              <a:t>výslech osob do protokolu o výslechu svědka ještě před zahájením trestního stíhání </a:t>
            </a:r>
            <a:r>
              <a:rPr lang="cs-CZ" dirty="0">
                <a:latin typeface="Constantia" pitchFamily="18" charset="0"/>
              </a:rPr>
              <a:t>(viz § 158 odst. 9 TŘ) – týká se mimo jiné i osob mladších 18ti let, dále osob, o jejichž schopnosti správně vnímat, zapamatovat si nebo reprodukovat prožité skutečnosti lze mít s ohledem na jejich psychický stav důvodné pochybnosti; jakož i osob, u nichž hrozí ztráta důkazní hodnoty s ohledem na délku trestního řízení  (resp. nemožnost zjištění osoby pachatele), přičemž se lze současně domnívat, že by na tyto osoby, jejichž výpověď má zásadní význam pro zahájení trestního stíhání, mohl být pro jejich výpověď činěn nátlak</a:t>
            </a:r>
          </a:p>
          <a:p>
            <a:pPr marL="365760" indent="-256032" algn="just" eaLnBrk="1" fontAlgn="auto" hangingPunct="1">
              <a:lnSpc>
                <a:spcPct val="120000"/>
              </a:lnSpc>
              <a:spcAft>
                <a:spcPts val="0"/>
              </a:spcAft>
              <a:buFont typeface="Wingdings 3"/>
              <a:buChar char=""/>
              <a:defRPr/>
            </a:pPr>
            <a:endParaRPr lang="cs-CZ"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dirty="0">
                <a:latin typeface="Constantia" pitchFamily="18" charset="0"/>
              </a:rPr>
              <a:t>daný výslech nemá povahu neodkladného či neopakovatelného úkonu a není tak prováděn za účasti soudce dle § 158a TŘ !!!</a:t>
            </a:r>
          </a:p>
          <a:p>
            <a:pPr marL="365760" indent="-256032" algn="just" eaLnBrk="1" fontAlgn="auto" hangingPunct="1">
              <a:lnSpc>
                <a:spcPct val="120000"/>
              </a:lnSpc>
              <a:spcAft>
                <a:spcPts val="0"/>
              </a:spcAft>
              <a:buFont typeface="Wingdings 3"/>
              <a:buChar char=""/>
              <a:defRPr/>
            </a:pPr>
            <a:endParaRPr lang="cs-CZ" dirty="0">
              <a:latin typeface="Constantia" pitchFamily="18" charset="0"/>
            </a:endParaRPr>
          </a:p>
          <a:p>
            <a:pPr marL="365760" indent="-256032" algn="just" eaLnBrk="1" fontAlgn="auto" hangingPunct="1">
              <a:lnSpc>
                <a:spcPct val="120000"/>
              </a:lnSpc>
              <a:spcAft>
                <a:spcPts val="0"/>
              </a:spcAft>
              <a:buFont typeface="Wingdings 3"/>
              <a:buChar char=""/>
              <a:defRPr/>
            </a:pPr>
            <a:r>
              <a:rPr lang="cs-CZ" dirty="0">
                <a:latin typeface="Constantia" pitchFamily="18" charset="0"/>
              </a:rPr>
              <a:t>protokoly o výslechu těchto osob lze po zahájení trestního stíhání (pokud nebyly provedeny znovu) číst jen za souhlasu stran (viz § 211 odst. 1 TŘ) nebo pokud taková osoba zemřela, stala se nezvěstnou či nedosažitelnou (viz § 211 odst. 2 písm. a) TŘ) nebo pokud byla taková osoba předmětem zastrašování, násilí, podplácení a tímto způsobem vedena k tomu, aby nevypovídala nebo vypovídala křivě (viz § 211 odst. 3 písm. b) TŘ)  </a:t>
            </a:r>
          </a:p>
          <a:p>
            <a:pPr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3C1ED34B-3E26-4FC2-8E63-B3DC003E636D}" type="slidenum">
              <a:rPr lang="cs-CZ"/>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a:xfrm>
            <a:off x="457200" y="116633"/>
            <a:ext cx="8229600" cy="583456"/>
          </a:xfrm>
        </p:spPr>
        <p:txBody>
          <a:bodyPr/>
          <a:lstStyle/>
          <a:p>
            <a:pPr eaLnBrk="1" hangingPunct="1"/>
            <a:r>
              <a:rPr lang="cs-CZ" sz="3200" b="1" dirty="0">
                <a:latin typeface="Constantia" pitchFamily="18" charset="0"/>
              </a:rPr>
              <a:t>Proces dokazování</a:t>
            </a:r>
            <a:endParaRPr lang="cs-CZ" sz="3200" dirty="0"/>
          </a:p>
        </p:txBody>
      </p:sp>
      <p:sp>
        <p:nvSpPr>
          <p:cNvPr id="3" name="Zástupný symbol pro obsah 2"/>
          <p:cNvSpPr>
            <a:spLocks noGrp="1"/>
          </p:cNvSpPr>
          <p:nvPr>
            <p:ph idx="1"/>
          </p:nvPr>
        </p:nvSpPr>
        <p:spPr>
          <a:xfrm>
            <a:off x="107504" y="700089"/>
            <a:ext cx="8856984" cy="6157911"/>
          </a:xfrm>
        </p:spPr>
        <p:txBody>
          <a:bodyPr rtlCol="0">
            <a:normAutofit fontScale="92500" lnSpcReduction="20000"/>
          </a:bodyPr>
          <a:lstStyle/>
          <a:p>
            <a:pPr marL="365760" indent="-256032" eaLnBrk="1" fontAlgn="auto" hangingPunct="1">
              <a:spcAft>
                <a:spcPts val="0"/>
              </a:spcAft>
              <a:buFont typeface="Arial" pitchFamily="34" charset="0"/>
              <a:buNone/>
              <a:defRPr/>
            </a:pPr>
            <a:r>
              <a:rPr lang="cs-CZ" sz="1800" b="1" dirty="0">
                <a:solidFill>
                  <a:srgbClr val="C00000"/>
                </a:solidFill>
                <a:latin typeface="Constantia" pitchFamily="18" charset="0"/>
              </a:rPr>
              <a:t>C/ </a:t>
            </a:r>
            <a:r>
              <a:rPr lang="cs-CZ" sz="1800" b="1" u="sng" dirty="0">
                <a:solidFill>
                  <a:srgbClr val="C00000"/>
                </a:solidFill>
                <a:latin typeface="Constantia" pitchFamily="18" charset="0"/>
              </a:rPr>
              <a:t>znalecký posudek</a:t>
            </a:r>
            <a:r>
              <a:rPr lang="cs-CZ" sz="1800" b="1" dirty="0">
                <a:solidFill>
                  <a:srgbClr val="C00000"/>
                </a:solidFill>
                <a:latin typeface="Constantia" pitchFamily="18" charset="0"/>
              </a:rPr>
              <a:t>:</a:t>
            </a:r>
          </a:p>
          <a:p>
            <a:pPr marL="365760" indent="-256032" algn="just" eaLnBrk="1" fontAlgn="auto" hangingPunct="1">
              <a:spcAft>
                <a:spcPts val="0"/>
              </a:spcAft>
              <a:buFont typeface="Wingdings 3"/>
              <a:buChar char=""/>
              <a:defRPr/>
            </a:pPr>
            <a:r>
              <a:rPr lang="cs-CZ" sz="1800" dirty="0">
                <a:latin typeface="Constantia" pitchFamily="18" charset="0"/>
              </a:rPr>
              <a:t>viz § 105 a </a:t>
            </a:r>
            <a:r>
              <a:rPr lang="cs-CZ" sz="1800" dirty="0" err="1">
                <a:latin typeface="Constantia" pitchFamily="18" charset="0"/>
              </a:rPr>
              <a:t>násled</a:t>
            </a:r>
            <a:r>
              <a:rPr lang="cs-CZ" sz="1800" dirty="0">
                <a:latin typeface="Constantia" pitchFamily="18" charset="0"/>
              </a:rPr>
              <a:t>. TŘ</a:t>
            </a:r>
          </a:p>
          <a:p>
            <a:pPr marL="365760" indent="-256032" algn="just" eaLnBrk="1" fontAlgn="auto" hangingPunct="1">
              <a:spcAft>
                <a:spcPts val="0"/>
              </a:spcAft>
              <a:buFont typeface="Wingdings 3"/>
              <a:buChar char=""/>
              <a:defRPr/>
            </a:pPr>
            <a:r>
              <a:rPr lang="cs-CZ" sz="1800" dirty="0">
                <a:latin typeface="Constantia" pitchFamily="18" charset="0"/>
              </a:rPr>
              <a:t>znalecký posudek </a:t>
            </a:r>
            <a:r>
              <a:rPr lang="cs-CZ" sz="1800" b="1" dirty="0">
                <a:latin typeface="Constantia" pitchFamily="18" charset="0"/>
              </a:rPr>
              <a:t>XXX</a:t>
            </a:r>
            <a:r>
              <a:rPr lang="cs-CZ" sz="1800" dirty="0">
                <a:latin typeface="Constantia" pitchFamily="18" charset="0"/>
              </a:rPr>
              <a:t> </a:t>
            </a:r>
            <a:r>
              <a:rPr lang="cs-CZ" sz="1800" b="1" dirty="0">
                <a:solidFill>
                  <a:srgbClr val="C00000"/>
                </a:solidFill>
                <a:latin typeface="Constantia" pitchFamily="18" charset="0"/>
              </a:rPr>
              <a:t>odborné vyjádření</a:t>
            </a:r>
          </a:p>
          <a:p>
            <a:pPr marL="365760" indent="-256032" algn="just" eaLnBrk="1" fontAlgn="auto" hangingPunct="1">
              <a:spcAft>
                <a:spcPts val="0"/>
              </a:spcAft>
              <a:buFont typeface="Wingdings 3"/>
              <a:buChar char=""/>
              <a:defRPr/>
            </a:pPr>
            <a:r>
              <a:rPr lang="cs-CZ" sz="1800" dirty="0">
                <a:latin typeface="Constantia" pitchFamily="18" charset="0"/>
              </a:rPr>
              <a:t>seznam znalců/znaleckých ústavů </a:t>
            </a:r>
            <a:r>
              <a:rPr lang="cs-CZ" sz="1800" b="1" dirty="0">
                <a:latin typeface="Constantia" pitchFamily="18" charset="0"/>
              </a:rPr>
              <a:t>XXX</a:t>
            </a:r>
            <a:r>
              <a:rPr lang="cs-CZ" sz="1800" dirty="0">
                <a:latin typeface="Constantia" pitchFamily="18" charset="0"/>
              </a:rPr>
              <a:t> znalec ad hoc </a:t>
            </a:r>
            <a:r>
              <a:rPr lang="cs-CZ" sz="1800" b="1" dirty="0">
                <a:latin typeface="Constantia" pitchFamily="18" charset="0"/>
              </a:rPr>
              <a:t>XXX</a:t>
            </a:r>
            <a:r>
              <a:rPr lang="cs-CZ" sz="1800" dirty="0">
                <a:latin typeface="Constantia" pitchFamily="18" charset="0"/>
              </a:rPr>
              <a:t> </a:t>
            </a:r>
            <a:r>
              <a:rPr lang="cs-CZ" sz="1800" dirty="0">
                <a:solidFill>
                  <a:srgbClr val="FF0000"/>
                </a:solidFill>
                <a:latin typeface="Constantia" pitchFamily="18" charset="0"/>
              </a:rPr>
              <a:t>znalecká kancelář </a:t>
            </a:r>
            <a:r>
              <a:rPr lang="cs-CZ" sz="1800" i="1" dirty="0">
                <a:solidFill>
                  <a:srgbClr val="FF0000"/>
                </a:solidFill>
                <a:latin typeface="Constantia" pitchFamily="18" charset="0"/>
              </a:rPr>
              <a:t>(</a:t>
            </a:r>
            <a:r>
              <a:rPr lang="cs-CZ" sz="1800" b="1" i="1" u="sng" dirty="0">
                <a:solidFill>
                  <a:srgbClr val="0070C0"/>
                </a:solidFill>
                <a:latin typeface="Constantia" pitchFamily="18" charset="0"/>
              </a:rPr>
              <a:t>od 01.01.2021</a:t>
            </a:r>
            <a:r>
              <a:rPr lang="cs-CZ" sz="1800" i="1" dirty="0">
                <a:solidFill>
                  <a:srgbClr val="FF0000"/>
                </a:solidFill>
                <a:latin typeface="Constantia" pitchFamily="18" charset="0"/>
              </a:rPr>
              <a:t>)</a:t>
            </a:r>
            <a:endParaRPr lang="cs-CZ" sz="1800" dirty="0">
              <a:latin typeface="Constantia" pitchFamily="18" charset="0"/>
            </a:endParaRPr>
          </a:p>
          <a:p>
            <a:pPr marL="365760" indent="-256032" algn="just" eaLnBrk="1" fontAlgn="auto" hangingPunct="1">
              <a:spcAft>
                <a:spcPts val="0"/>
              </a:spcAft>
              <a:buFont typeface="Wingdings 3"/>
              <a:buChar char=""/>
              <a:defRPr/>
            </a:pPr>
            <a:r>
              <a:rPr lang="cs-CZ" sz="1800" dirty="0">
                <a:latin typeface="Constantia" pitchFamily="18" charset="0"/>
              </a:rPr>
              <a:t>rozsah poučení znalce + námitky proti osobě znalce, jeho odbornému zaměření či formulaci jemu položených otázek</a:t>
            </a:r>
          </a:p>
          <a:p>
            <a:pPr marL="365760" indent="-256032" algn="just" eaLnBrk="1" fontAlgn="auto" hangingPunct="1">
              <a:spcAft>
                <a:spcPts val="0"/>
              </a:spcAft>
              <a:buFont typeface="Wingdings 3"/>
              <a:buChar char=""/>
              <a:defRPr/>
            </a:pPr>
            <a:r>
              <a:rPr lang="cs-CZ" sz="1800" dirty="0">
                <a:latin typeface="Constantia" pitchFamily="18" charset="0"/>
              </a:rPr>
              <a:t>možnost podání křivého znaleckého posudku (viz § 346 TZ)</a:t>
            </a:r>
          </a:p>
          <a:p>
            <a:pPr marL="365760" indent="-256032" algn="just" eaLnBrk="1" fontAlgn="auto" hangingPunct="1">
              <a:spcAft>
                <a:spcPts val="0"/>
              </a:spcAft>
              <a:buFont typeface="Wingdings 3"/>
              <a:buChar char=""/>
              <a:defRPr/>
            </a:pPr>
            <a:r>
              <a:rPr lang="cs-CZ" sz="1800" dirty="0">
                <a:latin typeface="Constantia" pitchFamily="18" charset="0"/>
              </a:rPr>
              <a:t>možnost odmítnout podání znaleckého posudku </a:t>
            </a:r>
            <a:r>
              <a:rPr lang="cs-CZ" sz="1800" i="1" dirty="0">
                <a:latin typeface="Constantia" pitchFamily="18" charset="0"/>
              </a:rPr>
              <a:t>(stejné důvody jako u zákazu výslechu svědka či práva svědka odepřít výpověď)</a:t>
            </a:r>
            <a:endParaRPr lang="cs-CZ" sz="1800" dirty="0">
              <a:latin typeface="Constantia" pitchFamily="18" charset="0"/>
            </a:endParaRPr>
          </a:p>
          <a:p>
            <a:pPr marL="365760" indent="-256032" algn="just" eaLnBrk="1" fontAlgn="auto" hangingPunct="1">
              <a:spcAft>
                <a:spcPts val="0"/>
              </a:spcAft>
              <a:buFont typeface="Wingdings 3"/>
              <a:buChar char=""/>
              <a:defRPr/>
            </a:pPr>
            <a:r>
              <a:rPr lang="cs-CZ" sz="1800" dirty="0">
                <a:latin typeface="Constantia" pitchFamily="18" charset="0"/>
              </a:rPr>
              <a:t>posudek znalce </a:t>
            </a:r>
            <a:r>
              <a:rPr lang="cs-CZ" sz="1800" i="1" dirty="0">
                <a:latin typeface="Constantia" pitchFamily="18" charset="0"/>
              </a:rPr>
              <a:t>(lze číst za podmínek § 211 odst. 5 TŘ)</a:t>
            </a:r>
            <a:r>
              <a:rPr lang="cs-CZ" sz="1800" dirty="0">
                <a:latin typeface="Constantia" pitchFamily="18" charset="0"/>
              </a:rPr>
              <a:t> </a:t>
            </a:r>
            <a:r>
              <a:rPr lang="cs-CZ" sz="1800" b="1" dirty="0">
                <a:latin typeface="Constantia" pitchFamily="18" charset="0"/>
              </a:rPr>
              <a:t>XXX</a:t>
            </a:r>
            <a:r>
              <a:rPr lang="cs-CZ" sz="1800" dirty="0">
                <a:latin typeface="Constantia" pitchFamily="18" charset="0"/>
              </a:rPr>
              <a:t> znaleckého ústavu </a:t>
            </a:r>
            <a:r>
              <a:rPr lang="cs-CZ" sz="1800" i="1" dirty="0">
                <a:latin typeface="Constantia" pitchFamily="18" charset="0"/>
              </a:rPr>
              <a:t>(lze číst za podmínek § 213 odst. 1 nebo odst. 2 TŘ)</a:t>
            </a:r>
            <a:r>
              <a:rPr lang="cs-CZ" sz="1800" dirty="0">
                <a:latin typeface="Constantia" pitchFamily="18" charset="0"/>
              </a:rPr>
              <a:t> </a:t>
            </a:r>
            <a:r>
              <a:rPr lang="cs-CZ" sz="1800" b="1" dirty="0">
                <a:latin typeface="Constantia" pitchFamily="18" charset="0"/>
              </a:rPr>
              <a:t>XXX</a:t>
            </a:r>
            <a:r>
              <a:rPr lang="cs-CZ" sz="1800" dirty="0">
                <a:latin typeface="Constantia" pitchFamily="18" charset="0"/>
              </a:rPr>
              <a:t> znalecké kanceláře </a:t>
            </a:r>
            <a:r>
              <a:rPr lang="cs-CZ" sz="1800" i="1" dirty="0">
                <a:latin typeface="Constantia" pitchFamily="18" charset="0"/>
              </a:rPr>
              <a:t>(lze číst za podmínek § 211 odst. 5 TŘ)</a:t>
            </a:r>
            <a:r>
              <a:rPr lang="cs-CZ" sz="1800" dirty="0">
                <a:latin typeface="Constantia" pitchFamily="18" charset="0"/>
              </a:rPr>
              <a:t> </a:t>
            </a:r>
          </a:p>
          <a:p>
            <a:pPr marL="365760" indent="-256032" algn="just" eaLnBrk="1" fontAlgn="auto" hangingPunct="1">
              <a:spcAft>
                <a:spcPts val="0"/>
              </a:spcAft>
              <a:buFont typeface="Wingdings 3"/>
              <a:buChar char=""/>
              <a:defRPr/>
            </a:pPr>
            <a:r>
              <a:rPr lang="cs-CZ" sz="1800" dirty="0">
                <a:latin typeface="Constantia" pitchFamily="18" charset="0"/>
              </a:rPr>
              <a:t>společný posudek více znalců</a:t>
            </a:r>
          </a:p>
          <a:p>
            <a:pPr marL="365760" indent="-256032" algn="just" eaLnBrk="1" fontAlgn="auto" hangingPunct="1">
              <a:spcAft>
                <a:spcPts val="0"/>
              </a:spcAft>
              <a:buFont typeface="Wingdings 3"/>
              <a:buChar char=""/>
              <a:defRPr/>
            </a:pPr>
            <a:r>
              <a:rPr lang="cs-CZ" sz="1800" dirty="0">
                <a:latin typeface="Constantia" pitchFamily="18" charset="0"/>
              </a:rPr>
              <a:t>výslech znalce a zástupce znaleckého ústavu či znalce, který vypracoval posudek za znaleckou kancelář</a:t>
            </a:r>
          </a:p>
          <a:p>
            <a:pPr marL="365760" indent="-256032" algn="just" eaLnBrk="1" fontAlgn="auto" hangingPunct="1">
              <a:spcAft>
                <a:spcPts val="0"/>
              </a:spcAft>
              <a:buFont typeface="Wingdings 3"/>
              <a:buChar char=""/>
              <a:defRPr/>
            </a:pPr>
            <a:r>
              <a:rPr lang="cs-CZ" sz="1800" dirty="0">
                <a:latin typeface="Constantia" pitchFamily="18" charset="0"/>
              </a:rPr>
              <a:t>doplněk znaleckého posudku </a:t>
            </a:r>
            <a:r>
              <a:rPr lang="cs-CZ" sz="1800" b="1" dirty="0">
                <a:latin typeface="Constantia" pitchFamily="18" charset="0"/>
              </a:rPr>
              <a:t>XXX</a:t>
            </a:r>
            <a:r>
              <a:rPr lang="cs-CZ" sz="1800" dirty="0">
                <a:latin typeface="Constantia" pitchFamily="18" charset="0"/>
              </a:rPr>
              <a:t> revizní znalecký posudek</a:t>
            </a:r>
          </a:p>
          <a:p>
            <a:pPr marL="365760" indent="-256032" algn="just" eaLnBrk="1" fontAlgn="auto" hangingPunct="1">
              <a:spcAft>
                <a:spcPts val="0"/>
              </a:spcAft>
              <a:buFont typeface="Wingdings 3"/>
              <a:buChar char=""/>
              <a:defRPr/>
            </a:pPr>
            <a:r>
              <a:rPr lang="cs-CZ" sz="1800" dirty="0">
                <a:latin typeface="Constantia" pitchFamily="18" charset="0"/>
              </a:rPr>
              <a:t>odměna znalce (znalečné) </a:t>
            </a:r>
          </a:p>
          <a:p>
            <a:pPr marL="365760" indent="-256032" algn="just" eaLnBrk="1" fontAlgn="auto" hangingPunct="1">
              <a:spcAft>
                <a:spcPts val="0"/>
              </a:spcAft>
              <a:buFont typeface="Wingdings 3"/>
              <a:buChar char=""/>
              <a:defRPr/>
            </a:pPr>
            <a:r>
              <a:rPr lang="cs-CZ" sz="1800" dirty="0">
                <a:latin typeface="Constantia" pitchFamily="18" charset="0"/>
              </a:rPr>
              <a:t>použitelnost znaleckého posudku předloženého obhajobou či poškozeným (viz § 110a TŘ)</a:t>
            </a:r>
          </a:p>
          <a:p>
            <a:pPr marL="365760" indent="-256032" algn="just" eaLnBrk="1" fontAlgn="auto" hangingPunct="1">
              <a:spcAft>
                <a:spcPts val="0"/>
              </a:spcAft>
              <a:buFont typeface="Wingdings 3"/>
              <a:buChar char=""/>
              <a:defRPr/>
            </a:pPr>
            <a:r>
              <a:rPr lang="cs-CZ" sz="1800" b="1" dirty="0">
                <a:solidFill>
                  <a:srgbClr val="C00000"/>
                </a:solidFill>
                <a:latin typeface="Constantia" pitchFamily="18" charset="0"/>
              </a:rPr>
              <a:t>znalci nepřísluší provádět hodnocen důkazů a řešit právní otázky !!! </a:t>
            </a:r>
            <a:r>
              <a:rPr lang="cs-CZ" sz="1800" dirty="0">
                <a:latin typeface="Constantia" pitchFamily="18" charset="0"/>
              </a:rPr>
              <a:t>- viz § 107 odst. 1 TŘ</a:t>
            </a:r>
          </a:p>
          <a:p>
            <a:pPr marL="365760" indent="-256032" algn="just" eaLnBrk="1" fontAlgn="auto" hangingPunct="1">
              <a:spcAft>
                <a:spcPts val="0"/>
              </a:spcAft>
              <a:buFont typeface="Wingdings 3"/>
              <a:buChar char=""/>
              <a:defRPr/>
            </a:pPr>
            <a:r>
              <a:rPr lang="cs-CZ" sz="1800" dirty="0">
                <a:latin typeface="Constantia" pitchFamily="18" charset="0"/>
              </a:rPr>
              <a:t>podklady pro zpracování posudku </a:t>
            </a:r>
            <a:r>
              <a:rPr lang="cs-CZ" sz="1800" i="1" dirty="0">
                <a:latin typeface="Constantia" pitchFamily="18" charset="0"/>
              </a:rPr>
              <a:t>(zapůjčení spisu, přítomnost při výslechu osob s možností klást jim dotazy, popř. účast u jiných úkonů – např. rekonstrukce, prověrka na místě apod.)</a:t>
            </a:r>
          </a:p>
          <a:p>
            <a:pPr marL="365760" indent="-256032" algn="just" eaLnBrk="1" fontAlgn="auto" hangingPunct="1">
              <a:spcAft>
                <a:spcPts val="0"/>
              </a:spcAft>
              <a:buFont typeface="Wingdings 3"/>
              <a:buChar char=""/>
              <a:defRPr/>
            </a:pPr>
            <a:r>
              <a:rPr lang="cs-CZ" sz="1800" dirty="0">
                <a:latin typeface="Constantia" pitchFamily="18" charset="0"/>
              </a:rPr>
              <a:t>doručení posudku obhájci, a to na náklady obhajoby </a:t>
            </a:r>
          </a:p>
          <a:p>
            <a:pPr eaLnBrk="1" fontAlgn="auto" hangingPunct="1">
              <a:spcAft>
                <a:spcPts val="0"/>
              </a:spcAft>
              <a:buFont typeface="Arial" pitchFamily="34" charset="0"/>
              <a:buChar char="•"/>
              <a:defRPr/>
            </a:pPr>
            <a:endParaRPr lang="cs-CZ" sz="18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2060ABE3-4075-4232-A12F-B8CFB92F5F96}" type="slidenum">
              <a:rPr lang="cs-CZ"/>
              <a:pPr>
                <a:defRPr/>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dpis 1"/>
          <p:cNvSpPr>
            <a:spLocks noGrp="1"/>
          </p:cNvSpPr>
          <p:nvPr>
            <p:ph type="title"/>
          </p:nvPr>
        </p:nvSpPr>
        <p:spPr>
          <a:xfrm>
            <a:off x="457200" y="188913"/>
            <a:ext cx="8229600" cy="863600"/>
          </a:xfrm>
        </p:spPr>
        <p:txBody>
          <a:bodyPr/>
          <a:lstStyle/>
          <a:p>
            <a:pPr eaLnBrk="1" hangingPunct="1"/>
            <a:r>
              <a:rPr lang="cs-CZ" sz="3200" b="1">
                <a:latin typeface="Constantia" pitchFamily="18" charset="0"/>
              </a:rPr>
              <a:t>Proces dokazování</a:t>
            </a:r>
            <a:endParaRPr lang="cs-CZ" sz="3200"/>
          </a:p>
        </p:txBody>
      </p:sp>
      <p:sp>
        <p:nvSpPr>
          <p:cNvPr id="37890" name="Zástupný symbol pro obsah 2"/>
          <p:cNvSpPr>
            <a:spLocks noGrp="1"/>
          </p:cNvSpPr>
          <p:nvPr>
            <p:ph idx="1"/>
          </p:nvPr>
        </p:nvSpPr>
        <p:spPr>
          <a:xfrm>
            <a:off x="457200" y="1052513"/>
            <a:ext cx="8229600" cy="5544839"/>
          </a:xfrm>
        </p:spPr>
        <p:txBody>
          <a:bodyPr/>
          <a:lstStyle/>
          <a:p>
            <a:pPr algn="just" eaLnBrk="1" hangingPunct="1">
              <a:buFont typeface="Arial" charset="0"/>
              <a:buNone/>
            </a:pPr>
            <a:r>
              <a:rPr lang="cs-CZ" sz="2000" b="1" dirty="0">
                <a:solidFill>
                  <a:srgbClr val="C00000"/>
                </a:solidFill>
                <a:latin typeface="Constantia" pitchFamily="18" charset="0"/>
              </a:rPr>
              <a:t>D/ </a:t>
            </a:r>
            <a:r>
              <a:rPr lang="cs-CZ" sz="2000" b="1" u="sng" dirty="0" err="1">
                <a:solidFill>
                  <a:srgbClr val="C00000"/>
                </a:solidFill>
                <a:latin typeface="Constantia" pitchFamily="18" charset="0"/>
              </a:rPr>
              <a:t>rekognice</a:t>
            </a:r>
            <a:r>
              <a:rPr lang="cs-CZ" sz="2000" b="1" dirty="0">
                <a:solidFill>
                  <a:srgbClr val="C00000"/>
                </a:solidFill>
                <a:latin typeface="Constantia" pitchFamily="18" charset="0"/>
              </a:rPr>
              <a:t>:</a:t>
            </a:r>
          </a:p>
          <a:p>
            <a:pPr algn="just" eaLnBrk="1" hangingPunct="1"/>
            <a:r>
              <a:rPr lang="cs-CZ" sz="2000" dirty="0">
                <a:latin typeface="Constantia" pitchFamily="18" charset="0"/>
              </a:rPr>
              <a:t>viz § 104b TŘ</a:t>
            </a:r>
          </a:p>
          <a:p>
            <a:pPr algn="just" eaLnBrk="1" hangingPunct="1"/>
            <a:r>
              <a:rPr lang="cs-CZ" sz="2000" dirty="0">
                <a:latin typeface="Constantia" pitchFamily="18" charset="0"/>
              </a:rPr>
              <a:t>= poznávací řízení</a:t>
            </a:r>
          </a:p>
          <a:p>
            <a:pPr algn="just" eaLnBrk="1" hangingPunct="1"/>
            <a:r>
              <a:rPr lang="cs-CZ" sz="2000" dirty="0">
                <a:latin typeface="Constantia" pitchFamily="18" charset="0"/>
              </a:rPr>
              <a:t>in natura či dle fotografií </a:t>
            </a:r>
            <a:r>
              <a:rPr lang="cs-CZ" sz="2000" i="1" dirty="0">
                <a:latin typeface="Constantia" pitchFamily="18" charset="0"/>
              </a:rPr>
              <a:t>(</a:t>
            </a:r>
            <a:r>
              <a:rPr lang="cs-CZ" sz="2000" i="1" dirty="0" err="1">
                <a:latin typeface="Constantia" pitchFamily="18" charset="0"/>
              </a:rPr>
              <a:t>rekognice</a:t>
            </a:r>
            <a:r>
              <a:rPr lang="cs-CZ" sz="2000" i="1" dirty="0">
                <a:latin typeface="Constantia" pitchFamily="18" charset="0"/>
              </a:rPr>
              <a:t> dle fotografií nesmí bezprostředně předcházet </a:t>
            </a:r>
            <a:r>
              <a:rPr lang="cs-CZ" sz="2000" i="1" dirty="0" err="1">
                <a:latin typeface="Constantia" pitchFamily="18" charset="0"/>
              </a:rPr>
              <a:t>rekognici</a:t>
            </a:r>
            <a:r>
              <a:rPr lang="cs-CZ" sz="2000" i="1" dirty="0">
                <a:latin typeface="Constantia" pitchFamily="18" charset="0"/>
              </a:rPr>
              <a:t> in natura)</a:t>
            </a:r>
          </a:p>
          <a:p>
            <a:pPr algn="just" eaLnBrk="1" hangingPunct="1"/>
            <a:r>
              <a:rPr lang="cs-CZ" sz="2000" dirty="0">
                <a:latin typeface="Constantia" pitchFamily="18" charset="0"/>
              </a:rPr>
              <a:t>poznávání osob či věcí, popř. hlasová </a:t>
            </a:r>
            <a:r>
              <a:rPr lang="cs-CZ" sz="2000" dirty="0" err="1">
                <a:latin typeface="Constantia" pitchFamily="18" charset="0"/>
              </a:rPr>
              <a:t>rekognice</a:t>
            </a:r>
            <a:endParaRPr lang="cs-CZ" sz="2000" dirty="0">
              <a:latin typeface="Constantia" pitchFamily="18" charset="0"/>
            </a:endParaRPr>
          </a:p>
          <a:p>
            <a:pPr algn="just" eaLnBrk="1" hangingPunct="1"/>
            <a:r>
              <a:rPr lang="cs-CZ" sz="2000" dirty="0">
                <a:latin typeface="Constantia" pitchFamily="18" charset="0"/>
              </a:rPr>
              <a:t>nejméně mezi třemi vzájemně podobnými věcmi/osobami (lze i více, ale ne méně než tři poznávané věci/osoby)</a:t>
            </a:r>
          </a:p>
          <a:p>
            <a:pPr algn="just" eaLnBrk="1" hangingPunct="1"/>
            <a:r>
              <a:rPr lang="cs-CZ" sz="2000" dirty="0">
                <a:latin typeface="Constantia" pitchFamily="18" charset="0"/>
              </a:rPr>
              <a:t>lze provést též jako neodkladný a neopakovatelný úkon – viz § 158a TŘ (nutná účast soudce)</a:t>
            </a:r>
          </a:p>
          <a:p>
            <a:pPr algn="just" eaLnBrk="1" hangingPunct="1"/>
            <a:r>
              <a:rPr lang="cs-CZ" sz="2000" dirty="0">
                <a:latin typeface="Constantia" pitchFamily="18" charset="0"/>
              </a:rPr>
              <a:t>přítomnost nezúčastněné osoby</a:t>
            </a:r>
          </a:p>
          <a:p>
            <a:pPr algn="just" eaLnBrk="1" hangingPunct="1"/>
            <a:r>
              <a:rPr lang="cs-CZ" sz="2000" dirty="0">
                <a:latin typeface="Constantia" pitchFamily="18" charset="0"/>
              </a:rPr>
              <a:t>nezbytnost předchozího výslechu k okolnostem poznávané věci/osoby</a:t>
            </a:r>
          </a:p>
          <a:p>
            <a:pPr algn="just" eaLnBrk="1" hangingPunct="1"/>
            <a:r>
              <a:rPr lang="cs-CZ" sz="2000" dirty="0">
                <a:latin typeface="Constantia" pitchFamily="18" charset="0"/>
              </a:rPr>
              <a:t>poznávaná osoba je povinna úkon strpět (pasivní účast) </a:t>
            </a:r>
            <a:r>
              <a:rPr lang="cs-CZ" sz="2000" b="1" dirty="0">
                <a:latin typeface="Constantia" pitchFamily="18" charset="0"/>
              </a:rPr>
              <a:t>XXX</a:t>
            </a:r>
            <a:r>
              <a:rPr lang="cs-CZ" sz="2000" dirty="0">
                <a:latin typeface="Constantia" pitchFamily="18" charset="0"/>
              </a:rPr>
              <a:t> nesmí být při provádění úkonu nucena k aktivitě </a:t>
            </a:r>
          </a:p>
          <a:p>
            <a:pPr algn="just" eaLnBrk="1" hangingPunct="1"/>
            <a:endParaRPr lang="cs-CZ" sz="2900" dirty="0">
              <a:latin typeface="Constantia" pitchFamily="18" charset="0"/>
            </a:endParaRPr>
          </a:p>
          <a:p>
            <a:pPr eaLnBrk="1" hangingPunct="1"/>
            <a:endParaRPr lang="cs-CZ" dirty="0"/>
          </a:p>
        </p:txBody>
      </p:sp>
      <p:sp>
        <p:nvSpPr>
          <p:cNvPr id="4" name="Zástupný symbol pro číslo snímku 3"/>
          <p:cNvSpPr>
            <a:spLocks noGrp="1"/>
          </p:cNvSpPr>
          <p:nvPr>
            <p:ph type="sldNum" sz="quarter" idx="12"/>
          </p:nvPr>
        </p:nvSpPr>
        <p:spPr/>
        <p:txBody>
          <a:bodyPr/>
          <a:lstStyle/>
          <a:p>
            <a:pPr>
              <a:defRPr/>
            </a:pPr>
            <a:fld id="{0246EBFB-0E83-4A70-8CAA-666E81E5A2DB}" type="slidenum">
              <a:rPr lang="cs-CZ"/>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a:xfrm>
            <a:off x="457200" y="274638"/>
            <a:ext cx="8229600" cy="922337"/>
          </a:xfrm>
        </p:spPr>
        <p:txBody>
          <a:bodyPr/>
          <a:lstStyle/>
          <a:p>
            <a:pPr eaLnBrk="1" hangingPunct="1"/>
            <a:r>
              <a:rPr lang="cs-CZ" sz="3200" b="1">
                <a:latin typeface="Constantia" pitchFamily="18" charset="0"/>
              </a:rPr>
              <a:t>Proces dokazování</a:t>
            </a:r>
            <a:endParaRPr lang="cs-CZ" sz="3200"/>
          </a:p>
        </p:txBody>
      </p:sp>
      <p:sp>
        <p:nvSpPr>
          <p:cNvPr id="3" name="Zástupný symbol pro obsah 2"/>
          <p:cNvSpPr>
            <a:spLocks noGrp="1"/>
          </p:cNvSpPr>
          <p:nvPr>
            <p:ph idx="1"/>
          </p:nvPr>
        </p:nvSpPr>
        <p:spPr>
          <a:xfrm>
            <a:off x="457200" y="1124744"/>
            <a:ext cx="8229600" cy="5472608"/>
          </a:xfrm>
        </p:spPr>
        <p:txBody>
          <a:bodyPr rtlCol="0">
            <a:normAutofit fontScale="92500" lnSpcReduction="10000"/>
          </a:bodyPr>
          <a:lstStyle/>
          <a:p>
            <a:pPr marL="365125" indent="-365125" algn="just" eaLnBrk="1" fontAlgn="auto" hangingPunct="1">
              <a:spcAft>
                <a:spcPts val="0"/>
              </a:spcAft>
              <a:buFont typeface="Arial" pitchFamily="34" charset="0"/>
              <a:buNone/>
              <a:defRPr/>
            </a:pPr>
            <a:r>
              <a:rPr lang="cs-CZ" sz="2000" b="1" dirty="0">
                <a:solidFill>
                  <a:srgbClr val="C00000"/>
                </a:solidFill>
                <a:latin typeface="Constantia" pitchFamily="18" charset="0"/>
              </a:rPr>
              <a:t>E/ </a:t>
            </a:r>
            <a:r>
              <a:rPr lang="cs-CZ" sz="2000" b="1" u="sng" dirty="0">
                <a:solidFill>
                  <a:srgbClr val="C00000"/>
                </a:solidFill>
                <a:latin typeface="Constantia" pitchFamily="18" charset="0"/>
              </a:rPr>
              <a:t>konfrontace</a:t>
            </a:r>
            <a:r>
              <a:rPr lang="cs-CZ" sz="2000" b="1" dirty="0">
                <a:solidFill>
                  <a:srgbClr val="C00000"/>
                </a:solidFill>
                <a:latin typeface="Constantia" pitchFamily="18" charset="0"/>
              </a:rPr>
              <a:t>:</a:t>
            </a:r>
          </a:p>
          <a:p>
            <a:pPr marL="365760" indent="-256032" algn="just" eaLnBrk="1" fontAlgn="auto" hangingPunct="1">
              <a:spcAft>
                <a:spcPts val="0"/>
              </a:spcAft>
              <a:buFont typeface="Wingdings 3"/>
              <a:buChar char=""/>
              <a:defRPr/>
            </a:pPr>
            <a:r>
              <a:rPr lang="cs-CZ" sz="2000" dirty="0">
                <a:latin typeface="Constantia" pitchFamily="18" charset="0"/>
              </a:rPr>
              <a:t>viz § 104a TŘ</a:t>
            </a:r>
          </a:p>
          <a:p>
            <a:pPr marL="365760" indent="-256032" algn="just" eaLnBrk="1" fontAlgn="auto" hangingPunct="1">
              <a:spcAft>
                <a:spcPts val="0"/>
              </a:spcAft>
              <a:buFont typeface="Wingdings 3"/>
              <a:buChar char=""/>
              <a:defRPr/>
            </a:pPr>
            <a:r>
              <a:rPr lang="cs-CZ" sz="2000" dirty="0">
                <a:latin typeface="Constantia" pitchFamily="18" charset="0"/>
              </a:rPr>
              <a:t>jen u hlavního líčení (v přípravném řízení jen výjimečně)</a:t>
            </a:r>
          </a:p>
          <a:p>
            <a:pPr marL="365760" indent="-256032" algn="just" eaLnBrk="1" fontAlgn="auto" hangingPunct="1">
              <a:spcAft>
                <a:spcPts val="0"/>
              </a:spcAft>
              <a:buFont typeface="Wingdings 3"/>
              <a:buChar char=""/>
              <a:defRPr/>
            </a:pPr>
            <a:r>
              <a:rPr lang="cs-CZ" sz="2000" dirty="0">
                <a:latin typeface="Constantia" pitchFamily="18" charset="0"/>
              </a:rPr>
              <a:t>až po výslechu konfrontovaných osob, tj. obviněného/svědků</a:t>
            </a:r>
          </a:p>
          <a:p>
            <a:pPr marL="365760" indent="-256032" algn="just" eaLnBrk="1" fontAlgn="auto" hangingPunct="1">
              <a:spcAft>
                <a:spcPts val="0"/>
              </a:spcAft>
              <a:buFont typeface="Wingdings 3"/>
              <a:buChar char=""/>
              <a:defRPr/>
            </a:pPr>
            <a:r>
              <a:rPr lang="cs-CZ" sz="2000" dirty="0">
                <a:latin typeface="Constantia" pitchFamily="18" charset="0"/>
              </a:rPr>
              <a:t>mezi obviněnými navzájem, mezi obviněným a svědkem či navzájem mezi dvěma svědky  </a:t>
            </a:r>
          </a:p>
          <a:p>
            <a:pPr marL="365760" indent="-256032" algn="just" eaLnBrk="1" fontAlgn="auto" hangingPunct="1">
              <a:spcAft>
                <a:spcPts val="0"/>
              </a:spcAft>
              <a:buFont typeface="Wingdings 3"/>
              <a:buChar char=""/>
              <a:defRPr/>
            </a:pPr>
            <a:r>
              <a:rPr lang="cs-CZ" sz="2000" dirty="0">
                <a:latin typeface="Constantia" pitchFamily="18" charset="0"/>
              </a:rPr>
              <a:t>vyloučena u utajených svědků dle § 55 odst. 2 TŘ</a:t>
            </a:r>
          </a:p>
          <a:p>
            <a:pPr marL="365760" indent="-256032" algn="just" eaLnBrk="1" fontAlgn="auto" hangingPunct="1">
              <a:spcAft>
                <a:spcPts val="0"/>
              </a:spcAft>
              <a:buFont typeface="Wingdings 3"/>
              <a:buChar char=""/>
              <a:defRPr/>
            </a:pPr>
            <a:r>
              <a:rPr lang="cs-CZ" sz="2000" b="1" u="sng" dirty="0">
                <a:solidFill>
                  <a:srgbClr val="0070C0"/>
                </a:solidFill>
                <a:latin typeface="Constantia" pitchFamily="18" charset="0"/>
              </a:rPr>
              <a:t>od 01.08.2013</a:t>
            </a:r>
            <a:r>
              <a:rPr lang="cs-CZ" sz="2000" dirty="0">
                <a:solidFill>
                  <a:srgbClr val="C00000"/>
                </a:solidFill>
                <a:latin typeface="Constantia" pitchFamily="18" charset="0"/>
              </a:rPr>
              <a:t> vyloučena u poškozeného mladšího 18. let v případech trestných činů proti lidské důstojnosti v sexuální oblasti</a:t>
            </a:r>
          </a:p>
          <a:p>
            <a:pPr algn="just" eaLnBrk="1" fontAlgn="auto" hangingPunct="1">
              <a:spcAft>
                <a:spcPts val="0"/>
              </a:spcAft>
              <a:buFont typeface="Arial" pitchFamily="34" charset="0"/>
              <a:buNone/>
              <a:defRPr/>
            </a:pPr>
            <a:endParaRPr lang="cs-CZ" sz="2000" b="1" dirty="0">
              <a:solidFill>
                <a:srgbClr val="C00000"/>
              </a:solidFill>
              <a:latin typeface="Constantia" pitchFamily="18" charset="0"/>
            </a:endParaRPr>
          </a:p>
          <a:p>
            <a:pPr algn="just" eaLnBrk="1" fontAlgn="auto" hangingPunct="1">
              <a:spcAft>
                <a:spcPts val="0"/>
              </a:spcAft>
              <a:buFont typeface="Arial" pitchFamily="34" charset="0"/>
              <a:buNone/>
              <a:defRPr/>
            </a:pPr>
            <a:r>
              <a:rPr lang="cs-CZ" sz="2000" b="1" dirty="0">
                <a:solidFill>
                  <a:srgbClr val="C00000"/>
                </a:solidFill>
                <a:latin typeface="Constantia" pitchFamily="18" charset="0"/>
              </a:rPr>
              <a:t>F/ </a:t>
            </a:r>
            <a:r>
              <a:rPr lang="cs-CZ" sz="2000" b="1" u="sng" dirty="0">
                <a:solidFill>
                  <a:srgbClr val="C00000"/>
                </a:solidFill>
                <a:latin typeface="Constantia" pitchFamily="18" charset="0"/>
              </a:rPr>
              <a:t>listinné a věcné důkazy</a:t>
            </a:r>
            <a:r>
              <a:rPr lang="cs-CZ" sz="2000" b="1" dirty="0">
                <a:solidFill>
                  <a:srgbClr val="C00000"/>
                </a:solidFill>
                <a:latin typeface="Constantia" pitchFamily="18" charset="0"/>
              </a:rPr>
              <a:t>:</a:t>
            </a:r>
          </a:p>
          <a:p>
            <a:pPr algn="just" eaLnBrk="1" fontAlgn="auto" hangingPunct="1">
              <a:spcAft>
                <a:spcPts val="0"/>
              </a:spcAft>
              <a:buFont typeface="Arial" pitchFamily="34" charset="0"/>
              <a:buChar char="•"/>
              <a:defRPr/>
            </a:pPr>
            <a:r>
              <a:rPr lang="cs-CZ" sz="2000" dirty="0">
                <a:latin typeface="Constantia" pitchFamily="18" charset="0"/>
              </a:rPr>
              <a:t>viz § 112 TŘ</a:t>
            </a:r>
          </a:p>
          <a:p>
            <a:pPr algn="just" eaLnBrk="1" fontAlgn="auto" hangingPunct="1">
              <a:spcAft>
                <a:spcPts val="0"/>
              </a:spcAft>
              <a:buFont typeface="Arial" pitchFamily="34" charset="0"/>
              <a:buNone/>
              <a:defRPr/>
            </a:pPr>
            <a:endParaRPr lang="cs-CZ" sz="2000" dirty="0">
              <a:solidFill>
                <a:schemeClr val="accent1"/>
              </a:solidFill>
              <a:latin typeface="Constantia" pitchFamily="18" charset="0"/>
            </a:endParaRPr>
          </a:p>
          <a:p>
            <a:pPr algn="just" eaLnBrk="1" fontAlgn="auto" hangingPunct="1">
              <a:spcAft>
                <a:spcPts val="0"/>
              </a:spcAft>
              <a:buFont typeface="Arial" pitchFamily="34" charset="0"/>
              <a:buNone/>
              <a:defRPr/>
            </a:pPr>
            <a:r>
              <a:rPr lang="cs-CZ" sz="2000" b="1" dirty="0">
                <a:solidFill>
                  <a:srgbClr val="C00000"/>
                </a:solidFill>
                <a:latin typeface="Constantia" pitchFamily="18" charset="0"/>
              </a:rPr>
              <a:t>G/</a:t>
            </a:r>
            <a:r>
              <a:rPr lang="cs-CZ" sz="2000" b="1" u="sng" dirty="0">
                <a:solidFill>
                  <a:srgbClr val="C00000"/>
                </a:solidFill>
                <a:latin typeface="Constantia" pitchFamily="18" charset="0"/>
              </a:rPr>
              <a:t>ohledání (§ 113 TŘ), rekonstrukce (§ 104d TŘ), vyšetřovací pokus (§ 104c TŘ), prověrka na místě (§ 104e TŘ), prohlídka těla (§ 114 TŘ), pitva mrtvoly a její exhumace (§ 115 TŘ), obrazové a zvukové záznamy aj.  </a:t>
            </a:r>
          </a:p>
          <a:p>
            <a:pPr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A8C2D28F-9DF9-475F-BE62-F40F8E88ADE4}" type="slidenum">
              <a:rPr lang="cs-CZ"/>
              <a:pPr>
                <a:defRPr/>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1"/>
          <p:cNvSpPr>
            <a:spLocks noGrp="1"/>
          </p:cNvSpPr>
          <p:nvPr>
            <p:ph type="title"/>
          </p:nvPr>
        </p:nvSpPr>
        <p:spPr/>
        <p:txBody>
          <a:bodyPr/>
          <a:lstStyle/>
          <a:p>
            <a:pPr eaLnBrk="1" hangingPunct="1"/>
            <a:r>
              <a:rPr lang="cs-CZ" sz="3200" b="1">
                <a:latin typeface="Constantia" pitchFamily="18" charset="0"/>
              </a:rPr>
              <a:t>Formy soudních rozhodnutí činěných v rámci hlavního líčení</a:t>
            </a:r>
          </a:p>
        </p:txBody>
      </p:sp>
      <p:sp>
        <p:nvSpPr>
          <p:cNvPr id="39938" name="Zástupný symbol pro obsah 2"/>
          <p:cNvSpPr>
            <a:spLocks noGrp="1"/>
          </p:cNvSpPr>
          <p:nvPr>
            <p:ph idx="1"/>
          </p:nvPr>
        </p:nvSpPr>
        <p:spPr>
          <a:xfrm>
            <a:off x="457200" y="1484313"/>
            <a:ext cx="8229600" cy="5113337"/>
          </a:xfrm>
        </p:spPr>
        <p:txBody>
          <a:bodyPr/>
          <a:lstStyle/>
          <a:p>
            <a:pPr marL="365125" indent="-255588" algn="just" eaLnBrk="1" hangingPunct="1">
              <a:buFont typeface="Arial" charset="0"/>
              <a:buNone/>
            </a:pPr>
            <a:r>
              <a:rPr lang="cs-CZ" sz="1900" b="1" dirty="0">
                <a:solidFill>
                  <a:srgbClr val="C00000"/>
                </a:solidFill>
                <a:latin typeface="Constantia" pitchFamily="18" charset="0"/>
              </a:rPr>
              <a:t>A/ </a:t>
            </a:r>
            <a:r>
              <a:rPr lang="cs-CZ" sz="1900" b="1" u="sng" dirty="0">
                <a:solidFill>
                  <a:srgbClr val="C00000"/>
                </a:solidFill>
                <a:latin typeface="Constantia" pitchFamily="18" charset="0"/>
              </a:rPr>
              <a:t>rozsudek</a:t>
            </a:r>
          </a:p>
          <a:p>
            <a:pPr marL="365125" indent="-255588" algn="just" eaLnBrk="1" hangingPunct="1">
              <a:buFont typeface="Wingdings 3" pitchFamily="18" charset="2"/>
              <a:buChar char=""/>
            </a:pPr>
            <a:r>
              <a:rPr lang="cs-CZ" sz="1900" dirty="0">
                <a:latin typeface="Constantia" pitchFamily="18" charset="0"/>
              </a:rPr>
              <a:t>viz § 120 a </a:t>
            </a:r>
            <a:r>
              <a:rPr lang="cs-CZ" sz="1900" dirty="0" err="1">
                <a:latin typeface="Constantia" pitchFamily="18" charset="0"/>
              </a:rPr>
              <a:t>násled</a:t>
            </a:r>
            <a:r>
              <a:rPr lang="cs-CZ" sz="1900" dirty="0">
                <a:latin typeface="Constantia" pitchFamily="18" charset="0"/>
              </a:rPr>
              <a:t>. TŘ</a:t>
            </a:r>
          </a:p>
          <a:p>
            <a:pPr marL="365125" indent="-255588" algn="just" eaLnBrk="1" hangingPunct="1">
              <a:buFont typeface="Wingdings 3" pitchFamily="18" charset="2"/>
              <a:buChar char=""/>
            </a:pPr>
            <a:r>
              <a:rPr lang="cs-CZ" sz="1900" dirty="0">
                <a:latin typeface="Constantia" pitchFamily="18" charset="0"/>
              </a:rPr>
              <a:t>rozsudkem je oprávněn rozhodnout pouze soud v rámci hlavního líčení</a:t>
            </a:r>
          </a:p>
          <a:p>
            <a:pPr marL="365125" indent="-255588" algn="just" eaLnBrk="1" hangingPunct="1">
              <a:buFont typeface="Wingdings 3" pitchFamily="18" charset="2"/>
              <a:buChar char=""/>
            </a:pPr>
            <a:r>
              <a:rPr lang="cs-CZ" sz="1900" dirty="0">
                <a:latin typeface="Constantia" pitchFamily="18" charset="0"/>
              </a:rPr>
              <a:t>obsahuje rozhodnutí o vině a trestu, popř. o nároku poškozeného na náhradu škody a o uložení ochranného opatření, popř. výrok o schválení uzavřené dohody o vině a trestu</a:t>
            </a:r>
          </a:p>
          <a:p>
            <a:pPr marL="365125" indent="-255588" algn="just" eaLnBrk="1" hangingPunct="1">
              <a:buFont typeface="Wingdings 3" pitchFamily="18" charset="2"/>
              <a:buChar char=""/>
            </a:pPr>
            <a:r>
              <a:rPr lang="cs-CZ" sz="1900" dirty="0">
                <a:latin typeface="Constantia" pitchFamily="18" charset="0"/>
              </a:rPr>
              <a:t>povaha </a:t>
            </a:r>
            <a:r>
              <a:rPr lang="cs-CZ" sz="1900" b="1" dirty="0">
                <a:solidFill>
                  <a:srgbClr val="C00000"/>
                </a:solidFill>
                <a:latin typeface="Constantia" pitchFamily="18" charset="0"/>
              </a:rPr>
              <a:t>odsuzující</a:t>
            </a:r>
            <a:r>
              <a:rPr lang="cs-CZ" sz="1900" dirty="0">
                <a:latin typeface="Constantia" pitchFamily="18" charset="0"/>
              </a:rPr>
              <a:t> (viz § 225 TŘ) či </a:t>
            </a:r>
            <a:r>
              <a:rPr lang="cs-CZ" sz="1900" b="1" dirty="0">
                <a:solidFill>
                  <a:srgbClr val="C00000"/>
                </a:solidFill>
                <a:latin typeface="Constantia" pitchFamily="18" charset="0"/>
              </a:rPr>
              <a:t>zprošťující </a:t>
            </a:r>
            <a:r>
              <a:rPr lang="cs-CZ" sz="1900" dirty="0">
                <a:latin typeface="Constantia" pitchFamily="18" charset="0"/>
              </a:rPr>
              <a:t>(viz § 226 TŘ </a:t>
            </a:r>
            <a:r>
              <a:rPr lang="cs-CZ" sz="1900" b="1" dirty="0">
                <a:latin typeface="Constantia" pitchFamily="18" charset="0"/>
              </a:rPr>
              <a:t>XXX</a:t>
            </a:r>
            <a:r>
              <a:rPr lang="cs-CZ" sz="1900" dirty="0">
                <a:latin typeface="Constantia" pitchFamily="18" charset="0"/>
              </a:rPr>
              <a:t> důvody nejsou identické jako při zastavení trestního stíhání dle § 172 odst. 1 TŘ)</a:t>
            </a:r>
          </a:p>
          <a:p>
            <a:pPr marL="365125" indent="-255588" algn="just" eaLnBrk="1" hangingPunct="1">
              <a:buFont typeface="Wingdings 3" pitchFamily="18" charset="2"/>
              <a:buChar char=""/>
            </a:pPr>
            <a:r>
              <a:rPr lang="cs-CZ" sz="1900" dirty="0">
                <a:latin typeface="Constantia" pitchFamily="18" charset="0"/>
              </a:rPr>
              <a:t>struktura : záhlaví – výroková část – odůvodnění – poučení o opravném prostředku</a:t>
            </a:r>
          </a:p>
          <a:p>
            <a:pPr marL="365125" indent="-255588" algn="just" eaLnBrk="1" hangingPunct="1">
              <a:buFont typeface="Wingdings 3" pitchFamily="18" charset="2"/>
              <a:buChar char=""/>
            </a:pPr>
            <a:r>
              <a:rPr lang="cs-CZ" sz="1900" dirty="0">
                <a:latin typeface="Constantia" pitchFamily="18" charset="0"/>
              </a:rPr>
              <a:t>tzv. </a:t>
            </a:r>
            <a:r>
              <a:rPr lang="cs-CZ" sz="1900" b="1" dirty="0">
                <a:solidFill>
                  <a:srgbClr val="C00000"/>
                </a:solidFill>
                <a:latin typeface="Constantia" pitchFamily="18" charset="0"/>
              </a:rPr>
              <a:t>zkrácený rozsudek </a:t>
            </a:r>
            <a:r>
              <a:rPr lang="cs-CZ" sz="1900" dirty="0">
                <a:latin typeface="Constantia" pitchFamily="18" charset="0"/>
              </a:rPr>
              <a:t>(viz § 129 odst. 2 TŘ)</a:t>
            </a:r>
          </a:p>
          <a:p>
            <a:pPr marL="365125" indent="-255588" algn="just" eaLnBrk="1" hangingPunct="1">
              <a:buFont typeface="Wingdings 3" pitchFamily="18" charset="2"/>
              <a:buChar char=""/>
            </a:pPr>
            <a:r>
              <a:rPr lang="cs-CZ" sz="1900" dirty="0">
                <a:latin typeface="Constantia" pitchFamily="18" charset="0"/>
              </a:rPr>
              <a:t>ve výrokové části rozsudku je nutno uvést skutečnost, zda je trestný čin přečinem či zločinem, popř. zvlášť závažným zločinem (viz § 120 odst. 3 TŘ; u mladistvých pouze pojem provinění)</a:t>
            </a:r>
            <a:endParaRPr lang="cs-CZ" sz="1900" i="1" dirty="0">
              <a:latin typeface="Constantia" pitchFamily="18" charset="0"/>
            </a:endParaRPr>
          </a:p>
          <a:p>
            <a:pPr marL="365125" indent="-255588" algn="just" eaLnBrk="1" hangingPunct="1">
              <a:buFont typeface="Wingdings 3" pitchFamily="18" charset="2"/>
              <a:buChar char=""/>
            </a:pPr>
            <a:endParaRPr lang="cs-CZ" sz="1900"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4F78E46E-A000-472E-BC7D-CD19A8A219E5}" type="slidenum">
              <a:rPr lang="cs-CZ"/>
              <a:pPr>
                <a:defRPr/>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a:xfrm>
            <a:off x="457200" y="44624"/>
            <a:ext cx="8229600" cy="936104"/>
          </a:xfrm>
        </p:spPr>
        <p:txBody>
          <a:bodyPr/>
          <a:lstStyle/>
          <a:p>
            <a:pPr eaLnBrk="1" hangingPunct="1"/>
            <a:r>
              <a:rPr lang="cs-CZ" sz="3200" b="1" dirty="0">
                <a:latin typeface="Constantia" pitchFamily="18" charset="0"/>
              </a:rPr>
              <a:t>Formy soudních rozhodnutí činěných v rámci hlavního líčení</a:t>
            </a:r>
          </a:p>
        </p:txBody>
      </p:sp>
      <p:sp>
        <p:nvSpPr>
          <p:cNvPr id="3" name="Zástupný symbol pro obsah 2"/>
          <p:cNvSpPr>
            <a:spLocks noGrp="1"/>
          </p:cNvSpPr>
          <p:nvPr>
            <p:ph idx="1"/>
          </p:nvPr>
        </p:nvSpPr>
        <p:spPr>
          <a:xfrm>
            <a:off x="179512" y="980728"/>
            <a:ext cx="8712968" cy="5543897"/>
          </a:xfrm>
        </p:spPr>
        <p:txBody>
          <a:bodyPr rtlCol="0">
            <a:normAutofit fontScale="55000" lnSpcReduction="20000"/>
          </a:bodyPr>
          <a:lstStyle/>
          <a:p>
            <a:pPr marL="566928" indent="-457200" algn="just" eaLnBrk="1" fontAlgn="auto" hangingPunct="1">
              <a:lnSpc>
                <a:spcPct val="120000"/>
              </a:lnSpc>
              <a:spcAft>
                <a:spcPts val="0"/>
              </a:spcAft>
              <a:buFont typeface="Wingdings" panose="05000000000000000000" pitchFamily="2" charset="2"/>
              <a:buChar char="Ø"/>
              <a:defRPr/>
            </a:pPr>
            <a:r>
              <a:rPr lang="cs-CZ" dirty="0">
                <a:latin typeface="Constantia" pitchFamily="18" charset="0"/>
              </a:rPr>
              <a:t>vyhlášen vždy veřejně </a:t>
            </a:r>
            <a:r>
              <a:rPr lang="cs-CZ" i="1" dirty="0">
                <a:latin typeface="Constantia" pitchFamily="18" charset="0"/>
              </a:rPr>
              <a:t>(i u mladistvého či konalo-li se HL s vyloučením veřejnosti)</a:t>
            </a:r>
          </a:p>
          <a:p>
            <a:pPr marL="365760" indent="-256032" algn="just" eaLnBrk="1" fontAlgn="auto" hangingPunct="1">
              <a:lnSpc>
                <a:spcPct val="120000"/>
              </a:lnSpc>
              <a:spcAft>
                <a:spcPts val="0"/>
              </a:spcAft>
              <a:buFont typeface="Wingdings 3"/>
              <a:buChar char=""/>
              <a:defRPr/>
            </a:pPr>
            <a:r>
              <a:rPr lang="cs-CZ" dirty="0">
                <a:latin typeface="Constantia" pitchFamily="18" charset="0"/>
              </a:rPr>
              <a:t>hlasování senátu (§ 126 TŘ)</a:t>
            </a:r>
          </a:p>
          <a:p>
            <a:pPr marL="365760" indent="-256032" algn="just" eaLnBrk="1" fontAlgn="auto" hangingPunct="1">
              <a:lnSpc>
                <a:spcPct val="120000"/>
              </a:lnSpc>
              <a:spcAft>
                <a:spcPts val="0"/>
              </a:spcAft>
              <a:buFont typeface="Wingdings 3"/>
              <a:buChar char=""/>
              <a:defRPr/>
            </a:pPr>
            <a:r>
              <a:rPr lang="cs-CZ" dirty="0">
                <a:latin typeface="Constantia" pitchFamily="18" charset="0"/>
              </a:rPr>
              <a:t>pojmy právní moc a vykonatelnost</a:t>
            </a:r>
          </a:p>
          <a:p>
            <a:pPr marL="365760" indent="-256032" algn="just" eaLnBrk="1" fontAlgn="auto" hangingPunct="1">
              <a:lnSpc>
                <a:spcPct val="120000"/>
              </a:lnSpc>
              <a:spcAft>
                <a:spcPts val="0"/>
              </a:spcAft>
              <a:buFont typeface="Wingdings 3"/>
              <a:buChar char=""/>
              <a:defRPr/>
            </a:pPr>
            <a:r>
              <a:rPr lang="cs-CZ" dirty="0">
                <a:latin typeface="Constantia" pitchFamily="18" charset="0"/>
              </a:rPr>
              <a:t>písemné vyhotovení rozsudku a jeho oprava (§ 129 a § 131 a </a:t>
            </a:r>
            <a:r>
              <a:rPr lang="cs-CZ" dirty="0" err="1">
                <a:latin typeface="Constantia" pitchFamily="18" charset="0"/>
              </a:rPr>
              <a:t>násled</a:t>
            </a:r>
            <a:r>
              <a:rPr lang="cs-CZ" dirty="0">
                <a:latin typeface="Constantia" pitchFamily="18" charset="0"/>
              </a:rPr>
              <a:t>. TŘ)</a:t>
            </a:r>
          </a:p>
          <a:p>
            <a:pPr marL="365760" indent="-256032" algn="just" eaLnBrk="1" fontAlgn="auto" hangingPunct="1">
              <a:lnSpc>
                <a:spcPct val="120000"/>
              </a:lnSpc>
              <a:spcAft>
                <a:spcPts val="0"/>
              </a:spcAft>
              <a:buFont typeface="Wingdings 3"/>
              <a:buChar char=""/>
              <a:defRPr/>
            </a:pPr>
            <a:r>
              <a:rPr lang="cs-CZ" dirty="0">
                <a:latin typeface="Constantia" pitchFamily="18" charset="0"/>
              </a:rPr>
              <a:t>doručení rozsudku </a:t>
            </a:r>
            <a:r>
              <a:rPr lang="cs-CZ" i="1" dirty="0">
                <a:latin typeface="Constantia" pitchFamily="18" charset="0"/>
              </a:rPr>
              <a:t>(odchylný postup u obžalovaného s obhájcem a u poškozeného se zmocněncem – viz § 130 TŘ)</a:t>
            </a:r>
          </a:p>
          <a:p>
            <a:pPr algn="just" eaLnBrk="1" fontAlgn="auto" hangingPunct="1">
              <a:lnSpc>
                <a:spcPct val="120000"/>
              </a:lnSpc>
              <a:spcAft>
                <a:spcPts val="0"/>
              </a:spcAft>
              <a:buFont typeface="Arial" pitchFamily="34" charset="0"/>
              <a:buNone/>
              <a:defRPr/>
            </a:pPr>
            <a:endParaRPr lang="cs-CZ" dirty="0">
              <a:latin typeface="Constantia" pitchFamily="18" charset="0"/>
            </a:endParaRPr>
          </a:p>
          <a:p>
            <a:pPr algn="just" eaLnBrk="1" fontAlgn="auto" hangingPunct="1">
              <a:lnSpc>
                <a:spcPct val="120000"/>
              </a:lnSpc>
              <a:spcAft>
                <a:spcPts val="0"/>
              </a:spcAft>
              <a:buFont typeface="Arial" pitchFamily="34" charset="0"/>
              <a:buChar char="•"/>
              <a:defRPr/>
            </a:pPr>
            <a:r>
              <a:rPr lang="cs-CZ" dirty="0">
                <a:latin typeface="Constantia" pitchFamily="18" charset="0"/>
              </a:rPr>
              <a:t>řádným opravným prostředkem je </a:t>
            </a:r>
            <a:r>
              <a:rPr lang="cs-CZ" b="1" u="sng" dirty="0">
                <a:solidFill>
                  <a:srgbClr val="C00000"/>
                </a:solidFill>
                <a:latin typeface="Constantia" pitchFamily="18" charset="0"/>
              </a:rPr>
              <a:t>odvolání</a:t>
            </a:r>
            <a:r>
              <a:rPr lang="cs-CZ" dirty="0">
                <a:latin typeface="Constantia" pitchFamily="18" charset="0"/>
              </a:rPr>
              <a:t> – lze podat proti jakémukoli rozsudku soudu prvého stupně (viz § 245 a </a:t>
            </a:r>
            <a:r>
              <a:rPr lang="cs-CZ" dirty="0" err="1">
                <a:latin typeface="Constantia" pitchFamily="18" charset="0"/>
              </a:rPr>
              <a:t>násled</a:t>
            </a:r>
            <a:r>
              <a:rPr lang="cs-CZ" dirty="0">
                <a:latin typeface="Constantia" pitchFamily="18" charset="0"/>
              </a:rPr>
              <a:t>. TŘ) </a:t>
            </a:r>
          </a:p>
          <a:p>
            <a:pPr algn="just" eaLnBrk="1" hangingPunct="1">
              <a:lnSpc>
                <a:spcPct val="120000"/>
              </a:lnSpc>
            </a:pPr>
            <a:r>
              <a:rPr lang="cs-CZ" dirty="0">
                <a:latin typeface="Constantia" pitchFamily="18" charset="0"/>
              </a:rPr>
              <a:t>omezené odvolací důvody při schválení dohody o vině a trestu (§ 245 odst. 1 TŘ </a:t>
            </a:r>
            <a:r>
              <a:rPr lang="cs-CZ" dirty="0">
                <a:solidFill>
                  <a:srgbClr val="FF0000"/>
                </a:solidFill>
                <a:latin typeface="Constantia" pitchFamily="18" charset="0"/>
              </a:rPr>
              <a:t>+ </a:t>
            </a:r>
            <a:r>
              <a:rPr lang="cs-CZ" b="1" u="sng" dirty="0">
                <a:solidFill>
                  <a:srgbClr val="0070C0"/>
                </a:solidFill>
                <a:latin typeface="Constantia" pitchFamily="18" charset="0"/>
              </a:rPr>
              <a:t>od 01.10.2020</a:t>
            </a:r>
            <a:r>
              <a:rPr lang="cs-CZ" dirty="0">
                <a:solidFill>
                  <a:srgbClr val="FF0000"/>
                </a:solidFill>
                <a:latin typeface="Constantia" pitchFamily="18" charset="0"/>
              </a:rPr>
              <a:t> v případě soudem přijatého prohlášení viny obviněného nelze toto prohlášení odvolat a skutečnosti uvedené v prohlášení nelze napadat opravným prostředkem</a:t>
            </a:r>
            <a:endParaRPr lang="cs-CZ" i="1" dirty="0">
              <a:solidFill>
                <a:srgbClr val="FF0000"/>
              </a:solidFill>
              <a:latin typeface="Constantia" pitchFamily="18" charset="0"/>
            </a:endParaRPr>
          </a:p>
          <a:p>
            <a:pPr algn="just" eaLnBrk="1" fontAlgn="auto" hangingPunct="1">
              <a:lnSpc>
                <a:spcPct val="120000"/>
              </a:lnSpc>
              <a:spcAft>
                <a:spcPts val="0"/>
              </a:spcAft>
              <a:buFont typeface="Arial" pitchFamily="34" charset="0"/>
              <a:buChar char="•"/>
              <a:defRPr/>
            </a:pPr>
            <a:r>
              <a:rPr lang="cs-CZ" dirty="0">
                <a:latin typeface="Constantia" pitchFamily="18" charset="0"/>
              </a:rPr>
              <a:t>i jen proti některým výrokům či jménem některého ze spoluobžalovaných</a:t>
            </a:r>
          </a:p>
          <a:p>
            <a:pPr algn="just" eaLnBrk="1" fontAlgn="auto" hangingPunct="1">
              <a:lnSpc>
                <a:spcPct val="120000"/>
              </a:lnSpc>
              <a:spcAft>
                <a:spcPts val="0"/>
              </a:spcAft>
              <a:buFont typeface="Arial" pitchFamily="34" charset="0"/>
              <a:buChar char="•"/>
              <a:defRPr/>
            </a:pPr>
            <a:r>
              <a:rPr lang="cs-CZ" dirty="0">
                <a:latin typeface="Constantia" pitchFamily="18" charset="0"/>
              </a:rPr>
              <a:t>každé odvolání má odkladný účinek</a:t>
            </a:r>
          </a:p>
          <a:p>
            <a:pPr algn="just" eaLnBrk="1" fontAlgn="auto" hangingPunct="1">
              <a:lnSpc>
                <a:spcPct val="120000"/>
              </a:lnSpc>
              <a:spcAft>
                <a:spcPts val="0"/>
              </a:spcAft>
              <a:buFont typeface="Arial" pitchFamily="34" charset="0"/>
              <a:buChar char="•"/>
              <a:defRPr/>
            </a:pPr>
            <a:r>
              <a:rPr lang="cs-CZ" dirty="0">
                <a:latin typeface="Constantia" pitchFamily="18" charset="0"/>
              </a:rPr>
              <a:t>lhůta osmi dnů ode dne doručení písemného vyhotovení rozsudku </a:t>
            </a:r>
          </a:p>
          <a:p>
            <a:pPr algn="just" eaLnBrk="1" fontAlgn="auto" hangingPunct="1">
              <a:lnSpc>
                <a:spcPct val="120000"/>
              </a:lnSpc>
              <a:spcAft>
                <a:spcPts val="0"/>
              </a:spcAft>
              <a:buFont typeface="Arial" pitchFamily="34" charset="0"/>
              <a:buChar char="•"/>
              <a:defRPr/>
            </a:pPr>
            <a:r>
              <a:rPr lang="cs-CZ" dirty="0">
                <a:latin typeface="Constantia" pitchFamily="18" charset="0"/>
              </a:rPr>
              <a:t>nutno odůvodnit (§ 249 TŘ)</a:t>
            </a:r>
          </a:p>
          <a:p>
            <a:pPr eaLnBrk="1" fontAlgn="auto" hangingPunct="1">
              <a:spcAft>
                <a:spcPts val="0"/>
              </a:spcAft>
              <a:buFont typeface="Arial" pitchFamily="34" charset="0"/>
              <a:buChar char="•"/>
              <a:defRPr/>
            </a:pPr>
            <a:endParaRPr lang="cs-CZ" dirty="0">
              <a:latin typeface="Constantia" pitchFamily="18" charset="0"/>
            </a:endParaRPr>
          </a:p>
        </p:txBody>
      </p:sp>
      <p:sp>
        <p:nvSpPr>
          <p:cNvPr id="4" name="Zástupný symbol pro číslo snímku 3"/>
          <p:cNvSpPr>
            <a:spLocks noGrp="1"/>
          </p:cNvSpPr>
          <p:nvPr>
            <p:ph type="sldNum" sz="quarter" idx="12"/>
          </p:nvPr>
        </p:nvSpPr>
        <p:spPr/>
        <p:txBody>
          <a:bodyPr/>
          <a:lstStyle/>
          <a:p>
            <a:pPr>
              <a:defRPr/>
            </a:pPr>
            <a:fld id="{ECBB4A6F-7C52-46FD-A6D1-B9155EBE1744}" type="slidenum">
              <a:rPr lang="cs-CZ"/>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a:xfrm>
            <a:off x="457200" y="116632"/>
            <a:ext cx="8229600" cy="936104"/>
          </a:xfrm>
        </p:spPr>
        <p:txBody>
          <a:bodyPr/>
          <a:lstStyle/>
          <a:p>
            <a:pPr eaLnBrk="1" hangingPunct="1"/>
            <a:r>
              <a:rPr lang="cs-CZ" sz="3200" b="1" dirty="0">
                <a:latin typeface="Constantia" pitchFamily="18" charset="0"/>
              </a:rPr>
              <a:t>Formy soudních rozhodnutí činěných v rámci hlavního líčení</a:t>
            </a:r>
          </a:p>
        </p:txBody>
      </p:sp>
      <p:sp>
        <p:nvSpPr>
          <p:cNvPr id="3" name="Zástupný symbol pro obsah 2"/>
          <p:cNvSpPr>
            <a:spLocks noGrp="1"/>
          </p:cNvSpPr>
          <p:nvPr>
            <p:ph idx="1"/>
          </p:nvPr>
        </p:nvSpPr>
        <p:spPr>
          <a:xfrm>
            <a:off x="107504" y="1052736"/>
            <a:ext cx="8856984" cy="5544915"/>
          </a:xfrm>
        </p:spPr>
        <p:txBody>
          <a:bodyPr rtlCol="0">
            <a:normAutofit fontScale="47500" lnSpcReduction="20000"/>
          </a:bodyPr>
          <a:lstStyle/>
          <a:p>
            <a:pPr marL="365760" indent="-256032" algn="just" eaLnBrk="1" fontAlgn="auto" hangingPunct="1">
              <a:lnSpc>
                <a:spcPct val="120000"/>
              </a:lnSpc>
              <a:spcAft>
                <a:spcPts val="0"/>
              </a:spcAft>
              <a:buFont typeface="Arial" pitchFamily="34" charset="0"/>
              <a:buNone/>
              <a:defRPr/>
            </a:pPr>
            <a:r>
              <a:rPr lang="cs-CZ" sz="3600" b="1" dirty="0">
                <a:solidFill>
                  <a:srgbClr val="C00000"/>
                </a:solidFill>
                <a:latin typeface="Constantia" pitchFamily="18" charset="0"/>
              </a:rPr>
              <a:t>B/ </a:t>
            </a:r>
            <a:r>
              <a:rPr lang="cs-CZ" sz="3600" b="1" u="sng" dirty="0">
                <a:solidFill>
                  <a:srgbClr val="C00000"/>
                </a:solidFill>
                <a:latin typeface="Constantia" pitchFamily="18" charset="0"/>
              </a:rPr>
              <a:t>usnesení</a:t>
            </a:r>
            <a:endParaRPr lang="cs-CZ" sz="3600" b="1" u="sng" dirty="0">
              <a:solidFill>
                <a:schemeClr val="accent1"/>
              </a:solidFill>
              <a:latin typeface="Constantia" pitchFamily="18" charset="0"/>
            </a:endParaRP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viz § 134 a </a:t>
            </a:r>
            <a:r>
              <a:rPr lang="cs-CZ" sz="3600" dirty="0" err="1">
                <a:latin typeface="Constantia" pitchFamily="18" charset="0"/>
              </a:rPr>
              <a:t>násled</a:t>
            </a:r>
            <a:r>
              <a:rPr lang="cs-CZ" sz="3600" dirty="0">
                <a:latin typeface="Constantia" pitchFamily="18" charset="0"/>
              </a:rPr>
              <a:t>. TŘ</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usnesením je oprávněn rozhodnout policejní orgán, státní zástupce či soud</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procesní povahy (upravují průběh řízení, způsob provedení důkazu apod.) či meritorní povahy (zastavení trestního stíhání, podmíněné zastavení trestního stíhání, schválení narovnání, postoupení věci jinému orgánu – tato usnesení zakládají překážku věci pravomocně rozhodnuté) </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struktura: záhlaví – výroková část – odůvodnění – poučení o opravném prostředku</a:t>
            </a:r>
          </a:p>
          <a:p>
            <a:pPr marL="365760" indent="-256032" algn="just" eaLnBrk="1" fontAlgn="auto" hangingPunct="1">
              <a:lnSpc>
                <a:spcPct val="120000"/>
              </a:lnSpc>
              <a:spcAft>
                <a:spcPts val="0"/>
              </a:spcAft>
              <a:buFont typeface="Wingdings 3"/>
              <a:buChar char=""/>
              <a:defRPr/>
            </a:pPr>
            <a:r>
              <a:rPr lang="cs-CZ" sz="3600" b="1" dirty="0">
                <a:solidFill>
                  <a:srgbClr val="C00000"/>
                </a:solidFill>
                <a:latin typeface="Constantia" pitchFamily="18" charset="0"/>
              </a:rPr>
              <a:t>oznámení usnesení </a:t>
            </a:r>
            <a:r>
              <a:rPr lang="cs-CZ" sz="3600" dirty="0">
                <a:latin typeface="Constantia" pitchFamily="18" charset="0"/>
              </a:rPr>
              <a:t>(vyhlášením či doručením oprávněným subjektům</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písemné vyhotovení usnesení a jeho oprava</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tzv. zkrácené usnesení (viz § 136 odst. 3 TŘ) </a:t>
            </a:r>
          </a:p>
          <a:p>
            <a:pPr marL="365760" indent="-256032" algn="just" eaLnBrk="1" fontAlgn="auto" hangingPunct="1">
              <a:lnSpc>
                <a:spcPct val="120000"/>
              </a:lnSpc>
              <a:spcAft>
                <a:spcPts val="0"/>
              </a:spcAft>
              <a:buFont typeface="Wingdings 3"/>
              <a:buChar char=""/>
              <a:defRPr/>
            </a:pPr>
            <a:r>
              <a:rPr lang="cs-CZ" sz="3600" dirty="0">
                <a:latin typeface="Constantia" pitchFamily="18" charset="0"/>
              </a:rPr>
              <a:t>pojmy právní moc a vykonatelnost</a:t>
            </a:r>
          </a:p>
          <a:p>
            <a:pPr algn="just" eaLnBrk="1" fontAlgn="auto" hangingPunct="1">
              <a:lnSpc>
                <a:spcPct val="120000"/>
              </a:lnSpc>
              <a:spcAft>
                <a:spcPts val="0"/>
              </a:spcAft>
              <a:buFont typeface="Arial" pitchFamily="34" charset="0"/>
              <a:buChar char="•"/>
              <a:defRPr/>
            </a:pPr>
            <a:endParaRPr lang="cs-CZ" sz="3600" dirty="0">
              <a:latin typeface="Constantia" pitchFamily="18" charset="0"/>
            </a:endParaRPr>
          </a:p>
          <a:p>
            <a:pPr algn="just" eaLnBrk="1" fontAlgn="auto" hangingPunct="1">
              <a:lnSpc>
                <a:spcPct val="120000"/>
              </a:lnSpc>
              <a:spcAft>
                <a:spcPts val="0"/>
              </a:spcAft>
              <a:buFont typeface="Arial" pitchFamily="34" charset="0"/>
              <a:buChar char="•"/>
              <a:defRPr/>
            </a:pPr>
            <a:r>
              <a:rPr lang="cs-CZ" sz="3600" dirty="0">
                <a:latin typeface="Constantia" pitchFamily="18" charset="0"/>
              </a:rPr>
              <a:t>řádným opravným prostředkem je </a:t>
            </a:r>
            <a:r>
              <a:rPr lang="cs-CZ" sz="3600" b="1" u="sng" dirty="0">
                <a:solidFill>
                  <a:srgbClr val="C00000"/>
                </a:solidFill>
                <a:latin typeface="Constantia" pitchFamily="18" charset="0"/>
              </a:rPr>
              <a:t>stížnost</a:t>
            </a:r>
            <a:r>
              <a:rPr lang="cs-CZ" sz="3600" dirty="0">
                <a:latin typeface="Constantia" pitchFamily="18" charset="0"/>
              </a:rPr>
              <a:t> – proti usnesení soudu lze podat jen tehdy, pokud tak zákon výslovně stanoví (viz § 141 a </a:t>
            </a:r>
            <a:r>
              <a:rPr lang="cs-CZ" sz="3600" dirty="0" err="1">
                <a:latin typeface="Constantia" pitchFamily="18" charset="0"/>
              </a:rPr>
              <a:t>násled</a:t>
            </a:r>
            <a:r>
              <a:rPr lang="cs-CZ" sz="3600" dirty="0">
                <a:latin typeface="Constantia" pitchFamily="18" charset="0"/>
              </a:rPr>
              <a:t>. TŘ)</a:t>
            </a:r>
          </a:p>
          <a:p>
            <a:pPr algn="just" eaLnBrk="1" fontAlgn="auto" hangingPunct="1">
              <a:lnSpc>
                <a:spcPct val="120000"/>
              </a:lnSpc>
              <a:spcAft>
                <a:spcPts val="0"/>
              </a:spcAft>
              <a:buFont typeface="Arial" pitchFamily="34" charset="0"/>
              <a:buChar char="•"/>
              <a:defRPr/>
            </a:pPr>
            <a:r>
              <a:rPr lang="cs-CZ" sz="3600" dirty="0">
                <a:latin typeface="Constantia" pitchFamily="18" charset="0"/>
              </a:rPr>
              <a:t>má odkladný účinek pouze tehdy, pokud tak zákon výslovně stanoví</a:t>
            </a:r>
          </a:p>
          <a:p>
            <a:pPr algn="just" eaLnBrk="1" fontAlgn="auto" hangingPunct="1">
              <a:lnSpc>
                <a:spcPct val="120000"/>
              </a:lnSpc>
              <a:spcAft>
                <a:spcPts val="0"/>
              </a:spcAft>
              <a:buFont typeface="Arial" pitchFamily="34" charset="0"/>
              <a:buChar char="•"/>
              <a:defRPr/>
            </a:pPr>
            <a:r>
              <a:rPr lang="cs-CZ" sz="3600" dirty="0">
                <a:latin typeface="Constantia" pitchFamily="18" charset="0"/>
              </a:rPr>
              <a:t>lhůta tří dnů</a:t>
            </a:r>
            <a:r>
              <a:rPr lang="cs-CZ" sz="3600" dirty="0">
                <a:solidFill>
                  <a:schemeClr val="accent1"/>
                </a:solidFill>
                <a:latin typeface="Constantia" pitchFamily="18" charset="0"/>
              </a:rPr>
              <a:t> </a:t>
            </a:r>
            <a:r>
              <a:rPr lang="cs-CZ" sz="3600" dirty="0">
                <a:latin typeface="Constantia" pitchFamily="18" charset="0"/>
              </a:rPr>
              <a:t>ode dne oznámení usnesení </a:t>
            </a:r>
            <a:r>
              <a:rPr lang="cs-CZ" sz="3600" b="1" dirty="0">
                <a:latin typeface="Constantia" pitchFamily="18" charset="0"/>
              </a:rPr>
              <a:t>XXX </a:t>
            </a:r>
            <a:r>
              <a:rPr lang="cs-CZ" sz="3600" b="1" dirty="0">
                <a:solidFill>
                  <a:srgbClr val="FF0000"/>
                </a:solidFill>
                <a:latin typeface="Constantia" pitchFamily="18" charset="0"/>
              </a:rPr>
              <a:t>POZOR na rozhodovací praxi ÚS</a:t>
            </a:r>
            <a:endParaRPr lang="cs-CZ" sz="3600" dirty="0">
              <a:latin typeface="Constantia" pitchFamily="18" charset="0"/>
            </a:endParaRPr>
          </a:p>
          <a:p>
            <a:pPr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B9F59CAF-8DF0-4ECF-BED0-850AD7F1A660}" type="slidenum">
              <a:rPr lang="cs-CZ"/>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p:cNvSpPr>
            <a:spLocks noGrp="1"/>
          </p:cNvSpPr>
          <p:nvPr>
            <p:ph type="title"/>
          </p:nvPr>
        </p:nvSpPr>
        <p:spPr/>
        <p:txBody>
          <a:bodyPr/>
          <a:lstStyle/>
          <a:p>
            <a:pPr eaLnBrk="1" hangingPunct="1"/>
            <a:r>
              <a:rPr lang="cs-CZ" sz="3200" b="1">
                <a:latin typeface="Constantia" pitchFamily="18" charset="0"/>
              </a:rPr>
              <a:t>Formy soudních rozhodnutí činěných v rámci hlavního líčení</a:t>
            </a:r>
          </a:p>
        </p:txBody>
      </p:sp>
      <p:sp>
        <p:nvSpPr>
          <p:cNvPr id="43010" name="Zástupný symbol pro obsah 2"/>
          <p:cNvSpPr>
            <a:spLocks noGrp="1"/>
          </p:cNvSpPr>
          <p:nvPr>
            <p:ph idx="1"/>
          </p:nvPr>
        </p:nvSpPr>
        <p:spPr/>
        <p:txBody>
          <a:bodyPr/>
          <a:lstStyle/>
          <a:p>
            <a:pPr algn="just" eaLnBrk="1" hangingPunct="1">
              <a:buFont typeface="Arial" charset="0"/>
              <a:buNone/>
            </a:pPr>
            <a:r>
              <a:rPr lang="cs-CZ" sz="2000" b="1" dirty="0">
                <a:solidFill>
                  <a:srgbClr val="C00000"/>
                </a:solidFill>
                <a:latin typeface="Constantia" pitchFamily="18" charset="0"/>
              </a:rPr>
              <a:t>C/ </a:t>
            </a:r>
            <a:r>
              <a:rPr lang="cs-CZ" sz="2000" b="1" u="sng" dirty="0">
                <a:solidFill>
                  <a:srgbClr val="C00000"/>
                </a:solidFill>
                <a:latin typeface="Constantia" pitchFamily="18" charset="0"/>
              </a:rPr>
              <a:t>ostatní</a:t>
            </a:r>
          </a:p>
          <a:p>
            <a:pPr algn="just" eaLnBrk="1" hangingPunct="1">
              <a:buFont typeface="Arial" charset="0"/>
              <a:buNone/>
            </a:pPr>
            <a:endParaRPr lang="cs-CZ" sz="2000" b="1" u="sng" dirty="0">
              <a:solidFill>
                <a:schemeClr val="accent1"/>
              </a:solidFill>
              <a:latin typeface="Constantia" pitchFamily="18" charset="0"/>
            </a:endParaRPr>
          </a:p>
          <a:p>
            <a:pPr algn="just" eaLnBrk="1" hangingPunct="1"/>
            <a:r>
              <a:rPr lang="cs-CZ" sz="2000" dirty="0">
                <a:latin typeface="Constantia" pitchFamily="18" charset="0"/>
              </a:rPr>
              <a:t>např. opatření soudu o ustanovení obhájce či zrušení ustanoveného obhájce, opatření o přibrání znalce, příkaz k zatčení, příkaz k domovní prohlídce, příkaz k odposlechu a záznamu telekomunikačního provozu, nařízení výkonu trestu odnětí svobody aj.</a:t>
            </a:r>
          </a:p>
          <a:p>
            <a:pPr eaLnBrk="1" hangingPunct="1"/>
            <a:endParaRPr lang="cs-CZ" dirty="0"/>
          </a:p>
        </p:txBody>
      </p:sp>
      <p:sp>
        <p:nvSpPr>
          <p:cNvPr id="4" name="Zástupný symbol pro číslo snímku 3"/>
          <p:cNvSpPr>
            <a:spLocks noGrp="1"/>
          </p:cNvSpPr>
          <p:nvPr>
            <p:ph type="sldNum" sz="quarter" idx="12"/>
          </p:nvPr>
        </p:nvSpPr>
        <p:spPr/>
        <p:txBody>
          <a:bodyPr/>
          <a:lstStyle/>
          <a:p>
            <a:pPr>
              <a:defRPr/>
            </a:pPr>
            <a:fld id="{953BDEA7-E387-4BC6-B7DB-C4836DBF379E}" type="slidenum">
              <a:rPr lang="cs-CZ"/>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Nadpis 1"/>
          <p:cNvSpPr>
            <a:spLocks noGrp="1"/>
          </p:cNvSpPr>
          <p:nvPr>
            <p:ph type="title"/>
          </p:nvPr>
        </p:nvSpPr>
        <p:spPr/>
        <p:txBody>
          <a:bodyPr/>
          <a:lstStyle/>
          <a:p>
            <a:pPr eaLnBrk="1" hangingPunct="1"/>
            <a:endParaRPr lang="cs-CZ"/>
          </a:p>
        </p:txBody>
      </p:sp>
      <p:sp>
        <p:nvSpPr>
          <p:cNvPr id="44034" name="Zástupný symbol pro obsah 2"/>
          <p:cNvSpPr>
            <a:spLocks noGrp="1"/>
          </p:cNvSpPr>
          <p:nvPr>
            <p:ph idx="1"/>
          </p:nvPr>
        </p:nvSpPr>
        <p:spPr/>
        <p:txBody>
          <a:bodyPr/>
          <a:lstStyle/>
          <a:p>
            <a:pPr eaLnBrk="1" hangingPunct="1">
              <a:buFont typeface="Arial" charset="0"/>
              <a:buNone/>
            </a:pPr>
            <a:endParaRPr lang="cs-CZ" b="1" dirty="0">
              <a:solidFill>
                <a:srgbClr val="C00000"/>
              </a:solidFill>
            </a:endParaRPr>
          </a:p>
          <a:p>
            <a:pPr eaLnBrk="1" hangingPunct="1">
              <a:buFont typeface="Arial" charset="0"/>
              <a:buNone/>
            </a:pPr>
            <a:endParaRPr lang="cs-CZ" b="1" dirty="0">
              <a:solidFill>
                <a:srgbClr val="C00000"/>
              </a:solidFill>
            </a:endParaRPr>
          </a:p>
          <a:p>
            <a:pPr algn="ctr" eaLnBrk="1" hangingPunct="1">
              <a:buFont typeface="Arial" charset="0"/>
              <a:buNone/>
            </a:pPr>
            <a:r>
              <a:rPr lang="cs-CZ" sz="3600" b="1" dirty="0">
                <a:solidFill>
                  <a:srgbClr val="C00000"/>
                </a:solidFill>
                <a:latin typeface="Constantia" pitchFamily="18" charset="0"/>
              </a:rPr>
              <a:t>Děkuji za pozornost.</a:t>
            </a:r>
          </a:p>
          <a:p>
            <a:pPr eaLnBrk="1" hangingPunct="1"/>
            <a:endParaRPr lang="cs-CZ" dirty="0"/>
          </a:p>
        </p:txBody>
      </p:sp>
      <p:sp>
        <p:nvSpPr>
          <p:cNvPr id="4" name="Zástupný symbol pro číslo snímku 3"/>
          <p:cNvSpPr>
            <a:spLocks noGrp="1"/>
          </p:cNvSpPr>
          <p:nvPr>
            <p:ph type="sldNum" sz="quarter" idx="12"/>
          </p:nvPr>
        </p:nvSpPr>
        <p:spPr/>
        <p:txBody>
          <a:bodyPr/>
          <a:lstStyle/>
          <a:p>
            <a:pPr>
              <a:defRPr/>
            </a:pPr>
            <a:fld id="{A4A9DFA0-0E94-4BBB-BBA1-0F2C479D42DE}" type="slidenum">
              <a:rPr lang="cs-CZ"/>
              <a:pPr>
                <a:defRPr/>
              </a:pPr>
              <a:t>38</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27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648072"/>
          </a:xfrm>
        </p:spPr>
        <p:txBody>
          <a:bodyPr>
            <a:normAutofit/>
          </a:bodyPr>
          <a:lstStyle/>
          <a:p>
            <a:r>
              <a:rPr lang="cs-CZ" sz="3200" b="1" dirty="0">
                <a:latin typeface="Constantia" pitchFamily="18" charset="0"/>
              </a:rPr>
              <a:t>Fáze trestního řízení</a:t>
            </a:r>
            <a:endParaRPr lang="cs-CZ" sz="3200" dirty="0"/>
          </a:p>
        </p:txBody>
      </p:sp>
      <p:sp>
        <p:nvSpPr>
          <p:cNvPr id="3" name="Zástupný symbol pro obsah 2"/>
          <p:cNvSpPr>
            <a:spLocks noGrp="1"/>
          </p:cNvSpPr>
          <p:nvPr>
            <p:ph idx="1"/>
          </p:nvPr>
        </p:nvSpPr>
        <p:spPr>
          <a:xfrm>
            <a:off x="251520" y="620689"/>
            <a:ext cx="8712968" cy="6100786"/>
          </a:xfrm>
        </p:spPr>
        <p:txBody>
          <a:bodyPr>
            <a:noAutofit/>
          </a:bodyPr>
          <a:lstStyle/>
          <a:p>
            <a:pPr algn="just"/>
            <a:r>
              <a:rPr lang="cs-CZ" sz="1800" b="1" dirty="0">
                <a:latin typeface="Constantia" pitchFamily="18" charset="0"/>
              </a:rPr>
              <a:t>zahájení trestního stíhání </a:t>
            </a:r>
            <a:r>
              <a:rPr lang="cs-CZ" sz="1800" i="1" dirty="0">
                <a:latin typeface="Constantia" pitchFamily="18" charset="0"/>
              </a:rPr>
              <a:t>(formou usnesení policejního orgánu)</a:t>
            </a:r>
          </a:p>
          <a:p>
            <a:pPr algn="just"/>
            <a:endParaRPr lang="cs-CZ" sz="1800" i="1" dirty="0">
              <a:latin typeface="Constantia" pitchFamily="18" charset="0"/>
            </a:endParaRPr>
          </a:p>
          <a:p>
            <a:pPr algn="just"/>
            <a:r>
              <a:rPr lang="cs-CZ" sz="1800" b="1" dirty="0">
                <a:latin typeface="Constantia" pitchFamily="18" charset="0"/>
              </a:rPr>
              <a:t>vyšetřování </a:t>
            </a:r>
            <a:r>
              <a:rPr lang="cs-CZ" sz="1800" i="1" dirty="0">
                <a:latin typeface="Constantia" pitchFamily="18" charset="0"/>
              </a:rPr>
              <a:t>(koná Policie ČR)</a:t>
            </a:r>
          </a:p>
          <a:p>
            <a:pPr algn="just"/>
            <a:endParaRPr lang="cs-CZ" sz="1800" i="1" dirty="0">
              <a:latin typeface="Constantia" pitchFamily="18" charset="0"/>
            </a:endParaRPr>
          </a:p>
          <a:p>
            <a:pPr algn="just"/>
            <a:r>
              <a:rPr lang="cs-CZ" sz="1800" b="1" dirty="0">
                <a:latin typeface="Constantia" pitchFamily="18" charset="0"/>
              </a:rPr>
              <a:t>vydání usnesení státního zástupce </a:t>
            </a:r>
            <a:r>
              <a:rPr lang="cs-CZ" sz="1800" dirty="0">
                <a:latin typeface="Constantia" pitchFamily="18" charset="0"/>
              </a:rPr>
              <a:t>o zastavení trestního stíhání, podmíněném zastavení trestního stíhání, schválení narovnání, postoupení věci jinému orgánu či přerušení trestního stíhání, popř. předložení věci k rozhodnutí o příslušnosti</a:t>
            </a:r>
          </a:p>
          <a:p>
            <a:pPr algn="just"/>
            <a:endParaRPr lang="cs-CZ" sz="1800" dirty="0">
              <a:latin typeface="Constantia" pitchFamily="18" charset="0"/>
            </a:endParaRPr>
          </a:p>
          <a:p>
            <a:pPr algn="just"/>
            <a:r>
              <a:rPr lang="cs-CZ" sz="1800" b="1" dirty="0">
                <a:latin typeface="Constantia" pitchFamily="18" charset="0"/>
              </a:rPr>
              <a:t>podání obžaloby/návrhu na potrestání/návrhu na schválení dohody o vině a trestu </a:t>
            </a:r>
            <a:r>
              <a:rPr lang="cs-CZ" sz="1800" i="1" dirty="0">
                <a:latin typeface="Constantia" pitchFamily="18" charset="0"/>
              </a:rPr>
              <a:t>(činí státní zástupce)</a:t>
            </a:r>
          </a:p>
          <a:p>
            <a:pPr algn="just"/>
            <a:endParaRPr lang="cs-CZ" sz="1800" dirty="0">
              <a:latin typeface="Constantia" pitchFamily="18" charset="0"/>
            </a:endParaRPr>
          </a:p>
          <a:p>
            <a:pPr algn="just"/>
            <a:r>
              <a:rPr lang="cs-CZ" sz="1800" b="1" dirty="0">
                <a:solidFill>
                  <a:srgbClr val="FFFF00"/>
                </a:solidFill>
                <a:latin typeface="Constantia" pitchFamily="18" charset="0"/>
              </a:rPr>
              <a:t>předběžné projednání obžaloby</a:t>
            </a:r>
            <a:r>
              <a:rPr lang="cs-CZ" sz="1800" dirty="0">
                <a:solidFill>
                  <a:srgbClr val="FFFF00"/>
                </a:solidFill>
                <a:latin typeface="Constantia" pitchFamily="18" charset="0"/>
              </a:rPr>
              <a:t> </a:t>
            </a:r>
            <a:r>
              <a:rPr lang="cs-CZ" sz="1800" i="1" dirty="0">
                <a:solidFill>
                  <a:srgbClr val="FFFF00"/>
                </a:solidFill>
                <a:latin typeface="Constantia" pitchFamily="18" charset="0"/>
              </a:rPr>
              <a:t>(pouze tehdy, rozhoduje-li ve věci senát)</a:t>
            </a:r>
          </a:p>
          <a:p>
            <a:pPr algn="just"/>
            <a:endParaRPr lang="cs-CZ" sz="1800" i="1" dirty="0">
              <a:solidFill>
                <a:srgbClr val="FFFF00"/>
              </a:solidFill>
              <a:latin typeface="Constantia" pitchFamily="18" charset="0"/>
            </a:endParaRPr>
          </a:p>
          <a:p>
            <a:pPr algn="just"/>
            <a:r>
              <a:rPr lang="cs-CZ" sz="1800" b="1" dirty="0">
                <a:solidFill>
                  <a:srgbClr val="FFFF00"/>
                </a:solidFill>
                <a:latin typeface="Constantia" pitchFamily="18" charset="0"/>
              </a:rPr>
              <a:t>vydání trestního příkazu </a:t>
            </a:r>
            <a:r>
              <a:rPr lang="cs-CZ" sz="1800" i="1" dirty="0">
                <a:solidFill>
                  <a:srgbClr val="FFFF00"/>
                </a:solidFill>
                <a:latin typeface="Constantia" pitchFamily="18" charset="0"/>
              </a:rPr>
              <a:t>(pouze tehdy, rozhoduje-li ve věci samosoudce) – </a:t>
            </a:r>
            <a:r>
              <a:rPr lang="cs-CZ" sz="1800" b="1" i="1" u="sng" dirty="0">
                <a:solidFill>
                  <a:srgbClr val="0070C0"/>
                </a:solidFill>
                <a:latin typeface="Constantia" pitchFamily="18" charset="0"/>
              </a:rPr>
              <a:t>od 01.10.2020</a:t>
            </a:r>
            <a:r>
              <a:rPr lang="cs-CZ" sz="1800" i="1" dirty="0">
                <a:solidFill>
                  <a:srgbClr val="FF0000"/>
                </a:solidFill>
                <a:latin typeface="Constantia" pitchFamily="18" charset="0"/>
              </a:rPr>
              <a:t> lze TP upustit od uložení souhrnného trestu i v případě, že předchozí trest byl uložen rozsudkem + </a:t>
            </a:r>
            <a:r>
              <a:rPr lang="cs-CZ" sz="1800" b="1" i="1" u="sng" dirty="0">
                <a:solidFill>
                  <a:srgbClr val="0070C0"/>
                </a:solidFill>
                <a:latin typeface="Constantia" pitchFamily="18" charset="0"/>
              </a:rPr>
              <a:t>od 01.10.2020</a:t>
            </a:r>
            <a:r>
              <a:rPr lang="cs-CZ" sz="1800" i="1" dirty="0">
                <a:solidFill>
                  <a:srgbClr val="FF0000"/>
                </a:solidFill>
                <a:latin typeface="Constantia" pitchFamily="18" charset="0"/>
              </a:rPr>
              <a:t> možnost vydání opravného usnesení (za účelem opravy písařských a chyb a zjevných nesprávností v TP)</a:t>
            </a:r>
          </a:p>
          <a:p>
            <a:pPr algn="just"/>
            <a:endParaRPr lang="cs-CZ" sz="1800" i="1" dirty="0">
              <a:solidFill>
                <a:srgbClr val="FFFF00"/>
              </a:solidFill>
              <a:latin typeface="Constantia" pitchFamily="18" charset="0"/>
            </a:endParaRPr>
          </a:p>
          <a:p>
            <a:pPr algn="just"/>
            <a:r>
              <a:rPr lang="cs-CZ" sz="1800" b="1" dirty="0">
                <a:solidFill>
                  <a:srgbClr val="FFFF00"/>
                </a:solidFill>
                <a:latin typeface="Constantia" pitchFamily="18" charset="0"/>
              </a:rPr>
              <a:t>veřejné zasedání k rozhodnutí o návrhu na schválení dohody o vině a trestu </a:t>
            </a:r>
            <a:r>
              <a:rPr lang="cs-CZ" sz="1800" i="1" dirty="0">
                <a:solidFill>
                  <a:srgbClr val="FF0000"/>
                </a:solidFill>
                <a:latin typeface="Constantia" pitchFamily="18" charset="0"/>
              </a:rPr>
              <a:t>(</a:t>
            </a:r>
            <a:r>
              <a:rPr lang="cs-CZ" sz="1800" b="1" i="1" u="sng" dirty="0">
                <a:solidFill>
                  <a:srgbClr val="0070C0"/>
                </a:solidFill>
                <a:latin typeface="Constantia" pitchFamily="18" charset="0"/>
              </a:rPr>
              <a:t>od 01.10.2020</a:t>
            </a:r>
            <a:r>
              <a:rPr lang="cs-CZ" sz="1800" b="1" i="1" dirty="0">
                <a:solidFill>
                  <a:srgbClr val="FF0000"/>
                </a:solidFill>
                <a:latin typeface="Constantia" pitchFamily="18" charset="0"/>
              </a:rPr>
              <a:t> </a:t>
            </a:r>
            <a:r>
              <a:rPr lang="cs-CZ" sz="1800" i="1" dirty="0">
                <a:solidFill>
                  <a:srgbClr val="FF0000"/>
                </a:solidFill>
                <a:latin typeface="Constantia" pitchFamily="18" charset="0"/>
              </a:rPr>
              <a:t>lze sjednat i v řízení o zvlášť závažném zločinu)</a:t>
            </a:r>
            <a:r>
              <a:rPr lang="cs-CZ" sz="1800" b="1" dirty="0">
                <a:solidFill>
                  <a:srgbClr val="FFFF00"/>
                </a:solidFill>
                <a:latin typeface="Constantia" pitchFamily="18" charset="0"/>
              </a:rPr>
              <a:t> </a:t>
            </a:r>
          </a:p>
        </p:txBody>
      </p:sp>
      <p:sp>
        <p:nvSpPr>
          <p:cNvPr id="4" name="Zástupný symbol pro číslo snímku 3"/>
          <p:cNvSpPr>
            <a:spLocks noGrp="1"/>
          </p:cNvSpPr>
          <p:nvPr>
            <p:ph type="sldNum" sz="quarter" idx="12"/>
          </p:nvPr>
        </p:nvSpPr>
        <p:spPr/>
        <p:txBody>
          <a:bodyPr/>
          <a:lstStyle/>
          <a:p>
            <a:fld id="{F98609ED-3E70-4A7E-B41F-97390A706E1F}"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0000"/>
                <a:satMod val="350000"/>
              </a:schemeClr>
            </a:gs>
            <a:gs pos="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200" b="1" dirty="0">
                <a:latin typeface="Constantia" pitchFamily="18" charset="0"/>
              </a:rPr>
              <a:t>Fáze trestního řízení</a:t>
            </a:r>
            <a:endParaRPr lang="cs-CZ" sz="3200" dirty="0"/>
          </a:p>
        </p:txBody>
      </p:sp>
      <p:sp>
        <p:nvSpPr>
          <p:cNvPr id="3" name="Zástupný symbol pro obsah 2"/>
          <p:cNvSpPr>
            <a:spLocks noGrp="1"/>
          </p:cNvSpPr>
          <p:nvPr>
            <p:ph idx="1"/>
          </p:nvPr>
        </p:nvSpPr>
        <p:spPr>
          <a:xfrm>
            <a:off x="457200" y="1196752"/>
            <a:ext cx="8229600" cy="5400600"/>
          </a:xfrm>
        </p:spPr>
        <p:txBody>
          <a:bodyPr>
            <a:normAutofit/>
          </a:bodyPr>
          <a:lstStyle/>
          <a:p>
            <a:pPr algn="just"/>
            <a:r>
              <a:rPr lang="cs-CZ" sz="1800" b="1" dirty="0">
                <a:solidFill>
                  <a:srgbClr val="FFFF00"/>
                </a:solidFill>
                <a:latin typeface="Constantia" pitchFamily="18" charset="0"/>
              </a:rPr>
              <a:t>vydání usnesení soudu </a:t>
            </a:r>
            <a:r>
              <a:rPr lang="cs-CZ" sz="1800" dirty="0">
                <a:solidFill>
                  <a:srgbClr val="FFFF00"/>
                </a:solidFill>
                <a:latin typeface="Constantia" pitchFamily="18" charset="0"/>
              </a:rPr>
              <a:t>o zastavení trestního stíhání, podmíněném zastavení trestního stíhání, schválení narovnání, vrácení věci státnímu zástupci k došetření, postoupení věci jinému orgánu či přerušení trestního stíhání, popř. předložení věci k rozhodnutí o příslušnosti</a:t>
            </a:r>
          </a:p>
          <a:p>
            <a:pPr algn="just"/>
            <a:endParaRPr lang="cs-CZ" sz="1800" dirty="0">
              <a:solidFill>
                <a:srgbClr val="FFFF00"/>
              </a:solidFill>
              <a:latin typeface="Constantia" pitchFamily="18" charset="0"/>
            </a:endParaRPr>
          </a:p>
          <a:p>
            <a:pPr algn="just"/>
            <a:r>
              <a:rPr lang="cs-CZ" sz="1800" dirty="0">
                <a:solidFill>
                  <a:srgbClr val="FFFF00"/>
                </a:solidFill>
                <a:latin typeface="Constantia" pitchFamily="18" charset="0"/>
              </a:rPr>
              <a:t>nařízení </a:t>
            </a:r>
            <a:r>
              <a:rPr lang="cs-CZ" sz="1800" b="1" dirty="0">
                <a:solidFill>
                  <a:srgbClr val="FFFF00"/>
                </a:solidFill>
                <a:latin typeface="Constantia" pitchFamily="18" charset="0"/>
              </a:rPr>
              <a:t>hlavního líčení </a:t>
            </a:r>
            <a:r>
              <a:rPr lang="cs-CZ" sz="1800" i="1" dirty="0">
                <a:solidFill>
                  <a:srgbClr val="FFFF00"/>
                </a:solidFill>
                <a:latin typeface="Constantia" pitchFamily="18" charset="0"/>
              </a:rPr>
              <a:t>(ve věci lze rozhodnout i mimo hlavní líčení dle § 231 TŘ)</a:t>
            </a:r>
          </a:p>
          <a:p>
            <a:pPr algn="just"/>
            <a:endParaRPr lang="cs-CZ" sz="1800" dirty="0">
              <a:latin typeface="Constantia" pitchFamily="18" charset="0"/>
            </a:endParaRPr>
          </a:p>
          <a:p>
            <a:pPr algn="just"/>
            <a:r>
              <a:rPr lang="cs-CZ" sz="1800" b="1" dirty="0">
                <a:latin typeface="Constantia" pitchFamily="18" charset="0"/>
              </a:rPr>
              <a:t>řízení o odvolání </a:t>
            </a:r>
            <a:r>
              <a:rPr lang="cs-CZ" sz="1800" i="1" dirty="0">
                <a:latin typeface="Constantia" pitchFamily="18" charset="0"/>
              </a:rPr>
              <a:t>(formou veřejného či neveřejného zasedání)</a:t>
            </a:r>
          </a:p>
          <a:p>
            <a:pPr algn="just"/>
            <a:endParaRPr lang="cs-CZ" sz="1800" i="1" dirty="0">
              <a:latin typeface="Constantia" pitchFamily="18" charset="0"/>
            </a:endParaRPr>
          </a:p>
          <a:p>
            <a:pPr algn="just"/>
            <a:r>
              <a:rPr lang="cs-CZ" sz="1800" b="1" dirty="0">
                <a:latin typeface="Constantia" pitchFamily="18" charset="0"/>
              </a:rPr>
              <a:t>vykonávací řízení </a:t>
            </a:r>
            <a:r>
              <a:rPr lang="cs-CZ" sz="1800" i="1" dirty="0">
                <a:latin typeface="Constantia" pitchFamily="18" charset="0"/>
              </a:rPr>
              <a:t>(zajištění výkonu uloženého trestu či ochranného opatření)</a:t>
            </a:r>
          </a:p>
          <a:p>
            <a:pPr algn="just"/>
            <a:endParaRPr lang="cs-CZ" sz="1800" dirty="0">
              <a:latin typeface="Constantia" pitchFamily="18" charset="0"/>
            </a:endParaRPr>
          </a:p>
          <a:p>
            <a:pPr algn="just"/>
            <a:r>
              <a:rPr lang="cs-CZ" sz="1800" b="1" dirty="0">
                <a:latin typeface="Constantia" pitchFamily="18" charset="0"/>
              </a:rPr>
              <a:t>řízení o mimořádných opravných prostředcích </a:t>
            </a:r>
            <a:r>
              <a:rPr lang="cs-CZ" sz="1800" i="1" dirty="0">
                <a:latin typeface="Constantia" pitchFamily="18" charset="0"/>
              </a:rPr>
              <a:t>(formou veřejného či neveřejného zasedání)</a:t>
            </a:r>
          </a:p>
          <a:p>
            <a:pPr algn="just"/>
            <a:endParaRPr lang="cs-CZ" sz="1800" dirty="0">
              <a:latin typeface="Constantia" pitchFamily="18" charset="0"/>
            </a:endParaRPr>
          </a:p>
          <a:p>
            <a:pPr algn="just"/>
            <a:r>
              <a:rPr lang="cs-CZ" sz="1800" b="1" dirty="0">
                <a:latin typeface="Constantia" pitchFamily="18" charset="0"/>
              </a:rPr>
              <a:t>zahlazení odsouzení</a:t>
            </a:r>
            <a:endParaRPr lang="cs-CZ" sz="1800" dirty="0">
              <a:latin typeface="Constantia" pitchFamily="18" charset="0"/>
            </a:endParaRPr>
          </a:p>
        </p:txBody>
      </p:sp>
      <p:sp>
        <p:nvSpPr>
          <p:cNvPr id="4" name="Zástupný symbol pro číslo snímku 3"/>
          <p:cNvSpPr>
            <a:spLocks noGrp="1"/>
          </p:cNvSpPr>
          <p:nvPr>
            <p:ph type="sldNum" sz="quarter" idx="12"/>
          </p:nvPr>
        </p:nvSpPr>
        <p:spPr/>
        <p:txBody>
          <a:bodyPr/>
          <a:lstStyle/>
          <a:p>
            <a:fld id="{F98609ED-3E70-4A7E-B41F-97390A706E1F}"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648072"/>
          </a:xfrm>
        </p:spPr>
        <p:txBody>
          <a:bodyPr>
            <a:normAutofit/>
          </a:bodyPr>
          <a:lstStyle/>
          <a:p>
            <a:r>
              <a:rPr lang="cs-CZ" sz="3200" b="1" dirty="0">
                <a:latin typeface="Constantia" pitchFamily="18" charset="0"/>
              </a:rPr>
              <a:t>Postavení obhájce v trestním řízení</a:t>
            </a:r>
          </a:p>
        </p:txBody>
      </p:sp>
      <p:sp>
        <p:nvSpPr>
          <p:cNvPr id="3" name="Zástupný symbol pro obsah 2"/>
          <p:cNvSpPr>
            <a:spLocks noGrp="1"/>
          </p:cNvSpPr>
          <p:nvPr>
            <p:ph idx="1"/>
          </p:nvPr>
        </p:nvSpPr>
        <p:spPr>
          <a:xfrm>
            <a:off x="251520" y="620688"/>
            <a:ext cx="8568952" cy="6048672"/>
          </a:xfrm>
        </p:spPr>
        <p:txBody>
          <a:bodyPr>
            <a:noAutofit/>
          </a:bodyPr>
          <a:lstStyle/>
          <a:p>
            <a:pPr algn="just">
              <a:lnSpc>
                <a:spcPct val="90000"/>
              </a:lnSpc>
            </a:pPr>
            <a:r>
              <a:rPr lang="cs-CZ" sz="1600" dirty="0">
                <a:latin typeface="Constantia" pitchFamily="18" charset="0"/>
              </a:rPr>
              <a:t>viz § 35 a </a:t>
            </a:r>
            <a:r>
              <a:rPr lang="cs-CZ" sz="1600" dirty="0" err="1">
                <a:latin typeface="Constantia" pitchFamily="18" charset="0"/>
              </a:rPr>
              <a:t>násled</a:t>
            </a:r>
            <a:r>
              <a:rPr lang="cs-CZ" sz="1600" dirty="0">
                <a:latin typeface="Constantia" pitchFamily="18" charset="0"/>
              </a:rPr>
              <a:t>. TŘ</a:t>
            </a:r>
          </a:p>
          <a:p>
            <a:pPr algn="just">
              <a:lnSpc>
                <a:spcPct val="90000"/>
              </a:lnSpc>
            </a:pPr>
            <a:r>
              <a:rPr lang="cs-CZ" sz="1600" dirty="0">
                <a:latin typeface="Constantia" pitchFamily="18" charset="0"/>
              </a:rPr>
              <a:t>poskytuje potřebnou právní pomoc obviněnému v souladu se zákonem </a:t>
            </a:r>
          </a:p>
          <a:p>
            <a:pPr algn="just">
              <a:lnSpc>
                <a:spcPct val="90000"/>
              </a:lnSpc>
            </a:pPr>
            <a:r>
              <a:rPr lang="cs-CZ" sz="1600" dirty="0">
                <a:latin typeface="Constantia" pitchFamily="18" charset="0"/>
              </a:rPr>
              <a:t>může jím být </a:t>
            </a:r>
            <a:r>
              <a:rPr lang="cs-CZ" sz="1600" b="1" dirty="0">
                <a:latin typeface="Constantia" pitchFamily="18" charset="0"/>
              </a:rPr>
              <a:t>pouze advokát </a:t>
            </a:r>
            <a:r>
              <a:rPr lang="cs-CZ" sz="1600" i="1" dirty="0">
                <a:latin typeface="Constantia" pitchFamily="18" charset="0"/>
              </a:rPr>
              <a:t>(na rozdíl od zmocněnce poškozeného) </a:t>
            </a:r>
          </a:p>
          <a:p>
            <a:pPr algn="just">
              <a:lnSpc>
                <a:spcPct val="90000"/>
              </a:lnSpc>
            </a:pPr>
            <a:r>
              <a:rPr lang="cs-CZ" sz="1600" dirty="0">
                <a:latin typeface="Constantia" pitchFamily="18" charset="0"/>
              </a:rPr>
              <a:t>možnost zastoupení advokátním koncipientem  </a:t>
            </a:r>
            <a:r>
              <a:rPr lang="cs-CZ" sz="1600" i="1" dirty="0">
                <a:latin typeface="Constantia" pitchFamily="18" charset="0"/>
              </a:rPr>
              <a:t>(jen omezeně </a:t>
            </a:r>
            <a:r>
              <a:rPr lang="cs-CZ" sz="1600" b="1" dirty="0">
                <a:latin typeface="Constantia" pitchFamily="18" charset="0"/>
              </a:rPr>
              <a:t>XXX</a:t>
            </a:r>
            <a:r>
              <a:rPr lang="cs-CZ" sz="1600" dirty="0">
                <a:latin typeface="Constantia" pitchFamily="18" charset="0"/>
              </a:rPr>
              <a:t> </a:t>
            </a:r>
            <a:r>
              <a:rPr lang="cs-CZ" sz="1600" b="1" dirty="0">
                <a:solidFill>
                  <a:srgbClr val="FF0000"/>
                </a:solidFill>
                <a:latin typeface="Constantia" pitchFamily="18" charset="0"/>
              </a:rPr>
              <a:t>POZOR na změnu </a:t>
            </a:r>
            <a:r>
              <a:rPr lang="cs-CZ" sz="1600" b="1" u="sng" dirty="0">
                <a:solidFill>
                  <a:srgbClr val="0070C0"/>
                </a:solidFill>
                <a:latin typeface="Constantia" pitchFamily="18" charset="0"/>
              </a:rPr>
              <a:t>od 01.02.2019</a:t>
            </a:r>
            <a:r>
              <a:rPr lang="cs-CZ" sz="1600" b="1" dirty="0">
                <a:solidFill>
                  <a:srgbClr val="FF0000"/>
                </a:solidFill>
                <a:latin typeface="Constantia" pitchFamily="18" charset="0"/>
              </a:rPr>
              <a:t> – </a:t>
            </a:r>
            <a:r>
              <a:rPr lang="cs-CZ" sz="1600" i="1" dirty="0">
                <a:solidFill>
                  <a:srgbClr val="FF0000"/>
                </a:solidFill>
                <a:latin typeface="Constantia" pitchFamily="18" charset="0"/>
              </a:rPr>
              <a:t>koncipient je nově oprávněn nahlížet do spisů i v řízení před KS jako soudem I. stupně, před VS a NS</a:t>
            </a:r>
            <a:r>
              <a:rPr lang="cs-CZ" sz="1600" dirty="0">
                <a:latin typeface="Constantia" pitchFamily="18" charset="0"/>
              </a:rPr>
              <a:t>)</a:t>
            </a:r>
          </a:p>
          <a:p>
            <a:pPr algn="just">
              <a:lnSpc>
                <a:spcPct val="90000"/>
              </a:lnSpc>
            </a:pPr>
            <a:r>
              <a:rPr lang="cs-CZ" sz="1600" dirty="0">
                <a:latin typeface="Constantia" pitchFamily="18" charset="0"/>
              </a:rPr>
              <a:t>neslučitelnost s postavením obviněného, poškozeného, svědka, zúčastněné osoby, znalce nebo tlumočníka v téže věci</a:t>
            </a:r>
          </a:p>
          <a:p>
            <a:pPr algn="just">
              <a:lnSpc>
                <a:spcPct val="90000"/>
              </a:lnSpc>
            </a:pPr>
            <a:r>
              <a:rPr lang="cs-CZ" sz="1600" dirty="0">
                <a:latin typeface="Constantia" pitchFamily="18" charset="0"/>
              </a:rPr>
              <a:t>právo činit za obviněného návrhy, podávat žádosti a opravné prostředky </a:t>
            </a:r>
            <a:r>
              <a:rPr lang="cs-CZ" sz="1600" i="1" dirty="0">
                <a:latin typeface="Constantia" pitchFamily="18" charset="0"/>
              </a:rPr>
              <a:t>(jen proti výrokům, které se obviněného týkají, </a:t>
            </a:r>
            <a:r>
              <a:rPr lang="cs-CZ" sz="1600" i="1" dirty="0">
                <a:solidFill>
                  <a:srgbClr val="FF0000"/>
                </a:solidFill>
                <a:latin typeface="Constantia" pitchFamily="18" charset="0"/>
              </a:rPr>
              <a:t>vyjma výroku o vině v rozsahu, v jakém soud přijal prohlášení viny obviněného = novela TŘ </a:t>
            </a:r>
            <a:r>
              <a:rPr lang="cs-CZ" sz="1600" i="1" u="sng" dirty="0">
                <a:solidFill>
                  <a:srgbClr val="0070C0"/>
                </a:solidFill>
                <a:latin typeface="Constantia" pitchFamily="18" charset="0"/>
              </a:rPr>
              <a:t>od 01.10.2020</a:t>
            </a:r>
            <a:r>
              <a:rPr lang="cs-CZ" sz="1600" i="1" dirty="0">
                <a:solidFill>
                  <a:srgbClr val="FF0000"/>
                </a:solidFill>
                <a:latin typeface="Constantia" pitchFamily="18" charset="0"/>
              </a:rPr>
              <a:t>)</a:t>
            </a:r>
          </a:p>
          <a:p>
            <a:pPr algn="just">
              <a:lnSpc>
                <a:spcPct val="90000"/>
              </a:lnSpc>
            </a:pPr>
            <a:r>
              <a:rPr lang="cs-CZ" sz="1600" dirty="0">
                <a:latin typeface="Constantia" pitchFamily="18" charset="0"/>
              </a:rPr>
              <a:t>právo seznámit se s výsledky vyšetřování a činit návrhy na jeho doplnění (§ 166 TŘ)</a:t>
            </a:r>
          </a:p>
          <a:p>
            <a:pPr algn="just">
              <a:lnSpc>
                <a:spcPct val="90000"/>
              </a:lnSpc>
            </a:pPr>
            <a:r>
              <a:rPr lang="cs-CZ" sz="1600" dirty="0">
                <a:latin typeface="Constantia" pitchFamily="18" charset="0"/>
              </a:rPr>
              <a:t>právo účastnit se vyšetřovacích úkonů</a:t>
            </a:r>
          </a:p>
          <a:p>
            <a:pPr algn="just">
              <a:lnSpc>
                <a:spcPct val="90000"/>
              </a:lnSpc>
            </a:pPr>
            <a:r>
              <a:rPr lang="cs-CZ" sz="1600" dirty="0">
                <a:latin typeface="Constantia" pitchFamily="18" charset="0"/>
              </a:rPr>
              <a:t>právo nahlížet do spisu</a:t>
            </a:r>
          </a:p>
          <a:p>
            <a:pPr algn="just">
              <a:lnSpc>
                <a:spcPct val="90000"/>
              </a:lnSpc>
            </a:pPr>
            <a:r>
              <a:rPr lang="cs-CZ" sz="1600" dirty="0">
                <a:latin typeface="Constantia" pitchFamily="18" charset="0"/>
              </a:rPr>
              <a:t>právo klást vyslýchaným osobám dotazy</a:t>
            </a:r>
          </a:p>
          <a:p>
            <a:pPr algn="just">
              <a:lnSpc>
                <a:spcPct val="90000"/>
              </a:lnSpc>
            </a:pPr>
            <a:r>
              <a:rPr lang="cs-CZ" sz="1600" dirty="0">
                <a:latin typeface="Constantia" pitchFamily="18" charset="0"/>
              </a:rPr>
              <a:t>právo přednést závěrečnou řeč</a:t>
            </a:r>
          </a:p>
          <a:p>
            <a:pPr algn="just">
              <a:lnSpc>
                <a:spcPct val="90000"/>
              </a:lnSpc>
            </a:pPr>
            <a:r>
              <a:rPr lang="cs-CZ" sz="1600" dirty="0">
                <a:latin typeface="Constantia" pitchFamily="18" charset="0"/>
              </a:rPr>
              <a:t>právo mluvit s obviněným, který je ve vazbě nebo VTOS, bez přítomnosti třetí osoby (§ 33 odst. 1 TŘ)</a:t>
            </a:r>
          </a:p>
          <a:p>
            <a:pPr algn="just">
              <a:lnSpc>
                <a:spcPct val="90000"/>
              </a:lnSpc>
            </a:pPr>
            <a:r>
              <a:rPr lang="cs-CZ" sz="1600" dirty="0">
                <a:latin typeface="Constantia" pitchFamily="18" charset="0"/>
              </a:rPr>
              <a:t>právo žádat kopii protokolu o každém úkonu trestního řízení</a:t>
            </a:r>
          </a:p>
          <a:p>
            <a:pPr algn="just">
              <a:lnSpc>
                <a:spcPct val="90000"/>
              </a:lnSpc>
            </a:pPr>
            <a:r>
              <a:rPr lang="cs-CZ" sz="1600" dirty="0">
                <a:latin typeface="Constantia" pitchFamily="18" charset="0"/>
              </a:rPr>
              <a:t>oprávnění k některým úkonům následujícím až po skončení trestního stíhání, nebylo-li zmocnění/ustanovení vymezeno jinak (§ 41  odst. 5 TŘ)</a:t>
            </a:r>
          </a:p>
          <a:p>
            <a:pPr algn="just">
              <a:lnSpc>
                <a:spcPct val="90000"/>
              </a:lnSpc>
            </a:pPr>
            <a:r>
              <a:rPr lang="cs-CZ" sz="1600" b="1" dirty="0">
                <a:latin typeface="Constantia" pitchFamily="18" charset="0"/>
              </a:rPr>
              <a:t>zvláštní postavení v řízení proti uprchlému </a:t>
            </a:r>
            <a:r>
              <a:rPr lang="cs-CZ" sz="1600" dirty="0">
                <a:latin typeface="Constantia" pitchFamily="18" charset="0"/>
              </a:rPr>
              <a:t>(§ 302 a </a:t>
            </a:r>
            <a:r>
              <a:rPr lang="cs-CZ" sz="1600" dirty="0" err="1">
                <a:latin typeface="Constantia" pitchFamily="18" charset="0"/>
              </a:rPr>
              <a:t>násled</a:t>
            </a:r>
            <a:r>
              <a:rPr lang="cs-CZ" sz="1600" dirty="0">
                <a:latin typeface="Constantia" pitchFamily="18" charset="0"/>
              </a:rPr>
              <a:t>. TŘ)</a:t>
            </a:r>
          </a:p>
          <a:p>
            <a:pPr algn="just">
              <a:lnSpc>
                <a:spcPct val="90000"/>
              </a:lnSpc>
            </a:pPr>
            <a:r>
              <a:rPr lang="cs-CZ" sz="1600" b="1" dirty="0">
                <a:latin typeface="Constantia" pitchFamily="18" charset="0"/>
              </a:rPr>
              <a:t>postup při doručování písemností obhájci a obviněnému </a:t>
            </a:r>
            <a:r>
              <a:rPr lang="cs-CZ" sz="1600" i="1" dirty="0">
                <a:latin typeface="Constantia" pitchFamily="18" charset="0"/>
              </a:rPr>
              <a:t>(obecné pravidlo viz § 62 odst. 2 TŘ) </a:t>
            </a:r>
            <a:r>
              <a:rPr lang="cs-CZ" sz="1600" b="1" dirty="0">
                <a:latin typeface="Constantia" pitchFamily="18" charset="0"/>
              </a:rPr>
              <a:t>+ běh lhůt pro podání opravného prostředku</a:t>
            </a:r>
          </a:p>
        </p:txBody>
      </p:sp>
      <p:sp>
        <p:nvSpPr>
          <p:cNvPr id="4" name="Zástupný symbol pro číslo snímku 3"/>
          <p:cNvSpPr>
            <a:spLocks noGrp="1"/>
          </p:cNvSpPr>
          <p:nvPr>
            <p:ph type="sldNum" sz="quarter" idx="12"/>
          </p:nvPr>
        </p:nvSpPr>
        <p:spPr/>
        <p:txBody>
          <a:bodyPr/>
          <a:lstStyle/>
          <a:p>
            <a:fld id="{F98609ED-3E70-4A7E-B41F-97390A706E1F}"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a:xfrm>
            <a:off x="457200" y="188641"/>
            <a:ext cx="8229600" cy="504056"/>
          </a:xfrm>
        </p:spPr>
        <p:txBody>
          <a:bodyPr/>
          <a:lstStyle/>
          <a:p>
            <a:pPr eaLnBrk="1" hangingPunct="1"/>
            <a:r>
              <a:rPr lang="cs-CZ" sz="3200" b="1" dirty="0">
                <a:latin typeface="Constantia" pitchFamily="18" charset="0"/>
              </a:rPr>
              <a:t>Postavení obhájce v trestním řízení</a:t>
            </a:r>
          </a:p>
        </p:txBody>
      </p:sp>
      <p:sp>
        <p:nvSpPr>
          <p:cNvPr id="3" name="Zástupný symbol pro obsah 2"/>
          <p:cNvSpPr>
            <a:spLocks noGrp="1"/>
          </p:cNvSpPr>
          <p:nvPr>
            <p:ph idx="1"/>
          </p:nvPr>
        </p:nvSpPr>
        <p:spPr>
          <a:xfrm>
            <a:off x="179512" y="692696"/>
            <a:ext cx="8784976" cy="6048672"/>
          </a:xfrm>
        </p:spPr>
        <p:txBody>
          <a:bodyPr>
            <a:normAutofit fontScale="85000" lnSpcReduction="10000"/>
          </a:bodyPr>
          <a:lstStyle/>
          <a:p>
            <a:pPr marL="365125" indent="-255588" algn="just" eaLnBrk="1" hangingPunct="1">
              <a:lnSpc>
                <a:spcPct val="110000"/>
              </a:lnSpc>
              <a:buFont typeface="Wingdings 3" pitchFamily="18" charset="2"/>
              <a:buChar char=""/>
              <a:defRPr/>
            </a:pPr>
            <a:r>
              <a:rPr lang="cs-CZ" sz="1900" b="1" dirty="0">
                <a:solidFill>
                  <a:srgbClr val="C00000"/>
                </a:solidFill>
                <a:latin typeface="Constantia" pitchFamily="18" charset="0"/>
              </a:rPr>
              <a:t>důvody nutné obhajoby </a:t>
            </a:r>
            <a:r>
              <a:rPr lang="cs-CZ" sz="1900" dirty="0">
                <a:latin typeface="Constantia" pitchFamily="18" charset="0"/>
              </a:rPr>
              <a:t>– viz § 36 a § 36a TŘ a § 42 ZSM </a:t>
            </a:r>
            <a:r>
              <a:rPr lang="cs-CZ" sz="1900" i="1" dirty="0">
                <a:solidFill>
                  <a:srgbClr val="FF0000"/>
                </a:solidFill>
                <a:latin typeface="Constantia" pitchFamily="18" charset="0"/>
              </a:rPr>
              <a:t>(</a:t>
            </a:r>
            <a:r>
              <a:rPr lang="cs-CZ" sz="1900" i="1" u="sng" dirty="0">
                <a:solidFill>
                  <a:srgbClr val="0070C0"/>
                </a:solidFill>
                <a:latin typeface="Constantia" pitchFamily="18" charset="0"/>
              </a:rPr>
              <a:t>od 01.10.2020</a:t>
            </a:r>
            <a:r>
              <a:rPr lang="cs-CZ" sz="1900" i="1" dirty="0">
                <a:solidFill>
                  <a:srgbClr val="FF0000"/>
                </a:solidFill>
                <a:latin typeface="Constantia" pitchFamily="18" charset="0"/>
              </a:rPr>
              <a:t> již není samostatným důvodem nutné obhajoby sjednání dohody o vině a trestu)</a:t>
            </a:r>
            <a:endParaRPr lang="cs-CZ" sz="1900" dirty="0">
              <a:latin typeface="Constantia" pitchFamily="18" charset="0"/>
            </a:endParaRPr>
          </a:p>
          <a:p>
            <a:pPr marL="365125" indent="-255588" algn="just" eaLnBrk="1" hangingPunct="1">
              <a:lnSpc>
                <a:spcPct val="110000"/>
              </a:lnSpc>
              <a:buFont typeface="Wingdings 3" pitchFamily="18" charset="2"/>
              <a:buChar char=""/>
              <a:defRPr/>
            </a:pPr>
            <a:endParaRPr lang="cs-CZ" sz="1900" dirty="0">
              <a:latin typeface="Constantia" pitchFamily="18" charset="0"/>
            </a:endParaRPr>
          </a:p>
          <a:p>
            <a:pPr marL="365125" indent="-255588" algn="just" eaLnBrk="1" hangingPunct="1">
              <a:lnSpc>
                <a:spcPct val="110000"/>
              </a:lnSpc>
              <a:buFont typeface="Wingdings 3" pitchFamily="18" charset="2"/>
              <a:buChar char=""/>
              <a:defRPr/>
            </a:pPr>
            <a:r>
              <a:rPr lang="cs-CZ" sz="1900" b="1" dirty="0">
                <a:solidFill>
                  <a:srgbClr val="C00000"/>
                </a:solidFill>
                <a:latin typeface="Constantia" pitchFamily="18" charset="0"/>
              </a:rPr>
              <a:t>možnost vzdání se obhájce</a:t>
            </a:r>
            <a:r>
              <a:rPr lang="cs-CZ" sz="1900" dirty="0">
                <a:latin typeface="Constantia" pitchFamily="18" charset="0"/>
              </a:rPr>
              <a:t>, je-li důvodem nutné obhajoby pouze výše trestní sazby (nelze-li současně uložit výjimečný trest) nebo v hlavním líčení konaného konaném ve zjednodušeném řízení proti zadrženému; vzdání se lze vzít jedenkrát zpět – viz § 36b odst. 1 TŘ</a:t>
            </a:r>
          </a:p>
          <a:p>
            <a:pPr marL="365125" indent="-255588" algn="just" eaLnBrk="1" hangingPunct="1">
              <a:lnSpc>
                <a:spcPct val="110000"/>
              </a:lnSpc>
              <a:buFont typeface="Wingdings 3" pitchFamily="18" charset="2"/>
              <a:buChar char=""/>
              <a:defRPr/>
            </a:pPr>
            <a:endParaRPr lang="cs-CZ" sz="1900" dirty="0">
              <a:latin typeface="Constantia" pitchFamily="18" charset="0"/>
            </a:endParaRPr>
          </a:p>
          <a:p>
            <a:pPr marL="365125" indent="-255588" algn="just" eaLnBrk="1" hangingPunct="1">
              <a:lnSpc>
                <a:spcPct val="110000"/>
              </a:lnSpc>
              <a:buFont typeface="Wingdings 3" pitchFamily="18" charset="2"/>
              <a:buChar char=""/>
              <a:defRPr/>
            </a:pPr>
            <a:r>
              <a:rPr lang="cs-CZ" sz="1900" b="1" u="sng" dirty="0">
                <a:solidFill>
                  <a:srgbClr val="C00000"/>
                </a:solidFill>
                <a:latin typeface="Constantia" pitchFamily="18" charset="0"/>
              </a:rPr>
              <a:t>zvolený obhájce</a:t>
            </a:r>
            <a:r>
              <a:rPr lang="cs-CZ" sz="1900" b="1" dirty="0">
                <a:solidFill>
                  <a:srgbClr val="C00000"/>
                </a:solidFill>
                <a:latin typeface="Constantia" pitchFamily="18" charset="0"/>
              </a:rPr>
              <a:t> </a:t>
            </a:r>
            <a:r>
              <a:rPr lang="cs-CZ" sz="1900" dirty="0">
                <a:latin typeface="Constantia" pitchFamily="18" charset="0"/>
              </a:rPr>
              <a:t>– viz § 37 TŘ </a:t>
            </a:r>
            <a:r>
              <a:rPr lang="cs-CZ" sz="1900" i="1" dirty="0">
                <a:latin typeface="Constantia" pitchFamily="18" charset="0"/>
              </a:rPr>
              <a:t>(přímo obviněným, popř. jeho zákonným zástupcem či příbuzným v pokolení přímém, manželem, druhem, sourozencem, osvojencem, osvojitelem apod.)</a:t>
            </a:r>
          </a:p>
          <a:p>
            <a:pPr marL="365125" indent="-255588" algn="just" eaLnBrk="1" hangingPunct="1">
              <a:lnSpc>
                <a:spcPct val="110000"/>
              </a:lnSpc>
              <a:buFont typeface="Wingdings 3" pitchFamily="18" charset="2"/>
              <a:buChar char=""/>
              <a:defRPr/>
            </a:pPr>
            <a:r>
              <a:rPr lang="cs-CZ" sz="1900" dirty="0">
                <a:latin typeface="Constantia" pitchFamily="18" charset="0"/>
              </a:rPr>
              <a:t>důvody vedoucí k vyloučení advokáta jako zvoleného obhájce (§ 37a TŘ) nebo ustanoveného obhájce (§ 40a TŘ)</a:t>
            </a:r>
          </a:p>
          <a:p>
            <a:pPr marL="365125" indent="-255588" algn="just" eaLnBrk="1" hangingPunct="1">
              <a:lnSpc>
                <a:spcPct val="110000"/>
              </a:lnSpc>
              <a:buFont typeface="Wingdings 3" pitchFamily="18" charset="2"/>
              <a:buChar char=""/>
              <a:defRPr/>
            </a:pPr>
            <a:r>
              <a:rPr lang="cs-CZ" sz="1900" dirty="0">
                <a:latin typeface="Constantia" pitchFamily="18" charset="0"/>
              </a:rPr>
              <a:t>účast </a:t>
            </a:r>
            <a:r>
              <a:rPr lang="cs-CZ" sz="1900" b="1" dirty="0">
                <a:latin typeface="Constantia" pitchFamily="18" charset="0"/>
              </a:rPr>
              <a:t>více obhájců </a:t>
            </a:r>
            <a:r>
              <a:rPr lang="cs-CZ" sz="1900" i="1" dirty="0">
                <a:latin typeface="Constantia" pitchFamily="18" charset="0"/>
              </a:rPr>
              <a:t>(zvolených i ustanovených)</a:t>
            </a:r>
          </a:p>
          <a:p>
            <a:pPr marL="365125" indent="-255588" algn="just" eaLnBrk="1" hangingPunct="1">
              <a:lnSpc>
                <a:spcPct val="110000"/>
              </a:lnSpc>
              <a:buFont typeface="Wingdings 3" pitchFamily="18" charset="2"/>
              <a:buChar char=""/>
              <a:defRPr/>
            </a:pPr>
            <a:r>
              <a:rPr lang="cs-CZ" sz="1900" i="1" dirty="0">
                <a:latin typeface="Constantia" pitchFamily="18" charset="0"/>
              </a:rPr>
              <a:t>obviněný má právo ukončit zmocnění svého obhájce kdykoliv v průběhu řízení – neoznámí-li změnu svého obhájce OČTŘ včas tak, aby mohl být nový obhájce v zákonné lhůtě vyrozuměn o nařízeném úkonu TŘ, je dříve zvolený nebo ustanovený obhájce povinen vykonávat obhajobu (není-li z obhajování vyloučen) až do doby, než ji osobně převezme později zvolený obhájce – </a:t>
            </a:r>
            <a:r>
              <a:rPr lang="cs-CZ" sz="1900" i="1" u="sng" dirty="0">
                <a:latin typeface="Constantia" pitchFamily="18" charset="0"/>
              </a:rPr>
              <a:t>změna v osobě obhájce zásadně není důvodem pro neprovedení již nařízeného úkonu TŘ</a:t>
            </a:r>
            <a:r>
              <a:rPr lang="cs-CZ" sz="1900" i="1" dirty="0">
                <a:latin typeface="Constantia" pitchFamily="18" charset="0"/>
              </a:rPr>
              <a:t> (pokud byli o nařízeném HL/VZ řádně a včas vyrozuměni obviněný i jeho dosavadní obhájce a jsou-li mu přítomni, zatímco nově zvolený obhájce se k tomuto úkonu nedostavil, pak není nepřítomnost nově zvoleného obhájce překážkou provedení HL/VZ) – viz </a:t>
            </a:r>
            <a:r>
              <a:rPr lang="cs-CZ" sz="1900" b="1" i="1" dirty="0">
                <a:latin typeface="Constantia" pitchFamily="18" charset="0"/>
              </a:rPr>
              <a:t>R 32/2015</a:t>
            </a:r>
          </a:p>
          <a:p>
            <a:pPr marL="365125" indent="-255588" algn="just" eaLnBrk="1" hangingPunct="1">
              <a:lnSpc>
                <a:spcPct val="80000"/>
              </a:lnSpc>
              <a:buFont typeface="Wingdings 3" pitchFamily="18" charset="2"/>
              <a:buChar char=""/>
              <a:defRPr/>
            </a:pPr>
            <a:endParaRPr lang="cs-CZ" sz="1800" b="1" i="1" dirty="0">
              <a:latin typeface="Constantia" pitchFamily="18" charset="0"/>
            </a:endParaRPr>
          </a:p>
          <a:p>
            <a:pPr marL="365125" indent="-255588" eaLnBrk="1" hangingPunct="1">
              <a:lnSpc>
                <a:spcPct val="80000"/>
              </a:lnSpc>
              <a:defRPr/>
            </a:pPr>
            <a:endParaRPr lang="cs-CZ" sz="1800" dirty="0"/>
          </a:p>
        </p:txBody>
      </p:sp>
      <p:sp>
        <p:nvSpPr>
          <p:cNvPr id="4" name="Zástupný symbol pro číslo snímku 3"/>
          <p:cNvSpPr>
            <a:spLocks noGrp="1"/>
          </p:cNvSpPr>
          <p:nvPr>
            <p:ph type="sldNum" sz="quarter" idx="12"/>
          </p:nvPr>
        </p:nvSpPr>
        <p:spPr/>
        <p:txBody>
          <a:bodyPr/>
          <a:lstStyle/>
          <a:p>
            <a:pPr>
              <a:defRPr/>
            </a:pPr>
            <a:fld id="{502EBA0F-CD5A-4AD2-833F-8C5BBDAF41E9}" type="slidenum">
              <a:rPr lang="cs-CZ"/>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a:xfrm>
            <a:off x="457200" y="188641"/>
            <a:ext cx="8229600" cy="504056"/>
          </a:xfrm>
        </p:spPr>
        <p:txBody>
          <a:bodyPr/>
          <a:lstStyle/>
          <a:p>
            <a:pPr eaLnBrk="1" hangingPunct="1"/>
            <a:r>
              <a:rPr lang="cs-CZ" sz="3200" b="1" dirty="0">
                <a:latin typeface="Constantia" pitchFamily="18" charset="0"/>
              </a:rPr>
              <a:t>Postavení obhájce v trestním řízení</a:t>
            </a:r>
          </a:p>
        </p:txBody>
      </p:sp>
      <p:sp>
        <p:nvSpPr>
          <p:cNvPr id="3" name="Zástupný symbol pro obsah 2"/>
          <p:cNvSpPr>
            <a:spLocks noGrp="1"/>
          </p:cNvSpPr>
          <p:nvPr>
            <p:ph idx="1"/>
          </p:nvPr>
        </p:nvSpPr>
        <p:spPr>
          <a:xfrm>
            <a:off x="179512" y="836712"/>
            <a:ext cx="8784976" cy="5904656"/>
          </a:xfrm>
        </p:spPr>
        <p:txBody>
          <a:bodyPr>
            <a:normAutofit/>
          </a:bodyPr>
          <a:lstStyle/>
          <a:p>
            <a:pPr marL="395287" indent="-285750" algn="just" eaLnBrk="1" hangingPunct="1">
              <a:defRPr/>
            </a:pPr>
            <a:r>
              <a:rPr lang="cs-CZ" sz="2000" b="1" u="sng" dirty="0">
                <a:solidFill>
                  <a:srgbClr val="C00000"/>
                </a:solidFill>
                <a:latin typeface="Constantia" pitchFamily="18" charset="0"/>
              </a:rPr>
              <a:t>ustanovený obhájce</a:t>
            </a:r>
            <a:r>
              <a:rPr lang="cs-CZ" sz="2000" b="1" dirty="0">
                <a:solidFill>
                  <a:srgbClr val="C00000"/>
                </a:solidFill>
                <a:latin typeface="Constantia" pitchFamily="18" charset="0"/>
              </a:rPr>
              <a:t> </a:t>
            </a:r>
            <a:r>
              <a:rPr lang="cs-CZ" sz="2000" dirty="0">
                <a:latin typeface="Constantia" pitchFamily="18" charset="0"/>
              </a:rPr>
              <a:t>– viz § 38 TŘ:</a:t>
            </a:r>
          </a:p>
          <a:p>
            <a:pPr marL="395287" indent="-285750" algn="just" eaLnBrk="1" hangingPunct="1">
              <a:defRPr/>
            </a:pPr>
            <a:endParaRPr lang="cs-CZ" sz="2000" dirty="0">
              <a:latin typeface="Constantia" pitchFamily="18" charset="0"/>
            </a:endParaRPr>
          </a:p>
          <a:p>
            <a:pPr marL="365125" indent="-255588" algn="just" eaLnBrk="1" hangingPunct="1">
              <a:buFont typeface="Wingdings 3" pitchFamily="18" charset="2"/>
              <a:buChar char=""/>
              <a:defRPr/>
            </a:pPr>
            <a:r>
              <a:rPr lang="cs-CZ" sz="2000" dirty="0">
                <a:latin typeface="Constantia" pitchFamily="18" charset="0"/>
              </a:rPr>
              <a:t>postup při opětovném zahájení trestního stíhání poté, co předchozí usnesení o zahájení trestního stíhání bylo státním zástupcem ke stížnosti zrušeno – nutno vydat nové opatření o ustanovení obhájce, je-li znovu dán důvod nutné obhajoby !!!</a:t>
            </a:r>
          </a:p>
          <a:p>
            <a:pPr marL="365125" indent="-255588" algn="just" eaLnBrk="1" hangingPunct="1">
              <a:buFont typeface="Wingdings 3" pitchFamily="18" charset="2"/>
              <a:buChar char=""/>
              <a:defRPr/>
            </a:pPr>
            <a:r>
              <a:rPr lang="cs-CZ" sz="2000" dirty="0">
                <a:latin typeface="Constantia" pitchFamily="18" charset="0"/>
              </a:rPr>
              <a:t>soudem vedený abecedně uspořádaný pořadník advokátů – viz § 39 TŘ</a:t>
            </a:r>
          </a:p>
          <a:p>
            <a:pPr marL="365125" indent="-255588" algn="just" eaLnBrk="1" hangingPunct="1">
              <a:buFont typeface="Wingdings 3" pitchFamily="18" charset="2"/>
              <a:buChar char=""/>
              <a:defRPr/>
            </a:pPr>
            <a:r>
              <a:rPr lang="cs-CZ" sz="2000" u="sng" dirty="0">
                <a:solidFill>
                  <a:srgbClr val="0070C0"/>
                </a:solidFill>
                <a:latin typeface="Constantia" pitchFamily="18" charset="0"/>
              </a:rPr>
              <a:t>od 01.01.2021</a:t>
            </a:r>
            <a:r>
              <a:rPr lang="cs-CZ" sz="2000" dirty="0">
                <a:solidFill>
                  <a:srgbClr val="FF0000"/>
                </a:solidFill>
                <a:latin typeface="Constantia" pitchFamily="18" charset="0"/>
              </a:rPr>
              <a:t> zohlednění jazykových možností advokáta </a:t>
            </a:r>
            <a:r>
              <a:rPr lang="cs-CZ" sz="2000" i="1" dirty="0">
                <a:solidFill>
                  <a:srgbClr val="FF0000"/>
                </a:solidFill>
                <a:latin typeface="Constantia" pitchFamily="18" charset="0"/>
              </a:rPr>
              <a:t>(tj. uvedení cizího jazyka, ve kterém advokát poskytuje právní služby, v rámci soudem vedeného seznamu)</a:t>
            </a:r>
          </a:p>
          <a:p>
            <a:pPr marL="365125" indent="-255588" algn="just" eaLnBrk="1" hangingPunct="1">
              <a:buFont typeface="Wingdings 3" pitchFamily="18" charset="2"/>
              <a:buChar char=""/>
              <a:defRPr/>
            </a:pPr>
            <a:r>
              <a:rPr lang="cs-CZ" sz="2000" dirty="0">
                <a:latin typeface="Constantia" pitchFamily="18" charset="0"/>
              </a:rPr>
              <a:t>možnosti změny ustanoveného a zvoleného obhájce</a:t>
            </a:r>
          </a:p>
          <a:p>
            <a:pPr marL="365125" indent="-255588" algn="just" eaLnBrk="1" hangingPunct="1">
              <a:buFont typeface="Wingdings 3" pitchFamily="18" charset="2"/>
              <a:buChar char=""/>
              <a:defRPr/>
            </a:pPr>
            <a:r>
              <a:rPr lang="cs-CZ" sz="2000" dirty="0">
                <a:latin typeface="Constantia" pitchFamily="18" charset="0"/>
              </a:rPr>
              <a:t>souběžné působení ustanoveného a zvoleného obhájce – </a:t>
            </a:r>
            <a:r>
              <a:rPr lang="cs-CZ" sz="2000" b="1" dirty="0">
                <a:latin typeface="Constantia" pitchFamily="18" charset="0"/>
              </a:rPr>
              <a:t>NELZE !!!</a:t>
            </a:r>
          </a:p>
          <a:p>
            <a:pPr marL="365125" indent="-255588" algn="just" eaLnBrk="1" hangingPunct="1">
              <a:buFont typeface="Wingdings 3" pitchFamily="18" charset="2"/>
              <a:buChar char=""/>
              <a:defRPr/>
            </a:pPr>
            <a:r>
              <a:rPr lang="cs-CZ" sz="2000" dirty="0">
                <a:latin typeface="Constantia" pitchFamily="18" charset="0"/>
              </a:rPr>
              <a:t>nárok na bezplatnou obhajobu a obhajobu za sníženou odměnu (viz § 33 odst. 2, 3, 4 TŘ)</a:t>
            </a:r>
          </a:p>
          <a:p>
            <a:pPr marL="365125" indent="-255588" algn="just" eaLnBrk="1" hangingPunct="1">
              <a:buFont typeface="Wingdings 3" pitchFamily="18" charset="2"/>
              <a:buChar char=""/>
              <a:defRPr/>
            </a:pPr>
            <a:r>
              <a:rPr lang="cs-CZ" sz="2000" dirty="0">
                <a:latin typeface="Constantia" pitchFamily="18" charset="0"/>
              </a:rPr>
              <a:t>náhrada nákladů trestního řízení, včetně odměny a hotových výdajů obhájce (viz § 151 a </a:t>
            </a:r>
            <a:r>
              <a:rPr lang="cs-CZ" sz="2000" dirty="0" err="1">
                <a:latin typeface="Constantia" pitchFamily="18" charset="0"/>
              </a:rPr>
              <a:t>násled</a:t>
            </a:r>
            <a:r>
              <a:rPr lang="cs-CZ" sz="2000" dirty="0">
                <a:latin typeface="Constantia" pitchFamily="18" charset="0"/>
              </a:rPr>
              <a:t>. TŘ)  </a:t>
            </a:r>
          </a:p>
          <a:p>
            <a:pPr marL="365125" indent="-255588" eaLnBrk="1" hangingPunct="1">
              <a:lnSpc>
                <a:spcPct val="80000"/>
              </a:lnSpc>
              <a:defRPr/>
            </a:pPr>
            <a:endParaRPr lang="cs-CZ" sz="1800" dirty="0"/>
          </a:p>
        </p:txBody>
      </p:sp>
      <p:sp>
        <p:nvSpPr>
          <p:cNvPr id="4" name="Zástupný symbol pro číslo snímku 3"/>
          <p:cNvSpPr>
            <a:spLocks noGrp="1"/>
          </p:cNvSpPr>
          <p:nvPr>
            <p:ph type="sldNum" sz="quarter" idx="12"/>
          </p:nvPr>
        </p:nvSpPr>
        <p:spPr/>
        <p:txBody>
          <a:bodyPr/>
          <a:lstStyle/>
          <a:p>
            <a:pPr>
              <a:defRPr/>
            </a:pPr>
            <a:fld id="{502EBA0F-CD5A-4AD2-833F-8C5BBDAF41E9}" type="slidenum">
              <a:rPr lang="cs-CZ"/>
              <a:pPr>
                <a:defRPr/>
              </a:pPr>
              <a:t>8</a:t>
            </a:fld>
            <a:endParaRPr lang="cs-CZ"/>
          </a:p>
        </p:txBody>
      </p:sp>
    </p:spTree>
    <p:extLst>
      <p:ext uri="{BB962C8B-B14F-4D97-AF65-F5344CB8AC3E}">
        <p14:creationId xmlns:p14="http://schemas.microsoft.com/office/powerpoint/2010/main" val="201507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pPr eaLnBrk="1" hangingPunct="1"/>
            <a:r>
              <a:rPr lang="cs-CZ" sz="3200" b="1">
                <a:latin typeface="Constantia" pitchFamily="18" charset="0"/>
              </a:rPr>
              <a:t>Postavení zmocněnce poškozeného v trestním řízení</a:t>
            </a:r>
          </a:p>
        </p:txBody>
      </p:sp>
      <p:sp>
        <p:nvSpPr>
          <p:cNvPr id="3" name="Zástupný symbol pro obsah 2"/>
          <p:cNvSpPr>
            <a:spLocks noGrp="1"/>
          </p:cNvSpPr>
          <p:nvPr>
            <p:ph idx="1"/>
          </p:nvPr>
        </p:nvSpPr>
        <p:spPr>
          <a:xfrm>
            <a:off x="251520" y="1340768"/>
            <a:ext cx="8640960" cy="5328592"/>
          </a:xfrm>
        </p:spPr>
        <p:txBody>
          <a:bodyPr rtlCol="0">
            <a:normAutofit fontScale="47500" lnSpcReduction="20000"/>
          </a:bodyPr>
          <a:lstStyle/>
          <a:p>
            <a:pPr algn="just" eaLnBrk="1" fontAlgn="auto" hangingPunct="1">
              <a:lnSpc>
                <a:spcPct val="120000"/>
              </a:lnSpc>
              <a:spcAft>
                <a:spcPts val="0"/>
              </a:spcAft>
              <a:buFont typeface="Arial" pitchFamily="34" charset="0"/>
              <a:buChar char="•"/>
              <a:defRPr/>
            </a:pPr>
            <a:r>
              <a:rPr lang="cs-CZ" dirty="0">
                <a:latin typeface="Constantia" pitchFamily="18" charset="0"/>
              </a:rPr>
              <a:t>viz § 50 a </a:t>
            </a:r>
            <a:r>
              <a:rPr lang="cs-CZ" dirty="0" err="1">
                <a:latin typeface="Constantia" pitchFamily="18" charset="0"/>
              </a:rPr>
              <a:t>násled</a:t>
            </a:r>
            <a:r>
              <a:rPr lang="cs-CZ" dirty="0">
                <a:latin typeface="Constantia" pitchFamily="18" charset="0"/>
              </a:rPr>
              <a:t>. TŘ</a:t>
            </a:r>
          </a:p>
          <a:p>
            <a:pPr algn="just" eaLnBrk="1" fontAlgn="auto" hangingPunct="1">
              <a:lnSpc>
                <a:spcPct val="120000"/>
              </a:lnSpc>
              <a:spcAft>
                <a:spcPts val="0"/>
              </a:spcAft>
              <a:buFont typeface="Arial" pitchFamily="34" charset="0"/>
              <a:buChar char="•"/>
              <a:defRPr/>
            </a:pPr>
            <a:r>
              <a:rPr lang="cs-CZ" dirty="0">
                <a:latin typeface="Constantia" pitchFamily="18" charset="0"/>
              </a:rPr>
              <a:t>na rozdíl od obhájce jím nemusí být advokát</a:t>
            </a:r>
          </a:p>
          <a:p>
            <a:pPr algn="just" eaLnBrk="1" fontAlgn="auto" hangingPunct="1">
              <a:lnSpc>
                <a:spcPct val="120000"/>
              </a:lnSpc>
              <a:spcAft>
                <a:spcPts val="0"/>
              </a:spcAft>
              <a:buFont typeface="Arial" pitchFamily="34" charset="0"/>
              <a:buChar char="•"/>
              <a:defRPr/>
            </a:pPr>
            <a:r>
              <a:rPr lang="cs-CZ" dirty="0">
                <a:latin typeface="Constantia" pitchFamily="18" charset="0"/>
              </a:rPr>
              <a:t>neslučitelnost s postavením svědka, znalce, tlumočníka, obviněného či obhájce u HL /VZ   </a:t>
            </a:r>
            <a:r>
              <a:rPr lang="cs-CZ" i="1" dirty="0">
                <a:latin typeface="Constantia" pitchFamily="18" charset="0"/>
              </a:rPr>
              <a:t>(</a:t>
            </a:r>
            <a:r>
              <a:rPr lang="cs-CZ" b="1" i="1" dirty="0">
                <a:latin typeface="Constantia" pitchFamily="18" charset="0"/>
              </a:rPr>
              <a:t>R 20/2015</a:t>
            </a:r>
            <a:r>
              <a:rPr lang="cs-CZ" i="1" dirty="0">
                <a:latin typeface="Constantia" pitchFamily="18" charset="0"/>
              </a:rPr>
              <a:t> – vyloučení dopadá jen na jednání, ve kterém má zmocněnec jako svědek vypovídat – před i po tomto HL/VZ může poškozeného nadále zastupovat)</a:t>
            </a:r>
            <a:endParaRPr lang="cs-CZ" dirty="0">
              <a:latin typeface="Constantia" pitchFamily="18" charset="0"/>
            </a:endParaRPr>
          </a:p>
          <a:p>
            <a:pPr algn="just" eaLnBrk="1" fontAlgn="auto" hangingPunct="1">
              <a:lnSpc>
                <a:spcPct val="120000"/>
              </a:lnSpc>
              <a:spcAft>
                <a:spcPts val="0"/>
              </a:spcAft>
              <a:buFont typeface="Arial" pitchFamily="34" charset="0"/>
              <a:buChar char="•"/>
              <a:defRPr/>
            </a:pPr>
            <a:r>
              <a:rPr lang="cs-CZ" dirty="0">
                <a:latin typeface="Constantia" pitchFamily="18" charset="0"/>
              </a:rPr>
              <a:t>může být současně důvěrníkem poškozeného</a:t>
            </a:r>
          </a:p>
          <a:p>
            <a:pPr algn="just" eaLnBrk="1" fontAlgn="auto" hangingPunct="1">
              <a:lnSpc>
                <a:spcPct val="120000"/>
              </a:lnSpc>
              <a:spcAft>
                <a:spcPts val="0"/>
              </a:spcAft>
              <a:buFont typeface="Arial" pitchFamily="34" charset="0"/>
              <a:buChar char="•"/>
              <a:defRPr/>
            </a:pPr>
            <a:r>
              <a:rPr lang="cs-CZ" dirty="0">
                <a:latin typeface="Constantia" pitchFamily="18" charset="0"/>
              </a:rPr>
              <a:t>od 01.08.2013 jím může být i právnická osoba</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činit návrhy, podávat žádosti a opravné prostředky jménem poškozeného</a:t>
            </a:r>
          </a:p>
          <a:p>
            <a:pPr algn="just" eaLnBrk="1" fontAlgn="auto" hangingPunct="1">
              <a:lnSpc>
                <a:spcPct val="120000"/>
              </a:lnSpc>
              <a:spcAft>
                <a:spcPts val="0"/>
              </a:spcAft>
              <a:buFont typeface="Arial" pitchFamily="34" charset="0"/>
              <a:buChar char="•"/>
              <a:defRPr/>
            </a:pPr>
            <a:r>
              <a:rPr lang="cs-CZ" dirty="0">
                <a:latin typeface="Constantia" pitchFamily="18" charset="0"/>
              </a:rPr>
              <a:t>doručení opisu usnesení o zahájení trestního stíhání (§ 160 odst. 2 TŘ)</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účastnit se všech úkonů, kterých se mohl účastnit poškozený</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seznámit se s výsledky vyšetřování a činit návrhy na jeho doplnění (§ 166 TŘ)</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klást vyslýchaným osobám dotazy</a:t>
            </a:r>
          </a:p>
          <a:p>
            <a:pPr algn="just" eaLnBrk="1" fontAlgn="auto" hangingPunct="1">
              <a:lnSpc>
                <a:spcPct val="120000"/>
              </a:lnSpc>
              <a:spcAft>
                <a:spcPts val="0"/>
              </a:spcAft>
              <a:buFont typeface="Arial" pitchFamily="34" charset="0"/>
              <a:buChar char="•"/>
              <a:defRPr/>
            </a:pPr>
            <a:r>
              <a:rPr lang="cs-CZ" dirty="0">
                <a:latin typeface="Constantia" pitchFamily="18" charset="0"/>
              </a:rPr>
              <a:t>právo  přednést závěrečnou řeč</a:t>
            </a:r>
          </a:p>
          <a:p>
            <a:pPr algn="just" eaLnBrk="1" fontAlgn="auto" hangingPunct="1">
              <a:lnSpc>
                <a:spcPct val="120000"/>
              </a:lnSpc>
              <a:spcAft>
                <a:spcPts val="0"/>
              </a:spcAft>
              <a:buFont typeface="Arial" pitchFamily="34" charset="0"/>
              <a:buChar char="•"/>
              <a:defRPr/>
            </a:pPr>
            <a:r>
              <a:rPr lang="cs-CZ" dirty="0">
                <a:latin typeface="Constantia" pitchFamily="18" charset="0"/>
              </a:rPr>
              <a:t>postup při doručování písemností zmocněnci a poškozenému + běh lhůt pro podání opravného prostředku</a:t>
            </a:r>
          </a:p>
          <a:p>
            <a:pPr algn="just" eaLnBrk="1" fontAlgn="auto" hangingPunct="1">
              <a:lnSpc>
                <a:spcPct val="120000"/>
              </a:lnSpc>
              <a:spcAft>
                <a:spcPts val="0"/>
              </a:spcAft>
              <a:buFont typeface="Arial" pitchFamily="34" charset="0"/>
              <a:buChar char="•"/>
              <a:defRPr/>
            </a:pPr>
            <a:r>
              <a:rPr lang="cs-CZ" dirty="0">
                <a:latin typeface="Constantia" pitchFamily="18" charset="0"/>
              </a:rPr>
              <a:t>nárok na pomoc poskytovanou zmocněncem bezplatně nebo za sníženou odměnu + </a:t>
            </a:r>
            <a:r>
              <a:rPr lang="cs-CZ" b="1" dirty="0">
                <a:latin typeface="Constantia" pitchFamily="18" charset="0"/>
              </a:rPr>
              <a:t>zvolený a ustanovený zmocněnec </a:t>
            </a:r>
            <a:r>
              <a:rPr lang="cs-CZ" dirty="0">
                <a:latin typeface="Constantia" pitchFamily="18" charset="0"/>
              </a:rPr>
              <a:t>- viz § 51a TŘ </a:t>
            </a:r>
            <a:r>
              <a:rPr lang="cs-CZ" i="1" dirty="0">
                <a:latin typeface="Constantia" pitchFamily="18" charset="0"/>
              </a:rPr>
              <a:t>(náklady spojené s jeho odměnou, jde-li o advokáta, v tomto případě nese stát = </a:t>
            </a:r>
            <a:r>
              <a:rPr lang="cs-CZ" i="1" dirty="0">
                <a:solidFill>
                  <a:srgbClr val="FF0000"/>
                </a:solidFill>
                <a:latin typeface="Constantia" pitchFamily="18" charset="0"/>
              </a:rPr>
              <a:t>novela § 151 odst. 6 TŘ s účinností </a:t>
            </a:r>
            <a:r>
              <a:rPr lang="cs-CZ" i="1" u="sng" dirty="0">
                <a:solidFill>
                  <a:srgbClr val="0070C0"/>
                </a:solidFill>
                <a:latin typeface="Constantia" pitchFamily="18" charset="0"/>
              </a:rPr>
              <a:t>od 01.10.2020</a:t>
            </a:r>
            <a:r>
              <a:rPr lang="cs-CZ" i="1" dirty="0">
                <a:latin typeface="Constantia" pitchFamily="18" charset="0"/>
              </a:rPr>
              <a:t>)</a:t>
            </a:r>
            <a:endParaRPr lang="cs-CZ" dirty="0">
              <a:latin typeface="Constantia" pitchFamily="18" charset="0"/>
            </a:endParaRPr>
          </a:p>
          <a:p>
            <a:pPr algn="just" eaLnBrk="1" fontAlgn="auto" hangingPunct="1">
              <a:lnSpc>
                <a:spcPct val="120000"/>
              </a:lnSpc>
              <a:spcAft>
                <a:spcPts val="0"/>
              </a:spcAft>
              <a:buFont typeface="Arial" pitchFamily="34" charset="0"/>
              <a:buChar char="•"/>
              <a:defRPr/>
            </a:pPr>
            <a:r>
              <a:rPr lang="cs-CZ" dirty="0">
                <a:latin typeface="Constantia" pitchFamily="18" charset="0"/>
              </a:rPr>
              <a:t>náhrada nákladů poškozeného odsouzeným – viz § 154 TŘ</a:t>
            </a:r>
          </a:p>
          <a:p>
            <a:pPr algn="just" eaLnBrk="1" fontAlgn="auto" hangingPunct="1">
              <a:lnSpc>
                <a:spcPct val="120000"/>
              </a:lnSpc>
              <a:spcAft>
                <a:spcPts val="0"/>
              </a:spcAft>
              <a:buFont typeface="Arial" pitchFamily="34" charset="0"/>
              <a:buChar char="•"/>
              <a:defRPr/>
            </a:pPr>
            <a:r>
              <a:rPr lang="cs-CZ" b="1" dirty="0">
                <a:latin typeface="Constantia" pitchFamily="18" charset="0"/>
              </a:rPr>
              <a:t>tzv. společný zmocněnec </a:t>
            </a:r>
            <a:r>
              <a:rPr lang="cs-CZ" dirty="0">
                <a:latin typeface="Constantia" pitchFamily="18" charset="0"/>
              </a:rPr>
              <a:t>– viz § 44 TŘ</a:t>
            </a:r>
          </a:p>
          <a:p>
            <a:pPr eaLnBrk="1" fontAlgn="auto" hangingPunct="1">
              <a:spcAft>
                <a:spcPts val="0"/>
              </a:spcAft>
              <a:buFont typeface="Arial" pitchFamily="34" charset="0"/>
              <a:buChar char="•"/>
              <a:defRPr/>
            </a:pPr>
            <a:endParaRPr lang="cs-CZ" dirty="0"/>
          </a:p>
        </p:txBody>
      </p:sp>
      <p:sp>
        <p:nvSpPr>
          <p:cNvPr id="4" name="Zástupný symbol pro číslo snímku 3"/>
          <p:cNvSpPr>
            <a:spLocks noGrp="1"/>
          </p:cNvSpPr>
          <p:nvPr>
            <p:ph type="sldNum" sz="quarter" idx="12"/>
          </p:nvPr>
        </p:nvSpPr>
        <p:spPr/>
        <p:txBody>
          <a:bodyPr/>
          <a:lstStyle/>
          <a:p>
            <a:pPr>
              <a:defRPr/>
            </a:pPr>
            <a:fld id="{E75260AC-6692-4918-89D1-EAF4ABA50199}" type="slidenum">
              <a:rPr lang="cs-CZ"/>
              <a:pPr>
                <a:defRPr/>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6384</Words>
  <Application>Microsoft Office PowerPoint</Application>
  <PresentationFormat>Předvádění na obrazovce (4:3)</PresentationFormat>
  <Paragraphs>443</Paragraphs>
  <Slides>38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38</vt:i4>
      </vt:variant>
    </vt:vector>
  </HeadingPairs>
  <TitlesOfParts>
    <vt:vector size="44" baseType="lpstr">
      <vt:lpstr>Arial</vt:lpstr>
      <vt:lpstr>Calibri</vt:lpstr>
      <vt:lpstr>Constantia</vt:lpstr>
      <vt:lpstr>Wingdings</vt:lpstr>
      <vt:lpstr>Wingdings 3</vt:lpstr>
      <vt:lpstr>Motiv sady Office</vt:lpstr>
      <vt:lpstr>Česká advokátní komora   seminář pro advokátní koncipienty</vt:lpstr>
      <vt:lpstr>Fáze trestního řízení</vt:lpstr>
      <vt:lpstr>Fáze trestního řízení</vt:lpstr>
      <vt:lpstr>Fáze trestního řízení</vt:lpstr>
      <vt:lpstr>Fáze trestního řízení</vt:lpstr>
      <vt:lpstr>Postavení obhájce v trestním řízení</vt:lpstr>
      <vt:lpstr>Postavení obhájce v trestním řízení</vt:lpstr>
      <vt:lpstr>Postavení obhájce v trestním řízení</vt:lpstr>
      <vt:lpstr>Postavení zmocněnce poškozeného v trestním řízení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Průběh hlavního líčení</vt:lpstr>
      <vt:lpstr>Proces dokazování</vt:lpstr>
      <vt:lpstr>Proces dokazování</vt:lpstr>
      <vt:lpstr>Proces dokazování</vt:lpstr>
      <vt:lpstr>Proces dokazování</vt:lpstr>
      <vt:lpstr>Proces dokazování</vt:lpstr>
      <vt:lpstr>Proces dokazování</vt:lpstr>
      <vt:lpstr>Proces dokazování</vt:lpstr>
      <vt:lpstr>Proces dokazování</vt:lpstr>
      <vt:lpstr>Proces dokazování</vt:lpstr>
      <vt:lpstr>Proces dokazování</vt:lpstr>
      <vt:lpstr>Proces dokazování</vt:lpstr>
      <vt:lpstr>Formy soudních rozhodnutí činěných v rámci hlavního líčení</vt:lpstr>
      <vt:lpstr>Formy soudních rozhodnutí činěných v rámci hlavního líčení</vt:lpstr>
      <vt:lpstr>Formy soudních rozhodnutí činěných v rámci hlavního líčení</vt:lpstr>
      <vt:lpstr>Formy soudních rozhodnutí činěných v rámci hlavního líčení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Tomáš</dc:creator>
  <cp:lastModifiedBy>Adamová Helena</cp:lastModifiedBy>
  <cp:revision>128</cp:revision>
  <dcterms:created xsi:type="dcterms:W3CDTF">2013-09-15T09:07:39Z</dcterms:created>
  <dcterms:modified xsi:type="dcterms:W3CDTF">2023-01-12T14:57:03Z</dcterms:modified>
</cp:coreProperties>
</file>