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handoutMasterIdLst>
    <p:handoutMasterId r:id="rId45"/>
  </p:handoutMasterIdLst>
  <p:sldIdLst>
    <p:sldId id="259" r:id="rId2"/>
    <p:sldId id="426" r:id="rId3"/>
    <p:sldId id="289" r:id="rId4"/>
    <p:sldId id="288" r:id="rId5"/>
    <p:sldId id="425" r:id="rId6"/>
    <p:sldId id="424" r:id="rId7"/>
    <p:sldId id="301" r:id="rId8"/>
    <p:sldId id="306" r:id="rId9"/>
    <p:sldId id="307" r:id="rId10"/>
    <p:sldId id="298" r:id="rId11"/>
    <p:sldId id="318" r:id="rId12"/>
    <p:sldId id="308" r:id="rId13"/>
    <p:sldId id="317" r:id="rId14"/>
    <p:sldId id="344" r:id="rId15"/>
    <p:sldId id="390" r:id="rId16"/>
    <p:sldId id="345" r:id="rId17"/>
    <p:sldId id="388" r:id="rId18"/>
    <p:sldId id="309" r:id="rId19"/>
    <p:sldId id="407" r:id="rId20"/>
    <p:sldId id="314" r:id="rId21"/>
    <p:sldId id="313" r:id="rId22"/>
    <p:sldId id="316" r:id="rId23"/>
    <p:sldId id="427" r:id="rId24"/>
    <p:sldId id="397" r:id="rId25"/>
    <p:sldId id="329" r:id="rId26"/>
    <p:sldId id="339" r:id="rId27"/>
    <p:sldId id="422" r:id="rId28"/>
    <p:sldId id="300" r:id="rId29"/>
    <p:sldId id="327" r:id="rId30"/>
    <p:sldId id="293" r:id="rId31"/>
    <p:sldId id="428" r:id="rId32"/>
    <p:sldId id="429" r:id="rId33"/>
    <p:sldId id="430" r:id="rId34"/>
    <p:sldId id="332" r:id="rId35"/>
    <p:sldId id="334" r:id="rId36"/>
    <p:sldId id="337" r:id="rId37"/>
    <p:sldId id="326" r:id="rId38"/>
    <p:sldId id="330" r:id="rId39"/>
    <p:sldId id="399" r:id="rId40"/>
    <p:sldId id="328" r:id="rId41"/>
    <p:sldId id="283" r:id="rId42"/>
    <p:sldId id="278" r:id="rId43"/>
  </p:sldIdLst>
  <p:sldSz cx="9144000" cy="6858000" type="screen4x3"/>
  <p:notesSz cx="6858000" cy="9945688"/>
  <p:defaultTextStyle>
    <a:defPPr>
      <a:defRPr lang="cs-CZ"/>
    </a:defPPr>
    <a:lvl1pPr marL="0" algn="l" defTabSz="914400" rtl="0" eaLnBrk="1" latinLnBrk="0" hangingPunct="1">
      <a:defRPr lang="cs-CZ" sz="1800" kern="1200">
        <a:solidFill>
          <a:schemeClr val="tx1"/>
        </a:solidFill>
        <a:latin typeface="+mn-lt"/>
        <a:ea typeface="+mn-ea"/>
        <a:cs typeface="+mn-cs"/>
      </a:defRPr>
    </a:lvl1pPr>
    <a:lvl2pPr marL="457200" algn="l" defTabSz="914400" rtl="0" eaLnBrk="1" latinLnBrk="0" hangingPunct="1">
      <a:defRPr lang="cs-CZ" sz="1800" kern="1200">
        <a:solidFill>
          <a:schemeClr val="tx1"/>
        </a:solidFill>
        <a:latin typeface="+mn-lt"/>
        <a:ea typeface="+mn-ea"/>
        <a:cs typeface="+mn-cs"/>
      </a:defRPr>
    </a:lvl2pPr>
    <a:lvl3pPr marL="914400" algn="l" defTabSz="914400" rtl="0" eaLnBrk="1" latinLnBrk="0" hangingPunct="1">
      <a:defRPr lang="cs-CZ" sz="1800" kern="1200">
        <a:solidFill>
          <a:schemeClr val="tx1"/>
        </a:solidFill>
        <a:latin typeface="+mn-lt"/>
        <a:ea typeface="+mn-ea"/>
        <a:cs typeface="+mn-cs"/>
      </a:defRPr>
    </a:lvl3pPr>
    <a:lvl4pPr marL="1371600" algn="l" defTabSz="914400" rtl="0" eaLnBrk="1" latinLnBrk="0" hangingPunct="1">
      <a:defRPr lang="cs-CZ" sz="1800" kern="1200">
        <a:solidFill>
          <a:schemeClr val="tx1"/>
        </a:solidFill>
        <a:latin typeface="+mn-lt"/>
        <a:ea typeface="+mn-ea"/>
        <a:cs typeface="+mn-cs"/>
      </a:defRPr>
    </a:lvl4pPr>
    <a:lvl5pPr marL="1828800" algn="l" defTabSz="914400" rtl="0" eaLnBrk="1" latinLnBrk="0" hangingPunct="1">
      <a:defRPr lang="cs-CZ" sz="1800" kern="1200">
        <a:solidFill>
          <a:schemeClr val="tx1"/>
        </a:solidFill>
        <a:latin typeface="+mn-lt"/>
        <a:ea typeface="+mn-ea"/>
        <a:cs typeface="+mn-cs"/>
      </a:defRPr>
    </a:lvl5pPr>
    <a:lvl6pPr marL="2286000" algn="l" defTabSz="914400" rtl="0" eaLnBrk="1" latinLnBrk="0" hangingPunct="1">
      <a:defRPr lang="cs-CZ" sz="1800" kern="1200">
        <a:solidFill>
          <a:schemeClr val="tx1"/>
        </a:solidFill>
        <a:latin typeface="+mn-lt"/>
        <a:ea typeface="+mn-ea"/>
        <a:cs typeface="+mn-cs"/>
      </a:defRPr>
    </a:lvl6pPr>
    <a:lvl7pPr marL="2743200" algn="l" defTabSz="914400" rtl="0" eaLnBrk="1" latinLnBrk="0" hangingPunct="1">
      <a:defRPr lang="cs-CZ" sz="1800" kern="1200">
        <a:solidFill>
          <a:schemeClr val="tx1"/>
        </a:solidFill>
        <a:latin typeface="+mn-lt"/>
        <a:ea typeface="+mn-ea"/>
        <a:cs typeface="+mn-cs"/>
      </a:defRPr>
    </a:lvl7pPr>
    <a:lvl8pPr marL="3200400" algn="l" defTabSz="914400" rtl="0" eaLnBrk="1" latinLnBrk="0" hangingPunct="1">
      <a:defRPr lang="cs-CZ" sz="1800" kern="1200">
        <a:solidFill>
          <a:schemeClr val="tx1"/>
        </a:solidFill>
        <a:latin typeface="+mn-lt"/>
        <a:ea typeface="+mn-ea"/>
        <a:cs typeface="+mn-cs"/>
      </a:defRPr>
    </a:lvl8pPr>
    <a:lvl9pPr marL="3657600" algn="l" defTabSz="914400" rtl="0" eaLnBrk="1" latinLnBrk="0" hangingPunct="1">
      <a:defRPr lang="cs-CZ"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779CC93D-E52E-4D84-901B-11D7331DD495}">
          <p14:sldIdLst>
            <p14:sldId id="259"/>
            <p14:sldId id="426"/>
          </p14:sldIdLst>
        </p14:section>
        <p14:section name="Přehled a cíle" id="{ABA716BF-3A5C-4ADB-94C9-CFEF84EBA240}">
          <p14:sldIdLst>
            <p14:sldId id="289"/>
            <p14:sldId id="288"/>
            <p14:sldId id="425"/>
            <p14:sldId id="424"/>
            <p14:sldId id="301"/>
            <p14:sldId id="306"/>
            <p14:sldId id="307"/>
            <p14:sldId id="298"/>
            <p14:sldId id="318"/>
            <p14:sldId id="308"/>
            <p14:sldId id="317"/>
            <p14:sldId id="344"/>
            <p14:sldId id="390"/>
            <p14:sldId id="345"/>
            <p14:sldId id="388"/>
            <p14:sldId id="309"/>
            <p14:sldId id="407"/>
            <p14:sldId id="314"/>
            <p14:sldId id="313"/>
            <p14:sldId id="316"/>
            <p14:sldId id="427"/>
            <p14:sldId id="397"/>
            <p14:sldId id="329"/>
            <p14:sldId id="339"/>
            <p14:sldId id="422"/>
            <p14:sldId id="300"/>
            <p14:sldId id="327"/>
            <p14:sldId id="293"/>
            <p14:sldId id="428"/>
            <p14:sldId id="429"/>
            <p14:sldId id="430"/>
            <p14:sldId id="332"/>
            <p14:sldId id="334"/>
            <p14:sldId id="337"/>
            <p14:sldId id="326"/>
            <p14:sldId id="330"/>
            <p14:sldId id="399"/>
            <p14:sldId id="328"/>
            <p14:sldId id="283"/>
          </p14:sldIdLst>
        </p14:section>
        <p14:section name="Téma 1" id="{6D9936A3-3945-4757-BC8B-B5C252D8E036}">
          <p14:sldIdLst/>
        </p14:section>
        <p14:section name="Ukázkové snímky pro vizuální prvky" id="{BAB3A466-96C9-4230-9978-795378D75699}">
          <p14:sldIdLst/>
        </p14:section>
        <p14:section name="Případová studie" id="{8C0305C9-B152-4FBA-A789-FE1976D53990}">
          <p14:sldIdLst/>
        </p14:section>
        <p14:section name="Závěr a souhrn" id="{790CEF5B-569A-4C2F-BED5-750B08C0E5AD}">
          <p14:sldIdLst/>
        </p14:section>
        <p14:section name="Dodatek" id="{3F78B471-41DA-46F2-A8E4-97E471896AB3}">
          <p14:sldIdLst>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83977" autoAdjust="0"/>
  </p:normalViewPr>
  <p:slideViewPr>
    <p:cSldViewPr>
      <p:cViewPr varScale="1">
        <p:scale>
          <a:sx n="60" d="100"/>
          <a:sy n="60" d="100"/>
        </p:scale>
        <p:origin x="1896" y="78"/>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7284"/>
          </a:xfrm>
          <a:prstGeom prst="rect">
            <a:avLst/>
          </a:prstGeom>
        </p:spPr>
        <p:txBody>
          <a:bodyPr vert="horz" lIns="92144" tIns="46072" rIns="92144" bIns="46072" rtlCol="0"/>
          <a:lstStyle>
            <a:lvl1pPr algn="l" latinLnBrk="0">
              <a:defRPr lang="cs-CZ" sz="1200"/>
            </a:lvl1pPr>
          </a:lstStyle>
          <a:p>
            <a:endParaRPr lang="cs-CZ" dirty="0"/>
          </a:p>
        </p:txBody>
      </p:sp>
      <p:sp>
        <p:nvSpPr>
          <p:cNvPr id="3" name="Date Placeholder 2"/>
          <p:cNvSpPr>
            <a:spLocks noGrp="1"/>
          </p:cNvSpPr>
          <p:nvPr>
            <p:ph type="dt" sz="quarter" idx="1"/>
          </p:nvPr>
        </p:nvSpPr>
        <p:spPr>
          <a:xfrm>
            <a:off x="3884614" y="0"/>
            <a:ext cx="2971800" cy="497284"/>
          </a:xfrm>
          <a:prstGeom prst="rect">
            <a:avLst/>
          </a:prstGeom>
        </p:spPr>
        <p:txBody>
          <a:bodyPr vert="horz" lIns="92144" tIns="46072" rIns="92144" bIns="46072" rtlCol="0"/>
          <a:lstStyle>
            <a:lvl1pPr algn="r" latinLnBrk="0">
              <a:defRPr lang="cs-CZ" sz="1200"/>
            </a:lvl1pPr>
          </a:lstStyle>
          <a:p>
            <a:fld id="{D83FDC75-7F73-4A4A-A77C-09AADF00E0EA}" type="datetimeFigureOut">
              <a:rPr lang="cs-CZ" smtClean="0"/>
              <a:pPr/>
              <a:t>29.10.2018</a:t>
            </a:fld>
            <a:endParaRPr lang="cs-CZ" dirty="0"/>
          </a:p>
        </p:txBody>
      </p:sp>
      <p:sp>
        <p:nvSpPr>
          <p:cNvPr id="4" name="Footer Placeholder 3"/>
          <p:cNvSpPr>
            <a:spLocks noGrp="1"/>
          </p:cNvSpPr>
          <p:nvPr>
            <p:ph type="ftr" sz="quarter" idx="2"/>
          </p:nvPr>
        </p:nvSpPr>
        <p:spPr>
          <a:xfrm>
            <a:off x="1" y="9446678"/>
            <a:ext cx="2971800" cy="497284"/>
          </a:xfrm>
          <a:prstGeom prst="rect">
            <a:avLst/>
          </a:prstGeom>
        </p:spPr>
        <p:txBody>
          <a:bodyPr vert="horz" lIns="92144" tIns="46072" rIns="92144" bIns="46072" rtlCol="0" anchor="b"/>
          <a:lstStyle>
            <a:lvl1pPr algn="l" latinLnBrk="0">
              <a:defRPr lang="cs-CZ" sz="1200"/>
            </a:lvl1pPr>
          </a:lstStyle>
          <a:p>
            <a:endParaRPr lang="cs-CZ" dirty="0"/>
          </a:p>
        </p:txBody>
      </p:sp>
      <p:sp>
        <p:nvSpPr>
          <p:cNvPr id="5" name="Slide Number Placeholder 4"/>
          <p:cNvSpPr>
            <a:spLocks noGrp="1"/>
          </p:cNvSpPr>
          <p:nvPr>
            <p:ph type="sldNum" sz="quarter" idx="3"/>
          </p:nvPr>
        </p:nvSpPr>
        <p:spPr>
          <a:xfrm>
            <a:off x="3884614" y="9446678"/>
            <a:ext cx="2971800" cy="497284"/>
          </a:xfrm>
          <a:prstGeom prst="rect">
            <a:avLst/>
          </a:prstGeom>
        </p:spPr>
        <p:txBody>
          <a:bodyPr vert="horz" lIns="92144" tIns="46072" rIns="92144" bIns="46072" rtlCol="0" anchor="b"/>
          <a:lstStyle>
            <a:lvl1pPr algn="r" latinLnBrk="0">
              <a:defRPr lang="cs-CZ" sz="1200"/>
            </a:lvl1pPr>
          </a:lstStyle>
          <a:p>
            <a:fld id="{459226BF-1F13-42D3-80DC-373E7ADD1EBC}" type="slidenum">
              <a:rPr lang="cs-CZ" smtClean="0"/>
              <a:pPr/>
              <a:t>‹#›</a:t>
            </a:fld>
            <a:endParaRPr lang="cs-CZ" dirty="0"/>
          </a:p>
        </p:txBody>
      </p:sp>
    </p:spTree>
    <p:extLst>
      <p:ext uri="{BB962C8B-B14F-4D97-AF65-F5344CB8AC3E}">
        <p14:creationId xmlns:p14="http://schemas.microsoft.com/office/powerpoint/2010/main" val="492253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7284"/>
          </a:xfrm>
          <a:prstGeom prst="rect">
            <a:avLst/>
          </a:prstGeom>
        </p:spPr>
        <p:txBody>
          <a:bodyPr vert="horz" lIns="92144" tIns="46072" rIns="92144" bIns="46072" rtlCol="0"/>
          <a:lstStyle>
            <a:lvl1pPr algn="l" latinLnBrk="0">
              <a:defRPr lang="cs-CZ" sz="1200"/>
            </a:lvl1pPr>
          </a:lstStyle>
          <a:p>
            <a:endParaRPr lang="cs-CZ"/>
          </a:p>
        </p:txBody>
      </p:sp>
      <p:sp>
        <p:nvSpPr>
          <p:cNvPr id="3" name="Date Placeholder 2"/>
          <p:cNvSpPr>
            <a:spLocks noGrp="1"/>
          </p:cNvSpPr>
          <p:nvPr>
            <p:ph type="dt" idx="1"/>
          </p:nvPr>
        </p:nvSpPr>
        <p:spPr>
          <a:xfrm>
            <a:off x="3884614" y="0"/>
            <a:ext cx="2971800" cy="497284"/>
          </a:xfrm>
          <a:prstGeom prst="rect">
            <a:avLst/>
          </a:prstGeom>
        </p:spPr>
        <p:txBody>
          <a:bodyPr vert="horz" lIns="92144" tIns="46072" rIns="92144" bIns="46072" rtlCol="0"/>
          <a:lstStyle>
            <a:lvl1pPr algn="r" latinLnBrk="0">
              <a:defRPr lang="cs-CZ" sz="1200"/>
            </a:lvl1pPr>
          </a:lstStyle>
          <a:p>
            <a:fld id="{48AEF76B-3757-4A0B-AF93-28494465C1DD}" type="datetimeFigureOut">
              <a:pPr/>
              <a:t>29.10.2018</a:t>
            </a:fld>
            <a:endParaRPr lang="cs-CZ"/>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2144" tIns="46072" rIns="92144" bIns="46072" rtlCol="0" anchor="ctr"/>
          <a:lstStyle/>
          <a:p>
            <a:endParaRPr lang="cs-CZ"/>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2144" tIns="46072" rIns="92144" bIns="46072" rtlCol="0"/>
          <a:lstStyle/>
          <a:p>
            <a:pPr lvl="0"/>
            <a:r>
              <a:rPr lang="cs-CZ"/>
              <a:t>Po kliknutí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Footer Placeholder 5"/>
          <p:cNvSpPr>
            <a:spLocks noGrp="1"/>
          </p:cNvSpPr>
          <p:nvPr>
            <p:ph type="ftr" sz="quarter" idx="4"/>
          </p:nvPr>
        </p:nvSpPr>
        <p:spPr>
          <a:xfrm>
            <a:off x="1" y="9446678"/>
            <a:ext cx="2971800" cy="497284"/>
          </a:xfrm>
          <a:prstGeom prst="rect">
            <a:avLst/>
          </a:prstGeom>
        </p:spPr>
        <p:txBody>
          <a:bodyPr vert="horz" lIns="92144" tIns="46072" rIns="92144" bIns="46072" rtlCol="0" anchor="b"/>
          <a:lstStyle>
            <a:lvl1pPr algn="l" latinLnBrk="0">
              <a:defRPr lang="cs-CZ" sz="1200"/>
            </a:lvl1pPr>
          </a:lstStyle>
          <a:p>
            <a:endParaRPr lang="cs-CZ"/>
          </a:p>
        </p:txBody>
      </p:sp>
      <p:sp>
        <p:nvSpPr>
          <p:cNvPr id="7" name="Slide Number Placeholder 6"/>
          <p:cNvSpPr>
            <a:spLocks noGrp="1"/>
          </p:cNvSpPr>
          <p:nvPr>
            <p:ph type="sldNum" sz="quarter" idx="5"/>
          </p:nvPr>
        </p:nvSpPr>
        <p:spPr>
          <a:xfrm>
            <a:off x="3884614" y="9446678"/>
            <a:ext cx="2971800" cy="497284"/>
          </a:xfrm>
          <a:prstGeom prst="rect">
            <a:avLst/>
          </a:prstGeom>
        </p:spPr>
        <p:txBody>
          <a:bodyPr vert="horz" lIns="92144" tIns="46072" rIns="92144" bIns="46072" rtlCol="0" anchor="b"/>
          <a:lstStyle>
            <a:lvl1pPr algn="r" latinLnBrk="0">
              <a:defRPr lang="cs-CZ" sz="1200"/>
            </a:lvl1pPr>
          </a:lstStyle>
          <a:p>
            <a:fld id="{75693FD4-8F83-4EF7-AC3F-0DC0388986B0}" type="slidenum">
              <a:pPr/>
              <a:t>‹#›</a:t>
            </a:fld>
            <a:endParaRPr lang="cs-CZ"/>
          </a:p>
        </p:txBody>
      </p:sp>
    </p:spTree>
    <p:extLst>
      <p:ext uri="{BB962C8B-B14F-4D97-AF65-F5344CB8AC3E}">
        <p14:creationId xmlns:p14="http://schemas.microsoft.com/office/powerpoint/2010/main" val="863395905"/>
      </p:ext>
    </p:extLst>
  </p:cSld>
  <p:clrMap bg1="lt1" tx1="dk1" bg2="lt2" tx2="dk2" accent1="accent1" accent2="accent2" accent3="accent3" accent4="accent4" accent5="accent5" accent6="accent6" hlink="hlink" folHlink="folHlink"/>
  <p:notesStyle>
    <a:lvl1pPr marL="0" algn="l" defTabSz="914400" rtl="0" eaLnBrk="1" latinLnBrk="0" hangingPunct="1">
      <a:defRPr lang="cs-CZ" sz="1200" kern="1200">
        <a:solidFill>
          <a:schemeClr val="tx1"/>
        </a:solidFill>
        <a:latin typeface="+mn-lt"/>
        <a:ea typeface="+mn-ea"/>
        <a:cs typeface="+mn-cs"/>
      </a:defRPr>
    </a:lvl1pPr>
    <a:lvl2pPr marL="457200" algn="l" defTabSz="914400" rtl="0" eaLnBrk="1" latinLnBrk="0" hangingPunct="1">
      <a:defRPr lang="cs-CZ" sz="1200" kern="1200">
        <a:solidFill>
          <a:schemeClr val="tx1"/>
        </a:solidFill>
        <a:latin typeface="+mn-lt"/>
        <a:ea typeface="+mn-ea"/>
        <a:cs typeface="+mn-cs"/>
      </a:defRPr>
    </a:lvl2pPr>
    <a:lvl3pPr marL="914400" algn="l" defTabSz="914400" rtl="0" eaLnBrk="1" latinLnBrk="0" hangingPunct="1">
      <a:defRPr lang="cs-CZ" sz="1200" kern="1200">
        <a:solidFill>
          <a:schemeClr val="tx1"/>
        </a:solidFill>
        <a:latin typeface="+mn-lt"/>
        <a:ea typeface="+mn-ea"/>
        <a:cs typeface="+mn-cs"/>
      </a:defRPr>
    </a:lvl3pPr>
    <a:lvl4pPr marL="1371600" algn="l" defTabSz="914400" rtl="0" eaLnBrk="1" latinLnBrk="0" hangingPunct="1">
      <a:defRPr lang="cs-CZ" sz="1200" kern="1200">
        <a:solidFill>
          <a:schemeClr val="tx1"/>
        </a:solidFill>
        <a:latin typeface="+mn-lt"/>
        <a:ea typeface="+mn-ea"/>
        <a:cs typeface="+mn-cs"/>
      </a:defRPr>
    </a:lvl4pPr>
    <a:lvl5pPr marL="1828800" algn="l" defTabSz="914400" rtl="0" eaLnBrk="1" latinLnBrk="0" hangingPunct="1">
      <a:defRPr lang="cs-CZ" sz="1200" kern="1200">
        <a:solidFill>
          <a:schemeClr val="tx1"/>
        </a:solidFill>
        <a:latin typeface="+mn-lt"/>
        <a:ea typeface="+mn-ea"/>
        <a:cs typeface="+mn-cs"/>
      </a:defRPr>
    </a:lvl5pPr>
    <a:lvl6pPr marL="2286000" algn="l" defTabSz="914400" rtl="0" eaLnBrk="1" latinLnBrk="0" hangingPunct="1">
      <a:defRPr lang="cs-CZ" sz="1200" kern="1200">
        <a:solidFill>
          <a:schemeClr val="tx1"/>
        </a:solidFill>
        <a:latin typeface="+mn-lt"/>
        <a:ea typeface="+mn-ea"/>
        <a:cs typeface="+mn-cs"/>
      </a:defRPr>
    </a:lvl6pPr>
    <a:lvl7pPr marL="2743200" algn="l" defTabSz="914400" rtl="0" eaLnBrk="1" latinLnBrk="0" hangingPunct="1">
      <a:defRPr lang="cs-CZ" sz="1200" kern="1200">
        <a:solidFill>
          <a:schemeClr val="tx1"/>
        </a:solidFill>
        <a:latin typeface="+mn-lt"/>
        <a:ea typeface="+mn-ea"/>
        <a:cs typeface="+mn-cs"/>
      </a:defRPr>
    </a:lvl7pPr>
    <a:lvl8pPr marL="3200400" algn="l" defTabSz="914400" rtl="0" eaLnBrk="1" latinLnBrk="0" hangingPunct="1">
      <a:defRPr lang="cs-CZ" sz="1200" kern="1200">
        <a:solidFill>
          <a:schemeClr val="tx1"/>
        </a:solidFill>
        <a:latin typeface="+mn-lt"/>
        <a:ea typeface="+mn-ea"/>
        <a:cs typeface="+mn-cs"/>
      </a:defRPr>
    </a:lvl8pPr>
    <a:lvl9pPr marL="3657600" algn="l" defTabSz="914400" rtl="0" eaLnBrk="1" latinLnBrk="0" hangingPunct="1">
      <a:defRPr lang="cs-CZ"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441">
              <a:defRPr lang="cs-CZ"/>
            </a:pPr>
            <a:r>
              <a:rPr lang="cs-CZ" dirty="0"/>
              <a:t>Tuto šablonu lze použít jako počáteční soubor pro prezentaci výukových materiálů při práci ve skupině.</a:t>
            </a:r>
          </a:p>
          <a:p>
            <a:endParaRPr lang="cs-CZ" dirty="0"/>
          </a:p>
          <a:p>
            <a:pPr lvl="0"/>
            <a:r>
              <a:rPr lang="cs-CZ" b="1" dirty="0"/>
              <a:t>Oddíly</a:t>
            </a:r>
            <a:endParaRPr lang="cs-CZ" dirty="0"/>
          </a:p>
          <a:p>
            <a:pPr lvl="0"/>
            <a:r>
              <a:rPr lang="cs-CZ" dirty="0"/>
              <a:t>Po kliknutí na snímek pravým tlačítkem myši lze přidat oddíly. Oddíly mohou pomoci uspořádat snímky nebo usnadnit spolupráci mezi více autory.</a:t>
            </a:r>
          </a:p>
          <a:p>
            <a:pPr lvl="0"/>
            <a:endParaRPr lang="cs-CZ" b="1" dirty="0"/>
          </a:p>
          <a:p>
            <a:pPr lvl="0"/>
            <a:r>
              <a:rPr lang="cs-CZ" b="1" dirty="0"/>
              <a:t>Poznámky</a:t>
            </a:r>
          </a:p>
          <a:p>
            <a:pPr lvl="0"/>
            <a:r>
              <a:rPr lang="cs-CZ" dirty="0"/>
              <a:t>Oddíl Poznámky použijte k zadání poznámek k doručení nebo dalších podrobností pro posluchače. Tyto poznámky lze zobrazit během prezentace. </a:t>
            </a:r>
          </a:p>
          <a:p>
            <a:pPr lvl="0">
              <a:buFontTx/>
              <a:buNone/>
            </a:pPr>
            <a:r>
              <a:rPr lang="cs-CZ" dirty="0"/>
              <a:t>Vezměte v úvahu velikost písma (důležité pro usnadnění, viditelnost, pořízení videozáznamu a online provoz).</a:t>
            </a:r>
          </a:p>
          <a:p>
            <a:pPr lvl="0"/>
            <a:endParaRPr lang="cs-CZ" dirty="0"/>
          </a:p>
          <a:p>
            <a:pPr lvl="0">
              <a:buFontTx/>
              <a:buNone/>
            </a:pPr>
            <a:r>
              <a:rPr lang="cs-CZ" b="1" dirty="0"/>
              <a:t>Sladěné barvy </a:t>
            </a:r>
          </a:p>
          <a:p>
            <a:pPr lvl="0">
              <a:buFontTx/>
              <a:buNone/>
            </a:pPr>
            <a:r>
              <a:rPr lang="cs-CZ" dirty="0"/>
              <a:t>Věnujte zvláštní pozornost obrázkům, grafům a textovým polím. </a:t>
            </a:r>
          </a:p>
          <a:p>
            <a:pPr lvl="0"/>
            <a:r>
              <a:rPr lang="cs-CZ" dirty="0"/>
              <a:t>Zvažte, zda účastníci budou tisknout černobíle nebo ve </a:t>
            </a:r>
            <a:r>
              <a:rPr lang="cs-CZ" dirty="0" err="1"/>
              <a:t>stupních šedé</a:t>
            </a:r>
            <a:r>
              <a:rPr lang="cs-CZ" dirty="0"/>
              <a:t>. Provedením zkušebního tisku ověřte, zda barvy fungují správně při vytištění černobíle i ve </a:t>
            </a:r>
            <a:r>
              <a:rPr lang="cs-CZ" dirty="0" err="1"/>
              <a:t>stupních šedé</a:t>
            </a:r>
            <a:r>
              <a:rPr lang="cs-CZ" dirty="0"/>
              <a:t>.</a:t>
            </a:r>
          </a:p>
          <a:p>
            <a:pPr lvl="0">
              <a:buFontTx/>
              <a:buNone/>
            </a:pPr>
            <a:endParaRPr lang="cs-CZ" dirty="0"/>
          </a:p>
          <a:p>
            <a:pPr lvl="0">
              <a:buFontTx/>
              <a:buNone/>
            </a:pPr>
            <a:r>
              <a:rPr lang="cs-CZ" b="1" dirty="0"/>
              <a:t>Obrázky, tabulky a grafy</a:t>
            </a:r>
          </a:p>
          <a:p>
            <a:pPr lvl="0"/>
            <a:r>
              <a:rPr lang="cs-CZ" dirty="0"/>
              <a:t>Vsaďte na jednoduchost: pokud je to možné, použijte konzistentní a nerušivé styly a barvy.</a:t>
            </a:r>
          </a:p>
          <a:p>
            <a:pPr lvl="0"/>
            <a:r>
              <a:rPr lang="cs-CZ" dirty="0"/>
              <a:t>Označte popisky všechny grafy a tabulky.</a:t>
            </a:r>
          </a:p>
          <a:p>
            <a:endParaRPr lang="cs-CZ" dirty="0"/>
          </a:p>
          <a:p>
            <a:endParaRPr lang="cs-CZ" dirty="0"/>
          </a:p>
          <a:p>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28</a:t>
            </a:fld>
            <a:endParaRPr lang="cs-C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30</a:t>
            </a:fld>
            <a:endParaRPr lang="cs-CZ" dirty="0"/>
          </a:p>
        </p:txBody>
      </p:sp>
    </p:spTree>
    <p:extLst>
      <p:ext uri="{BB962C8B-B14F-4D97-AF65-F5344CB8AC3E}">
        <p14:creationId xmlns:p14="http://schemas.microsoft.com/office/powerpoint/2010/main" val="3288999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31</a:t>
            </a:fld>
            <a:endParaRPr lang="cs-CZ" dirty="0"/>
          </a:p>
        </p:txBody>
      </p:sp>
    </p:spTree>
    <p:extLst>
      <p:ext uri="{BB962C8B-B14F-4D97-AF65-F5344CB8AC3E}">
        <p14:creationId xmlns:p14="http://schemas.microsoft.com/office/powerpoint/2010/main" val="3533713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32</a:t>
            </a:fld>
            <a:endParaRPr lang="cs-CZ" dirty="0"/>
          </a:p>
        </p:txBody>
      </p:sp>
    </p:spTree>
    <p:extLst>
      <p:ext uri="{BB962C8B-B14F-4D97-AF65-F5344CB8AC3E}">
        <p14:creationId xmlns:p14="http://schemas.microsoft.com/office/powerpoint/2010/main" val="961585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33</a:t>
            </a:fld>
            <a:endParaRPr lang="cs-CZ" dirty="0"/>
          </a:p>
        </p:txBody>
      </p:sp>
    </p:spTree>
    <p:extLst>
      <p:ext uri="{BB962C8B-B14F-4D97-AF65-F5344CB8AC3E}">
        <p14:creationId xmlns:p14="http://schemas.microsoft.com/office/powerpoint/2010/main" val="3031388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75693FD4-8F83-4EF7-AC3F-0DC0388986B0}" type="slidenum">
              <a:rPr lang="cs-CZ" smtClean="0"/>
              <a:pPr/>
              <a:t>41</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cs-CZ" dirty="0"/>
              <a:t>Microsoft </a:t>
            </a:r>
            <a:r>
              <a:rPr lang="cs-CZ" b="1" dirty="0"/>
              <a:t>Konstrukční dokonalost</a:t>
            </a:r>
            <a:endParaRPr lang="cs-CZ" dirty="0"/>
          </a:p>
        </p:txBody>
      </p:sp>
      <p:sp>
        <p:nvSpPr>
          <p:cNvPr id="43011" name="Rectangle 25"/>
          <p:cNvSpPr>
            <a:spLocks noGrp="1" noChangeArrowheads="1"/>
          </p:cNvSpPr>
          <p:nvPr>
            <p:ph type="ftr" sz="quarter" idx="4"/>
          </p:nvPr>
        </p:nvSpPr>
        <p:spPr>
          <a:noFill/>
        </p:spPr>
        <p:txBody>
          <a:bodyPr/>
          <a:lstStyle/>
          <a:p>
            <a:r>
              <a:rPr lang="cs-CZ" dirty="0"/>
              <a:t>Důvěrné informace společnosti Microsoft</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cs-CZ" smtClean="0"/>
              <a:pPr/>
              <a:t>42</a:t>
            </a:fld>
            <a:endParaRPr lang="cs-CZ" dirty="0"/>
          </a:p>
        </p:txBody>
      </p:sp>
      <p:sp>
        <p:nvSpPr>
          <p:cNvPr id="43013" name="Rectangle 2"/>
          <p:cNvSpPr>
            <a:spLocks noGrp="1" noRot="1" noChangeAspect="1" noChangeArrowheads="1" noTextEdit="1"/>
          </p:cNvSpPr>
          <p:nvPr>
            <p:ph type="sldImg"/>
          </p:nvPr>
        </p:nvSpPr>
        <p:spPr>
          <a:xfrm>
            <a:off x="941388" y="490538"/>
            <a:ext cx="4975225" cy="3730625"/>
          </a:xfrm>
          <a:ln/>
        </p:spPr>
      </p:sp>
      <p:sp>
        <p:nvSpPr>
          <p:cNvPr id="43014" name="Rectangle 3"/>
          <p:cNvSpPr>
            <a:spLocks noGrp="1" noChangeArrowheads="1"/>
          </p:cNvSpPr>
          <p:nvPr>
            <p:ph type="body" idx="1"/>
          </p:nvPr>
        </p:nvSpPr>
        <p:spPr>
          <a:xfrm>
            <a:off x="307492" y="4492204"/>
            <a:ext cx="6261652" cy="5006813"/>
          </a:xfrm>
          <a:noFill/>
          <a:ln/>
        </p:spPr>
        <p:txBody>
          <a:bodyPr/>
          <a:lstStyle/>
          <a:p>
            <a:r>
              <a:rPr lang="cs-CZ" dirty="0"/>
              <a:t>Je vaše prezentace co nejvýstižnější? Zvažte přesunutí nadbytečného obsahu do dodatku.</a:t>
            </a:r>
          </a:p>
          <a:p>
            <a:r>
              <a:rPr lang="cs-CZ" dirty="0"/>
              <a:t>K uložení obsahu, který případně budete chtít zmínit v části vyhrazené pro dotazy nebo který si mohou účastníci podrobněji prozkoumat později, použijte snímky s dodatkem.</a:t>
            </a:r>
          </a:p>
          <a:p>
            <a:pPr>
              <a:buFontTx/>
              <a:buNone/>
            </a:pPr>
            <a:endParaRPr lang="cs-CZ" dirty="0"/>
          </a:p>
          <a:p>
            <a:endParaRPr lang="cs-CZ" dirty="0"/>
          </a:p>
          <a:p>
            <a:endParaRPr lang="cs-CZ" dirty="0"/>
          </a:p>
          <a:p>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cs-CZ" dirty="0"/>
              <a:t>Sdělte stručný přehled prezentace.</a:t>
            </a:r>
            <a:r>
              <a:rPr lang="cs-CZ" baseline="0" dirty="0"/>
              <a:t> P</a:t>
            </a:r>
            <a:r>
              <a:rPr lang="cs-CZ" dirty="0"/>
              <a:t>opište hlavní záměr prezentace a v čem spočívá její důležitost.</a:t>
            </a:r>
          </a:p>
          <a:p>
            <a:pPr>
              <a:lnSpc>
                <a:spcPct val="80000"/>
              </a:lnSpc>
            </a:pPr>
            <a:r>
              <a:rPr lang="cs-CZ" dirty="0"/>
              <a:t>Uveďte každé z hlavních témat.</a:t>
            </a:r>
          </a:p>
          <a:p>
            <a:r>
              <a:rPr lang="cs-CZ" dirty="0"/>
              <a:t>Aby se posluchači dokázali v prezentaci orientovat,</a:t>
            </a:r>
            <a:r>
              <a:rPr lang="cs-CZ" baseline="0" dirty="0"/>
              <a:t> můžete </a:t>
            </a:r>
            <a:r>
              <a:rPr lang="cs-CZ" dirty="0"/>
              <a:t>tento snímek s přehledem opakovat během celé prezentace vždy se zdůrazněním konkrétního tématu, které se chystáte probírat jako další.</a:t>
            </a:r>
          </a:p>
        </p:txBody>
      </p:sp>
      <p:sp>
        <p:nvSpPr>
          <p:cNvPr id="4" name="Slide Number Placeholder 3"/>
          <p:cNvSpPr>
            <a:spLocks noGrp="1"/>
          </p:cNvSpPr>
          <p:nvPr>
            <p:ph type="sldNum" sz="quarter" idx="10"/>
          </p:nvPr>
        </p:nvSpPr>
        <p:spPr/>
        <p:txBody>
          <a:bodyPr/>
          <a:lstStyle/>
          <a:p>
            <a:fld id="{EC6EAC7D-5A89-47C2-8ABA-56C9C2DEF7A4}" type="slidenum">
              <a:rPr lang="cs-CZ" smtClean="0"/>
              <a:pPr/>
              <a:t>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cs-CZ" dirty="0"/>
              <a:t>Sdělte stručný přehled prezentace.</a:t>
            </a:r>
            <a:r>
              <a:rPr lang="cs-CZ" baseline="0" dirty="0"/>
              <a:t> P</a:t>
            </a:r>
            <a:r>
              <a:rPr lang="cs-CZ" dirty="0"/>
              <a:t>opište hlavní záměr prezentace a v čem spočívá její důležitost.</a:t>
            </a:r>
          </a:p>
          <a:p>
            <a:pPr>
              <a:lnSpc>
                <a:spcPct val="80000"/>
              </a:lnSpc>
            </a:pPr>
            <a:r>
              <a:rPr lang="cs-CZ" dirty="0"/>
              <a:t>Uveďte každé z hlavních témat.</a:t>
            </a:r>
          </a:p>
          <a:p>
            <a:r>
              <a:rPr lang="cs-CZ" dirty="0"/>
              <a:t>Aby se posluchači dokázali v prezentaci orientovat,</a:t>
            </a:r>
            <a:r>
              <a:rPr lang="cs-CZ" baseline="0" dirty="0"/>
              <a:t> můžete </a:t>
            </a:r>
            <a:r>
              <a:rPr lang="cs-CZ" dirty="0"/>
              <a:t>tento snímek s přehledem opakovat během celé prezentace vždy se zdůrazněním konkrétního tématu, které se chystáte probírat jako další.</a:t>
            </a:r>
          </a:p>
        </p:txBody>
      </p:sp>
      <p:sp>
        <p:nvSpPr>
          <p:cNvPr id="4" name="Slide Number Placeholder 3"/>
          <p:cNvSpPr>
            <a:spLocks noGrp="1"/>
          </p:cNvSpPr>
          <p:nvPr>
            <p:ph type="sldNum" sz="quarter" idx="10"/>
          </p:nvPr>
        </p:nvSpPr>
        <p:spPr/>
        <p:txBody>
          <a:bodyPr/>
          <a:lstStyle/>
          <a:p>
            <a:fld id="{EC6EAC7D-5A89-47C2-8ABA-56C9C2DEF7A4}" type="slidenum">
              <a:rPr lang="cs-CZ" smtClean="0"/>
              <a:pPr/>
              <a:t>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cs-CZ" dirty="0"/>
              <a:t>Odstrašující plná moc! K</a:t>
            </a:r>
            <a:r>
              <a:rPr lang="cs-CZ" baseline="0" dirty="0"/>
              <a:t> čemu to je? Co povinnost mlčenlivosti?</a:t>
            </a:r>
            <a:endParaRPr lang="cs-CZ" dirty="0"/>
          </a:p>
          <a:p>
            <a:r>
              <a:rPr lang="cs-CZ" dirty="0"/>
              <a:t>Co povinnost mlčenlivosti? Vždyť procesní plnou moc nejde omezit!</a:t>
            </a:r>
          </a:p>
          <a:p>
            <a:r>
              <a:rPr lang="cs-CZ" dirty="0"/>
              <a:t>Vše</a:t>
            </a:r>
            <a:r>
              <a:rPr lang="cs-CZ" baseline="0" dirty="0"/>
              <a:t> začíná podpisem plné moci (nebo ústním udělením)</a:t>
            </a:r>
          </a:p>
          <a:p>
            <a:r>
              <a:rPr lang="cs-CZ" baseline="0" dirty="0"/>
              <a:t>Smluvní vztah advokáta a klienta se vyznačuje: plnou mocí, smlouvou o právní pomoci, dohodou o odměně, fakturou</a:t>
            </a:r>
          </a:p>
          <a:p>
            <a:r>
              <a:rPr lang="cs-CZ" baseline="0" dirty="0"/>
              <a:t>Podívejme se na plnou moc.</a:t>
            </a:r>
          </a:p>
          <a:p>
            <a:r>
              <a:rPr lang="cs-CZ" baseline="0" dirty="0"/>
              <a:t>Naprosto dostačující: Uděluji plnou moc advokátovi (maximálně ještě k čemu)</a:t>
            </a:r>
          </a:p>
          <a:p>
            <a:r>
              <a:rPr lang="cs-CZ" baseline="0" dirty="0"/>
              <a:t>Podívejme se na smlouvu o právní pomoci/mandátní smlouvu/o obstarání záležitosti/o dílo</a:t>
            </a:r>
          </a:p>
          <a:p>
            <a:r>
              <a:rPr lang="cs-CZ" baseline="0" dirty="0"/>
              <a:t>Nemusí být písemná. </a:t>
            </a:r>
          </a:p>
          <a:p>
            <a:r>
              <a:rPr lang="cs-CZ" baseline="0" dirty="0"/>
              <a:t>Opakovaně žádosti, aby ČAK vydala vzory – ne, každý si může přizpůsobit.</a:t>
            </a:r>
          </a:p>
          <a:p>
            <a:r>
              <a:rPr lang="cs-CZ" baseline="0" dirty="0"/>
              <a:t>Výhoda písemné smlouvy – na vše lze pamatovat, třeba na dřívější skončení. Nevýhoda – nedůvěra, jednostranná.</a:t>
            </a:r>
          </a:p>
          <a:p>
            <a:r>
              <a:rPr lang="cs-CZ" baseline="0" dirty="0"/>
              <a:t>Základní advokátova devíza = důvěra.</a:t>
            </a:r>
          </a:p>
          <a:p>
            <a:r>
              <a:rPr lang="cs-CZ" baseline="0" dirty="0"/>
              <a:t>Někdy se advokáti snaží o co nejvyšší zisk. Chápu to – ale nedoporučuji!!!</a:t>
            </a:r>
          </a:p>
          <a:p>
            <a:r>
              <a:rPr lang="cs-CZ" baseline="0" dirty="0"/>
              <a:t>Závěr: A + klient uzavírají smlouvu, tedy mohou se na VŠEM dohodnout!!! Tedy i na smluvní odměně!</a:t>
            </a:r>
          </a:p>
          <a:p>
            <a:r>
              <a:rPr lang="cs-CZ" baseline="0" dirty="0"/>
              <a:t>Smlouva dále může obsahovat: náklady při skončení věci, vracení podkladů, povinnost mlčenlivosti, frekvence schůzek a kontaktů, náklady na pracovní cesty, dobu určitou nebo neurčitou…výpovědi apod. </a:t>
            </a:r>
          </a:p>
          <a:p>
            <a:pPr defTabSz="921441">
              <a:defRPr/>
            </a:pPr>
            <a:r>
              <a:rPr lang="cs-CZ" baseline="0" dirty="0"/>
              <a:t>Pozor na sankce za výpověď! </a:t>
            </a:r>
            <a:r>
              <a:rPr lang="cs-CZ" i="1" baseline="0" dirty="0">
                <a:solidFill>
                  <a:srgbClr val="FF0000"/>
                </a:solidFill>
              </a:rPr>
              <a:t>Podle rozhodnutí kárného senátu ČAK ze dne 8. 5. 2004, </a:t>
            </a:r>
            <a:r>
              <a:rPr lang="cs-CZ" i="1" baseline="0" dirty="0" err="1">
                <a:solidFill>
                  <a:srgbClr val="FF0000"/>
                </a:solidFill>
              </a:rPr>
              <a:t>sp</a:t>
            </a:r>
            <a:r>
              <a:rPr lang="cs-CZ" i="1" baseline="0" dirty="0">
                <a:solidFill>
                  <a:srgbClr val="FF0000"/>
                </a:solidFill>
              </a:rPr>
              <a:t>. zn. K 23/2003: mandátní smlouva </a:t>
            </a:r>
            <a:r>
              <a:rPr lang="cs-CZ" i="1" dirty="0">
                <a:solidFill>
                  <a:srgbClr val="FF0000"/>
                </a:solidFill>
              </a:rPr>
              <a:t>obsahující ustanovení, podle něhož její ukončení klientem zakládá právo klienta požadovat odměnu ve stejné výši jako při úplném vyřízení věci, je v rozporu s dobrými mravy i stavovskými předpisy. Pokud advokát na základě takové smlouvy nevrátí klientovi přebývající zbytek zálohy s tím, že klient vypověděl plnou moc bezdůvodně, dopouští se závažného kárného provinění.“ </a:t>
            </a:r>
            <a:r>
              <a:rPr lang="cs-CZ" dirty="0"/>
              <a:t>Za toto jednání byla advokátovi uložena pokuta ve výši 8000 Kč. </a:t>
            </a:r>
          </a:p>
          <a:p>
            <a:r>
              <a:rPr lang="cs-CZ" baseline="0" dirty="0"/>
              <a:t>Čím lze nahradit smlouvu? Například informací!</a:t>
            </a:r>
          </a:p>
          <a:p>
            <a:r>
              <a:rPr lang="cs-CZ" baseline="0" dirty="0"/>
              <a:t>Nyní budeme hovořit o smluvní odměně.</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5</a:t>
            </a:fld>
            <a:endParaRPr lang="cs-CZ" dirty="0"/>
          </a:p>
        </p:txBody>
      </p:sp>
    </p:spTree>
    <p:extLst>
      <p:ext uri="{BB962C8B-B14F-4D97-AF65-F5344CB8AC3E}">
        <p14:creationId xmlns:p14="http://schemas.microsoft.com/office/powerpoint/2010/main" val="377136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6</a:t>
            </a:fld>
            <a:endParaRPr lang="cs-CZ" dirty="0"/>
          </a:p>
        </p:txBody>
      </p:sp>
    </p:spTree>
    <p:extLst>
      <p:ext uri="{BB962C8B-B14F-4D97-AF65-F5344CB8AC3E}">
        <p14:creationId xmlns:p14="http://schemas.microsoft.com/office/powerpoint/2010/main" val="1608447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7</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8</a:t>
            </a:fld>
            <a:endParaRPr 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10</a:t>
            </a:fld>
            <a:endParaRPr 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5693FD4-8F83-4EF7-AC3F-0DC0388986B0}" type="slidenum">
              <a:rPr lang="cs-CZ" smtClean="0"/>
              <a:pPr/>
              <a:t>27</a:t>
            </a:fld>
            <a:endParaRPr lang="cs-CZ"/>
          </a:p>
        </p:txBody>
      </p:sp>
    </p:spTree>
    <p:extLst>
      <p:ext uri="{BB962C8B-B14F-4D97-AF65-F5344CB8AC3E}">
        <p14:creationId xmlns:p14="http://schemas.microsoft.com/office/powerpoint/2010/main" val="1483162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cs-CZ" b="1" cap="small" baseline="0">
                <a:solidFill>
                  <a:srgbClr val="003300"/>
                </a:solidFill>
              </a:defRPr>
            </a:lvl1pPr>
          </a:lstStyle>
          <a:p>
            <a:r>
              <a:rPr kumimoji="0" lang="cs-CZ"/>
              <a:t>Po kliknutí lze upravit styl předlohy nadpisů.</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cs-CZ" sz="2000" b="0">
                <a:solidFill>
                  <a:schemeClr val="tx1"/>
                </a:solidFill>
                <a:latin typeface="Georgia" pitchFamily="18" charset="0"/>
              </a:defRPr>
            </a:lvl1pPr>
            <a:lvl2pPr marL="457200" indent="0" algn="ctr" eaLnBrk="1" latinLnBrk="0" hangingPunct="1">
              <a:buNone/>
              <a:defRPr kumimoji="0" lang="cs-CZ">
                <a:solidFill>
                  <a:schemeClr val="tx1">
                    <a:tint val="75000"/>
                  </a:schemeClr>
                </a:solidFill>
              </a:defRPr>
            </a:lvl2pPr>
            <a:lvl3pPr marL="914400" indent="0" algn="ctr" eaLnBrk="1" latinLnBrk="0" hangingPunct="1">
              <a:buNone/>
              <a:defRPr kumimoji="0" lang="cs-CZ">
                <a:solidFill>
                  <a:schemeClr val="tx1">
                    <a:tint val="75000"/>
                  </a:schemeClr>
                </a:solidFill>
              </a:defRPr>
            </a:lvl3pPr>
            <a:lvl4pPr marL="1371600" indent="0" algn="ctr" eaLnBrk="1" latinLnBrk="0" hangingPunct="1">
              <a:buNone/>
              <a:defRPr kumimoji="0" lang="cs-CZ">
                <a:solidFill>
                  <a:schemeClr val="tx1">
                    <a:tint val="75000"/>
                  </a:schemeClr>
                </a:solidFill>
              </a:defRPr>
            </a:lvl4pPr>
            <a:lvl5pPr marL="1828800" indent="0" algn="ctr" eaLnBrk="1" latinLnBrk="0" hangingPunct="1">
              <a:buNone/>
              <a:defRPr kumimoji="0" lang="cs-CZ">
                <a:solidFill>
                  <a:schemeClr val="tx1">
                    <a:tint val="75000"/>
                  </a:schemeClr>
                </a:solidFill>
              </a:defRPr>
            </a:lvl5pPr>
            <a:lvl6pPr marL="2286000" indent="0" algn="ctr" eaLnBrk="1" latinLnBrk="0" hangingPunct="1">
              <a:buNone/>
              <a:defRPr kumimoji="0" lang="cs-CZ">
                <a:solidFill>
                  <a:schemeClr val="tx1">
                    <a:tint val="75000"/>
                  </a:schemeClr>
                </a:solidFill>
              </a:defRPr>
            </a:lvl6pPr>
            <a:lvl7pPr marL="2743200" indent="0" algn="ctr" eaLnBrk="1" latinLnBrk="0" hangingPunct="1">
              <a:buNone/>
              <a:defRPr kumimoji="0" lang="cs-CZ">
                <a:solidFill>
                  <a:schemeClr val="tx1">
                    <a:tint val="75000"/>
                  </a:schemeClr>
                </a:solidFill>
              </a:defRPr>
            </a:lvl7pPr>
            <a:lvl8pPr marL="3200400" indent="0" algn="ctr" eaLnBrk="1" latinLnBrk="0" hangingPunct="1">
              <a:buNone/>
              <a:defRPr kumimoji="0" lang="cs-CZ">
                <a:solidFill>
                  <a:schemeClr val="tx1">
                    <a:tint val="75000"/>
                  </a:schemeClr>
                </a:solidFill>
              </a:defRPr>
            </a:lvl8pPr>
            <a:lvl9pPr marL="3657600" indent="0" algn="ctr" eaLnBrk="1" latinLnBrk="0" hangingPunct="1">
              <a:buNone/>
              <a:defRPr kumimoji="0" lang="cs-CZ">
                <a:solidFill>
                  <a:schemeClr val="tx1">
                    <a:tint val="75000"/>
                  </a:schemeClr>
                </a:solidFill>
              </a:defRPr>
            </a:lvl9pPr>
          </a:lstStyle>
          <a:p>
            <a:pPr eaLnBrk="1" latinLnBrk="0" hangingPunct="1"/>
            <a:r>
              <a:rPr lang="cs-CZ"/>
              <a:t>Kliknutím lze upravit styl předlohy.</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cs-CZ" sz="2000" baseline="0"/>
            </a:lvl1pPr>
          </a:lstStyle>
          <a:p>
            <a:r>
              <a:rPr kumimoji="0" lang="cs-CZ"/>
              <a:t>Logo společnosti</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a:t>Kliknutím lze upravit styl.</a:t>
            </a:r>
            <a:endParaRPr/>
          </a:p>
        </p:txBody>
      </p:sp>
      <p:sp>
        <p:nvSpPr>
          <p:cNvPr id="3" name="Date Placeholder 2"/>
          <p:cNvSpPr>
            <a:spLocks noGrp="1"/>
          </p:cNvSpPr>
          <p:nvPr>
            <p:ph type="dt" sz="half" idx="10"/>
          </p:nvPr>
        </p:nvSpPr>
        <p:spPr/>
        <p:txBody>
          <a:bodyPr/>
          <a:lstStyle/>
          <a:p>
            <a:fld id="{757B281C-5159-4971-8228-52B9A72E9ED2}" type="datetimeFigureOut">
              <a:pPr/>
              <a:t>29.10.2018</a:t>
            </a:fld>
            <a:endParaRPr kumimoji="0" lang="cs-CZ"/>
          </a:p>
        </p:txBody>
      </p:sp>
      <p:sp>
        <p:nvSpPr>
          <p:cNvPr id="4" name="Footer Placeholder 3"/>
          <p:cNvSpPr>
            <a:spLocks noGrp="1"/>
          </p:cNvSpPr>
          <p:nvPr>
            <p:ph type="ftr" sz="quarter" idx="11"/>
          </p:nvPr>
        </p:nvSpPr>
        <p:spPr/>
        <p:txBody>
          <a:bodyPr/>
          <a:lstStyle/>
          <a:p>
            <a:endParaRPr kumimoji="0" lang="cs-CZ"/>
          </a:p>
        </p:txBody>
      </p:sp>
      <p:sp>
        <p:nvSpPr>
          <p:cNvPr id="5" name="Slide Number Placeholder 4"/>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29.10.2018</a:t>
            </a:fld>
            <a:endParaRPr kumimoji="0" lang="cs-CZ"/>
          </a:p>
        </p:txBody>
      </p:sp>
      <p:sp>
        <p:nvSpPr>
          <p:cNvPr id="3" name="Footer Placeholder 2"/>
          <p:cNvSpPr>
            <a:spLocks noGrp="1"/>
          </p:cNvSpPr>
          <p:nvPr>
            <p:ph type="ftr" sz="quarter" idx="11"/>
          </p:nvPr>
        </p:nvSpPr>
        <p:spPr/>
        <p:txBody>
          <a:bodyPr/>
          <a:lstStyle/>
          <a:p>
            <a:endParaRPr kumimoji="0" lang="cs-CZ"/>
          </a:p>
        </p:txBody>
      </p:sp>
      <p:sp>
        <p:nvSpPr>
          <p:cNvPr id="4" name="Slide Number Placeholder 3"/>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ouze pozadí">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29.10.2018</a:t>
            </a:fld>
            <a:endParaRPr kumimoji="0" lang="cs-CZ"/>
          </a:p>
        </p:txBody>
      </p:sp>
      <p:sp>
        <p:nvSpPr>
          <p:cNvPr id="4" name="Footer Placeholder 4"/>
          <p:cNvSpPr>
            <a:spLocks noGrp="1"/>
          </p:cNvSpPr>
          <p:nvPr>
            <p:ph type="ftr" sz="quarter" idx="11"/>
          </p:nvPr>
        </p:nvSpPr>
        <p:spPr>
          <a:xfrm>
            <a:off x="3352800" y="6356350"/>
            <a:ext cx="2895600" cy="365125"/>
          </a:xfrm>
        </p:spPr>
        <p:txBody>
          <a:bodyPr/>
          <a:lstStyle/>
          <a:p>
            <a:endParaRPr kumimoji="0" lang="cs-CZ"/>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Záhlaví oddílu">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cs-CZ" sz="4000" b="1" cap="small" baseline="0">
                <a:solidFill>
                  <a:srgbClr val="003300"/>
                </a:solidFill>
              </a:defRPr>
            </a:lvl1pPr>
          </a:lstStyle>
          <a:p>
            <a:r>
              <a:rPr kumimoji="0" lang="cs-CZ" sz="3500"/>
              <a:t>Po kliknutí lze upravit styl předlohy nadpisů.</a:t>
            </a:r>
            <a:endParaRPr kumimoji="0" lang="cs-CZ"/>
          </a:p>
        </p:txBody>
      </p:sp>
      <p:sp>
        <p:nvSpPr>
          <p:cNvPr id="4" name="Date Placeholder 3"/>
          <p:cNvSpPr>
            <a:spLocks noGrp="1"/>
          </p:cNvSpPr>
          <p:nvPr>
            <p:ph type="dt" sz="half" idx="10"/>
          </p:nvPr>
        </p:nvSpPr>
        <p:spPr/>
        <p:txBody>
          <a:bodyPr/>
          <a:lstStyle/>
          <a:p>
            <a:fld id="{757B281C-5159-4971-8228-52B9A72E9ED2}" type="datetimeFigureOut">
              <a:pPr/>
              <a:t>29.10.2018</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cs-CZ"/>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cs-CZ" sz="1800"/>
            </a:lvl1pPr>
          </a:lstStyle>
          <a:p>
            <a:r>
              <a:rPr kumimoji="0" lang="cs-CZ"/>
              <a:t>Logo společnosti</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cs-CZ"/>
            </a:lvl1pPr>
          </a:lstStyle>
          <a:p>
            <a:r>
              <a:rPr kumimoji="0" lang="cs-CZ"/>
              <a:t>Po kliknutí lze upravit styl předlohy nadpisů.</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cs-CZ" sz="3200">
                <a:latin typeface="+mn-lt"/>
              </a:defRPr>
            </a:lvl1pPr>
            <a:lvl2pPr eaLnBrk="1" latinLnBrk="0" hangingPunct="1">
              <a:defRPr kumimoji="0" lang="cs-CZ" sz="2800">
                <a:latin typeface="+mn-lt"/>
              </a:defRPr>
            </a:lvl2pPr>
            <a:lvl3pPr eaLnBrk="1" latinLnBrk="0" hangingPunct="1">
              <a:defRPr kumimoji="0" lang="cs-CZ" sz="2400">
                <a:latin typeface="+mn-lt"/>
              </a:defRPr>
            </a:lvl3pPr>
            <a:lvl4pPr eaLnBrk="1" latinLnBrk="0" hangingPunct="1">
              <a:defRPr kumimoji="0" lang="cs-CZ" sz="2400">
                <a:latin typeface="+mn-lt"/>
              </a:defRPr>
            </a:lvl4pPr>
            <a:lvl5pPr eaLnBrk="1" latinLnBrk="0" hangingPunct="1">
              <a:defRPr kumimoji="0" lang="cs-CZ" sz="2400">
                <a:latin typeface="+mn-lt"/>
              </a:defRPr>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Date Placeholder 3"/>
          <p:cNvSpPr>
            <a:spLocks noGrp="1"/>
          </p:cNvSpPr>
          <p:nvPr>
            <p:ph type="dt" sz="half" idx="10"/>
          </p:nvPr>
        </p:nvSpPr>
        <p:spPr/>
        <p:txBody>
          <a:bodyPr/>
          <a:lstStyle/>
          <a:p>
            <a:fld id="{757B281C-5159-4971-8228-52B9A72E9ED2}" type="datetimeFigureOut">
              <a:pPr/>
              <a:t>29.10.2018</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a:t>Kliknutím lze upravit styl.</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cs-CZ" sz="2800"/>
            </a:lvl1pPr>
            <a:lvl2pPr eaLnBrk="1" latinLnBrk="0" hangingPunct="1">
              <a:defRPr kumimoji="0" lang="cs-CZ" sz="2400"/>
            </a:lvl2pPr>
            <a:lvl3pPr eaLnBrk="1" latinLnBrk="0" hangingPunct="1">
              <a:defRPr kumimoji="0" lang="cs-CZ" sz="2000"/>
            </a:lvl3pPr>
            <a:lvl4pPr eaLnBrk="1" latinLnBrk="0" hangingPunct="1">
              <a:defRPr kumimoji="0" lang="cs-CZ" sz="1800"/>
            </a:lvl4pPr>
            <a:lvl5pPr eaLnBrk="1" latinLnBrk="0" hangingPunct="1">
              <a:defRPr kumimoji="0" lang="cs-CZ" sz="1800"/>
            </a:lvl5pPr>
            <a:lvl6pPr eaLnBrk="1" latinLnBrk="0" hangingPunct="1">
              <a:defRPr kumimoji="0" lang="cs-CZ" sz="1800"/>
            </a:lvl6pPr>
            <a:lvl7pPr eaLnBrk="1" latinLnBrk="0" hangingPunct="1">
              <a:defRPr kumimoji="0" lang="cs-CZ" sz="1800"/>
            </a:lvl7pPr>
            <a:lvl8pPr eaLnBrk="1" latinLnBrk="0" hangingPunct="1">
              <a:defRPr kumimoji="0" lang="cs-CZ" sz="1800"/>
            </a:lvl8pPr>
            <a:lvl9pPr eaLnBrk="1" latinLnBrk="0" hangingPunct="1">
              <a:defRPr kumimoji="0" lang="cs-CZ" sz="18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cs-CZ" sz="2800"/>
            </a:lvl1pPr>
            <a:lvl2pPr eaLnBrk="1" latinLnBrk="0" hangingPunct="1">
              <a:defRPr kumimoji="0" lang="cs-CZ" sz="2400"/>
            </a:lvl2pPr>
            <a:lvl3pPr eaLnBrk="1" latinLnBrk="0" hangingPunct="1">
              <a:defRPr kumimoji="0" lang="cs-CZ" sz="2000"/>
            </a:lvl3pPr>
            <a:lvl4pPr eaLnBrk="1" latinLnBrk="0" hangingPunct="1">
              <a:defRPr kumimoji="0" lang="cs-CZ" sz="1800"/>
            </a:lvl4pPr>
            <a:lvl5pPr eaLnBrk="1" latinLnBrk="0" hangingPunct="1">
              <a:defRPr kumimoji="0" lang="cs-CZ" sz="1800"/>
            </a:lvl5pPr>
            <a:lvl6pPr eaLnBrk="1" latinLnBrk="0" hangingPunct="1">
              <a:defRPr kumimoji="0" lang="cs-CZ" sz="1800"/>
            </a:lvl6pPr>
            <a:lvl7pPr eaLnBrk="1" latinLnBrk="0" hangingPunct="1">
              <a:defRPr kumimoji="0" lang="cs-CZ" sz="1800"/>
            </a:lvl7pPr>
            <a:lvl8pPr eaLnBrk="1" latinLnBrk="0" hangingPunct="1">
              <a:defRPr kumimoji="0" lang="cs-CZ" sz="1800"/>
            </a:lvl8pPr>
            <a:lvl9pPr eaLnBrk="1" latinLnBrk="0" hangingPunct="1">
              <a:defRPr kumimoji="0" lang="cs-CZ" sz="18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5" name="Date Placeholder 4"/>
          <p:cNvSpPr>
            <a:spLocks noGrp="1"/>
          </p:cNvSpPr>
          <p:nvPr>
            <p:ph type="dt" sz="half" idx="10"/>
          </p:nvPr>
        </p:nvSpPr>
        <p:spPr/>
        <p:txBody>
          <a:bodyPr/>
          <a:lstStyle/>
          <a:p>
            <a:fld id="{757B281C-5159-4971-8228-52B9A72E9ED2}" type="datetimeFigureOut">
              <a:pPr/>
              <a:t>29.10.2018</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cs-CZ"/>
            </a:lvl1pPr>
          </a:lstStyle>
          <a:p>
            <a:pPr eaLnBrk="1" latinLnBrk="0" hangingPunct="1"/>
            <a:r>
              <a:rPr lang="cs-CZ"/>
              <a:t>Kliknutím lze upravit styl.</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cs-CZ" sz="2400" b="1"/>
            </a:lvl1pPr>
            <a:lvl2pPr marL="457200" indent="0" eaLnBrk="1" latinLnBrk="0" hangingPunct="1">
              <a:buNone/>
              <a:defRPr kumimoji="0" lang="cs-CZ" sz="2000" b="1"/>
            </a:lvl2pPr>
            <a:lvl3pPr marL="914400" indent="0" eaLnBrk="1" latinLnBrk="0" hangingPunct="1">
              <a:buNone/>
              <a:defRPr kumimoji="0" lang="cs-CZ" sz="1800" b="1"/>
            </a:lvl3pPr>
            <a:lvl4pPr marL="1371600" indent="0" eaLnBrk="1" latinLnBrk="0" hangingPunct="1">
              <a:buNone/>
              <a:defRPr kumimoji="0" lang="cs-CZ" sz="1600" b="1"/>
            </a:lvl4pPr>
            <a:lvl5pPr marL="1828800" indent="0" eaLnBrk="1" latinLnBrk="0" hangingPunct="1">
              <a:buNone/>
              <a:defRPr kumimoji="0" lang="cs-CZ" sz="1600" b="1"/>
            </a:lvl5pPr>
            <a:lvl6pPr marL="2286000" indent="0" eaLnBrk="1" latinLnBrk="0" hangingPunct="1">
              <a:buNone/>
              <a:defRPr kumimoji="0" lang="cs-CZ" sz="1600" b="1"/>
            </a:lvl6pPr>
            <a:lvl7pPr marL="2743200" indent="0" eaLnBrk="1" latinLnBrk="0" hangingPunct="1">
              <a:buNone/>
              <a:defRPr kumimoji="0" lang="cs-CZ" sz="1600" b="1"/>
            </a:lvl7pPr>
            <a:lvl8pPr marL="3200400" indent="0" eaLnBrk="1" latinLnBrk="0" hangingPunct="1">
              <a:buNone/>
              <a:defRPr kumimoji="0" lang="cs-CZ" sz="1600" b="1"/>
            </a:lvl8pPr>
            <a:lvl9pPr marL="3657600" indent="0" eaLnBrk="1" latinLnBrk="0" hangingPunct="1">
              <a:buNone/>
              <a:defRPr kumimoji="0" lang="cs-CZ" sz="1600" b="1"/>
            </a:lvl9pPr>
          </a:lstStyle>
          <a:p>
            <a:pPr lvl="0" eaLnBrk="1" latinLnBrk="0" hangingPunct="1"/>
            <a:r>
              <a:rPr lang="cs-CZ"/>
              <a:t>Kliknutím lze upravit styly předlohy textu.</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cs-CZ" sz="2400"/>
            </a:lvl1pPr>
            <a:lvl2pPr eaLnBrk="1" latinLnBrk="0" hangingPunct="1">
              <a:defRPr kumimoji="0" lang="cs-CZ" sz="2000"/>
            </a:lvl2pPr>
            <a:lvl3pPr eaLnBrk="1" latinLnBrk="0" hangingPunct="1">
              <a:defRPr kumimoji="0" lang="cs-CZ" sz="1800"/>
            </a:lvl3pPr>
            <a:lvl4pPr eaLnBrk="1" latinLnBrk="0" hangingPunct="1">
              <a:defRPr kumimoji="0" lang="cs-CZ" sz="1600"/>
            </a:lvl4pPr>
            <a:lvl5pPr eaLnBrk="1" latinLnBrk="0" hangingPunct="1">
              <a:defRPr kumimoji="0" lang="cs-CZ" sz="1600"/>
            </a:lvl5pPr>
            <a:lvl6pPr eaLnBrk="1" latinLnBrk="0" hangingPunct="1">
              <a:defRPr kumimoji="0" lang="cs-CZ" sz="1600"/>
            </a:lvl6pPr>
            <a:lvl7pPr eaLnBrk="1" latinLnBrk="0" hangingPunct="1">
              <a:defRPr kumimoji="0" lang="cs-CZ" sz="1600"/>
            </a:lvl7pPr>
            <a:lvl8pPr eaLnBrk="1" latinLnBrk="0" hangingPunct="1">
              <a:defRPr kumimoji="0" lang="cs-CZ" sz="1600"/>
            </a:lvl8pPr>
            <a:lvl9pPr eaLnBrk="1" latinLnBrk="0" hangingPunct="1">
              <a:defRPr kumimoji="0" lang="cs-CZ" sz="16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cs-CZ" sz="2400" b="1"/>
            </a:lvl1pPr>
            <a:lvl2pPr marL="457200" indent="0" eaLnBrk="1" latinLnBrk="0" hangingPunct="1">
              <a:buNone/>
              <a:defRPr kumimoji="0" lang="cs-CZ" sz="2000" b="1"/>
            </a:lvl2pPr>
            <a:lvl3pPr marL="914400" indent="0" eaLnBrk="1" latinLnBrk="0" hangingPunct="1">
              <a:buNone/>
              <a:defRPr kumimoji="0" lang="cs-CZ" sz="1800" b="1"/>
            </a:lvl3pPr>
            <a:lvl4pPr marL="1371600" indent="0" eaLnBrk="1" latinLnBrk="0" hangingPunct="1">
              <a:buNone/>
              <a:defRPr kumimoji="0" lang="cs-CZ" sz="1600" b="1"/>
            </a:lvl4pPr>
            <a:lvl5pPr marL="1828800" indent="0" eaLnBrk="1" latinLnBrk="0" hangingPunct="1">
              <a:buNone/>
              <a:defRPr kumimoji="0" lang="cs-CZ" sz="1600" b="1"/>
            </a:lvl5pPr>
            <a:lvl6pPr marL="2286000" indent="0" eaLnBrk="1" latinLnBrk="0" hangingPunct="1">
              <a:buNone/>
              <a:defRPr kumimoji="0" lang="cs-CZ" sz="1600" b="1"/>
            </a:lvl6pPr>
            <a:lvl7pPr marL="2743200" indent="0" eaLnBrk="1" latinLnBrk="0" hangingPunct="1">
              <a:buNone/>
              <a:defRPr kumimoji="0" lang="cs-CZ" sz="1600" b="1"/>
            </a:lvl7pPr>
            <a:lvl8pPr marL="3200400" indent="0" eaLnBrk="1" latinLnBrk="0" hangingPunct="1">
              <a:buNone/>
              <a:defRPr kumimoji="0" lang="cs-CZ" sz="1600" b="1"/>
            </a:lvl8pPr>
            <a:lvl9pPr marL="3657600" indent="0" eaLnBrk="1" latinLnBrk="0" hangingPunct="1">
              <a:buNone/>
              <a:defRPr kumimoji="0" lang="cs-CZ" sz="1600" b="1"/>
            </a:lvl9pPr>
          </a:lstStyle>
          <a:p>
            <a:pPr lvl="0" eaLnBrk="1" latinLnBrk="0" hangingPunct="1"/>
            <a:r>
              <a:rPr lang="cs-CZ"/>
              <a:t>Kliknutím lze upravit styly předlohy textu.</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cs-CZ" sz="2400"/>
            </a:lvl1pPr>
            <a:lvl2pPr eaLnBrk="1" latinLnBrk="0" hangingPunct="1">
              <a:defRPr kumimoji="0" lang="cs-CZ" sz="2000"/>
            </a:lvl2pPr>
            <a:lvl3pPr eaLnBrk="1" latinLnBrk="0" hangingPunct="1">
              <a:defRPr kumimoji="0" lang="cs-CZ" sz="1800"/>
            </a:lvl3pPr>
            <a:lvl4pPr eaLnBrk="1" latinLnBrk="0" hangingPunct="1">
              <a:defRPr kumimoji="0" lang="cs-CZ" sz="1600"/>
            </a:lvl4pPr>
            <a:lvl5pPr eaLnBrk="1" latinLnBrk="0" hangingPunct="1">
              <a:defRPr kumimoji="0" lang="cs-CZ" sz="1600"/>
            </a:lvl5pPr>
            <a:lvl6pPr eaLnBrk="1" latinLnBrk="0" hangingPunct="1">
              <a:defRPr kumimoji="0" lang="cs-CZ" sz="1600"/>
            </a:lvl6pPr>
            <a:lvl7pPr eaLnBrk="1" latinLnBrk="0" hangingPunct="1">
              <a:defRPr kumimoji="0" lang="cs-CZ" sz="1600"/>
            </a:lvl7pPr>
            <a:lvl8pPr eaLnBrk="1" latinLnBrk="0" hangingPunct="1">
              <a:defRPr kumimoji="0" lang="cs-CZ" sz="1600"/>
            </a:lvl8pPr>
            <a:lvl9pPr eaLnBrk="1" latinLnBrk="0" hangingPunct="1">
              <a:defRPr kumimoji="0" lang="cs-CZ" sz="16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7" name="Date Placeholder 6"/>
          <p:cNvSpPr>
            <a:spLocks noGrp="1"/>
          </p:cNvSpPr>
          <p:nvPr>
            <p:ph type="dt" sz="half" idx="10"/>
          </p:nvPr>
        </p:nvSpPr>
        <p:spPr/>
        <p:txBody>
          <a:bodyPr/>
          <a:lstStyle/>
          <a:p>
            <a:fld id="{757B281C-5159-4971-8228-52B9A72E9ED2}" type="datetimeFigureOut">
              <a:pPr/>
              <a:t>29.10.2018</a:t>
            </a:fld>
            <a:endParaRPr kumimoji="0" lang="cs-CZ"/>
          </a:p>
        </p:txBody>
      </p:sp>
      <p:sp>
        <p:nvSpPr>
          <p:cNvPr id="8" name="Footer Placeholder 7"/>
          <p:cNvSpPr>
            <a:spLocks noGrp="1"/>
          </p:cNvSpPr>
          <p:nvPr>
            <p:ph type="ftr" sz="quarter" idx="11"/>
          </p:nvPr>
        </p:nvSpPr>
        <p:spPr/>
        <p:txBody>
          <a:bodyPr/>
          <a:lstStyle/>
          <a:p>
            <a:endParaRPr kumimoji="0" lang="cs-CZ"/>
          </a:p>
        </p:txBody>
      </p:sp>
      <p:sp>
        <p:nvSpPr>
          <p:cNvPr id="9" name="Slide Number Placeholder 8"/>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cs-CZ" sz="2000" b="1"/>
            </a:lvl1pPr>
          </a:lstStyle>
          <a:p>
            <a:pPr eaLnBrk="1" latinLnBrk="0" hangingPunct="1"/>
            <a:r>
              <a:rPr lang="cs-CZ"/>
              <a:t>Kliknutím lze upravit styl.</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cs-CZ" sz="3200"/>
            </a:lvl1pPr>
            <a:lvl2pPr eaLnBrk="1" latinLnBrk="0" hangingPunct="1">
              <a:defRPr kumimoji="0" lang="cs-CZ" sz="2800"/>
            </a:lvl2pPr>
            <a:lvl3pPr eaLnBrk="1" latinLnBrk="0" hangingPunct="1">
              <a:defRPr kumimoji="0" lang="cs-CZ" sz="2400"/>
            </a:lvl3pPr>
            <a:lvl4pPr eaLnBrk="1" latinLnBrk="0" hangingPunct="1">
              <a:defRPr kumimoji="0" lang="cs-CZ" sz="2000"/>
            </a:lvl4pPr>
            <a:lvl5pPr eaLnBrk="1" latinLnBrk="0" hangingPunct="1">
              <a:defRPr kumimoji="0" lang="cs-CZ" sz="2000"/>
            </a:lvl5pPr>
            <a:lvl6pPr eaLnBrk="1" latinLnBrk="0" hangingPunct="1">
              <a:defRPr kumimoji="0" lang="cs-CZ" sz="2000"/>
            </a:lvl6pPr>
            <a:lvl7pPr eaLnBrk="1" latinLnBrk="0" hangingPunct="1">
              <a:defRPr kumimoji="0" lang="cs-CZ" sz="2000"/>
            </a:lvl7pPr>
            <a:lvl8pPr eaLnBrk="1" latinLnBrk="0" hangingPunct="1">
              <a:defRPr kumimoji="0" lang="cs-CZ" sz="2000"/>
            </a:lvl8pPr>
            <a:lvl9pPr eaLnBrk="1" latinLnBrk="0" hangingPunct="1">
              <a:defRPr kumimoji="0" lang="cs-CZ" sz="20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cs-CZ" sz="1400"/>
            </a:lvl1pPr>
            <a:lvl2pPr marL="457200" indent="0" eaLnBrk="1" latinLnBrk="0" hangingPunct="1">
              <a:buNone/>
              <a:defRPr kumimoji="0" lang="cs-CZ" sz="1200"/>
            </a:lvl2pPr>
            <a:lvl3pPr marL="914400" indent="0" eaLnBrk="1" latinLnBrk="0" hangingPunct="1">
              <a:buNone/>
              <a:defRPr kumimoji="0" lang="cs-CZ" sz="1000"/>
            </a:lvl3pPr>
            <a:lvl4pPr marL="1371600" indent="0" eaLnBrk="1" latinLnBrk="0" hangingPunct="1">
              <a:buNone/>
              <a:defRPr kumimoji="0" lang="cs-CZ" sz="900"/>
            </a:lvl4pPr>
            <a:lvl5pPr marL="1828800" indent="0" eaLnBrk="1" latinLnBrk="0" hangingPunct="1">
              <a:buNone/>
              <a:defRPr kumimoji="0" lang="cs-CZ" sz="900"/>
            </a:lvl5pPr>
            <a:lvl6pPr marL="2286000" indent="0" eaLnBrk="1" latinLnBrk="0" hangingPunct="1">
              <a:buNone/>
              <a:defRPr kumimoji="0" lang="cs-CZ" sz="900"/>
            </a:lvl6pPr>
            <a:lvl7pPr marL="2743200" indent="0" eaLnBrk="1" latinLnBrk="0" hangingPunct="1">
              <a:buNone/>
              <a:defRPr kumimoji="0" lang="cs-CZ" sz="900"/>
            </a:lvl7pPr>
            <a:lvl8pPr marL="3200400" indent="0" eaLnBrk="1" latinLnBrk="0" hangingPunct="1">
              <a:buNone/>
              <a:defRPr kumimoji="0" lang="cs-CZ" sz="900"/>
            </a:lvl8pPr>
            <a:lvl9pPr marL="3657600" indent="0" eaLnBrk="1" latinLnBrk="0" hangingPunct="1">
              <a:buNone/>
              <a:defRPr kumimoji="0" lang="cs-CZ" sz="900"/>
            </a:lvl9pPr>
          </a:lstStyle>
          <a:p>
            <a:pPr lvl="0" eaLnBrk="1" latinLnBrk="0" hangingPunct="1"/>
            <a:r>
              <a:rPr lang="cs-CZ"/>
              <a:t>Kliknutím lze upravit styly předlohy textu.</a:t>
            </a:r>
          </a:p>
        </p:txBody>
      </p:sp>
      <p:sp>
        <p:nvSpPr>
          <p:cNvPr id="5" name="Date Placeholder 4"/>
          <p:cNvSpPr>
            <a:spLocks noGrp="1"/>
          </p:cNvSpPr>
          <p:nvPr>
            <p:ph type="dt" sz="half" idx="10"/>
          </p:nvPr>
        </p:nvSpPr>
        <p:spPr/>
        <p:txBody>
          <a:bodyPr/>
          <a:lstStyle/>
          <a:p>
            <a:fld id="{757B281C-5159-4971-8228-52B9A72E9ED2}" type="datetimeFigureOut">
              <a:pPr/>
              <a:t>29.10.2018</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cs-CZ" sz="2000" b="1"/>
            </a:lvl1pPr>
          </a:lstStyle>
          <a:p>
            <a:pPr eaLnBrk="1" latinLnBrk="0" hangingPunct="1"/>
            <a:r>
              <a:rPr lang="cs-CZ"/>
              <a:t>Kliknutím lze upravit styl.</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cs-CZ" sz="3200"/>
            </a:lvl1pPr>
            <a:lvl2pPr marL="457200" indent="0" eaLnBrk="1" latinLnBrk="0" hangingPunct="1">
              <a:buNone/>
              <a:defRPr kumimoji="0" lang="cs-CZ" sz="2800"/>
            </a:lvl2pPr>
            <a:lvl3pPr marL="914400" indent="0" eaLnBrk="1" latinLnBrk="0" hangingPunct="1">
              <a:buNone/>
              <a:defRPr kumimoji="0" lang="cs-CZ" sz="2400"/>
            </a:lvl3pPr>
            <a:lvl4pPr marL="1371600" indent="0" eaLnBrk="1" latinLnBrk="0" hangingPunct="1">
              <a:buNone/>
              <a:defRPr kumimoji="0" lang="cs-CZ" sz="2000"/>
            </a:lvl4pPr>
            <a:lvl5pPr marL="1828800" indent="0" eaLnBrk="1" latinLnBrk="0" hangingPunct="1">
              <a:buNone/>
              <a:defRPr kumimoji="0" lang="cs-CZ" sz="2000"/>
            </a:lvl5pPr>
            <a:lvl6pPr marL="2286000" indent="0" eaLnBrk="1" latinLnBrk="0" hangingPunct="1">
              <a:buNone/>
              <a:defRPr kumimoji="0" lang="cs-CZ" sz="2000"/>
            </a:lvl6pPr>
            <a:lvl7pPr marL="2743200" indent="0" eaLnBrk="1" latinLnBrk="0" hangingPunct="1">
              <a:buNone/>
              <a:defRPr kumimoji="0" lang="cs-CZ" sz="2000"/>
            </a:lvl7pPr>
            <a:lvl8pPr marL="3200400" indent="0" eaLnBrk="1" latinLnBrk="0" hangingPunct="1">
              <a:buNone/>
              <a:defRPr kumimoji="0" lang="cs-CZ" sz="2000"/>
            </a:lvl8pPr>
            <a:lvl9pPr marL="3657600" indent="0" eaLnBrk="1" latinLnBrk="0" hangingPunct="1">
              <a:buNone/>
              <a:defRPr kumimoji="0" lang="cs-CZ" sz="2000"/>
            </a:lvl9pPr>
          </a:lstStyle>
          <a:p>
            <a:pPr eaLnBrk="1" latinLnBrk="0" hangingPunct="1"/>
            <a:r>
              <a:rPr lang="cs-CZ"/>
              <a:t>Kliknutím na ikonu přidáte obrázek.</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cs-CZ" sz="1400"/>
            </a:lvl1pPr>
            <a:lvl2pPr marL="457200" indent="0" eaLnBrk="1" latinLnBrk="0" hangingPunct="1">
              <a:buNone/>
              <a:defRPr kumimoji="0" lang="cs-CZ" sz="1200"/>
            </a:lvl2pPr>
            <a:lvl3pPr marL="914400" indent="0" eaLnBrk="1" latinLnBrk="0" hangingPunct="1">
              <a:buNone/>
              <a:defRPr kumimoji="0" lang="cs-CZ" sz="1000"/>
            </a:lvl3pPr>
            <a:lvl4pPr marL="1371600" indent="0" eaLnBrk="1" latinLnBrk="0" hangingPunct="1">
              <a:buNone/>
              <a:defRPr kumimoji="0" lang="cs-CZ" sz="900"/>
            </a:lvl4pPr>
            <a:lvl5pPr marL="1828800" indent="0" eaLnBrk="1" latinLnBrk="0" hangingPunct="1">
              <a:buNone/>
              <a:defRPr kumimoji="0" lang="cs-CZ" sz="900"/>
            </a:lvl5pPr>
            <a:lvl6pPr marL="2286000" indent="0" eaLnBrk="1" latinLnBrk="0" hangingPunct="1">
              <a:buNone/>
              <a:defRPr kumimoji="0" lang="cs-CZ" sz="900"/>
            </a:lvl6pPr>
            <a:lvl7pPr marL="2743200" indent="0" eaLnBrk="1" latinLnBrk="0" hangingPunct="1">
              <a:buNone/>
              <a:defRPr kumimoji="0" lang="cs-CZ" sz="900"/>
            </a:lvl7pPr>
            <a:lvl8pPr marL="3200400" indent="0" eaLnBrk="1" latinLnBrk="0" hangingPunct="1">
              <a:buNone/>
              <a:defRPr kumimoji="0" lang="cs-CZ" sz="900"/>
            </a:lvl8pPr>
            <a:lvl9pPr marL="3657600" indent="0" eaLnBrk="1" latinLnBrk="0" hangingPunct="1">
              <a:buNone/>
              <a:defRPr kumimoji="0" lang="cs-CZ" sz="900"/>
            </a:lvl9pPr>
          </a:lstStyle>
          <a:p>
            <a:pPr lvl="0" eaLnBrk="1" latinLnBrk="0" hangingPunct="1"/>
            <a:r>
              <a:rPr lang="cs-CZ"/>
              <a:t>Kliknutím lze upravit styly předlohy textu.</a:t>
            </a:r>
          </a:p>
        </p:txBody>
      </p:sp>
      <p:sp>
        <p:nvSpPr>
          <p:cNvPr id="5" name="Date Placeholder 4"/>
          <p:cNvSpPr>
            <a:spLocks noGrp="1"/>
          </p:cNvSpPr>
          <p:nvPr>
            <p:ph type="dt" sz="half" idx="10"/>
          </p:nvPr>
        </p:nvSpPr>
        <p:spPr/>
        <p:txBody>
          <a:bodyPr/>
          <a:lstStyle/>
          <a:p>
            <a:fld id="{757B281C-5159-4971-8228-52B9A72E9ED2}" type="datetimeFigureOut">
              <a:pPr/>
              <a:t>29.10.2018</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a:t>Kliknutím lze upravit styl.</a:t>
            </a:r>
            <a:endParaRPr/>
          </a:p>
        </p:txBody>
      </p:sp>
      <p:sp>
        <p:nvSpPr>
          <p:cNvPr id="3" name="Vertical Text Placeholder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Date Placeholder 3"/>
          <p:cNvSpPr>
            <a:spLocks noGrp="1"/>
          </p:cNvSpPr>
          <p:nvPr>
            <p:ph type="dt" sz="half" idx="10"/>
          </p:nvPr>
        </p:nvSpPr>
        <p:spPr/>
        <p:txBody>
          <a:bodyPr/>
          <a:lstStyle/>
          <a:p>
            <a:fld id="{757B281C-5159-4971-8228-52B9A72E9ED2}" type="datetimeFigureOut">
              <a:pPr/>
              <a:t>29.10.2018</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cs-CZ"/>
              <a:t>Kliknutím lze upravit styl.</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Date Placeholder 3"/>
          <p:cNvSpPr>
            <a:spLocks noGrp="1"/>
          </p:cNvSpPr>
          <p:nvPr>
            <p:ph type="dt" sz="half" idx="10"/>
          </p:nvPr>
        </p:nvSpPr>
        <p:spPr/>
        <p:txBody>
          <a:bodyPr/>
          <a:lstStyle/>
          <a:p>
            <a:fld id="{757B281C-5159-4971-8228-52B9A72E9ED2}" type="datetimeFigureOut">
              <a:pPr/>
              <a:t>29.10.2018</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cs-CZ"/>
              <a:t>Kliknutím lze upravit styl.</a:t>
            </a:r>
            <a:endParaRPr kumimoji="0" lang="en-US"/>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cs-CZ" sz="1200">
                <a:solidFill>
                  <a:schemeClr val="tx1">
                    <a:tint val="75000"/>
                  </a:schemeClr>
                </a:solidFill>
              </a:defRPr>
            </a:lvl1pPr>
          </a:lstStyle>
          <a:p>
            <a:fld id="{757B281C-5159-4971-8228-52B9A72E9ED2}" type="datetimeFigureOut">
              <a:pPr/>
              <a:t>29.10.2018</a:t>
            </a:fld>
            <a:endParaRPr kumimoji="0" lang="cs-CZ"/>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cs-CZ" sz="1200">
                <a:solidFill>
                  <a:schemeClr val="tx1">
                    <a:tint val="75000"/>
                  </a:schemeClr>
                </a:solidFill>
              </a:defRPr>
            </a:lvl1pPr>
          </a:lstStyle>
          <a:p>
            <a:endParaRPr kumimoji="0" lang="cs-CZ"/>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cs-CZ" sz="1200">
                <a:solidFill>
                  <a:schemeClr val="tx1">
                    <a:tint val="75000"/>
                  </a:schemeClr>
                </a:solidFill>
              </a:defRPr>
            </a:lvl1pPr>
          </a:lstStyle>
          <a:p>
            <a:fld id="{33D6E5A2-EC83-451F-A719-9AC1370DD5CF}" type="slidenum">
              <a:pPr/>
              <a:t>‹#›</a:t>
            </a:fld>
            <a:endParaRPr kumimoji="0" lang="cs-CZ"/>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kumimoji="0" lang="cs-CZ"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cs-CZ"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cs-CZ"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cs-CZ"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cs-CZ"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9pPr>
    </p:bodyStyle>
    <p:otherStyle>
      <a:defPPr>
        <a:defRPr kumimoji="0" lang="cs-CZ"/>
      </a:defPPr>
      <a:lvl1pPr marL="0" algn="l" defTabSz="914400" rtl="0" eaLnBrk="1" latinLnBrk="0" hangingPunct="1">
        <a:defRPr kumimoji="0" lang="cs-CZ" sz="1800" kern="1200">
          <a:solidFill>
            <a:schemeClr val="tx1"/>
          </a:solidFill>
          <a:latin typeface="+mn-lt"/>
          <a:ea typeface="+mn-ea"/>
          <a:cs typeface="+mn-cs"/>
        </a:defRPr>
      </a:lvl1pPr>
      <a:lvl2pPr marL="457200" algn="l" defTabSz="914400" rtl="0" eaLnBrk="1" latinLnBrk="0" hangingPunct="1">
        <a:defRPr kumimoji="0" lang="cs-CZ" sz="1800" kern="1200">
          <a:solidFill>
            <a:schemeClr val="tx1"/>
          </a:solidFill>
          <a:latin typeface="+mn-lt"/>
          <a:ea typeface="+mn-ea"/>
          <a:cs typeface="+mn-cs"/>
        </a:defRPr>
      </a:lvl2pPr>
      <a:lvl3pPr marL="914400" algn="l" defTabSz="914400" rtl="0" eaLnBrk="1" latinLnBrk="0" hangingPunct="1">
        <a:defRPr kumimoji="0" lang="cs-CZ" sz="1800" kern="1200">
          <a:solidFill>
            <a:schemeClr val="tx1"/>
          </a:solidFill>
          <a:latin typeface="+mn-lt"/>
          <a:ea typeface="+mn-ea"/>
          <a:cs typeface="+mn-cs"/>
        </a:defRPr>
      </a:lvl3pPr>
      <a:lvl4pPr marL="1371600" algn="l" defTabSz="914400" rtl="0" eaLnBrk="1" latinLnBrk="0" hangingPunct="1">
        <a:defRPr kumimoji="0" lang="cs-CZ" sz="1800" kern="1200">
          <a:solidFill>
            <a:schemeClr val="tx1"/>
          </a:solidFill>
          <a:latin typeface="+mn-lt"/>
          <a:ea typeface="+mn-ea"/>
          <a:cs typeface="+mn-cs"/>
        </a:defRPr>
      </a:lvl4pPr>
      <a:lvl5pPr marL="1828800" algn="l" defTabSz="914400" rtl="0" eaLnBrk="1" latinLnBrk="0" hangingPunct="1">
        <a:defRPr kumimoji="0" lang="cs-CZ" sz="1800" kern="1200">
          <a:solidFill>
            <a:schemeClr val="tx1"/>
          </a:solidFill>
          <a:latin typeface="+mn-lt"/>
          <a:ea typeface="+mn-ea"/>
          <a:cs typeface="+mn-cs"/>
        </a:defRPr>
      </a:lvl5pPr>
      <a:lvl6pPr marL="2286000" algn="l" defTabSz="914400" rtl="0" eaLnBrk="1" latinLnBrk="0" hangingPunct="1">
        <a:defRPr kumimoji="0" lang="cs-CZ" sz="1800" kern="1200">
          <a:solidFill>
            <a:schemeClr val="tx1"/>
          </a:solidFill>
          <a:latin typeface="+mn-lt"/>
          <a:ea typeface="+mn-ea"/>
          <a:cs typeface="+mn-cs"/>
        </a:defRPr>
      </a:lvl6pPr>
      <a:lvl7pPr marL="2743200" algn="l" defTabSz="914400" rtl="0" eaLnBrk="1" latinLnBrk="0" hangingPunct="1">
        <a:defRPr kumimoji="0" lang="cs-CZ" sz="1800" kern="1200">
          <a:solidFill>
            <a:schemeClr val="tx1"/>
          </a:solidFill>
          <a:latin typeface="+mn-lt"/>
          <a:ea typeface="+mn-ea"/>
          <a:cs typeface="+mn-cs"/>
        </a:defRPr>
      </a:lvl7pPr>
      <a:lvl8pPr marL="3200400" algn="l" defTabSz="914400" rtl="0" eaLnBrk="1" latinLnBrk="0" hangingPunct="1">
        <a:defRPr kumimoji="0" lang="cs-CZ" sz="1800" kern="1200">
          <a:solidFill>
            <a:schemeClr val="tx1"/>
          </a:solidFill>
          <a:latin typeface="+mn-lt"/>
          <a:ea typeface="+mn-ea"/>
          <a:cs typeface="+mn-cs"/>
        </a:defRPr>
      </a:lvl8pPr>
      <a:lvl9pPr marL="3657600" algn="l" defTabSz="914400" rtl="0" eaLnBrk="1" latinLnBrk="0" hangingPunct="1">
        <a:defRPr kumimoji="0" lang="cs-CZ"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16.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547664" y="1268760"/>
            <a:ext cx="7223360" cy="2448272"/>
          </a:xfrm>
        </p:spPr>
        <p:txBody>
          <a:bodyPr>
            <a:noAutofit/>
          </a:bodyPr>
          <a:lstStyle/>
          <a:p>
            <a:r>
              <a:rPr lang="cs-CZ" sz="8000" dirty="0">
                <a:solidFill>
                  <a:srgbClr val="002060"/>
                </a:solidFill>
              </a:rPr>
              <a:t>Advokátní tarif</a:t>
            </a:r>
            <a:br>
              <a:rPr lang="cs-CZ" sz="8000" dirty="0">
                <a:solidFill>
                  <a:srgbClr val="002060"/>
                </a:solidFill>
              </a:rPr>
            </a:br>
            <a:r>
              <a:rPr lang="cs-CZ" sz="3200" dirty="0">
                <a:solidFill>
                  <a:srgbClr val="002060"/>
                </a:solidFill>
              </a:rPr>
              <a:t>Seminář pro advokátní koncipienty</a:t>
            </a:r>
            <a:endParaRPr lang="cs-CZ" sz="8000" dirty="0">
              <a:solidFill>
                <a:srgbClr val="002060"/>
              </a:solidFill>
            </a:endParaRPr>
          </a:p>
        </p:txBody>
      </p:sp>
      <p:sp>
        <p:nvSpPr>
          <p:cNvPr id="3" name="Subtitle 2"/>
          <p:cNvSpPr>
            <a:spLocks noGrp="1"/>
          </p:cNvSpPr>
          <p:nvPr>
            <p:ph type="subTitle" idx="1"/>
            <p:custDataLst>
              <p:tags r:id="rId3"/>
            </p:custDataLst>
          </p:nvPr>
        </p:nvSpPr>
        <p:spPr>
          <a:xfrm>
            <a:off x="3059832" y="3717032"/>
            <a:ext cx="5675096" cy="2448272"/>
          </a:xfrm>
        </p:spPr>
        <p:txBody>
          <a:bodyPr>
            <a:normAutofit fontScale="92500"/>
          </a:bodyPr>
          <a:lstStyle/>
          <a:p>
            <a:endParaRPr lang="cs-CZ" sz="2400" b="1" dirty="0">
              <a:solidFill>
                <a:srgbClr val="002060"/>
              </a:solidFill>
              <a:latin typeface="+mn-lt"/>
            </a:endParaRPr>
          </a:p>
          <a:p>
            <a:r>
              <a:rPr lang="cs-CZ" sz="3200" b="1" dirty="0">
                <a:solidFill>
                  <a:srgbClr val="002060"/>
                </a:solidFill>
                <a:latin typeface="+mn-lt"/>
              </a:rPr>
              <a:t>JUDr. Daniela Kovářová, advokátka </a:t>
            </a:r>
          </a:p>
          <a:p>
            <a:r>
              <a:rPr lang="cs-CZ" sz="2400" b="1" dirty="0">
                <a:solidFill>
                  <a:srgbClr val="002060"/>
                </a:solidFill>
                <a:latin typeface="+mn-lt"/>
              </a:rPr>
              <a:t>a členka Sekce pro </a:t>
            </a:r>
            <a:r>
              <a:rPr lang="cs-CZ" sz="2400" b="1">
                <a:solidFill>
                  <a:srgbClr val="002060"/>
                </a:solidFill>
                <a:latin typeface="+mn-lt"/>
              </a:rPr>
              <a:t>advokátní právo </a:t>
            </a:r>
            <a:r>
              <a:rPr lang="cs-CZ" sz="2400" b="1" dirty="0">
                <a:solidFill>
                  <a:srgbClr val="002060"/>
                </a:solidFill>
                <a:latin typeface="+mn-lt"/>
              </a:rPr>
              <a:t>ČAK</a:t>
            </a:r>
          </a:p>
          <a:p>
            <a:r>
              <a:rPr lang="cs-CZ" sz="2400" b="1" dirty="0">
                <a:solidFill>
                  <a:srgbClr val="002060"/>
                </a:solidFill>
                <a:latin typeface="+mn-lt"/>
              </a:rPr>
              <a:t>www.akkovarova.cz</a:t>
            </a:r>
          </a:p>
          <a:p>
            <a:r>
              <a:rPr lang="cs-CZ" sz="2400" b="1" dirty="0">
                <a:solidFill>
                  <a:srgbClr val="002060"/>
                </a:solidFill>
                <a:latin typeface="+mn-lt"/>
              </a:rPr>
              <a:t>kovarova@akkovarova.cz</a:t>
            </a:r>
          </a:p>
        </p:txBody>
      </p:sp>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260648"/>
            <a:ext cx="8077200" cy="1143000"/>
          </a:xfrm>
        </p:spPr>
        <p:txBody>
          <a:bodyPr>
            <a:normAutofit/>
          </a:bodyPr>
          <a:lstStyle/>
          <a:p>
            <a:pPr algn="ctr"/>
            <a:r>
              <a:rPr lang="cs-CZ" sz="5400" b="1" dirty="0">
                <a:solidFill>
                  <a:srgbClr val="00B0F0"/>
                </a:solidFill>
              </a:rPr>
              <a:t>§ 22 odst. 1 ZA</a:t>
            </a:r>
          </a:p>
        </p:txBody>
      </p:sp>
      <p:sp>
        <p:nvSpPr>
          <p:cNvPr id="3" name="Content Placeholder 2"/>
          <p:cNvSpPr>
            <a:spLocks noGrp="1"/>
          </p:cNvSpPr>
          <p:nvPr>
            <p:ph idx="1"/>
            <p:custDataLst>
              <p:tags r:id="rId3"/>
            </p:custDataLst>
          </p:nvPr>
        </p:nvSpPr>
        <p:spPr>
          <a:xfrm>
            <a:off x="899592" y="1524911"/>
            <a:ext cx="8077200" cy="5305475"/>
          </a:xfrm>
        </p:spPr>
        <p:txBody>
          <a:bodyPr>
            <a:normAutofit fontScale="77500" lnSpcReduction="20000"/>
          </a:bodyPr>
          <a:lstStyle/>
          <a:p>
            <a:pPr marL="0" lvl="0" indent="0" algn="ctr">
              <a:buNone/>
            </a:pPr>
            <a:r>
              <a:rPr lang="cs-CZ" sz="5400" b="1" dirty="0">
                <a:solidFill>
                  <a:srgbClr val="002060"/>
                </a:solidFill>
              </a:rPr>
              <a:t>Advokacie se vykonává </a:t>
            </a:r>
            <a:r>
              <a:rPr lang="cs-CZ" sz="5400" b="1" dirty="0">
                <a:solidFill>
                  <a:srgbClr val="FF0000"/>
                </a:solidFill>
              </a:rPr>
              <a:t>zpravidla</a:t>
            </a:r>
            <a:r>
              <a:rPr lang="cs-CZ" sz="5400" b="1" dirty="0">
                <a:solidFill>
                  <a:srgbClr val="002060"/>
                </a:solidFill>
              </a:rPr>
              <a:t> za odměnu; od klienta lze žádat přiměřenou zálohu. </a:t>
            </a:r>
          </a:p>
          <a:p>
            <a:pPr marL="0" indent="0">
              <a:buNone/>
            </a:pPr>
            <a:endParaRPr lang="cs-CZ" sz="5400" b="1" dirty="0">
              <a:solidFill>
                <a:srgbClr val="002060"/>
              </a:solidFill>
            </a:endParaRPr>
          </a:p>
          <a:p>
            <a:pPr marL="0" indent="0" algn="ctr">
              <a:buNone/>
            </a:pPr>
            <a:r>
              <a:rPr lang="cs-CZ" sz="5400" b="1" dirty="0">
                <a:solidFill>
                  <a:srgbClr val="00B0F0"/>
                </a:solidFill>
              </a:rPr>
              <a:t>čl. 10 odst. 7 Etických pravidel</a:t>
            </a:r>
          </a:p>
          <a:p>
            <a:pPr marL="0" indent="0" algn="ctr">
              <a:buNone/>
            </a:pPr>
            <a:r>
              <a:rPr lang="cs-CZ" sz="5400" b="1" dirty="0">
                <a:solidFill>
                  <a:srgbClr val="002060"/>
                </a:solidFill>
              </a:rPr>
              <a:t>Při posuzování přiměřenosti zálohy se přihlíží vedle střízlivého </a:t>
            </a:r>
            <a:r>
              <a:rPr lang="cs-CZ" sz="5400" b="1" dirty="0">
                <a:solidFill>
                  <a:srgbClr val="FF0000"/>
                </a:solidFill>
              </a:rPr>
              <a:t>odhadu </a:t>
            </a:r>
            <a:r>
              <a:rPr lang="cs-CZ" sz="5400" b="1" dirty="0">
                <a:solidFill>
                  <a:srgbClr val="002060"/>
                </a:solidFill>
              </a:rPr>
              <a:t>celkové odměny též k očekávaným hotovým výdajům. </a:t>
            </a:r>
          </a:p>
          <a:p>
            <a:pPr marL="0" indent="0">
              <a:buNone/>
            </a:pPr>
            <a:endParaRPr lang="cs-CZ" sz="5400" b="1" dirty="0">
              <a:solidFill>
                <a:srgbClr val="002060"/>
              </a:solidFill>
            </a:endParaRPr>
          </a:p>
        </p:txBody>
      </p:sp>
    </p:spTree>
    <p:custDataLst>
      <p:tags r:id="rId1"/>
    </p:custDataLst>
    <p:extLst>
      <p:ext uri="{BB962C8B-B14F-4D97-AF65-F5344CB8AC3E}">
        <p14:creationId xmlns:p14="http://schemas.microsoft.com/office/powerpoint/2010/main" val="7550537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116632"/>
            <a:ext cx="8077200" cy="1143000"/>
          </a:xfrm>
        </p:spPr>
        <p:txBody>
          <a:bodyPr>
            <a:normAutofit/>
          </a:bodyPr>
          <a:lstStyle/>
          <a:p>
            <a:pPr algn="ctr"/>
            <a:r>
              <a:rPr lang="cs-CZ" b="1" dirty="0">
                <a:solidFill>
                  <a:srgbClr val="00B0F0"/>
                </a:solidFill>
              </a:rPr>
              <a:t>Advokát smí vypovědět smlouvu</a:t>
            </a:r>
          </a:p>
        </p:txBody>
      </p:sp>
      <p:sp>
        <p:nvSpPr>
          <p:cNvPr id="3" name="Zástupný symbol pro obsah 2"/>
          <p:cNvSpPr>
            <a:spLocks noGrp="1"/>
          </p:cNvSpPr>
          <p:nvPr>
            <p:ph idx="1"/>
          </p:nvPr>
        </p:nvSpPr>
        <p:spPr>
          <a:xfrm>
            <a:off x="755576" y="1149108"/>
            <a:ext cx="8388424" cy="5733256"/>
          </a:xfrm>
        </p:spPr>
        <p:txBody>
          <a:bodyPr>
            <a:normAutofit/>
          </a:bodyPr>
          <a:lstStyle/>
          <a:p>
            <a:pPr marL="0" lvl="0" indent="0" algn="ctr">
              <a:buNone/>
            </a:pPr>
            <a:r>
              <a:rPr lang="cs-CZ" sz="3600" b="1" dirty="0">
                <a:solidFill>
                  <a:srgbClr val="002060"/>
                </a:solidFill>
              </a:rPr>
              <a:t>§ 20 ZA</a:t>
            </a:r>
          </a:p>
          <a:p>
            <a:pPr marL="0" lvl="0" indent="0">
              <a:buNone/>
            </a:pPr>
            <a:r>
              <a:rPr lang="cs-CZ" sz="3600" b="1" dirty="0">
                <a:solidFill>
                  <a:srgbClr val="002060"/>
                </a:solidFill>
              </a:rPr>
              <a:t>(3) Advokát je oprávněn smlouvu                 o poskytování právních služeb vypovědět, </a:t>
            </a:r>
            <a:r>
              <a:rPr lang="cs-CZ" sz="3600" b="1" dirty="0">
                <a:solidFill>
                  <a:srgbClr val="FF0000"/>
                </a:solidFill>
              </a:rPr>
              <a:t>nesložil-li klient přiměřenou zálohu </a:t>
            </a:r>
            <a:r>
              <a:rPr lang="cs-CZ" sz="3600" b="1" dirty="0">
                <a:solidFill>
                  <a:srgbClr val="002060"/>
                </a:solidFill>
              </a:rPr>
              <a:t>na odměnu za poskytnutí právních služeb, ačkoliv byl o to advokátem požádán.</a:t>
            </a:r>
          </a:p>
          <a:p>
            <a:pPr marL="0" lvl="0" indent="0">
              <a:buNone/>
            </a:pPr>
            <a:r>
              <a:rPr lang="cs-CZ" sz="3600" b="1" dirty="0">
                <a:solidFill>
                  <a:srgbClr val="002060"/>
                </a:solidFill>
              </a:rPr>
              <a:t>(4) Klient je oprávněn smlouvu                     o poskytování právních služeb vypovědět </a:t>
            </a:r>
            <a:r>
              <a:rPr lang="cs-CZ" sz="3600" b="1" dirty="0">
                <a:solidFill>
                  <a:srgbClr val="FF0000"/>
                </a:solidFill>
              </a:rPr>
              <a:t>kdykoliv, a to i bez udání důvodu.</a:t>
            </a:r>
          </a:p>
          <a:p>
            <a:endParaRPr lang="cs-CZ" dirty="0"/>
          </a:p>
        </p:txBody>
      </p:sp>
    </p:spTree>
    <p:extLst>
      <p:ext uri="{BB962C8B-B14F-4D97-AF65-F5344CB8AC3E}">
        <p14:creationId xmlns:p14="http://schemas.microsoft.com/office/powerpoint/2010/main" val="3870706596"/>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1143000"/>
          </a:xfrm>
        </p:spPr>
        <p:txBody>
          <a:bodyPr/>
          <a:lstStyle/>
          <a:p>
            <a:pPr algn="ctr"/>
            <a:r>
              <a:rPr lang="cs-CZ" b="1" dirty="0">
                <a:solidFill>
                  <a:srgbClr val="00B0F0"/>
                </a:solidFill>
              </a:rPr>
              <a:t>Druhy smluvní odměny</a:t>
            </a:r>
          </a:p>
        </p:txBody>
      </p:sp>
      <p:sp>
        <p:nvSpPr>
          <p:cNvPr id="3" name="Zástupný symbol pro obsah 2"/>
          <p:cNvSpPr>
            <a:spLocks noGrp="1"/>
          </p:cNvSpPr>
          <p:nvPr>
            <p:ph idx="1"/>
          </p:nvPr>
        </p:nvSpPr>
        <p:spPr>
          <a:xfrm>
            <a:off x="762000" y="980728"/>
            <a:ext cx="8077200" cy="5877272"/>
          </a:xfrm>
        </p:spPr>
        <p:txBody>
          <a:bodyPr>
            <a:normAutofit/>
          </a:bodyPr>
          <a:lstStyle/>
          <a:p>
            <a:r>
              <a:rPr lang="cs-CZ" sz="3400" b="1" dirty="0">
                <a:solidFill>
                  <a:srgbClr val="FF0000"/>
                </a:solidFill>
              </a:rPr>
              <a:t>Časová</a:t>
            </a:r>
            <a:r>
              <a:rPr lang="cs-CZ" sz="3400" b="1" dirty="0">
                <a:solidFill>
                  <a:srgbClr val="002060"/>
                </a:solidFill>
              </a:rPr>
              <a:t> (za hodinu, za každých 10 minut atd.)</a:t>
            </a:r>
          </a:p>
          <a:p>
            <a:r>
              <a:rPr lang="cs-CZ" sz="3400" b="1" dirty="0">
                <a:solidFill>
                  <a:srgbClr val="FF0000"/>
                </a:solidFill>
              </a:rPr>
              <a:t>Úkonová</a:t>
            </a:r>
            <a:r>
              <a:rPr lang="cs-CZ" sz="3400" b="1" dirty="0">
                <a:solidFill>
                  <a:srgbClr val="002060"/>
                </a:solidFill>
              </a:rPr>
              <a:t> (nutná specifikace úkonu)</a:t>
            </a:r>
          </a:p>
          <a:p>
            <a:r>
              <a:rPr lang="cs-CZ" sz="3400" b="1" dirty="0">
                <a:solidFill>
                  <a:srgbClr val="FF0000"/>
                </a:solidFill>
              </a:rPr>
              <a:t>Paušální</a:t>
            </a:r>
            <a:r>
              <a:rPr lang="cs-CZ" sz="3400" b="1" dirty="0">
                <a:solidFill>
                  <a:srgbClr val="002060"/>
                </a:solidFill>
              </a:rPr>
              <a:t> (za měsíc, bez ohledu na vykonanou práci)</a:t>
            </a:r>
          </a:p>
          <a:p>
            <a:r>
              <a:rPr lang="cs-CZ" sz="3400" b="1" dirty="0">
                <a:solidFill>
                  <a:srgbClr val="FF0000"/>
                </a:solidFill>
              </a:rPr>
              <a:t>Za vyřízení věci </a:t>
            </a:r>
            <a:r>
              <a:rPr lang="cs-CZ" sz="3400" b="1" dirty="0">
                <a:solidFill>
                  <a:srgbClr val="002060"/>
                </a:solidFill>
              </a:rPr>
              <a:t>(co v případě výpovědi?)</a:t>
            </a:r>
            <a:endParaRPr lang="cs-CZ" sz="3400" b="1" dirty="0">
              <a:solidFill>
                <a:srgbClr val="FF0000"/>
              </a:solidFill>
            </a:endParaRPr>
          </a:p>
          <a:p>
            <a:r>
              <a:rPr lang="cs-CZ" sz="3400" b="1" dirty="0">
                <a:solidFill>
                  <a:srgbClr val="FF0000"/>
                </a:solidFill>
              </a:rPr>
              <a:t>Podílová</a:t>
            </a:r>
            <a:r>
              <a:rPr lang="cs-CZ" sz="3400" b="1" dirty="0">
                <a:solidFill>
                  <a:srgbClr val="002060"/>
                </a:solidFill>
              </a:rPr>
              <a:t> (procentem z předmětu plnění)</a:t>
            </a:r>
          </a:p>
          <a:p>
            <a:r>
              <a:rPr lang="cs-CZ" sz="3400" b="1" dirty="0" err="1">
                <a:solidFill>
                  <a:srgbClr val="FF0000"/>
                </a:solidFill>
              </a:rPr>
              <a:t>Pactum</a:t>
            </a:r>
            <a:r>
              <a:rPr lang="cs-CZ" sz="3400" b="1" dirty="0">
                <a:solidFill>
                  <a:srgbClr val="FF0000"/>
                </a:solidFill>
              </a:rPr>
              <a:t> de </a:t>
            </a:r>
            <a:r>
              <a:rPr lang="cs-CZ" sz="3400" b="1" dirty="0" err="1">
                <a:solidFill>
                  <a:srgbClr val="FF0000"/>
                </a:solidFill>
              </a:rPr>
              <a:t>quota</a:t>
            </a:r>
            <a:r>
              <a:rPr lang="cs-CZ" sz="3400" b="1" dirty="0">
                <a:solidFill>
                  <a:srgbClr val="FF0000"/>
                </a:solidFill>
              </a:rPr>
              <a:t> </a:t>
            </a:r>
            <a:r>
              <a:rPr lang="cs-CZ" sz="3400" b="1" dirty="0" err="1">
                <a:solidFill>
                  <a:srgbClr val="FF0000"/>
                </a:solidFill>
              </a:rPr>
              <a:t>litis</a:t>
            </a:r>
            <a:r>
              <a:rPr lang="cs-CZ" sz="3400" b="1" dirty="0">
                <a:solidFill>
                  <a:srgbClr val="FF0000"/>
                </a:solidFill>
              </a:rPr>
              <a:t> </a:t>
            </a:r>
            <a:r>
              <a:rPr lang="cs-CZ" sz="3400" b="1" dirty="0">
                <a:solidFill>
                  <a:srgbClr val="002060"/>
                </a:solidFill>
              </a:rPr>
              <a:t>(</a:t>
            </a:r>
            <a:r>
              <a:rPr lang="cs-CZ" sz="3400" b="1" dirty="0" err="1">
                <a:solidFill>
                  <a:srgbClr val="002060"/>
                </a:solidFill>
              </a:rPr>
              <a:t>success</a:t>
            </a:r>
            <a:r>
              <a:rPr lang="cs-CZ" sz="3400" b="1" dirty="0">
                <a:solidFill>
                  <a:srgbClr val="002060"/>
                </a:solidFill>
              </a:rPr>
              <a:t> </a:t>
            </a:r>
            <a:r>
              <a:rPr lang="cs-CZ" sz="3400" b="1" dirty="0" err="1">
                <a:solidFill>
                  <a:srgbClr val="002060"/>
                </a:solidFill>
              </a:rPr>
              <a:t>fee</a:t>
            </a:r>
            <a:r>
              <a:rPr lang="cs-CZ" sz="3400" b="1" dirty="0">
                <a:solidFill>
                  <a:srgbClr val="002060"/>
                </a:solidFill>
              </a:rPr>
              <a:t> – cílová prémie či podíl na výsledku, </a:t>
            </a:r>
            <a:r>
              <a:rPr lang="cs-CZ" sz="3400" b="1" dirty="0">
                <a:solidFill>
                  <a:srgbClr val="FF0000"/>
                </a:solidFill>
              </a:rPr>
              <a:t>zpravidla</a:t>
            </a:r>
            <a:r>
              <a:rPr lang="cs-CZ" sz="3400" b="1" dirty="0">
                <a:solidFill>
                  <a:srgbClr val="002060"/>
                </a:solidFill>
              </a:rPr>
              <a:t> ne vyšší než 25 %) viz čl. 10 odst. 5 </a:t>
            </a:r>
          </a:p>
          <a:p>
            <a:endParaRPr lang="cs-CZ" dirty="0">
              <a:solidFill>
                <a:srgbClr val="002060"/>
              </a:solidFill>
            </a:endParaRPr>
          </a:p>
        </p:txBody>
      </p:sp>
    </p:spTree>
    <p:extLst>
      <p:ext uri="{BB962C8B-B14F-4D97-AF65-F5344CB8AC3E}">
        <p14:creationId xmlns:p14="http://schemas.microsoft.com/office/powerpoint/2010/main" val="1770401434"/>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260648"/>
            <a:ext cx="8532440" cy="1143000"/>
          </a:xfrm>
        </p:spPr>
        <p:txBody>
          <a:bodyPr>
            <a:normAutofit fontScale="90000"/>
          </a:bodyPr>
          <a:lstStyle/>
          <a:p>
            <a:pPr algn="ctr"/>
            <a:r>
              <a:rPr lang="cs-CZ" b="1" dirty="0">
                <a:solidFill>
                  <a:srgbClr val="00B0F0"/>
                </a:solidFill>
              </a:rPr>
              <a:t>Povinnosti při skončení právní pomoci</a:t>
            </a:r>
          </a:p>
        </p:txBody>
      </p:sp>
      <p:sp>
        <p:nvSpPr>
          <p:cNvPr id="3" name="Zástupný symbol pro obsah 2"/>
          <p:cNvSpPr>
            <a:spLocks noGrp="1"/>
          </p:cNvSpPr>
          <p:nvPr>
            <p:ph idx="1"/>
          </p:nvPr>
        </p:nvSpPr>
        <p:spPr>
          <a:xfrm>
            <a:off x="762000" y="1196752"/>
            <a:ext cx="8077200" cy="5472607"/>
          </a:xfrm>
        </p:spPr>
        <p:txBody>
          <a:bodyPr>
            <a:normAutofit fontScale="92500" lnSpcReduction="20000"/>
          </a:bodyPr>
          <a:lstStyle/>
          <a:p>
            <a:r>
              <a:rPr lang="cs-CZ" b="1" dirty="0">
                <a:solidFill>
                  <a:srgbClr val="002060"/>
                </a:solidFill>
              </a:rPr>
              <a:t>Neposkytuje-li advokát právní služ­by ve sjednaném rozsahu, přísluší mu </a:t>
            </a:r>
            <a:r>
              <a:rPr lang="cs-CZ" b="1" dirty="0">
                <a:solidFill>
                  <a:srgbClr val="FF0000"/>
                </a:solidFill>
              </a:rPr>
              <a:t>poměrná část smluvní odměny</a:t>
            </a:r>
            <a:r>
              <a:rPr lang="cs-CZ" b="1" dirty="0">
                <a:solidFill>
                  <a:srgbClr val="002060"/>
                </a:solidFill>
              </a:rPr>
              <a:t>, není-li dohodnuto jinak.            (§ 5 AT)</a:t>
            </a:r>
          </a:p>
          <a:p>
            <a:pPr lvl="0"/>
            <a:r>
              <a:rPr lang="cs-CZ" b="1" dirty="0">
                <a:solidFill>
                  <a:srgbClr val="002060"/>
                </a:solidFill>
              </a:rPr>
              <a:t>Nedohodne-li se advokát s klientem jinak nebo neučiní-li klient jiné opatření, je advokát povinen </a:t>
            </a:r>
            <a:r>
              <a:rPr lang="cs-CZ" b="1" dirty="0">
                <a:solidFill>
                  <a:srgbClr val="FF0000"/>
                </a:solidFill>
              </a:rPr>
              <a:t>po dobu 15 dnů</a:t>
            </a:r>
            <a:r>
              <a:rPr lang="cs-CZ" b="1" dirty="0">
                <a:solidFill>
                  <a:srgbClr val="002060"/>
                </a:solidFill>
              </a:rPr>
              <a:t> ode dne, kdy smlouva o poskytování právních služeb na základě výpovědi nebo z jiného důvodu zanikla, činit veškeré neodkladné úkony tak, aby klient neutrpěl na svých právech nebo oprávněných zájmech újmu. To neplatí, pokud klient advokátovi sdělí, že na splnění této povinnosti netrvá. (§ 20 odst. 6 ZA)</a:t>
            </a:r>
          </a:p>
          <a:p>
            <a:endParaRPr lang="cs-CZ" dirty="0"/>
          </a:p>
          <a:p>
            <a:endParaRPr lang="cs-CZ" dirty="0"/>
          </a:p>
        </p:txBody>
      </p:sp>
    </p:spTree>
    <p:extLst>
      <p:ext uri="{BB962C8B-B14F-4D97-AF65-F5344CB8AC3E}">
        <p14:creationId xmlns:p14="http://schemas.microsoft.com/office/powerpoint/2010/main" val="955044270"/>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927120"/>
          </a:xfrm>
        </p:spPr>
        <p:txBody>
          <a:bodyPr/>
          <a:lstStyle/>
          <a:p>
            <a:pPr algn="ctr"/>
            <a:r>
              <a:rPr lang="cs-CZ" b="1" dirty="0">
                <a:solidFill>
                  <a:srgbClr val="00B0F0"/>
                </a:solidFill>
              </a:rPr>
              <a:t>Žádné zadržovací právo!</a:t>
            </a:r>
          </a:p>
        </p:txBody>
      </p:sp>
      <p:sp>
        <p:nvSpPr>
          <p:cNvPr id="3" name="Zástupný symbol pro obsah 2"/>
          <p:cNvSpPr>
            <a:spLocks noGrp="1"/>
          </p:cNvSpPr>
          <p:nvPr>
            <p:ph idx="1"/>
          </p:nvPr>
        </p:nvSpPr>
        <p:spPr>
          <a:xfrm>
            <a:off x="762000" y="1196753"/>
            <a:ext cx="8077200" cy="5400600"/>
          </a:xfrm>
        </p:spPr>
        <p:txBody>
          <a:bodyPr>
            <a:noAutofit/>
          </a:bodyPr>
          <a:lstStyle/>
          <a:p>
            <a:pPr marL="0" indent="0" algn="ctr">
              <a:buNone/>
            </a:pPr>
            <a:r>
              <a:rPr lang="cs-CZ" sz="3600" b="1" dirty="0">
                <a:solidFill>
                  <a:srgbClr val="002060"/>
                </a:solidFill>
              </a:rPr>
              <a:t>Při ukončení poskytování právní služby je advokát povinen klientovi nebo jeho zástupci na jeho žádost vydat bez zbytečného odkladu </a:t>
            </a:r>
            <a:r>
              <a:rPr lang="cs-CZ" sz="3600" b="1" dirty="0">
                <a:solidFill>
                  <a:srgbClr val="FF0000"/>
                </a:solidFill>
              </a:rPr>
              <a:t>všechny</a:t>
            </a:r>
            <a:r>
              <a:rPr lang="cs-CZ" sz="3600" b="1" dirty="0">
                <a:solidFill>
                  <a:srgbClr val="002060"/>
                </a:solidFill>
              </a:rPr>
              <a:t> pro věc významné písemnosti, které mu klient svěřil nebo které z projednávání věci vznikly; splnění této povinnosti nesmí být podmiňováno zaplacením požadované odměny nebo výloh.                                             (čl. 9. odst. 4 Etických pravidel)</a:t>
            </a:r>
          </a:p>
          <a:p>
            <a:pPr marL="0" indent="0" algn="ctr">
              <a:buNone/>
            </a:pPr>
            <a:endParaRPr lang="cs-CZ" sz="3600" b="1" dirty="0">
              <a:solidFill>
                <a:srgbClr val="002060"/>
              </a:solidFill>
            </a:endParaRPr>
          </a:p>
          <a:p>
            <a:pPr algn="ctr"/>
            <a:endParaRPr lang="cs-CZ" sz="3600" b="1" dirty="0">
              <a:solidFill>
                <a:srgbClr val="002060"/>
              </a:solidFill>
            </a:endParaRPr>
          </a:p>
        </p:txBody>
      </p:sp>
    </p:spTree>
    <p:extLst>
      <p:ext uri="{BB962C8B-B14F-4D97-AF65-F5344CB8AC3E}">
        <p14:creationId xmlns:p14="http://schemas.microsoft.com/office/powerpoint/2010/main" val="3866120517"/>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28336"/>
            <a:ext cx="8077200" cy="1143000"/>
          </a:xfrm>
        </p:spPr>
        <p:txBody>
          <a:bodyPr/>
          <a:lstStyle/>
          <a:p>
            <a:pPr algn="ctr"/>
            <a:r>
              <a:rPr lang="cs-CZ" b="1" dirty="0">
                <a:solidFill>
                  <a:srgbClr val="00B0F0"/>
                </a:solidFill>
              </a:rPr>
              <a:t>Hotovostní platby</a:t>
            </a:r>
          </a:p>
        </p:txBody>
      </p:sp>
      <p:sp>
        <p:nvSpPr>
          <p:cNvPr id="3" name="Zástupný symbol pro obsah 2"/>
          <p:cNvSpPr>
            <a:spLocks noGrp="1"/>
          </p:cNvSpPr>
          <p:nvPr>
            <p:ph idx="1"/>
          </p:nvPr>
        </p:nvSpPr>
        <p:spPr>
          <a:xfrm>
            <a:off x="755576" y="1066167"/>
            <a:ext cx="8077200" cy="5760640"/>
          </a:xfrm>
        </p:spPr>
        <p:txBody>
          <a:bodyPr>
            <a:normAutofit/>
          </a:bodyPr>
          <a:lstStyle/>
          <a:p>
            <a:r>
              <a:rPr lang="cs-CZ" b="1" dirty="0">
                <a:solidFill>
                  <a:srgbClr val="002060"/>
                </a:solidFill>
              </a:rPr>
              <a:t>Maximálně do výše </a:t>
            </a:r>
            <a:r>
              <a:rPr lang="cs-CZ" b="1" dirty="0">
                <a:solidFill>
                  <a:srgbClr val="FF0000"/>
                </a:solidFill>
              </a:rPr>
              <a:t>270.000 Kč </a:t>
            </a:r>
            <a:r>
              <a:rPr lang="cs-CZ" b="1" dirty="0">
                <a:solidFill>
                  <a:srgbClr val="002060"/>
                </a:solidFill>
              </a:rPr>
              <a:t>(čl. 2 odst. 2 usnesení č. 7/2004 Věstníku, o provádění úschov) - účinnost od 27. 5. 2015.</a:t>
            </a:r>
          </a:p>
          <a:p>
            <a:r>
              <a:rPr lang="cs-CZ" b="1" dirty="0">
                <a:solidFill>
                  <a:srgbClr val="002060"/>
                </a:solidFill>
              </a:rPr>
              <a:t>Při větších částkách nutný bezhotovostní převod.</a:t>
            </a:r>
          </a:p>
          <a:p>
            <a:r>
              <a:rPr lang="cs-CZ" b="1" dirty="0">
                <a:solidFill>
                  <a:srgbClr val="002060"/>
                </a:solidFill>
              </a:rPr>
              <a:t>Odměna při úschově: </a:t>
            </a:r>
            <a:r>
              <a:rPr lang="cs-CZ" b="1" dirty="0">
                <a:solidFill>
                  <a:srgbClr val="FF0000"/>
                </a:solidFill>
              </a:rPr>
              <a:t>10 % z ročního příjmu </a:t>
            </a:r>
            <a:r>
              <a:rPr lang="cs-CZ" b="1" dirty="0">
                <a:solidFill>
                  <a:srgbClr val="002060"/>
                </a:solidFill>
              </a:rPr>
              <a:t>ze spravovaného majetku, nejméně 1000 Kč ročně (§ 6 odst. 2 AT).</a:t>
            </a:r>
          </a:p>
          <a:p>
            <a:r>
              <a:rPr lang="cs-CZ" b="1" dirty="0">
                <a:solidFill>
                  <a:srgbClr val="002060"/>
                </a:solidFill>
              </a:rPr>
              <a:t>Konverze dokumentů a ověření podpisu:    </a:t>
            </a:r>
            <a:r>
              <a:rPr lang="cs-CZ" b="1" dirty="0">
                <a:solidFill>
                  <a:srgbClr val="FF0000"/>
                </a:solidFill>
              </a:rPr>
              <a:t>30 Kč</a:t>
            </a:r>
            <a:r>
              <a:rPr lang="cs-CZ" b="1" dirty="0">
                <a:solidFill>
                  <a:srgbClr val="002060"/>
                </a:solidFill>
              </a:rPr>
              <a:t> za kus či stránku (§ 6 odst. 3, 4 AT).</a:t>
            </a:r>
          </a:p>
        </p:txBody>
      </p:sp>
    </p:spTree>
    <p:extLst>
      <p:ext uri="{BB962C8B-B14F-4D97-AF65-F5344CB8AC3E}">
        <p14:creationId xmlns:p14="http://schemas.microsoft.com/office/powerpoint/2010/main" val="2042436719"/>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srgbClr val="00B0F0"/>
                </a:solidFill>
              </a:rPr>
              <a:t>Úschova a správa majetku</a:t>
            </a:r>
          </a:p>
        </p:txBody>
      </p:sp>
      <p:sp>
        <p:nvSpPr>
          <p:cNvPr id="3" name="Zástupný symbol pro obsah 2"/>
          <p:cNvSpPr>
            <a:spLocks noGrp="1"/>
          </p:cNvSpPr>
          <p:nvPr>
            <p:ph idx="1"/>
          </p:nvPr>
        </p:nvSpPr>
        <p:spPr>
          <a:xfrm>
            <a:off x="762000" y="1596413"/>
            <a:ext cx="8077200" cy="5000939"/>
          </a:xfrm>
        </p:spPr>
        <p:txBody>
          <a:bodyPr>
            <a:normAutofit/>
          </a:bodyPr>
          <a:lstStyle/>
          <a:p>
            <a:r>
              <a:rPr lang="cs-CZ" b="1" dirty="0">
                <a:solidFill>
                  <a:srgbClr val="002060"/>
                </a:solidFill>
              </a:rPr>
              <a:t>Úroky u úschovy:  Případné přírůstky hodnot je povinen </a:t>
            </a:r>
            <a:r>
              <a:rPr lang="cs-CZ" b="1" dirty="0">
                <a:solidFill>
                  <a:srgbClr val="FF0000"/>
                </a:solidFill>
              </a:rPr>
              <a:t>vydat</a:t>
            </a:r>
            <a:r>
              <a:rPr lang="cs-CZ" b="1" dirty="0">
                <a:solidFill>
                  <a:srgbClr val="002060"/>
                </a:solidFill>
              </a:rPr>
              <a:t> </a:t>
            </a:r>
            <a:r>
              <a:rPr lang="cs-CZ" b="1" dirty="0" err="1">
                <a:solidFill>
                  <a:srgbClr val="002060"/>
                </a:solidFill>
              </a:rPr>
              <a:t>složiteli</a:t>
            </a:r>
            <a:r>
              <a:rPr lang="cs-CZ" b="1" dirty="0">
                <a:solidFill>
                  <a:srgbClr val="002060"/>
                </a:solidFill>
              </a:rPr>
              <a:t>, nebylo-li dohodnuto jinak (čl. 9. odst. 2 Etických pravidel)</a:t>
            </a:r>
          </a:p>
          <a:p>
            <a:r>
              <a:rPr lang="cs-CZ" b="1" dirty="0">
                <a:solidFill>
                  <a:srgbClr val="002060"/>
                </a:solidFill>
              </a:rPr>
              <a:t>Nutný zvláštní účet (§ 56a ZA)</a:t>
            </a:r>
          </a:p>
          <a:p>
            <a:r>
              <a:rPr lang="cs-CZ" b="1" dirty="0">
                <a:solidFill>
                  <a:srgbClr val="002060"/>
                </a:solidFill>
              </a:rPr>
              <a:t>Klient je povinen uhradit advokátovi náklady spojené se správou (§ 56a odst. 2 ZA)</a:t>
            </a:r>
          </a:p>
          <a:p>
            <a:r>
              <a:rPr lang="cs-CZ" b="1" dirty="0">
                <a:solidFill>
                  <a:srgbClr val="002060"/>
                </a:solidFill>
              </a:rPr>
              <a:t>Spis a doklady nutno uchovat po dobu 10 let (§ 56a odst. 3 ZA)</a:t>
            </a:r>
            <a:endParaRPr lang="cs-CZ" dirty="0"/>
          </a:p>
        </p:txBody>
      </p:sp>
    </p:spTree>
    <p:extLst>
      <p:ext uri="{BB962C8B-B14F-4D97-AF65-F5344CB8AC3E}">
        <p14:creationId xmlns:p14="http://schemas.microsoft.com/office/powerpoint/2010/main" val="85509556"/>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6000" b="1" dirty="0">
                <a:solidFill>
                  <a:srgbClr val="00B0F0"/>
                </a:solidFill>
              </a:rPr>
              <a:t>Započtení</a:t>
            </a:r>
          </a:p>
        </p:txBody>
      </p:sp>
      <p:sp>
        <p:nvSpPr>
          <p:cNvPr id="3" name="Zástupný symbol pro obsah 2"/>
          <p:cNvSpPr>
            <a:spLocks noGrp="1"/>
          </p:cNvSpPr>
          <p:nvPr>
            <p:ph idx="1"/>
          </p:nvPr>
        </p:nvSpPr>
        <p:spPr/>
        <p:txBody>
          <a:bodyPr>
            <a:noAutofit/>
          </a:bodyPr>
          <a:lstStyle/>
          <a:p>
            <a:pPr marL="0" indent="0" algn="ctr">
              <a:buNone/>
            </a:pPr>
            <a:r>
              <a:rPr lang="cs-CZ" sz="4000" b="1" dirty="0">
                <a:solidFill>
                  <a:srgbClr val="002060"/>
                </a:solidFill>
              </a:rPr>
              <a:t>Pohledávky vyplývající z odměny advokáta za zastupování účastníka řízení před soudem nebo jiným orgánem může advokát jednostranně započíst </a:t>
            </a:r>
            <a:r>
              <a:rPr lang="cs-CZ" sz="4000" b="1" dirty="0">
                <a:solidFill>
                  <a:srgbClr val="FF0000"/>
                </a:solidFill>
              </a:rPr>
              <a:t>pouze</a:t>
            </a:r>
            <a:r>
              <a:rPr lang="cs-CZ" sz="4000" b="1" dirty="0">
                <a:solidFill>
                  <a:srgbClr val="002060"/>
                </a:solidFill>
              </a:rPr>
              <a:t> proti pohledávce klienta na výplatu přisouzené náhrady nákladů řízení              (článek 6 odst. 5 Etických pravidel)</a:t>
            </a:r>
          </a:p>
          <a:p>
            <a:pPr algn="ctr"/>
            <a:endParaRPr lang="cs-CZ" sz="4000" b="1" dirty="0">
              <a:solidFill>
                <a:srgbClr val="002060"/>
              </a:solidFill>
            </a:endParaRPr>
          </a:p>
        </p:txBody>
      </p:sp>
    </p:spTree>
    <p:extLst>
      <p:ext uri="{BB962C8B-B14F-4D97-AF65-F5344CB8AC3E}">
        <p14:creationId xmlns:p14="http://schemas.microsoft.com/office/powerpoint/2010/main" val="1151030089"/>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1143000"/>
          </a:xfrm>
        </p:spPr>
        <p:txBody>
          <a:bodyPr/>
          <a:lstStyle/>
          <a:p>
            <a:pPr algn="ctr"/>
            <a:r>
              <a:rPr lang="cs-CZ" b="1" dirty="0">
                <a:solidFill>
                  <a:srgbClr val="00B0F0"/>
                </a:solidFill>
              </a:rPr>
              <a:t>Pozor na novelu čl. 10 odst. 6</a:t>
            </a:r>
          </a:p>
        </p:txBody>
      </p:sp>
      <p:sp>
        <p:nvSpPr>
          <p:cNvPr id="3" name="Zástupný symbol pro obsah 2"/>
          <p:cNvSpPr>
            <a:spLocks noGrp="1"/>
          </p:cNvSpPr>
          <p:nvPr>
            <p:ph idx="1"/>
          </p:nvPr>
        </p:nvSpPr>
        <p:spPr>
          <a:xfrm>
            <a:off x="755576" y="953344"/>
            <a:ext cx="8077200" cy="5904656"/>
          </a:xfrm>
        </p:spPr>
        <p:txBody>
          <a:bodyPr>
            <a:normAutofit lnSpcReduction="10000"/>
          </a:bodyPr>
          <a:lstStyle/>
          <a:p>
            <a:pPr marL="0" indent="0" algn="ctr">
              <a:buNone/>
            </a:pPr>
            <a:r>
              <a:rPr lang="cs-CZ" b="1" dirty="0">
                <a:solidFill>
                  <a:srgbClr val="002060"/>
                </a:solidFill>
              </a:rPr>
              <a:t>Advokát nesmí uzavřít s klientem smlouvu, jíž by se klient zavázal k plnění advokátovi za podmínek pro sebe nevýhodných, ledaže měl klient přiměřenou možnost poradit se o smlouvě s jiným advokátem a smlouva byla uzavřena písemně. Advokát rovněž </a:t>
            </a:r>
            <a:r>
              <a:rPr lang="cs-CZ" b="1" dirty="0">
                <a:solidFill>
                  <a:srgbClr val="FF0000"/>
                </a:solidFill>
              </a:rPr>
              <a:t>nesmí </a:t>
            </a:r>
            <a:r>
              <a:rPr lang="cs-CZ" b="1" dirty="0">
                <a:solidFill>
                  <a:srgbClr val="002060"/>
                </a:solidFill>
              </a:rPr>
              <a:t>uzavřít s klientem takovou smlouvu, která by klientovi umožňovala získání neoprávněného majetkového prospěchu; za neoprávněný majetkový prospěch se považuje zejména </a:t>
            </a:r>
            <a:r>
              <a:rPr lang="cs-CZ" b="1" dirty="0">
                <a:solidFill>
                  <a:srgbClr val="FF0000"/>
                </a:solidFill>
              </a:rPr>
              <a:t>rozdíl mezi odměnou advokáta a odměnou za zastupování určenou soudem v rámci rozhodování o náhradě nákladů řízení.</a:t>
            </a:r>
          </a:p>
          <a:p>
            <a:endParaRPr lang="cs-CZ" dirty="0"/>
          </a:p>
        </p:txBody>
      </p:sp>
    </p:spTree>
    <p:extLst>
      <p:ext uri="{BB962C8B-B14F-4D97-AF65-F5344CB8AC3E}">
        <p14:creationId xmlns:p14="http://schemas.microsoft.com/office/powerpoint/2010/main" val="2690729464"/>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1143000"/>
          </a:xfrm>
        </p:spPr>
        <p:txBody>
          <a:bodyPr/>
          <a:lstStyle/>
          <a:p>
            <a:pPr algn="ctr"/>
            <a:r>
              <a:rPr lang="cs-CZ" b="1" dirty="0">
                <a:solidFill>
                  <a:srgbClr val="00B0F0"/>
                </a:solidFill>
              </a:rPr>
              <a:t>§ 33 odst. 2 trestního řádu</a:t>
            </a:r>
          </a:p>
        </p:txBody>
      </p:sp>
      <p:sp>
        <p:nvSpPr>
          <p:cNvPr id="3" name="Zástupný symbol pro obsah 2"/>
          <p:cNvSpPr>
            <a:spLocks noGrp="1"/>
          </p:cNvSpPr>
          <p:nvPr>
            <p:ph idx="1"/>
          </p:nvPr>
        </p:nvSpPr>
        <p:spPr>
          <a:xfrm>
            <a:off x="762000" y="980728"/>
            <a:ext cx="8077200" cy="5877271"/>
          </a:xfrm>
        </p:spPr>
        <p:txBody>
          <a:bodyPr>
            <a:normAutofit fontScale="92500" lnSpcReduction="10000"/>
          </a:bodyPr>
          <a:lstStyle/>
          <a:p>
            <a:pPr marL="0" indent="0">
              <a:buNone/>
            </a:pPr>
            <a:r>
              <a:rPr lang="cs-CZ" b="1" dirty="0">
                <a:solidFill>
                  <a:srgbClr val="002060"/>
                </a:solidFill>
              </a:rPr>
              <a:t>Osvědčil-li obviněný, že nemá dostatek prostředků, aby si hradil náklady obhajoby, rozhodne předseda senátu a v přípravném řízení soudce, že </a:t>
            </a:r>
            <a:r>
              <a:rPr lang="cs-CZ" b="1" dirty="0">
                <a:solidFill>
                  <a:srgbClr val="FF0000"/>
                </a:solidFill>
              </a:rPr>
              <a:t>má nárok na obhajobu bezplatnou nebo za sníženou odměnu</a:t>
            </a:r>
            <a:r>
              <a:rPr lang="cs-CZ" b="1" dirty="0">
                <a:solidFill>
                  <a:srgbClr val="002060"/>
                </a:solidFill>
              </a:rPr>
              <a:t>. Vyplývá-li ze shromážděných důkazů, že obviněný nemá dostatek prostředků na náhradu nákladů obhajoby, může, je-li to třeba k ochraně práv obviněného, rozhodnout předseda senátu a v přípravném řízení na návrh státního zástupce soudce o nároku na obhajobu bezplatnou nebo za sníženou odměnu i bez návrhu obviněného.          V případech uvedených ve větě první a druhé náklady obhajoby zcela nebo zčásti hradí stát.</a:t>
            </a:r>
          </a:p>
        </p:txBody>
      </p:sp>
    </p:spTree>
    <p:extLst>
      <p:ext uri="{BB962C8B-B14F-4D97-AF65-F5344CB8AC3E}">
        <p14:creationId xmlns:p14="http://schemas.microsoft.com/office/powerpoint/2010/main" val="3236267293"/>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89399A-C99E-42FB-96B9-582D3B8B85C4}"/>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B9247519-BAC2-4467-B0B7-BD8060844FEA}"/>
              </a:ext>
            </a:extLst>
          </p:cNvPr>
          <p:cNvPicPr>
            <a:picLocks noGrp="1" noChangeAspect="1"/>
          </p:cNvPicPr>
          <p:nvPr>
            <p:ph idx="1"/>
          </p:nvPr>
        </p:nvPicPr>
        <p:blipFill>
          <a:blip r:embed="rId2"/>
          <a:stretch>
            <a:fillRect/>
          </a:stretch>
        </p:blipFill>
        <p:spPr>
          <a:xfrm>
            <a:off x="442565" y="735606"/>
            <a:ext cx="4386801" cy="5272110"/>
          </a:xfrm>
          <a:prstGeom prst="rect">
            <a:avLst/>
          </a:prstGeom>
        </p:spPr>
      </p:pic>
      <p:pic>
        <p:nvPicPr>
          <p:cNvPr id="5" name="Obrázek 4">
            <a:extLst>
              <a:ext uri="{FF2B5EF4-FFF2-40B4-BE49-F238E27FC236}">
                <a16:creationId xmlns:a16="http://schemas.microsoft.com/office/drawing/2014/main" id="{C424139F-3749-4D99-A4CA-9C4BB7CDF0BF}"/>
              </a:ext>
            </a:extLst>
          </p:cNvPr>
          <p:cNvPicPr>
            <a:picLocks noChangeAspect="1"/>
          </p:cNvPicPr>
          <p:nvPr/>
        </p:nvPicPr>
        <p:blipFill>
          <a:blip r:embed="rId3"/>
          <a:stretch>
            <a:fillRect/>
          </a:stretch>
        </p:blipFill>
        <p:spPr>
          <a:xfrm>
            <a:off x="5148064" y="598376"/>
            <a:ext cx="3884425" cy="5661248"/>
          </a:xfrm>
          <a:prstGeom prst="rect">
            <a:avLst/>
          </a:prstGeom>
        </p:spPr>
      </p:pic>
    </p:spTree>
    <p:extLst>
      <p:ext uri="{BB962C8B-B14F-4D97-AF65-F5344CB8AC3E}">
        <p14:creationId xmlns:p14="http://schemas.microsoft.com/office/powerpoint/2010/main" val="3524789991"/>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1143000"/>
          </a:xfrm>
        </p:spPr>
        <p:txBody>
          <a:bodyPr/>
          <a:lstStyle/>
          <a:p>
            <a:pPr algn="ctr"/>
            <a:r>
              <a:rPr lang="cs-CZ" b="1" dirty="0">
                <a:solidFill>
                  <a:srgbClr val="00B0F0"/>
                </a:solidFill>
              </a:rPr>
              <a:t>Vedení klientského spisu</a:t>
            </a:r>
            <a:endParaRPr lang="cs-CZ" dirty="0"/>
          </a:p>
        </p:txBody>
      </p:sp>
      <p:sp>
        <p:nvSpPr>
          <p:cNvPr id="3" name="Zástupný symbol pro obsah 2"/>
          <p:cNvSpPr>
            <a:spLocks noGrp="1"/>
          </p:cNvSpPr>
          <p:nvPr>
            <p:ph idx="1"/>
          </p:nvPr>
        </p:nvSpPr>
        <p:spPr>
          <a:xfrm>
            <a:off x="762000" y="1052736"/>
            <a:ext cx="8077200" cy="5805263"/>
          </a:xfrm>
        </p:spPr>
        <p:txBody>
          <a:bodyPr>
            <a:normAutofit fontScale="92500"/>
          </a:bodyPr>
          <a:lstStyle/>
          <a:p>
            <a:r>
              <a:rPr lang="cs-CZ" b="1" dirty="0">
                <a:solidFill>
                  <a:srgbClr val="002060"/>
                </a:solidFill>
              </a:rPr>
              <a:t>O poskytování právních služeb je advokát povinen vést přiměřenou dokumentaci.              (§ 25 odst. 1 ZA)</a:t>
            </a:r>
          </a:p>
          <a:p>
            <a:r>
              <a:rPr lang="cs-CZ" b="1" dirty="0">
                <a:solidFill>
                  <a:srgbClr val="002060"/>
                </a:solidFill>
              </a:rPr>
              <a:t>O svých výkonech pro klienta vede advokát přiměřené záznamy, jejichž </a:t>
            </a:r>
            <a:r>
              <a:rPr lang="cs-CZ" b="1" dirty="0">
                <a:solidFill>
                  <a:srgbClr val="FF0000"/>
                </a:solidFill>
              </a:rPr>
              <a:t>obsah na požádání klientovi poskytne s</a:t>
            </a:r>
            <a:r>
              <a:rPr lang="cs-CZ" b="1" dirty="0">
                <a:solidFill>
                  <a:srgbClr val="002060"/>
                </a:solidFill>
              </a:rPr>
              <a:t> úplným vysvětlením. (článek 10. odst. 4 Etických pravidel)</a:t>
            </a:r>
          </a:p>
          <a:p>
            <a:r>
              <a:rPr lang="cs-CZ" b="1" dirty="0">
                <a:solidFill>
                  <a:srgbClr val="002060"/>
                </a:solidFill>
              </a:rPr>
              <a:t>Advokát je povinen uschovat dokumentaci a klientský spis po dobu </a:t>
            </a:r>
            <a:r>
              <a:rPr lang="cs-CZ" b="1" dirty="0">
                <a:solidFill>
                  <a:srgbClr val="FF0000"/>
                </a:solidFill>
              </a:rPr>
              <a:t>pěti let </a:t>
            </a:r>
            <a:r>
              <a:rPr lang="cs-CZ" b="1" dirty="0">
                <a:solidFill>
                  <a:srgbClr val="002060"/>
                </a:solidFill>
              </a:rPr>
              <a:t>ode dne, kdy ukončil poskytování právních služeb, pokud právní nebo zvláštní stavovský předpis nestanoví jinak. (čl. 3 usnesení č. 9/1999)</a:t>
            </a:r>
          </a:p>
          <a:p>
            <a:endParaRPr lang="cs-CZ" b="1" dirty="0">
              <a:solidFill>
                <a:srgbClr val="002060"/>
              </a:solidFill>
            </a:endParaRPr>
          </a:p>
          <a:p>
            <a:endParaRPr lang="cs-CZ" b="1" dirty="0">
              <a:solidFill>
                <a:srgbClr val="002060"/>
              </a:solidFill>
            </a:endParaRPr>
          </a:p>
          <a:p>
            <a:endParaRPr lang="cs-CZ" b="1" dirty="0">
              <a:solidFill>
                <a:srgbClr val="002060"/>
              </a:solidFill>
            </a:endParaRPr>
          </a:p>
        </p:txBody>
      </p:sp>
    </p:spTree>
    <p:extLst>
      <p:ext uri="{BB962C8B-B14F-4D97-AF65-F5344CB8AC3E}">
        <p14:creationId xmlns:p14="http://schemas.microsoft.com/office/powerpoint/2010/main" val="3171967781"/>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1143000"/>
          </a:xfrm>
        </p:spPr>
        <p:txBody>
          <a:bodyPr/>
          <a:lstStyle/>
          <a:p>
            <a:pPr algn="ctr"/>
            <a:r>
              <a:rPr lang="cs-CZ" b="1" dirty="0">
                <a:solidFill>
                  <a:srgbClr val="00B0F0"/>
                </a:solidFill>
              </a:rPr>
              <a:t>Co povinnost mlčenlivosti?</a:t>
            </a:r>
          </a:p>
        </p:txBody>
      </p:sp>
      <p:sp>
        <p:nvSpPr>
          <p:cNvPr id="3" name="Zástupný symbol pro obsah 2"/>
          <p:cNvSpPr>
            <a:spLocks noGrp="1"/>
          </p:cNvSpPr>
          <p:nvPr>
            <p:ph idx="1"/>
          </p:nvPr>
        </p:nvSpPr>
        <p:spPr>
          <a:xfrm>
            <a:off x="899592" y="1241376"/>
            <a:ext cx="8077200" cy="5616624"/>
          </a:xfrm>
        </p:spPr>
        <p:txBody>
          <a:bodyPr>
            <a:normAutofit fontScale="92500" lnSpcReduction="10000"/>
          </a:bodyPr>
          <a:lstStyle/>
          <a:p>
            <a:pPr marL="0" indent="0" algn="ctr">
              <a:buNone/>
            </a:pPr>
            <a:r>
              <a:rPr lang="cs-CZ" b="1" dirty="0">
                <a:solidFill>
                  <a:srgbClr val="002060"/>
                </a:solidFill>
                <a:latin typeface="+mj-lt"/>
              </a:rPr>
              <a:t>Čl. 3a usnesení č. 9/1999 Věstníku</a:t>
            </a:r>
          </a:p>
          <a:p>
            <a:pPr marL="0" indent="0">
              <a:buNone/>
            </a:pPr>
            <a:r>
              <a:rPr lang="cs-CZ" b="1" dirty="0">
                <a:solidFill>
                  <a:srgbClr val="002060"/>
                </a:solidFill>
                <a:latin typeface="+mj-lt"/>
              </a:rPr>
              <a:t> (1) Účetní a daňové doklady je advokát povinen vést </a:t>
            </a:r>
            <a:r>
              <a:rPr lang="cs-CZ" b="1" dirty="0">
                <a:solidFill>
                  <a:srgbClr val="FF0000"/>
                </a:solidFill>
                <a:latin typeface="+mj-lt"/>
              </a:rPr>
              <a:t>bez zbytečné specifikace úkonů právních služeb</a:t>
            </a:r>
            <a:r>
              <a:rPr lang="cs-CZ" b="1" dirty="0">
                <a:solidFill>
                  <a:srgbClr val="002060"/>
                </a:solidFill>
                <a:latin typeface="+mj-lt"/>
              </a:rPr>
              <a:t> poskytovaných klientům, z nichž by byl patrný obsah právní pomoci, tak, aby v případě daňové kontroly, prováděné u advokáta jako daňového subjektu podle právního předpisu, nemohlo dojít ke střetu mezi obsahem účetního nebo daňového dokladu se zákonem advokátovi uloženou povinností mlčelivosti.</a:t>
            </a:r>
          </a:p>
          <a:p>
            <a:pPr marL="0" indent="0">
              <a:buNone/>
            </a:pPr>
            <a:r>
              <a:rPr lang="cs-CZ" b="1" dirty="0">
                <a:solidFill>
                  <a:srgbClr val="002060"/>
                </a:solidFill>
                <a:latin typeface="+mj-lt"/>
              </a:rPr>
              <a:t> (2) Ustanovení odstavce 1 </a:t>
            </a:r>
            <a:r>
              <a:rPr lang="cs-CZ" b="1" dirty="0">
                <a:solidFill>
                  <a:srgbClr val="FF0000"/>
                </a:solidFill>
                <a:latin typeface="+mj-lt"/>
              </a:rPr>
              <a:t>neplatí</a:t>
            </a:r>
            <a:r>
              <a:rPr lang="cs-CZ" b="1" dirty="0">
                <a:solidFill>
                  <a:srgbClr val="002060"/>
                </a:solidFill>
                <a:latin typeface="+mj-lt"/>
              </a:rPr>
              <a:t>, pokud se advokát s klientem písemně dohodne jinak.</a:t>
            </a:r>
          </a:p>
          <a:p>
            <a:pPr marL="0" indent="0">
              <a:buNone/>
            </a:pPr>
            <a:endParaRPr lang="cs-CZ" dirty="0">
              <a:latin typeface="+mj-lt"/>
            </a:endParaRPr>
          </a:p>
          <a:p>
            <a:pPr marL="0" indent="0">
              <a:buNone/>
            </a:pPr>
            <a:endParaRPr lang="cs-CZ" dirty="0">
              <a:latin typeface="+mj-lt"/>
            </a:endParaRPr>
          </a:p>
          <a:p>
            <a:endParaRPr lang="cs-CZ" dirty="0">
              <a:latin typeface="+mj-lt"/>
            </a:endParaRPr>
          </a:p>
        </p:txBody>
      </p:sp>
    </p:spTree>
    <p:extLst>
      <p:ext uri="{BB962C8B-B14F-4D97-AF65-F5344CB8AC3E}">
        <p14:creationId xmlns:p14="http://schemas.microsoft.com/office/powerpoint/2010/main" val="3926341209"/>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2675"/>
            <a:ext cx="8077200" cy="1143000"/>
          </a:xfrm>
        </p:spPr>
        <p:txBody>
          <a:bodyPr/>
          <a:lstStyle/>
          <a:p>
            <a:pPr algn="ctr"/>
            <a:r>
              <a:rPr lang="cs-CZ" b="1" dirty="0">
                <a:solidFill>
                  <a:srgbClr val="00B0F0"/>
                </a:solidFill>
              </a:rPr>
              <a:t>Prolomení povinnosti mlčenlivosti</a:t>
            </a:r>
          </a:p>
        </p:txBody>
      </p:sp>
      <p:sp>
        <p:nvSpPr>
          <p:cNvPr id="3" name="Zástupný symbol pro obsah 2"/>
          <p:cNvSpPr>
            <a:spLocks noGrp="1"/>
          </p:cNvSpPr>
          <p:nvPr>
            <p:ph idx="1"/>
          </p:nvPr>
        </p:nvSpPr>
        <p:spPr>
          <a:xfrm>
            <a:off x="762000" y="908720"/>
            <a:ext cx="8382000" cy="5949279"/>
          </a:xfrm>
        </p:spPr>
        <p:txBody>
          <a:bodyPr>
            <a:normAutofit fontScale="85000" lnSpcReduction="20000"/>
          </a:bodyPr>
          <a:lstStyle/>
          <a:p>
            <a:pPr marL="0" indent="0" algn="ctr">
              <a:buNone/>
            </a:pPr>
            <a:r>
              <a:rPr lang="cs-CZ" b="1" dirty="0">
                <a:solidFill>
                  <a:srgbClr val="002060"/>
                </a:solidFill>
              </a:rPr>
              <a:t>§ 21 ZA</a:t>
            </a:r>
          </a:p>
          <a:p>
            <a:pPr marL="0" indent="0">
              <a:buNone/>
            </a:pPr>
            <a:r>
              <a:rPr lang="cs-CZ" b="1" dirty="0">
                <a:solidFill>
                  <a:srgbClr val="002060"/>
                </a:solidFill>
              </a:rPr>
              <a:t>(4) Povinností mlčenlivosti není advokát vázán v rozsahu nezbytném pro řízení před soudem nebo jiným orgánem, </a:t>
            </a:r>
            <a:r>
              <a:rPr lang="cs-CZ" b="1" dirty="0">
                <a:solidFill>
                  <a:srgbClr val="FF0000"/>
                </a:solidFill>
              </a:rPr>
              <a:t>je-li předmětem řízení spor mezi ním a klientem nebo jeho právním nástupcem</a:t>
            </a:r>
            <a:r>
              <a:rPr lang="cs-CZ" b="1" dirty="0">
                <a:solidFill>
                  <a:srgbClr val="002060"/>
                </a:solidFill>
              </a:rPr>
              <a:t>; povinností mlčenlivosti není advokát vázán též v řízení podle § 55, v řízení o žalobě proti rozhodnutí Komory anebo v řízení o kasační stížnosti proti rozhodnutí soudu o této žalobě podle zvláštního právního předpisu, jakož i v řízení ve věcech uvedených v § 55b, a to v rozsahu nezbytném pro ochranu jeho práv nebo právem chráněných zájmů jako advokáta.</a:t>
            </a:r>
          </a:p>
          <a:p>
            <a:pPr marL="0" indent="0">
              <a:buNone/>
            </a:pPr>
            <a:r>
              <a:rPr lang="cs-CZ" b="1" dirty="0">
                <a:solidFill>
                  <a:srgbClr val="002060"/>
                </a:solidFill>
              </a:rPr>
              <a:t>(5) Povinností mlčenlivosti advokáta </a:t>
            </a:r>
            <a:r>
              <a:rPr lang="cs-CZ" b="1" dirty="0">
                <a:solidFill>
                  <a:srgbClr val="FF0000"/>
                </a:solidFill>
              </a:rPr>
              <a:t>nejsou dotčeny jeho povinnosti jako daňového subjektu</a:t>
            </a:r>
            <a:r>
              <a:rPr lang="cs-CZ" b="1" dirty="0">
                <a:solidFill>
                  <a:srgbClr val="002060"/>
                </a:solidFill>
              </a:rPr>
              <a:t> stanovené zvláštními předpisy o správě daní a poplatků; i v tomto případě je však advokát povinen zachovávat mlčenlivost o povaze věci, ve které právní služby poskytl nebo poskytuje.</a:t>
            </a:r>
          </a:p>
          <a:p>
            <a:endParaRPr lang="cs-CZ" b="1" dirty="0">
              <a:solidFill>
                <a:srgbClr val="002060"/>
              </a:solidFill>
            </a:endParaRPr>
          </a:p>
        </p:txBody>
      </p:sp>
    </p:spTree>
    <p:extLst>
      <p:ext uri="{BB962C8B-B14F-4D97-AF65-F5344CB8AC3E}">
        <p14:creationId xmlns:p14="http://schemas.microsoft.com/office/powerpoint/2010/main" val="3956697279"/>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81270" y="116632"/>
            <a:ext cx="8077200" cy="1143000"/>
          </a:xfrm>
        </p:spPr>
        <p:txBody>
          <a:bodyPr>
            <a:normAutofit fontScale="90000"/>
          </a:bodyPr>
          <a:lstStyle/>
          <a:p>
            <a:pPr algn="ctr"/>
            <a:r>
              <a:rPr lang="cs-CZ" b="1" dirty="0">
                <a:solidFill>
                  <a:srgbClr val="00B0F0"/>
                </a:solidFill>
              </a:rPr>
              <a:t>Novela zákona č. 280/2009 Sb. (daňový řád)</a:t>
            </a:r>
          </a:p>
        </p:txBody>
      </p:sp>
      <p:sp>
        <p:nvSpPr>
          <p:cNvPr id="3" name="Zástupný symbol pro obsah 2"/>
          <p:cNvSpPr>
            <a:spLocks noGrp="1"/>
          </p:cNvSpPr>
          <p:nvPr>
            <p:ph idx="1"/>
          </p:nvPr>
        </p:nvSpPr>
        <p:spPr>
          <a:xfrm>
            <a:off x="762000" y="1484784"/>
            <a:ext cx="8382000" cy="5373215"/>
          </a:xfrm>
        </p:spPr>
        <p:txBody>
          <a:bodyPr>
            <a:normAutofit fontScale="92500" lnSpcReduction="10000"/>
          </a:bodyPr>
          <a:lstStyle/>
          <a:p>
            <a:pPr>
              <a:buFontTx/>
              <a:buChar char="-"/>
            </a:pPr>
            <a:r>
              <a:rPr lang="cs-CZ" b="1" dirty="0">
                <a:solidFill>
                  <a:srgbClr val="002060"/>
                </a:solidFill>
              </a:rPr>
              <a:t>Zákon č. 94/2018 Sb., účinný od </a:t>
            </a:r>
            <a:r>
              <a:rPr lang="cs-CZ" b="1" dirty="0">
                <a:solidFill>
                  <a:srgbClr val="FF0000"/>
                </a:solidFill>
              </a:rPr>
              <a:t>5. června 2018:</a:t>
            </a:r>
          </a:p>
          <a:p>
            <a:pPr>
              <a:buFontTx/>
              <a:buChar char="-"/>
            </a:pPr>
            <a:r>
              <a:rPr lang="cs-CZ" b="1" dirty="0">
                <a:solidFill>
                  <a:srgbClr val="002060"/>
                </a:solidFill>
              </a:rPr>
              <a:t>V § 21 se na konci odstavce 6 doplňuje věta </a:t>
            </a:r>
            <a:r>
              <a:rPr lang="cs-CZ" b="1" i="1" dirty="0">
                <a:solidFill>
                  <a:srgbClr val="002060"/>
                </a:solidFill>
              </a:rPr>
              <a:t>„Povinnosti mlčenlivosti se advokát nemůže dovolávat při poskytnutí informací správci daně při plnění povinností stanovených daňovým řádem advokátovi jako povinné osobě podle zákona o některých opatřeních proti legalizaci výnosů z trestné činnosti a financování terorismu.</a:t>
            </a:r>
          </a:p>
          <a:p>
            <a:pPr>
              <a:buFontTx/>
              <a:buChar char="-"/>
            </a:pPr>
            <a:r>
              <a:rPr lang="cs-CZ" sz="3000" b="1" dirty="0">
                <a:solidFill>
                  <a:srgbClr val="002060"/>
                </a:solidFill>
              </a:rPr>
              <a:t>Žádost může podat pouze Generální finanční ředitelství, a to prostřednictvím České advokátní komory, a odpověď na žádost putuje zpět stejným způsobem</a:t>
            </a:r>
            <a:endParaRPr lang="cs-CZ" sz="3000" b="1" i="1" dirty="0">
              <a:solidFill>
                <a:srgbClr val="002060"/>
              </a:solidFill>
            </a:endParaRPr>
          </a:p>
        </p:txBody>
      </p:sp>
    </p:spTree>
    <p:extLst>
      <p:ext uri="{BB962C8B-B14F-4D97-AF65-F5344CB8AC3E}">
        <p14:creationId xmlns:p14="http://schemas.microsoft.com/office/powerpoint/2010/main" val="2308200377"/>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202488" cy="2007240"/>
          </a:xfrm>
        </p:spPr>
        <p:txBody>
          <a:bodyPr>
            <a:normAutofit/>
          </a:bodyPr>
          <a:lstStyle/>
          <a:p>
            <a:pPr algn="ctr"/>
            <a:r>
              <a:rPr lang="cs-CZ" b="1" dirty="0">
                <a:solidFill>
                  <a:srgbClr val="00B0F0"/>
                </a:solidFill>
              </a:rPr>
              <a:t>Kdy se použije smluvní odměna           a kdy mimosmluvní?</a:t>
            </a:r>
          </a:p>
        </p:txBody>
      </p:sp>
      <p:sp>
        <p:nvSpPr>
          <p:cNvPr id="3" name="Zástupný symbol pro obsah 2"/>
          <p:cNvSpPr>
            <a:spLocks noGrp="1"/>
          </p:cNvSpPr>
          <p:nvPr>
            <p:ph idx="1"/>
          </p:nvPr>
        </p:nvSpPr>
        <p:spPr>
          <a:xfrm>
            <a:off x="762000" y="2492896"/>
            <a:ext cx="8077200" cy="4104456"/>
          </a:xfrm>
        </p:spPr>
        <p:txBody>
          <a:bodyPr/>
          <a:lstStyle/>
          <a:p>
            <a:pPr marL="0" indent="0" algn="ctr">
              <a:buNone/>
            </a:pPr>
            <a:r>
              <a:rPr lang="cs-CZ" sz="4000" b="1" dirty="0">
                <a:solidFill>
                  <a:srgbClr val="002060"/>
                </a:solidFill>
              </a:rPr>
              <a:t>Odměna advokáta za poskytování právních služeb se řídí jeho smlouvou s klientem; není-li odměna advokáta takto určena, řídí se ustanoveními vyhlášky o mimosmluvní odměně.     (§ 1 AT)</a:t>
            </a:r>
          </a:p>
          <a:p>
            <a:pPr marL="0" indent="0">
              <a:buNone/>
            </a:pPr>
            <a:endParaRPr lang="cs-CZ" dirty="0"/>
          </a:p>
        </p:txBody>
      </p:sp>
    </p:spTree>
    <p:extLst>
      <p:ext uri="{BB962C8B-B14F-4D97-AF65-F5344CB8AC3E}">
        <p14:creationId xmlns:p14="http://schemas.microsoft.com/office/powerpoint/2010/main" val="516306694"/>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88640"/>
            <a:ext cx="8077200" cy="1143000"/>
          </a:xfrm>
        </p:spPr>
        <p:txBody>
          <a:bodyPr/>
          <a:lstStyle/>
          <a:p>
            <a:pPr algn="ctr"/>
            <a:r>
              <a:rPr lang="cs-CZ" b="1" dirty="0">
                <a:solidFill>
                  <a:srgbClr val="00B0F0"/>
                </a:solidFill>
              </a:rPr>
              <a:t>Pojetí Advokátního tarifu</a:t>
            </a:r>
          </a:p>
        </p:txBody>
      </p:sp>
      <p:sp>
        <p:nvSpPr>
          <p:cNvPr id="3" name="Zástupný symbol pro obsah 2"/>
          <p:cNvSpPr>
            <a:spLocks noGrp="1"/>
          </p:cNvSpPr>
          <p:nvPr>
            <p:ph idx="1"/>
          </p:nvPr>
        </p:nvSpPr>
        <p:spPr>
          <a:xfrm>
            <a:off x="755576" y="1460782"/>
            <a:ext cx="8077200" cy="5400601"/>
          </a:xfrm>
        </p:spPr>
        <p:txBody>
          <a:bodyPr>
            <a:normAutofit fontScale="92500" lnSpcReduction="20000"/>
          </a:bodyPr>
          <a:lstStyle/>
          <a:p>
            <a:r>
              <a:rPr lang="cs-CZ" sz="3600" b="1" dirty="0">
                <a:solidFill>
                  <a:srgbClr val="002060"/>
                </a:solidFill>
              </a:rPr>
              <a:t>Tarifní hodnota (hodnota sporu nebo fikce hodnoty sporu, nejde-li spor penězi ocenit) - § 7 AT</a:t>
            </a:r>
          </a:p>
          <a:p>
            <a:r>
              <a:rPr lang="cs-CZ" sz="3600" b="1" dirty="0">
                <a:solidFill>
                  <a:srgbClr val="002060"/>
                </a:solidFill>
              </a:rPr>
              <a:t>Odměna za každý jednotlivý úkon - § 11 AT</a:t>
            </a:r>
          </a:p>
          <a:p>
            <a:r>
              <a:rPr lang="cs-CZ" sz="3600" b="1" dirty="0">
                <a:solidFill>
                  <a:srgbClr val="002060"/>
                </a:solidFill>
              </a:rPr>
              <a:t>Plus režijní paušál za každý úkon - § 13 odst. 2 - </a:t>
            </a:r>
            <a:r>
              <a:rPr lang="cs-CZ" sz="3600" b="1" dirty="0">
                <a:solidFill>
                  <a:srgbClr val="FF0000"/>
                </a:solidFill>
              </a:rPr>
              <a:t>300 Kč</a:t>
            </a:r>
            <a:endParaRPr lang="cs-CZ" sz="3600" b="1" dirty="0">
              <a:solidFill>
                <a:srgbClr val="002060"/>
              </a:solidFill>
            </a:endParaRPr>
          </a:p>
          <a:p>
            <a:r>
              <a:rPr lang="cs-CZ" sz="3600" b="1" dirty="0">
                <a:solidFill>
                  <a:srgbClr val="002060"/>
                </a:solidFill>
              </a:rPr>
              <a:t>Plus DPH, je-li advokát plátce - § 14a AT</a:t>
            </a:r>
          </a:p>
          <a:p>
            <a:r>
              <a:rPr lang="cs-CZ" sz="3600" b="1" dirty="0">
                <a:solidFill>
                  <a:srgbClr val="002060"/>
                </a:solidFill>
              </a:rPr>
              <a:t>Plus hotové výdaje - § 13 odst. 1</a:t>
            </a:r>
          </a:p>
          <a:p>
            <a:r>
              <a:rPr lang="cs-CZ" sz="3600" b="1" dirty="0">
                <a:solidFill>
                  <a:srgbClr val="002060"/>
                </a:solidFill>
              </a:rPr>
              <a:t>Náhrada za promeškaný čas (je-li advokát na cestě a při čekání) -  § 14 AT - </a:t>
            </a:r>
            <a:r>
              <a:rPr lang="cs-CZ" sz="3600" b="1" dirty="0">
                <a:solidFill>
                  <a:srgbClr val="FF0000"/>
                </a:solidFill>
              </a:rPr>
              <a:t>100 Kč za každých 30 minut</a:t>
            </a:r>
            <a:endParaRPr lang="cs-CZ" sz="3600" b="1" dirty="0">
              <a:solidFill>
                <a:srgbClr val="002060"/>
              </a:solidFill>
            </a:endParaRPr>
          </a:p>
          <a:p>
            <a:endParaRPr lang="cs-CZ" dirty="0"/>
          </a:p>
          <a:p>
            <a:endParaRPr lang="cs-CZ" dirty="0"/>
          </a:p>
        </p:txBody>
      </p:sp>
    </p:spTree>
    <p:extLst>
      <p:ext uri="{BB962C8B-B14F-4D97-AF65-F5344CB8AC3E}">
        <p14:creationId xmlns:p14="http://schemas.microsoft.com/office/powerpoint/2010/main" val="1598065522"/>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1052736"/>
          </a:xfrm>
        </p:spPr>
        <p:txBody>
          <a:bodyPr/>
          <a:lstStyle/>
          <a:p>
            <a:pPr algn="ctr"/>
            <a:r>
              <a:rPr lang="cs-CZ" b="1" dirty="0">
                <a:solidFill>
                  <a:srgbClr val="00B0F0"/>
                </a:solidFill>
              </a:rPr>
              <a:t>Tarifní hodnota a odměna</a:t>
            </a:r>
          </a:p>
        </p:txBody>
      </p:sp>
      <p:sp>
        <p:nvSpPr>
          <p:cNvPr id="3" name="Zástupný symbol pro obsah 2"/>
          <p:cNvSpPr>
            <a:spLocks noGrp="1"/>
          </p:cNvSpPr>
          <p:nvPr>
            <p:ph idx="1"/>
          </p:nvPr>
        </p:nvSpPr>
        <p:spPr>
          <a:xfrm>
            <a:off x="762000" y="836712"/>
            <a:ext cx="8077200" cy="6021287"/>
          </a:xfrm>
        </p:spPr>
        <p:txBody>
          <a:bodyPr>
            <a:noAutofit/>
          </a:bodyPr>
          <a:lstStyle/>
          <a:p>
            <a:pPr marL="0" indent="0">
              <a:buNone/>
            </a:pPr>
            <a:r>
              <a:rPr lang="cs-CZ" sz="2400" b="1" dirty="0">
                <a:solidFill>
                  <a:srgbClr val="002060"/>
                </a:solidFill>
              </a:rPr>
              <a:t>Sazba mimosmluvní odměny za jeden úkon právní služby činí   z tarifní hodnoty</a:t>
            </a:r>
          </a:p>
          <a:p>
            <a:pPr marL="0" indent="0">
              <a:buNone/>
            </a:pPr>
            <a:r>
              <a:rPr lang="cs-CZ" sz="2400" b="1" dirty="0">
                <a:solidFill>
                  <a:srgbClr val="002060"/>
                </a:solidFill>
              </a:rPr>
              <a:t>1. do </a:t>
            </a:r>
            <a:r>
              <a:rPr lang="cs-CZ" sz="2400" b="1" dirty="0">
                <a:solidFill>
                  <a:srgbClr val="00B050"/>
                </a:solidFill>
              </a:rPr>
              <a:t>500</a:t>
            </a:r>
            <a:r>
              <a:rPr lang="cs-CZ" sz="2400" b="1" dirty="0">
                <a:solidFill>
                  <a:srgbClr val="002060"/>
                </a:solidFill>
              </a:rPr>
              <a:t> Kč.………………………………………………...…	</a:t>
            </a:r>
            <a:r>
              <a:rPr lang="cs-CZ" sz="2400" b="1" dirty="0">
                <a:solidFill>
                  <a:srgbClr val="FF0000"/>
                </a:solidFill>
              </a:rPr>
              <a:t>300 Kč</a:t>
            </a:r>
          </a:p>
          <a:p>
            <a:pPr marL="0" indent="0">
              <a:buNone/>
            </a:pPr>
            <a:r>
              <a:rPr lang="cs-CZ" sz="2400" b="1" dirty="0">
                <a:solidFill>
                  <a:srgbClr val="002060"/>
                </a:solidFill>
              </a:rPr>
              <a:t>2. přes </a:t>
            </a:r>
            <a:r>
              <a:rPr lang="cs-CZ" sz="2400" b="1" dirty="0">
                <a:solidFill>
                  <a:srgbClr val="00B050"/>
                </a:solidFill>
              </a:rPr>
              <a:t>500 Kč do 1 000 </a:t>
            </a:r>
            <a:r>
              <a:rPr lang="cs-CZ" sz="2400" b="1" dirty="0">
                <a:solidFill>
                  <a:srgbClr val="002060"/>
                </a:solidFill>
              </a:rPr>
              <a:t>Kč……………………............       </a:t>
            </a:r>
            <a:r>
              <a:rPr lang="cs-CZ" sz="2400" b="1" dirty="0">
                <a:solidFill>
                  <a:srgbClr val="FF0000"/>
                </a:solidFill>
              </a:rPr>
              <a:t>500 Kč</a:t>
            </a:r>
          </a:p>
          <a:p>
            <a:pPr marL="0" indent="0">
              <a:buNone/>
            </a:pPr>
            <a:r>
              <a:rPr lang="cs-CZ" sz="2400" b="1" dirty="0">
                <a:solidFill>
                  <a:srgbClr val="002060"/>
                </a:solidFill>
              </a:rPr>
              <a:t>3. přes </a:t>
            </a:r>
            <a:r>
              <a:rPr lang="cs-CZ" sz="2400" b="1" dirty="0">
                <a:solidFill>
                  <a:srgbClr val="00B050"/>
                </a:solidFill>
              </a:rPr>
              <a:t>1 000 Kč do 5 000 </a:t>
            </a:r>
            <a:r>
              <a:rPr lang="cs-CZ" sz="2400" b="1" dirty="0">
                <a:solidFill>
                  <a:srgbClr val="002060"/>
                </a:solidFill>
              </a:rPr>
              <a:t>Kč………………………......    </a:t>
            </a:r>
            <a:r>
              <a:rPr lang="cs-CZ" sz="2400" b="1" dirty="0">
                <a:solidFill>
                  <a:srgbClr val="FF0000"/>
                </a:solidFill>
              </a:rPr>
              <a:t>1 000 Kč</a:t>
            </a:r>
            <a:endParaRPr lang="cs-CZ" sz="2400" b="1" dirty="0">
              <a:solidFill>
                <a:srgbClr val="002060"/>
              </a:solidFill>
            </a:endParaRPr>
          </a:p>
          <a:p>
            <a:pPr marL="0" indent="0">
              <a:buNone/>
            </a:pPr>
            <a:r>
              <a:rPr lang="cs-CZ" sz="2400" b="1" dirty="0">
                <a:solidFill>
                  <a:srgbClr val="002060"/>
                </a:solidFill>
              </a:rPr>
              <a:t>4. přes </a:t>
            </a:r>
            <a:r>
              <a:rPr lang="cs-CZ" sz="2400" b="1" dirty="0">
                <a:solidFill>
                  <a:srgbClr val="00B050"/>
                </a:solidFill>
              </a:rPr>
              <a:t>5 000 Kč do 10 000</a:t>
            </a:r>
            <a:r>
              <a:rPr lang="cs-CZ" sz="2400" b="1" dirty="0">
                <a:solidFill>
                  <a:srgbClr val="002060"/>
                </a:solidFill>
              </a:rPr>
              <a:t> Kč……...………............    </a:t>
            </a:r>
            <a:r>
              <a:rPr lang="cs-CZ" sz="2400" b="1" dirty="0">
                <a:solidFill>
                  <a:srgbClr val="FF0000"/>
                </a:solidFill>
              </a:rPr>
              <a:t>1 500 Kč</a:t>
            </a:r>
          </a:p>
          <a:p>
            <a:pPr marL="0" indent="0">
              <a:buNone/>
            </a:pPr>
            <a:r>
              <a:rPr lang="cs-CZ" sz="2400" b="1" dirty="0">
                <a:solidFill>
                  <a:srgbClr val="002060"/>
                </a:solidFill>
              </a:rPr>
              <a:t>5. přes </a:t>
            </a:r>
            <a:r>
              <a:rPr lang="cs-CZ" sz="2400" b="1" dirty="0">
                <a:solidFill>
                  <a:srgbClr val="00B050"/>
                </a:solidFill>
              </a:rPr>
              <a:t>10 000 Kč do 200 000 </a:t>
            </a:r>
            <a:r>
              <a:rPr lang="cs-CZ" sz="2400" b="1" dirty="0">
                <a:solidFill>
                  <a:srgbClr val="002060"/>
                </a:solidFill>
              </a:rPr>
              <a:t>Kč.........................    </a:t>
            </a:r>
            <a:r>
              <a:rPr lang="cs-CZ" sz="2400" b="1" dirty="0">
                <a:solidFill>
                  <a:srgbClr val="FF0000"/>
                </a:solidFill>
              </a:rPr>
              <a:t>1 500 Kč a 40 </a:t>
            </a:r>
            <a:r>
              <a:rPr lang="cs-CZ" sz="2400" b="1" dirty="0">
                <a:solidFill>
                  <a:srgbClr val="002060"/>
                </a:solidFill>
              </a:rPr>
              <a:t>Kč za každých za­počatých 1000 Kč, o kte­ré hodnota převyšuje 10 000 Kč,</a:t>
            </a:r>
          </a:p>
          <a:p>
            <a:pPr marL="0" indent="0">
              <a:buNone/>
            </a:pPr>
            <a:r>
              <a:rPr lang="cs-CZ" sz="2400" b="1" dirty="0">
                <a:solidFill>
                  <a:srgbClr val="002060"/>
                </a:solidFill>
              </a:rPr>
              <a:t>6. přes </a:t>
            </a:r>
            <a:r>
              <a:rPr lang="cs-CZ" sz="2400" b="1" dirty="0">
                <a:solidFill>
                  <a:srgbClr val="00B050"/>
                </a:solidFill>
              </a:rPr>
              <a:t>200 000 Kč do 10 000 000</a:t>
            </a:r>
            <a:r>
              <a:rPr lang="cs-CZ" sz="2400" b="1" dirty="0">
                <a:solidFill>
                  <a:srgbClr val="002060"/>
                </a:solidFill>
              </a:rPr>
              <a:t> Kč...................   </a:t>
            </a:r>
            <a:r>
              <a:rPr lang="cs-CZ" sz="2400" b="1" dirty="0">
                <a:solidFill>
                  <a:srgbClr val="FF0000"/>
                </a:solidFill>
              </a:rPr>
              <a:t>9 100 Kč a 40 </a:t>
            </a:r>
            <a:r>
              <a:rPr lang="cs-CZ" sz="2400" b="1" dirty="0">
                <a:solidFill>
                  <a:srgbClr val="002060"/>
                </a:solidFill>
              </a:rPr>
              <a:t>Kč za každých započatých 10 000 Kč, o které hodnota převyšuje 200 000 Kč,</a:t>
            </a:r>
          </a:p>
          <a:p>
            <a:pPr marL="0" indent="0">
              <a:buNone/>
            </a:pPr>
            <a:r>
              <a:rPr lang="cs-CZ" sz="2400" b="1" dirty="0">
                <a:solidFill>
                  <a:srgbClr val="002060"/>
                </a:solidFill>
              </a:rPr>
              <a:t>7. přes </a:t>
            </a:r>
            <a:r>
              <a:rPr lang="cs-CZ" sz="2400" b="1" dirty="0">
                <a:solidFill>
                  <a:srgbClr val="00B050"/>
                </a:solidFill>
              </a:rPr>
              <a:t>10 000 000 </a:t>
            </a:r>
            <a:r>
              <a:rPr lang="cs-CZ" sz="2400" b="1" dirty="0">
                <a:solidFill>
                  <a:srgbClr val="002060"/>
                </a:solidFill>
              </a:rPr>
              <a:t>Kč……………………………...........  </a:t>
            </a:r>
            <a:r>
              <a:rPr lang="cs-CZ" sz="2400" b="1" dirty="0">
                <a:solidFill>
                  <a:srgbClr val="FF0000"/>
                </a:solidFill>
              </a:rPr>
              <a:t>48 300 Kč a 40 </a:t>
            </a:r>
            <a:r>
              <a:rPr lang="cs-CZ" sz="2400" b="1" dirty="0">
                <a:solidFill>
                  <a:srgbClr val="002060"/>
                </a:solidFill>
              </a:rPr>
              <a:t>Kč za každých započatých 100 000 Kč, o které hodnota převyšuje 10 000 000 Kč.</a:t>
            </a:r>
          </a:p>
          <a:p>
            <a:r>
              <a:rPr lang="cs-CZ" sz="2400" b="1" dirty="0">
                <a:solidFill>
                  <a:srgbClr val="002060"/>
                </a:solidFill>
              </a:rPr>
              <a:t> </a:t>
            </a:r>
          </a:p>
          <a:p>
            <a:endParaRPr lang="cs-CZ" sz="2400" b="1" dirty="0">
              <a:solidFill>
                <a:srgbClr val="002060"/>
              </a:solidFill>
            </a:endParaRPr>
          </a:p>
        </p:txBody>
      </p:sp>
    </p:spTree>
    <p:extLst>
      <p:ext uri="{BB962C8B-B14F-4D97-AF65-F5344CB8AC3E}">
        <p14:creationId xmlns:p14="http://schemas.microsoft.com/office/powerpoint/2010/main" val="671143037"/>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88640"/>
            <a:ext cx="8077200" cy="1143000"/>
          </a:xfrm>
        </p:spPr>
        <p:txBody>
          <a:bodyPr/>
          <a:lstStyle/>
          <a:p>
            <a:pPr algn="ctr"/>
            <a:r>
              <a:rPr lang="cs-CZ" b="1" dirty="0">
                <a:solidFill>
                  <a:srgbClr val="00B0F0"/>
                </a:solidFill>
              </a:rPr>
              <a:t>Příklady odměny za úkon</a:t>
            </a:r>
          </a:p>
        </p:txBody>
      </p:sp>
      <p:sp>
        <p:nvSpPr>
          <p:cNvPr id="3" name="Zástupný symbol pro obsah 2"/>
          <p:cNvSpPr>
            <a:spLocks noGrp="1"/>
          </p:cNvSpPr>
          <p:nvPr>
            <p:ph idx="1"/>
          </p:nvPr>
        </p:nvSpPr>
        <p:spPr>
          <a:xfrm>
            <a:off x="755576" y="1196752"/>
            <a:ext cx="8077200" cy="5664631"/>
          </a:xfrm>
        </p:spPr>
        <p:txBody>
          <a:bodyPr>
            <a:normAutofit fontScale="92500"/>
          </a:bodyPr>
          <a:lstStyle/>
          <a:p>
            <a:r>
              <a:rPr lang="cs-CZ" sz="2800" b="1" dirty="0">
                <a:solidFill>
                  <a:srgbClr val="002060"/>
                </a:solidFill>
              </a:rPr>
              <a:t>O vydání klíčů od bytu: </a:t>
            </a:r>
            <a:r>
              <a:rPr lang="cs-CZ" sz="2800" b="1" dirty="0">
                <a:solidFill>
                  <a:srgbClr val="FF0000"/>
                </a:solidFill>
              </a:rPr>
              <a:t>1500 Kč.</a:t>
            </a:r>
          </a:p>
          <a:p>
            <a:r>
              <a:rPr lang="cs-CZ" sz="2800" b="1" dirty="0">
                <a:solidFill>
                  <a:srgbClr val="002060"/>
                </a:solidFill>
              </a:rPr>
              <a:t>Žaloba o 50.000 Kč: </a:t>
            </a:r>
            <a:r>
              <a:rPr lang="cs-CZ" sz="2800" b="1" dirty="0">
                <a:solidFill>
                  <a:srgbClr val="FF0000"/>
                </a:solidFill>
              </a:rPr>
              <a:t>3100 Kč.</a:t>
            </a:r>
          </a:p>
          <a:p>
            <a:r>
              <a:rPr lang="cs-CZ" sz="2800" b="1" dirty="0">
                <a:solidFill>
                  <a:srgbClr val="002060"/>
                </a:solidFill>
              </a:rPr>
              <a:t>Výživné na manželku 3000 Kč měsíčně: </a:t>
            </a:r>
            <a:r>
              <a:rPr lang="cs-CZ" sz="2800" b="1" dirty="0">
                <a:solidFill>
                  <a:srgbClr val="FF0000"/>
                </a:solidFill>
              </a:rPr>
              <a:t>8300 Kč.</a:t>
            </a:r>
          </a:p>
          <a:p>
            <a:r>
              <a:rPr lang="cs-CZ" sz="2800" b="1" dirty="0">
                <a:solidFill>
                  <a:srgbClr val="002060"/>
                </a:solidFill>
              </a:rPr>
              <a:t>Styk s dítětem: </a:t>
            </a:r>
            <a:r>
              <a:rPr lang="cs-CZ" sz="2800" b="1" dirty="0">
                <a:solidFill>
                  <a:srgbClr val="FF0000"/>
                </a:solidFill>
              </a:rPr>
              <a:t>1.000 Kč.</a:t>
            </a:r>
          </a:p>
          <a:p>
            <a:r>
              <a:rPr lang="cs-CZ" sz="2800" b="1" dirty="0">
                <a:solidFill>
                  <a:srgbClr val="002060"/>
                </a:solidFill>
              </a:rPr>
              <a:t>Kupní smlouva nemovitost 5 milionů Kč: </a:t>
            </a:r>
            <a:r>
              <a:rPr lang="cs-CZ" sz="2800" b="1" dirty="0">
                <a:solidFill>
                  <a:srgbClr val="FF0000"/>
                </a:solidFill>
              </a:rPr>
              <a:t>28.300 Kč.</a:t>
            </a:r>
          </a:p>
          <a:p>
            <a:r>
              <a:rPr lang="cs-CZ" sz="2800" b="1" dirty="0">
                <a:solidFill>
                  <a:srgbClr val="002060"/>
                </a:solidFill>
              </a:rPr>
              <a:t>O neplatnost výpovědi: </a:t>
            </a:r>
            <a:r>
              <a:rPr lang="cs-CZ" sz="2800" b="1" dirty="0">
                <a:solidFill>
                  <a:srgbClr val="FF0000"/>
                </a:solidFill>
              </a:rPr>
              <a:t>1500 Kč.</a:t>
            </a:r>
          </a:p>
          <a:p>
            <a:r>
              <a:rPr lang="cs-CZ" sz="2800" b="1" dirty="0">
                <a:solidFill>
                  <a:srgbClr val="002060"/>
                </a:solidFill>
              </a:rPr>
              <a:t>O vypořádání SJM v hodnotě 3 milionů aktiv a 940.000 pasiv: </a:t>
            </a:r>
            <a:r>
              <a:rPr lang="cs-CZ" sz="2800" b="1" dirty="0">
                <a:solidFill>
                  <a:srgbClr val="FF0000"/>
                </a:solidFill>
              </a:rPr>
              <a:t>24.060 Kč.</a:t>
            </a:r>
          </a:p>
          <a:p>
            <a:r>
              <a:rPr lang="cs-CZ" sz="2800" b="1" dirty="0">
                <a:solidFill>
                  <a:srgbClr val="002060"/>
                </a:solidFill>
              </a:rPr>
              <a:t>O tiskovou opravu: </a:t>
            </a:r>
            <a:r>
              <a:rPr lang="cs-CZ" sz="2800" b="1" dirty="0">
                <a:solidFill>
                  <a:srgbClr val="FF0000"/>
                </a:solidFill>
              </a:rPr>
              <a:t>2500 Kč.</a:t>
            </a:r>
          </a:p>
          <a:p>
            <a:r>
              <a:rPr lang="cs-CZ" sz="2800" b="1" dirty="0">
                <a:solidFill>
                  <a:srgbClr val="002060"/>
                </a:solidFill>
              </a:rPr>
              <a:t>O prodej podniku v hodnotě 20 milionů Kč: </a:t>
            </a:r>
            <a:r>
              <a:rPr lang="cs-CZ" sz="2800" b="1" dirty="0">
                <a:solidFill>
                  <a:srgbClr val="FF0000"/>
                </a:solidFill>
              </a:rPr>
              <a:t>52.300 Kč.</a:t>
            </a:r>
          </a:p>
          <a:p>
            <a:r>
              <a:rPr lang="cs-CZ" sz="2800" b="1" dirty="0">
                <a:solidFill>
                  <a:srgbClr val="002060"/>
                </a:solidFill>
              </a:rPr>
              <a:t>O zbavení svéprávnosti: </a:t>
            </a:r>
            <a:r>
              <a:rPr lang="cs-CZ" sz="2800" b="1" dirty="0">
                <a:solidFill>
                  <a:srgbClr val="FF0000"/>
                </a:solidFill>
              </a:rPr>
              <a:t>1000 Kč.</a:t>
            </a:r>
          </a:p>
          <a:p>
            <a:r>
              <a:rPr lang="cs-CZ" sz="2800" b="1" dirty="0">
                <a:solidFill>
                  <a:srgbClr val="002060"/>
                </a:solidFill>
              </a:rPr>
              <a:t>O vrácení řidičského průkazu: </a:t>
            </a:r>
            <a:r>
              <a:rPr lang="cs-CZ" sz="2800" b="1" dirty="0">
                <a:solidFill>
                  <a:srgbClr val="FF0000"/>
                </a:solidFill>
              </a:rPr>
              <a:t>1000 Kč.</a:t>
            </a:r>
          </a:p>
          <a:p>
            <a:endParaRPr lang="cs-CZ" dirty="0"/>
          </a:p>
        </p:txBody>
      </p:sp>
    </p:spTree>
    <p:extLst>
      <p:ext uri="{BB962C8B-B14F-4D97-AF65-F5344CB8AC3E}">
        <p14:creationId xmlns:p14="http://schemas.microsoft.com/office/powerpoint/2010/main" val="3714381615"/>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260648"/>
            <a:ext cx="8077200" cy="1143000"/>
          </a:xfrm>
        </p:spPr>
        <p:txBody>
          <a:bodyPr/>
          <a:lstStyle/>
          <a:p>
            <a:pPr algn="ctr"/>
            <a:r>
              <a:rPr lang="cs-CZ" b="1" dirty="0">
                <a:solidFill>
                  <a:srgbClr val="00B0F0"/>
                </a:solidFill>
              </a:rPr>
              <a:t>Ustanovení advokáta</a:t>
            </a:r>
          </a:p>
        </p:txBody>
      </p:sp>
      <p:sp>
        <p:nvSpPr>
          <p:cNvPr id="3" name="Content Placeholder 2"/>
          <p:cNvSpPr>
            <a:spLocks noGrp="1"/>
          </p:cNvSpPr>
          <p:nvPr>
            <p:ph idx="1"/>
            <p:custDataLst>
              <p:tags r:id="rId3"/>
            </p:custDataLst>
          </p:nvPr>
        </p:nvSpPr>
        <p:spPr>
          <a:xfrm>
            <a:off x="762000" y="1412776"/>
            <a:ext cx="8077200" cy="5256583"/>
          </a:xfrm>
        </p:spPr>
        <p:txBody>
          <a:bodyPr>
            <a:normAutofit fontScale="92500"/>
          </a:bodyPr>
          <a:lstStyle/>
          <a:p>
            <a:r>
              <a:rPr lang="cs-CZ" sz="4000" b="1" dirty="0">
                <a:solidFill>
                  <a:srgbClr val="002060"/>
                </a:solidFill>
              </a:rPr>
              <a:t>Byl-li advokát ustanoven, hradí jeho odměnu stát (§ 23 ZA, § 140 odst. 2     o. s. ř.)</a:t>
            </a:r>
          </a:p>
          <a:p>
            <a:r>
              <a:rPr lang="cs-CZ" sz="4000" b="1" dirty="0">
                <a:solidFill>
                  <a:srgbClr val="002060"/>
                </a:solidFill>
              </a:rPr>
              <a:t>Podle § 30 odst. 1 o. s. ř., § 38 </a:t>
            </a:r>
            <a:r>
              <a:rPr lang="cs-CZ" sz="4000" b="1" dirty="0" err="1">
                <a:solidFill>
                  <a:srgbClr val="002060"/>
                </a:solidFill>
              </a:rPr>
              <a:t>tr</a:t>
            </a:r>
            <a:r>
              <a:rPr lang="cs-CZ" sz="4000" b="1" dirty="0">
                <a:solidFill>
                  <a:srgbClr val="002060"/>
                </a:solidFill>
              </a:rPr>
              <a:t>. ř.,      § 35 odst. 7 soudního řádu správního.</a:t>
            </a:r>
          </a:p>
          <a:p>
            <a:r>
              <a:rPr lang="cs-CZ" sz="4000" b="1" dirty="0">
                <a:solidFill>
                  <a:srgbClr val="002060"/>
                </a:solidFill>
              </a:rPr>
              <a:t>Soud vybírá z  pořadníku advokátů jen v trestním řízení (§ 39 odst. 2, 3, 4 </a:t>
            </a:r>
            <a:r>
              <a:rPr lang="cs-CZ" sz="4000" b="1" dirty="0" err="1">
                <a:solidFill>
                  <a:srgbClr val="002060"/>
                </a:solidFill>
              </a:rPr>
              <a:t>tr</a:t>
            </a:r>
            <a:r>
              <a:rPr lang="cs-CZ" sz="4000" b="1" dirty="0">
                <a:solidFill>
                  <a:srgbClr val="002060"/>
                </a:solidFill>
              </a:rPr>
              <a:t>. řádu)</a:t>
            </a:r>
          </a:p>
        </p:txBody>
      </p:sp>
    </p:spTree>
    <p:custDataLst>
      <p:tags r:id="rId1"/>
    </p:custDataLst>
    <p:extLst>
      <p:ext uri="{BB962C8B-B14F-4D97-AF65-F5344CB8AC3E}">
        <p14:creationId xmlns:p14="http://schemas.microsoft.com/office/powerpoint/2010/main" val="7550537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2675"/>
            <a:ext cx="8077200" cy="855112"/>
          </a:xfrm>
        </p:spPr>
        <p:txBody>
          <a:bodyPr/>
          <a:lstStyle/>
          <a:p>
            <a:pPr algn="ctr"/>
            <a:r>
              <a:rPr lang="cs-CZ" b="1" dirty="0">
                <a:solidFill>
                  <a:srgbClr val="00B0F0"/>
                </a:solidFill>
              </a:rPr>
              <a:t>Rozlišujte pojmy!</a:t>
            </a:r>
          </a:p>
        </p:txBody>
      </p:sp>
      <p:sp>
        <p:nvSpPr>
          <p:cNvPr id="3" name="Zástupný symbol pro obsah 2"/>
          <p:cNvSpPr>
            <a:spLocks noGrp="1"/>
          </p:cNvSpPr>
          <p:nvPr>
            <p:ph idx="1"/>
          </p:nvPr>
        </p:nvSpPr>
        <p:spPr>
          <a:xfrm>
            <a:off x="683568" y="980728"/>
            <a:ext cx="8077200" cy="5760640"/>
          </a:xfrm>
        </p:spPr>
        <p:txBody>
          <a:bodyPr>
            <a:normAutofit fontScale="92500" lnSpcReduction="10000"/>
          </a:bodyPr>
          <a:lstStyle/>
          <a:p>
            <a:r>
              <a:rPr lang="cs-CZ" b="1" dirty="0">
                <a:solidFill>
                  <a:srgbClr val="FF0000"/>
                </a:solidFill>
              </a:rPr>
              <a:t>Ustanovení advokáta </a:t>
            </a:r>
            <a:r>
              <a:rPr lang="cs-CZ" b="1" dirty="0">
                <a:solidFill>
                  <a:srgbClr val="002060"/>
                </a:solidFill>
              </a:rPr>
              <a:t>(v civilním či správním řízení)</a:t>
            </a:r>
          </a:p>
          <a:p>
            <a:r>
              <a:rPr lang="cs-CZ" b="1" dirty="0">
                <a:solidFill>
                  <a:srgbClr val="FF0000"/>
                </a:solidFill>
              </a:rPr>
              <a:t>Ustanovení zmocněnce poškozeného </a:t>
            </a:r>
            <a:r>
              <a:rPr lang="cs-CZ" b="1" dirty="0">
                <a:solidFill>
                  <a:srgbClr val="002060"/>
                </a:solidFill>
              </a:rPr>
              <a:t>- opatrovníka (v adhezním řízení podle § 45 </a:t>
            </a:r>
            <a:r>
              <a:rPr lang="cs-CZ" b="1" dirty="0" err="1">
                <a:solidFill>
                  <a:srgbClr val="002060"/>
                </a:solidFill>
              </a:rPr>
              <a:t>tr</a:t>
            </a:r>
            <a:r>
              <a:rPr lang="cs-CZ" b="1" dirty="0">
                <a:solidFill>
                  <a:srgbClr val="002060"/>
                </a:solidFill>
              </a:rPr>
              <a:t>. řádu)</a:t>
            </a:r>
          </a:p>
          <a:p>
            <a:r>
              <a:rPr lang="cs-CZ" b="1" dirty="0">
                <a:solidFill>
                  <a:srgbClr val="FF0000"/>
                </a:solidFill>
              </a:rPr>
              <a:t>Pověření mediátora </a:t>
            </a:r>
            <a:r>
              <a:rPr lang="cs-CZ" b="1" dirty="0">
                <a:solidFill>
                  <a:srgbClr val="002060"/>
                </a:solidFill>
              </a:rPr>
              <a:t>(§ 100 odst. 2, § 114c odst. 3, § 474, § 503 odst. 1 písm. a) z. ř. s.)</a:t>
            </a:r>
          </a:p>
          <a:p>
            <a:r>
              <a:rPr lang="cs-CZ" b="1" dirty="0">
                <a:solidFill>
                  <a:srgbClr val="FF0000"/>
                </a:solidFill>
              </a:rPr>
              <a:t>Ustanovení obhájce</a:t>
            </a:r>
            <a:r>
              <a:rPr lang="cs-CZ" b="1" dirty="0">
                <a:solidFill>
                  <a:srgbClr val="002060"/>
                </a:solidFill>
              </a:rPr>
              <a:t> (§ 38 a násl. </a:t>
            </a:r>
            <a:r>
              <a:rPr lang="cs-CZ" b="1" dirty="0" err="1">
                <a:solidFill>
                  <a:srgbClr val="002060"/>
                </a:solidFill>
              </a:rPr>
              <a:t>tr</a:t>
            </a:r>
            <a:r>
              <a:rPr lang="cs-CZ" b="1" dirty="0">
                <a:solidFill>
                  <a:srgbClr val="002060"/>
                </a:solidFill>
              </a:rPr>
              <a:t>. řádu)</a:t>
            </a:r>
          </a:p>
          <a:p>
            <a:r>
              <a:rPr lang="cs-CZ" b="1" dirty="0">
                <a:solidFill>
                  <a:srgbClr val="FF0000"/>
                </a:solidFill>
              </a:rPr>
              <a:t>Ustanovení opatrovníka </a:t>
            </a:r>
            <a:r>
              <a:rPr lang="cs-CZ" b="1" dirty="0">
                <a:solidFill>
                  <a:srgbClr val="002060"/>
                </a:solidFill>
              </a:rPr>
              <a:t>(§ 29 odst. 4 o. s. ř., § 118 a násl. z. ř. s., z. č., 218/2003 Sb.)</a:t>
            </a:r>
          </a:p>
          <a:p>
            <a:r>
              <a:rPr lang="cs-CZ" b="1" dirty="0">
                <a:solidFill>
                  <a:srgbClr val="FF0000"/>
                </a:solidFill>
              </a:rPr>
              <a:t>Určení advokáta Českou advokátní komorou     </a:t>
            </a:r>
            <a:r>
              <a:rPr lang="cs-CZ" b="1" dirty="0">
                <a:solidFill>
                  <a:srgbClr val="002060"/>
                </a:solidFill>
              </a:rPr>
              <a:t>(§ 18-§ 18d ZA)</a:t>
            </a:r>
          </a:p>
          <a:p>
            <a:endParaRPr lang="cs-CZ" b="1" dirty="0">
              <a:solidFill>
                <a:srgbClr val="002060"/>
              </a:solidFill>
            </a:endParaRPr>
          </a:p>
          <a:p>
            <a:endParaRPr lang="cs-CZ" b="1" dirty="0">
              <a:solidFill>
                <a:srgbClr val="002060"/>
              </a:solidFill>
            </a:endParaRPr>
          </a:p>
        </p:txBody>
      </p:sp>
    </p:spTree>
    <p:extLst>
      <p:ext uri="{BB962C8B-B14F-4D97-AF65-F5344CB8AC3E}">
        <p14:creationId xmlns:p14="http://schemas.microsoft.com/office/powerpoint/2010/main" val="2466710428"/>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0"/>
            <a:ext cx="8077200" cy="1071136"/>
          </a:xfrm>
        </p:spPr>
        <p:txBody>
          <a:bodyPr/>
          <a:lstStyle/>
          <a:p>
            <a:pPr algn="ctr"/>
            <a:r>
              <a:rPr lang="cs-CZ" b="1" dirty="0">
                <a:solidFill>
                  <a:srgbClr val="00B0F0"/>
                </a:solidFill>
              </a:rPr>
              <a:t>Obecně závazné předpisy</a:t>
            </a:r>
          </a:p>
        </p:txBody>
      </p:sp>
      <p:sp>
        <p:nvSpPr>
          <p:cNvPr id="5" name="Content Placeholder 4"/>
          <p:cNvSpPr>
            <a:spLocks noGrp="1"/>
          </p:cNvSpPr>
          <p:nvPr>
            <p:ph idx="1"/>
            <p:custDataLst>
              <p:tags r:id="rId3"/>
            </p:custDataLst>
          </p:nvPr>
        </p:nvSpPr>
        <p:spPr>
          <a:xfrm>
            <a:off x="683568" y="836712"/>
            <a:ext cx="8460432" cy="6021288"/>
          </a:xfrm>
        </p:spPr>
        <p:txBody>
          <a:bodyPr>
            <a:noAutofit/>
          </a:bodyPr>
          <a:lstStyle/>
          <a:p>
            <a:r>
              <a:rPr lang="cs-CZ" altLang="cs-CZ" b="1" dirty="0">
                <a:solidFill>
                  <a:srgbClr val="002060"/>
                </a:solidFill>
              </a:rPr>
              <a:t>Ústavní zákon č. 2/1993 Sb., Listina základních práv a svobod (článek 28 – právo na spravedlivou odměnu)</a:t>
            </a:r>
          </a:p>
          <a:p>
            <a:r>
              <a:rPr lang="cs-CZ" altLang="cs-CZ" b="1" dirty="0">
                <a:solidFill>
                  <a:srgbClr val="002060"/>
                </a:solidFill>
              </a:rPr>
              <a:t>Zákon o advokacii č. 85/1996 Sb. </a:t>
            </a:r>
            <a:r>
              <a:rPr lang="cs-CZ" altLang="cs-CZ" b="1" dirty="0">
                <a:solidFill>
                  <a:srgbClr val="FF0000"/>
                </a:solidFill>
              </a:rPr>
              <a:t>ZA</a:t>
            </a:r>
          </a:p>
          <a:p>
            <a:r>
              <a:rPr lang="pl-PL" b="1" dirty="0">
                <a:solidFill>
                  <a:srgbClr val="002060"/>
                </a:solidFill>
              </a:rPr>
              <a:t>Zákon č. 99/1963 Sb., občanský soudní řád  </a:t>
            </a:r>
            <a:r>
              <a:rPr lang="pl-PL" b="1" dirty="0">
                <a:solidFill>
                  <a:srgbClr val="FF0000"/>
                </a:solidFill>
              </a:rPr>
              <a:t>o. s. ř.</a:t>
            </a:r>
            <a:r>
              <a:rPr lang="pl-PL" b="1" dirty="0">
                <a:solidFill>
                  <a:srgbClr val="002060"/>
                </a:solidFill>
              </a:rPr>
              <a:t> </a:t>
            </a:r>
          </a:p>
          <a:p>
            <a:r>
              <a:rPr lang="pl-PL" altLang="cs-CZ" b="1" dirty="0">
                <a:solidFill>
                  <a:srgbClr val="002060"/>
                </a:solidFill>
              </a:rPr>
              <a:t>Zákon č. 292/2013 Sb., o zvláštních řízeních soudních  </a:t>
            </a:r>
            <a:r>
              <a:rPr lang="pl-PL" altLang="cs-CZ" b="1" dirty="0">
                <a:solidFill>
                  <a:srgbClr val="FF0000"/>
                </a:solidFill>
              </a:rPr>
              <a:t>z. ř. s.</a:t>
            </a:r>
          </a:p>
          <a:p>
            <a:r>
              <a:rPr lang="cs-CZ" altLang="cs-CZ" b="1" dirty="0">
                <a:solidFill>
                  <a:srgbClr val="002060"/>
                </a:solidFill>
              </a:rPr>
              <a:t>Vyhláška č. 177/1996 Sb. o odměnách advokátů a náhradách advokátů za poskytování právních služeb </a:t>
            </a:r>
            <a:r>
              <a:rPr lang="cs-CZ" altLang="cs-CZ" b="1" dirty="0">
                <a:solidFill>
                  <a:srgbClr val="FF0000"/>
                </a:solidFill>
              </a:rPr>
              <a:t>AT – novela!!! </a:t>
            </a:r>
          </a:p>
          <a:p>
            <a:endParaRPr lang="cs-CZ" sz="3600" dirty="0">
              <a:solidFill>
                <a:srgbClr val="002060"/>
              </a:solidFill>
            </a:endParaRPr>
          </a:p>
        </p:txBody>
      </p:sp>
    </p:spTree>
    <p:custDataLst>
      <p:tags r:id="rId1"/>
    </p:custDataLst>
    <p:extLst>
      <p:ext uri="{BB962C8B-B14F-4D97-AF65-F5344CB8AC3E}">
        <p14:creationId xmlns:p14="http://schemas.microsoft.com/office/powerpoint/2010/main" val="3283358579"/>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116632"/>
            <a:ext cx="8077200" cy="1143000"/>
          </a:xfrm>
        </p:spPr>
        <p:txBody>
          <a:bodyPr/>
          <a:lstStyle/>
          <a:p>
            <a:pPr algn="ctr"/>
            <a:r>
              <a:rPr lang="cs-CZ" b="1" dirty="0">
                <a:solidFill>
                  <a:srgbClr val="00B0F0"/>
                </a:solidFill>
              </a:rPr>
              <a:t>Bezplatná právní pomoc </a:t>
            </a:r>
          </a:p>
        </p:txBody>
      </p:sp>
      <p:sp>
        <p:nvSpPr>
          <p:cNvPr id="3" name="Content Placeholder 2"/>
          <p:cNvSpPr>
            <a:spLocks noGrp="1"/>
          </p:cNvSpPr>
          <p:nvPr>
            <p:ph idx="1"/>
            <p:custDataLst>
              <p:tags r:id="rId3"/>
            </p:custDataLst>
          </p:nvPr>
        </p:nvSpPr>
        <p:spPr>
          <a:xfrm>
            <a:off x="762000" y="1196753"/>
            <a:ext cx="8077200" cy="5661248"/>
          </a:xfrm>
        </p:spPr>
        <p:txBody>
          <a:bodyPr>
            <a:normAutofit fontScale="92500"/>
          </a:bodyPr>
          <a:lstStyle/>
          <a:p>
            <a:r>
              <a:rPr lang="cs-CZ" b="1" dirty="0">
                <a:solidFill>
                  <a:srgbClr val="002060"/>
                </a:solidFill>
              </a:rPr>
              <a:t>Ten, kdo nesplňuje podmínky pro ustanovení soudem, může požádat ČAK o určení.</a:t>
            </a:r>
          </a:p>
          <a:p>
            <a:r>
              <a:rPr lang="cs-CZ" b="1" dirty="0">
                <a:solidFill>
                  <a:srgbClr val="002060"/>
                </a:solidFill>
              </a:rPr>
              <a:t>Advokát nemůže odmítnout (s výjimkou zákonných důvodů, kolize nebo jde-li o zjevně bezdůvodné uplatňování či bránění práva).</a:t>
            </a:r>
          </a:p>
          <a:p>
            <a:r>
              <a:rPr lang="cs-CZ" b="1" dirty="0">
                <a:solidFill>
                  <a:srgbClr val="002060"/>
                </a:solidFill>
              </a:rPr>
              <a:t>Určuje pobočka ČAK v Brně, pro stejný případ určí jen 1x.</a:t>
            </a:r>
          </a:p>
          <a:p>
            <a:r>
              <a:rPr lang="cs-CZ" b="1" dirty="0">
                <a:solidFill>
                  <a:srgbClr val="002060"/>
                </a:solidFill>
              </a:rPr>
              <a:t>V určení uvede, zda advokát poskytne pomoc za odměnu sníženou nebo bezplatně a pro jaký typ bezplatné právní pomoci.</a:t>
            </a:r>
          </a:p>
          <a:p>
            <a:r>
              <a:rPr lang="cs-CZ" b="1" dirty="0">
                <a:solidFill>
                  <a:srgbClr val="002060"/>
                </a:solidFill>
              </a:rPr>
              <a:t>Advokát se může nechat zapsat do seznamu</a:t>
            </a:r>
          </a:p>
        </p:txBody>
      </p:sp>
    </p:spTree>
    <p:custDataLst>
      <p:tags r:id="rId1"/>
    </p:custDataLst>
    <p:extLst>
      <p:ext uri="{BB962C8B-B14F-4D97-AF65-F5344CB8AC3E}">
        <p14:creationId xmlns:p14="http://schemas.microsoft.com/office/powerpoint/2010/main" val="80734930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116632"/>
            <a:ext cx="8077200" cy="1143000"/>
          </a:xfrm>
        </p:spPr>
        <p:txBody>
          <a:bodyPr/>
          <a:lstStyle/>
          <a:p>
            <a:pPr algn="ctr"/>
            <a:r>
              <a:rPr lang="cs-CZ" b="1" dirty="0">
                <a:solidFill>
                  <a:srgbClr val="00B0F0"/>
                </a:solidFill>
              </a:rPr>
              <a:t>Typy </a:t>
            </a:r>
            <a:r>
              <a:rPr lang="cs-CZ" b="1" dirty="0" err="1">
                <a:solidFill>
                  <a:srgbClr val="00B0F0"/>
                </a:solidFill>
              </a:rPr>
              <a:t>bezplatky</a:t>
            </a:r>
            <a:r>
              <a:rPr lang="cs-CZ" b="1" dirty="0">
                <a:solidFill>
                  <a:srgbClr val="00B0F0"/>
                </a:solidFill>
              </a:rPr>
              <a:t> 1 </a:t>
            </a:r>
          </a:p>
        </p:txBody>
      </p:sp>
      <p:sp>
        <p:nvSpPr>
          <p:cNvPr id="3" name="Content Placeholder 2"/>
          <p:cNvSpPr>
            <a:spLocks noGrp="1"/>
          </p:cNvSpPr>
          <p:nvPr>
            <p:ph idx="1"/>
            <p:custDataLst>
              <p:tags r:id="rId3"/>
            </p:custDataLst>
          </p:nvPr>
        </p:nvSpPr>
        <p:spPr>
          <a:xfrm>
            <a:off x="827584" y="1196752"/>
            <a:ext cx="8077200" cy="5661248"/>
          </a:xfrm>
        </p:spPr>
        <p:txBody>
          <a:bodyPr>
            <a:normAutofit lnSpcReduction="10000"/>
          </a:bodyPr>
          <a:lstStyle/>
          <a:p>
            <a:r>
              <a:rPr lang="cs-CZ" b="1" dirty="0">
                <a:solidFill>
                  <a:srgbClr val="002060"/>
                </a:solidFill>
              </a:rPr>
              <a:t>Účinnost 1. července 2018.</a:t>
            </a:r>
          </a:p>
          <a:p>
            <a:r>
              <a:rPr lang="cs-CZ" b="1" dirty="0">
                <a:solidFill>
                  <a:srgbClr val="FF0000"/>
                </a:solidFill>
              </a:rPr>
              <a:t>Právní porada (§ 18a): </a:t>
            </a:r>
            <a:r>
              <a:rPr lang="cs-CZ" b="1" dirty="0">
                <a:solidFill>
                  <a:srgbClr val="002060"/>
                </a:solidFill>
              </a:rPr>
              <a:t>drobná právní pomoc pro nemajetné, orientační informace.</a:t>
            </a:r>
          </a:p>
          <a:p>
            <a:r>
              <a:rPr lang="cs-CZ" b="1" dirty="0">
                <a:solidFill>
                  <a:srgbClr val="002060"/>
                </a:solidFill>
              </a:rPr>
              <a:t>V rozsahu 30 až 120 minut ročně, nelze svěřit koncipientovi, žádost zpoplatněna částkou 100 Kč.</a:t>
            </a:r>
          </a:p>
          <a:p>
            <a:r>
              <a:rPr lang="cs-CZ" b="1" dirty="0">
                <a:solidFill>
                  <a:srgbClr val="002060"/>
                </a:solidFill>
              </a:rPr>
              <a:t>Advokát může do 1 měsíce od poskytnutí porady požádat o odměnu 150 Kč za každou započatou půlhodinu (+ DPH) – viz § 12b odst. 1 AT. Odměnu hradí stát.</a:t>
            </a:r>
          </a:p>
          <a:p>
            <a:r>
              <a:rPr lang="cs-CZ" b="1" dirty="0">
                <a:solidFill>
                  <a:srgbClr val="002060"/>
                </a:solidFill>
              </a:rPr>
              <a:t>Podává zprávu ČAK o délce čerpání.</a:t>
            </a:r>
          </a:p>
        </p:txBody>
      </p:sp>
    </p:spTree>
    <p:custDataLst>
      <p:tags r:id="rId1"/>
    </p:custDataLst>
    <p:extLst>
      <p:ext uri="{BB962C8B-B14F-4D97-AF65-F5344CB8AC3E}">
        <p14:creationId xmlns:p14="http://schemas.microsoft.com/office/powerpoint/2010/main" val="332380670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116632"/>
            <a:ext cx="8077200" cy="1143000"/>
          </a:xfrm>
        </p:spPr>
        <p:txBody>
          <a:bodyPr/>
          <a:lstStyle/>
          <a:p>
            <a:pPr algn="ctr"/>
            <a:r>
              <a:rPr lang="cs-CZ" b="1" dirty="0">
                <a:solidFill>
                  <a:srgbClr val="00B0F0"/>
                </a:solidFill>
              </a:rPr>
              <a:t>Typy </a:t>
            </a:r>
            <a:r>
              <a:rPr lang="cs-CZ" b="1" dirty="0" err="1">
                <a:solidFill>
                  <a:srgbClr val="00B0F0"/>
                </a:solidFill>
              </a:rPr>
              <a:t>bezplatky</a:t>
            </a:r>
            <a:r>
              <a:rPr lang="cs-CZ" b="1" dirty="0">
                <a:solidFill>
                  <a:srgbClr val="00B0F0"/>
                </a:solidFill>
              </a:rPr>
              <a:t> 2 </a:t>
            </a:r>
          </a:p>
        </p:txBody>
      </p:sp>
      <p:sp>
        <p:nvSpPr>
          <p:cNvPr id="3" name="Content Placeholder 2"/>
          <p:cNvSpPr>
            <a:spLocks noGrp="1"/>
          </p:cNvSpPr>
          <p:nvPr>
            <p:ph idx="1"/>
            <p:custDataLst>
              <p:tags r:id="rId3"/>
            </p:custDataLst>
          </p:nvPr>
        </p:nvSpPr>
        <p:spPr>
          <a:xfrm>
            <a:off x="839552" y="1210545"/>
            <a:ext cx="8077200" cy="5661248"/>
          </a:xfrm>
        </p:spPr>
        <p:txBody>
          <a:bodyPr>
            <a:normAutofit lnSpcReduction="10000"/>
          </a:bodyPr>
          <a:lstStyle/>
          <a:p>
            <a:r>
              <a:rPr lang="cs-CZ" b="1" dirty="0">
                <a:solidFill>
                  <a:srgbClr val="002060"/>
                </a:solidFill>
              </a:rPr>
              <a:t>Účinnost 1. července 2018</a:t>
            </a:r>
          </a:p>
          <a:p>
            <a:r>
              <a:rPr lang="cs-CZ" b="1" dirty="0">
                <a:solidFill>
                  <a:srgbClr val="FF0000"/>
                </a:solidFill>
              </a:rPr>
              <a:t>Právní porada pro cizince (§ 18b): </a:t>
            </a:r>
            <a:r>
              <a:rPr lang="cs-CZ" b="1" dirty="0">
                <a:solidFill>
                  <a:srgbClr val="002060"/>
                </a:solidFill>
              </a:rPr>
              <a:t>drobná právní pomoc poskytnutá v hromadném zařízení pro cizince.</a:t>
            </a:r>
          </a:p>
          <a:p>
            <a:r>
              <a:rPr lang="cs-CZ" b="1" dirty="0">
                <a:solidFill>
                  <a:srgbClr val="002060"/>
                </a:solidFill>
              </a:rPr>
              <a:t>Podnět k určení podává provozovatel zařízení.</a:t>
            </a:r>
          </a:p>
          <a:p>
            <a:r>
              <a:rPr lang="cs-CZ" b="1" dirty="0">
                <a:solidFill>
                  <a:srgbClr val="002060"/>
                </a:solidFill>
              </a:rPr>
              <a:t>Advokát může do 1 měsíce požádat                 o odměnu 300 Kč za každou započatou hodinu (+ DPH) – viz § 12b odst. 2, § 23 odst. 2 AT</a:t>
            </a:r>
          </a:p>
          <a:p>
            <a:r>
              <a:rPr lang="cs-CZ" b="1" dirty="0">
                <a:solidFill>
                  <a:srgbClr val="002060"/>
                </a:solidFill>
              </a:rPr>
              <a:t>Odměnu hradí stát.</a:t>
            </a:r>
          </a:p>
        </p:txBody>
      </p:sp>
    </p:spTree>
    <p:custDataLst>
      <p:tags r:id="rId1"/>
    </p:custDataLst>
    <p:extLst>
      <p:ext uri="{BB962C8B-B14F-4D97-AF65-F5344CB8AC3E}">
        <p14:creationId xmlns:p14="http://schemas.microsoft.com/office/powerpoint/2010/main" val="14930665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116632"/>
            <a:ext cx="8077200" cy="1143000"/>
          </a:xfrm>
        </p:spPr>
        <p:txBody>
          <a:bodyPr/>
          <a:lstStyle/>
          <a:p>
            <a:pPr algn="ctr"/>
            <a:r>
              <a:rPr lang="cs-CZ" b="1" dirty="0">
                <a:solidFill>
                  <a:srgbClr val="00B0F0"/>
                </a:solidFill>
              </a:rPr>
              <a:t>Typy </a:t>
            </a:r>
            <a:r>
              <a:rPr lang="cs-CZ" b="1" dirty="0" err="1">
                <a:solidFill>
                  <a:srgbClr val="00B0F0"/>
                </a:solidFill>
              </a:rPr>
              <a:t>bezplatky</a:t>
            </a:r>
            <a:r>
              <a:rPr lang="cs-CZ" b="1" dirty="0">
                <a:solidFill>
                  <a:srgbClr val="00B0F0"/>
                </a:solidFill>
              </a:rPr>
              <a:t> 3 </a:t>
            </a:r>
          </a:p>
        </p:txBody>
      </p:sp>
      <p:sp>
        <p:nvSpPr>
          <p:cNvPr id="3" name="Content Placeholder 2"/>
          <p:cNvSpPr>
            <a:spLocks noGrp="1"/>
          </p:cNvSpPr>
          <p:nvPr>
            <p:ph idx="1"/>
            <p:custDataLst>
              <p:tags r:id="rId3"/>
            </p:custDataLst>
          </p:nvPr>
        </p:nvSpPr>
        <p:spPr>
          <a:xfrm>
            <a:off x="839552" y="1210545"/>
            <a:ext cx="8077200" cy="5661248"/>
          </a:xfrm>
        </p:spPr>
        <p:txBody>
          <a:bodyPr>
            <a:normAutofit fontScale="92500"/>
          </a:bodyPr>
          <a:lstStyle/>
          <a:p>
            <a:r>
              <a:rPr lang="cs-CZ" b="1" dirty="0">
                <a:solidFill>
                  <a:srgbClr val="002060"/>
                </a:solidFill>
              </a:rPr>
              <a:t>Účinnost 1. července 2018</a:t>
            </a:r>
          </a:p>
          <a:p>
            <a:r>
              <a:rPr lang="cs-CZ" b="1" dirty="0">
                <a:solidFill>
                  <a:srgbClr val="FF0000"/>
                </a:solidFill>
              </a:rPr>
              <a:t>Právní služba (§ 18b): </a:t>
            </a:r>
            <a:r>
              <a:rPr lang="cs-CZ" b="1" dirty="0">
                <a:solidFill>
                  <a:srgbClr val="002060"/>
                </a:solidFill>
              </a:rPr>
              <a:t>běžná právní pomoc</a:t>
            </a:r>
          </a:p>
          <a:p>
            <a:r>
              <a:rPr lang="cs-CZ" b="1" dirty="0">
                <a:solidFill>
                  <a:srgbClr val="002060"/>
                </a:solidFill>
              </a:rPr>
              <a:t>Princip jako doposud, majetkové poměry klienta jako důvod</a:t>
            </a:r>
          </a:p>
          <a:p>
            <a:r>
              <a:rPr lang="cs-CZ" b="1" dirty="0">
                <a:solidFill>
                  <a:srgbClr val="002060"/>
                </a:solidFill>
              </a:rPr>
              <a:t>Advokát může požádat o odměnu 300 Kč za každou započatou hodinu (+ DPH) – viz § 12b odst. 2, § 23 odst. 3 AT</a:t>
            </a:r>
          </a:p>
          <a:p>
            <a:r>
              <a:rPr lang="cs-CZ" b="1" dirty="0">
                <a:solidFill>
                  <a:srgbClr val="002060"/>
                </a:solidFill>
              </a:rPr>
              <a:t>Odměnu hradí stát podle AT (viz § 23 odst. 3, 4)</a:t>
            </a:r>
          </a:p>
          <a:p>
            <a:r>
              <a:rPr lang="cs-CZ" b="1" dirty="0">
                <a:solidFill>
                  <a:srgbClr val="002060"/>
                </a:solidFill>
              </a:rPr>
              <a:t>Vyúčtování se předkládá do 1 měsíce od poskytnutí právní služby ČAK, ta kontroluje a předává Ministerstvu spravedlnosti</a:t>
            </a:r>
          </a:p>
        </p:txBody>
      </p:sp>
    </p:spTree>
    <p:custDataLst>
      <p:tags r:id="rId1"/>
    </p:custDataLst>
    <p:extLst>
      <p:ext uri="{BB962C8B-B14F-4D97-AF65-F5344CB8AC3E}">
        <p14:creationId xmlns:p14="http://schemas.microsoft.com/office/powerpoint/2010/main" val="113030050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srgbClr val="00B0F0"/>
                </a:solidFill>
              </a:rPr>
              <a:t>Sazby obhajoby ex offo § 10, 12a</a:t>
            </a:r>
          </a:p>
        </p:txBody>
      </p:sp>
      <p:sp>
        <p:nvSpPr>
          <p:cNvPr id="3" name="Zástupný symbol pro obsah 2"/>
          <p:cNvSpPr>
            <a:spLocks noGrp="1"/>
          </p:cNvSpPr>
          <p:nvPr>
            <p:ph idx="1"/>
          </p:nvPr>
        </p:nvSpPr>
        <p:spPr>
          <a:xfrm>
            <a:off x="762000" y="1596413"/>
            <a:ext cx="8077200" cy="5261587"/>
          </a:xfrm>
        </p:spPr>
        <p:txBody>
          <a:bodyPr/>
          <a:lstStyle/>
          <a:p>
            <a:r>
              <a:rPr lang="cs-CZ" sz="4000" b="1" dirty="0">
                <a:solidFill>
                  <a:srgbClr val="002060"/>
                </a:solidFill>
              </a:rPr>
              <a:t>Neveřejné zasedání – úkon za      </a:t>
            </a:r>
            <a:r>
              <a:rPr lang="cs-CZ" sz="4000" b="1" dirty="0">
                <a:solidFill>
                  <a:srgbClr val="FF0000"/>
                </a:solidFill>
              </a:rPr>
              <a:t>400 Kč</a:t>
            </a:r>
            <a:endParaRPr lang="cs-CZ" sz="4000" b="1" dirty="0">
              <a:solidFill>
                <a:srgbClr val="002060"/>
              </a:solidFill>
            </a:endParaRPr>
          </a:p>
          <a:p>
            <a:r>
              <a:rPr lang="cs-CZ" sz="4000" b="1" dirty="0">
                <a:solidFill>
                  <a:srgbClr val="002060"/>
                </a:solidFill>
              </a:rPr>
              <a:t>Trest až jeden rok - úkon za </a:t>
            </a:r>
            <a:r>
              <a:rPr lang="cs-CZ" sz="4000" b="1" dirty="0">
                <a:solidFill>
                  <a:srgbClr val="FF0000"/>
                </a:solidFill>
              </a:rPr>
              <a:t>800 Kč</a:t>
            </a:r>
            <a:endParaRPr lang="cs-CZ" sz="4000" b="1" dirty="0">
              <a:solidFill>
                <a:srgbClr val="002060"/>
              </a:solidFill>
            </a:endParaRPr>
          </a:p>
          <a:p>
            <a:r>
              <a:rPr lang="cs-CZ" sz="4000" b="1" dirty="0">
                <a:solidFill>
                  <a:srgbClr val="002060"/>
                </a:solidFill>
              </a:rPr>
              <a:t>Trest jeden rok až pět let - úkon za     </a:t>
            </a:r>
            <a:r>
              <a:rPr lang="cs-CZ" sz="4000" b="1" dirty="0">
                <a:solidFill>
                  <a:srgbClr val="FF0000"/>
                </a:solidFill>
              </a:rPr>
              <a:t>1200 Kč</a:t>
            </a:r>
            <a:r>
              <a:rPr lang="cs-CZ" sz="4000" b="1" dirty="0">
                <a:solidFill>
                  <a:srgbClr val="002060"/>
                </a:solidFill>
              </a:rPr>
              <a:t> </a:t>
            </a:r>
          </a:p>
          <a:p>
            <a:r>
              <a:rPr lang="cs-CZ" sz="4000" b="1" dirty="0">
                <a:solidFill>
                  <a:srgbClr val="002060"/>
                </a:solidFill>
              </a:rPr>
              <a:t>Pět až deset let - úkon za </a:t>
            </a:r>
            <a:r>
              <a:rPr lang="cs-CZ" sz="4000" b="1" dirty="0">
                <a:solidFill>
                  <a:srgbClr val="FF0000"/>
                </a:solidFill>
              </a:rPr>
              <a:t>1840 Kč</a:t>
            </a:r>
            <a:endParaRPr lang="cs-CZ" sz="4000" b="1" dirty="0">
              <a:solidFill>
                <a:srgbClr val="002060"/>
              </a:solidFill>
            </a:endParaRPr>
          </a:p>
          <a:p>
            <a:r>
              <a:rPr lang="cs-CZ" sz="4000" b="1" dirty="0">
                <a:solidFill>
                  <a:srgbClr val="002060"/>
                </a:solidFill>
              </a:rPr>
              <a:t>Nad deset let - úkon za </a:t>
            </a:r>
            <a:r>
              <a:rPr lang="cs-CZ" sz="4000" b="1" dirty="0">
                <a:solidFill>
                  <a:srgbClr val="FF0000"/>
                </a:solidFill>
              </a:rPr>
              <a:t>2.480 Kč</a:t>
            </a:r>
          </a:p>
          <a:p>
            <a:endParaRPr lang="cs-CZ" b="1" dirty="0">
              <a:solidFill>
                <a:srgbClr val="FF0000"/>
              </a:solidFill>
            </a:endParaRPr>
          </a:p>
          <a:p>
            <a:pPr marL="0" indent="0">
              <a:buNone/>
            </a:pPr>
            <a:endParaRPr lang="cs-CZ" b="1" dirty="0">
              <a:solidFill>
                <a:srgbClr val="002060"/>
              </a:solidFill>
            </a:endParaRPr>
          </a:p>
          <a:p>
            <a:pPr marL="0" indent="0">
              <a:buNone/>
            </a:pPr>
            <a:endParaRPr lang="cs-CZ" b="1" dirty="0">
              <a:solidFill>
                <a:srgbClr val="002060"/>
              </a:solidFill>
            </a:endParaRPr>
          </a:p>
        </p:txBody>
      </p:sp>
    </p:spTree>
    <p:extLst>
      <p:ext uri="{BB962C8B-B14F-4D97-AF65-F5344CB8AC3E}">
        <p14:creationId xmlns:p14="http://schemas.microsoft.com/office/powerpoint/2010/main" val="685339071"/>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1143000"/>
          </a:xfrm>
        </p:spPr>
        <p:txBody>
          <a:bodyPr/>
          <a:lstStyle/>
          <a:p>
            <a:pPr algn="ctr"/>
            <a:r>
              <a:rPr lang="cs-CZ" b="1" dirty="0">
                <a:solidFill>
                  <a:srgbClr val="00B0F0"/>
                </a:solidFill>
              </a:rPr>
              <a:t>Zákonné zvýšení či snížení</a:t>
            </a:r>
            <a:endParaRPr lang="cs-CZ" dirty="0"/>
          </a:p>
        </p:txBody>
      </p:sp>
      <p:sp>
        <p:nvSpPr>
          <p:cNvPr id="3" name="Zástupný symbol pro obsah 2"/>
          <p:cNvSpPr>
            <a:spLocks noGrp="1"/>
          </p:cNvSpPr>
          <p:nvPr>
            <p:ph idx="1"/>
          </p:nvPr>
        </p:nvSpPr>
        <p:spPr>
          <a:xfrm>
            <a:off x="755576" y="1148191"/>
            <a:ext cx="8077200" cy="5688631"/>
          </a:xfrm>
        </p:spPr>
        <p:txBody>
          <a:bodyPr>
            <a:normAutofit/>
          </a:bodyPr>
          <a:lstStyle/>
          <a:p>
            <a:r>
              <a:rPr lang="cs-CZ" sz="3600" b="1" dirty="0">
                <a:solidFill>
                  <a:srgbClr val="002060"/>
                </a:solidFill>
              </a:rPr>
              <a:t>Lze snížit o 50 % (§ 12 odst. 2 AT)</a:t>
            </a:r>
          </a:p>
          <a:p>
            <a:r>
              <a:rPr lang="cs-CZ" sz="3600" b="1" dirty="0">
                <a:solidFill>
                  <a:srgbClr val="002060"/>
                </a:solidFill>
              </a:rPr>
              <a:t>Lze zvýšit o 200 % (§ 12 odst. 1)              – zejména cizí jazyk, cizí právo, časová náročnost.</a:t>
            </a:r>
          </a:p>
          <a:p>
            <a:r>
              <a:rPr lang="cs-CZ" sz="3600" b="1" dirty="0">
                <a:solidFill>
                  <a:srgbClr val="002060"/>
                </a:solidFill>
              </a:rPr>
              <a:t>Souběh: odměna za trestný čin               s nejvyšší sazbou.</a:t>
            </a:r>
          </a:p>
          <a:p>
            <a:r>
              <a:rPr lang="cs-CZ" sz="3600" b="1" dirty="0">
                <a:solidFill>
                  <a:srgbClr val="002060"/>
                </a:solidFill>
              </a:rPr>
              <a:t>Spojení věcí (§ 12 odst. 3 AT): tarifní hodnoty se sečtou, maximální odměna za úkon činí </a:t>
            </a:r>
            <a:r>
              <a:rPr lang="cs-CZ" sz="3600" b="1" dirty="0">
                <a:solidFill>
                  <a:srgbClr val="FF0000"/>
                </a:solidFill>
              </a:rPr>
              <a:t>5000 Kč </a:t>
            </a:r>
            <a:r>
              <a:rPr lang="cs-CZ" sz="3600" b="1" dirty="0">
                <a:solidFill>
                  <a:srgbClr val="002060"/>
                </a:solidFill>
              </a:rPr>
              <a:t>(§ 12a odst. 2 AT)</a:t>
            </a:r>
          </a:p>
          <a:p>
            <a:endParaRPr lang="cs-CZ" sz="3600" dirty="0"/>
          </a:p>
          <a:p>
            <a:endParaRPr lang="cs-CZ" sz="3600" dirty="0"/>
          </a:p>
        </p:txBody>
      </p:sp>
    </p:spTree>
    <p:extLst>
      <p:ext uri="{BB962C8B-B14F-4D97-AF65-F5344CB8AC3E}">
        <p14:creationId xmlns:p14="http://schemas.microsoft.com/office/powerpoint/2010/main" val="683160188"/>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b="1" dirty="0">
                <a:solidFill>
                  <a:srgbClr val="00B0F0"/>
                </a:solidFill>
              </a:rPr>
              <a:t>Co když dojde ke změně kvalifikace</a:t>
            </a:r>
            <a:endParaRPr lang="cs-CZ" dirty="0"/>
          </a:p>
        </p:txBody>
      </p:sp>
      <p:sp>
        <p:nvSpPr>
          <p:cNvPr id="3" name="Zástupný symbol pro obsah 2"/>
          <p:cNvSpPr>
            <a:spLocks noGrp="1"/>
          </p:cNvSpPr>
          <p:nvPr>
            <p:ph idx="1"/>
          </p:nvPr>
        </p:nvSpPr>
        <p:spPr>
          <a:xfrm>
            <a:off x="827584" y="1412776"/>
            <a:ext cx="8077200" cy="5040560"/>
          </a:xfrm>
        </p:spPr>
        <p:txBody>
          <a:bodyPr>
            <a:normAutofit lnSpcReduction="10000"/>
          </a:bodyPr>
          <a:lstStyle/>
          <a:p>
            <a:r>
              <a:rPr lang="cs-CZ" sz="3600" b="1" dirty="0">
                <a:solidFill>
                  <a:srgbClr val="002060"/>
                </a:solidFill>
              </a:rPr>
              <a:t>Podstatný je stav v době zahájení jednotlivého úkonu právní služby</a:t>
            </a:r>
          </a:p>
          <a:p>
            <a:pPr marL="0" indent="0">
              <a:buNone/>
            </a:pPr>
            <a:r>
              <a:rPr lang="cs-CZ" sz="3600" b="1" i="1" dirty="0">
                <a:solidFill>
                  <a:srgbClr val="002060"/>
                </a:solidFill>
              </a:rPr>
              <a:t>Příklad:</a:t>
            </a:r>
          </a:p>
          <a:p>
            <a:r>
              <a:rPr lang="cs-CZ" sz="3600" b="1" i="1" dirty="0">
                <a:solidFill>
                  <a:srgbClr val="002060"/>
                </a:solidFill>
              </a:rPr>
              <a:t>V období od 2. 2. 2014 do 31. 3. 2014 činila odměna za jeden úkon </a:t>
            </a:r>
            <a:r>
              <a:rPr lang="cs-CZ" sz="3600" b="1" i="1" dirty="0">
                <a:solidFill>
                  <a:srgbClr val="FF0000"/>
                </a:solidFill>
              </a:rPr>
              <a:t>2480 Kč</a:t>
            </a:r>
          </a:p>
          <a:p>
            <a:r>
              <a:rPr lang="cs-CZ" sz="3600" b="1" i="1" dirty="0">
                <a:solidFill>
                  <a:srgbClr val="002060"/>
                </a:solidFill>
              </a:rPr>
              <a:t>Od 1. 4. 2014 do 30. 7. 2014: </a:t>
            </a:r>
            <a:r>
              <a:rPr lang="cs-CZ" sz="3600" b="1" i="1" dirty="0">
                <a:solidFill>
                  <a:srgbClr val="FF0000"/>
                </a:solidFill>
              </a:rPr>
              <a:t>1840 Kč </a:t>
            </a:r>
            <a:endParaRPr lang="cs-CZ" sz="3600" b="1" i="1" dirty="0">
              <a:solidFill>
                <a:srgbClr val="002060"/>
              </a:solidFill>
            </a:endParaRPr>
          </a:p>
          <a:p>
            <a:r>
              <a:rPr lang="cs-CZ" sz="3600" b="1" i="1" dirty="0">
                <a:solidFill>
                  <a:srgbClr val="002060"/>
                </a:solidFill>
              </a:rPr>
              <a:t>Od 31. 7. 2014 spojeno s jinou trestní věcí, odměna za úkon až do skončení trestního řízení činila </a:t>
            </a:r>
            <a:r>
              <a:rPr lang="cs-CZ" sz="3600" b="1" i="1" dirty="0">
                <a:solidFill>
                  <a:srgbClr val="FF0000"/>
                </a:solidFill>
              </a:rPr>
              <a:t>2800 Kč</a:t>
            </a:r>
            <a:endParaRPr lang="cs-CZ" sz="3600" b="1" i="1" dirty="0">
              <a:solidFill>
                <a:srgbClr val="002060"/>
              </a:solidFill>
            </a:endParaRPr>
          </a:p>
        </p:txBody>
      </p:sp>
    </p:spTree>
    <p:extLst>
      <p:ext uri="{BB962C8B-B14F-4D97-AF65-F5344CB8AC3E}">
        <p14:creationId xmlns:p14="http://schemas.microsoft.com/office/powerpoint/2010/main" val="3869150160"/>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b="1" dirty="0">
                <a:solidFill>
                  <a:srgbClr val="00B0F0"/>
                </a:solidFill>
              </a:rPr>
              <a:t>Náklady ustanoveného opatrovníka</a:t>
            </a:r>
          </a:p>
        </p:txBody>
      </p:sp>
      <p:sp>
        <p:nvSpPr>
          <p:cNvPr id="3" name="Zástupný symbol pro obsah 2"/>
          <p:cNvSpPr>
            <a:spLocks noGrp="1"/>
          </p:cNvSpPr>
          <p:nvPr>
            <p:ph idx="1"/>
          </p:nvPr>
        </p:nvSpPr>
        <p:spPr>
          <a:xfrm>
            <a:off x="762000" y="1556791"/>
            <a:ext cx="8077200" cy="5301209"/>
          </a:xfrm>
        </p:spPr>
        <p:txBody>
          <a:bodyPr>
            <a:normAutofit/>
          </a:bodyPr>
          <a:lstStyle/>
          <a:p>
            <a:r>
              <a:rPr lang="cs-CZ" b="1" dirty="0">
                <a:solidFill>
                  <a:srgbClr val="FF0000"/>
                </a:solidFill>
              </a:rPr>
              <a:t>Odpovědnost</a:t>
            </a:r>
            <a:r>
              <a:rPr lang="cs-CZ" b="1" dirty="0">
                <a:solidFill>
                  <a:srgbClr val="002060"/>
                </a:solidFill>
              </a:rPr>
              <a:t> advokáta a opatrovníka?</a:t>
            </a:r>
          </a:p>
          <a:p>
            <a:r>
              <a:rPr lang="cs-CZ" b="1" dirty="0">
                <a:solidFill>
                  <a:srgbClr val="002060"/>
                </a:solidFill>
              </a:rPr>
              <a:t>§ 140 odst. 2 o. s. ř.</a:t>
            </a:r>
          </a:p>
          <a:p>
            <a:r>
              <a:rPr lang="cs-CZ" b="1" dirty="0">
                <a:solidFill>
                  <a:srgbClr val="002060"/>
                </a:solidFill>
              </a:rPr>
              <a:t>Stejný postup při účtování odměny jako        u ustanoveného advokáta.</a:t>
            </a:r>
          </a:p>
          <a:p>
            <a:r>
              <a:rPr lang="cs-CZ" b="1" dirty="0">
                <a:solidFill>
                  <a:srgbClr val="002060"/>
                </a:solidFill>
              </a:rPr>
              <a:t>Opatrovník podle zákona č. 218/2003 Sb.,    o soudnictví ve věcech mládeže, není-li znám pobyt, podle z. ř. s., nepodařilo se doručit, duševní porucha, jiné zdravotní důvody, není schopen se srozumitelně vyjadřovat atd.</a:t>
            </a:r>
          </a:p>
          <a:p>
            <a:pPr marL="0" indent="0">
              <a:buNone/>
            </a:pPr>
            <a:endParaRPr lang="cs-CZ" dirty="0"/>
          </a:p>
        </p:txBody>
      </p:sp>
    </p:spTree>
    <p:extLst>
      <p:ext uri="{BB962C8B-B14F-4D97-AF65-F5344CB8AC3E}">
        <p14:creationId xmlns:p14="http://schemas.microsoft.com/office/powerpoint/2010/main" val="706923518"/>
      </p:ext>
    </p:extLst>
  </p:cSld>
  <p:clrMapOvr>
    <a:masterClrMapping/>
  </p:clrMapOvr>
  <p:transition spd="slow">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1143000"/>
          </a:xfrm>
        </p:spPr>
        <p:txBody>
          <a:bodyPr>
            <a:normAutofit/>
          </a:bodyPr>
          <a:lstStyle/>
          <a:p>
            <a:pPr algn="ctr"/>
            <a:r>
              <a:rPr lang="cs-CZ" b="1" dirty="0">
                <a:solidFill>
                  <a:srgbClr val="00B0F0"/>
                </a:solidFill>
              </a:rPr>
              <a:t>Ustanovený opatrovník</a:t>
            </a:r>
          </a:p>
        </p:txBody>
      </p:sp>
      <p:sp>
        <p:nvSpPr>
          <p:cNvPr id="3" name="Zástupný symbol pro obsah 2"/>
          <p:cNvSpPr>
            <a:spLocks noGrp="1"/>
          </p:cNvSpPr>
          <p:nvPr>
            <p:ph idx="1"/>
          </p:nvPr>
        </p:nvSpPr>
        <p:spPr>
          <a:xfrm>
            <a:off x="762000" y="1124745"/>
            <a:ext cx="8077200" cy="5616624"/>
          </a:xfrm>
        </p:spPr>
        <p:txBody>
          <a:bodyPr>
            <a:normAutofit lnSpcReduction="10000"/>
          </a:bodyPr>
          <a:lstStyle/>
          <a:p>
            <a:r>
              <a:rPr lang="cs-CZ" b="1" dirty="0">
                <a:solidFill>
                  <a:srgbClr val="002060"/>
                </a:solidFill>
              </a:rPr>
              <a:t>Opatrovník podle § 29 odst. 4 o. s. ř., § 118  a násl. z. ř. s. – úkon za  </a:t>
            </a:r>
            <a:r>
              <a:rPr lang="cs-CZ" b="1" dirty="0">
                <a:solidFill>
                  <a:srgbClr val="FF0000"/>
                </a:solidFill>
              </a:rPr>
              <a:t>400 Kč</a:t>
            </a:r>
            <a:r>
              <a:rPr lang="cs-CZ" b="1" dirty="0">
                <a:solidFill>
                  <a:srgbClr val="002060"/>
                </a:solidFill>
              </a:rPr>
              <a:t> (§ 7, 9 odst. 5, § 12a odst. 1 AT)</a:t>
            </a:r>
          </a:p>
          <a:p>
            <a:r>
              <a:rPr lang="cs-CZ" b="1" dirty="0">
                <a:solidFill>
                  <a:srgbClr val="002060"/>
                </a:solidFill>
              </a:rPr>
              <a:t>Opatrovník poškozeného v adhezním řízení podle § 45 </a:t>
            </a:r>
            <a:r>
              <a:rPr lang="cs-CZ" b="1" dirty="0" err="1">
                <a:solidFill>
                  <a:srgbClr val="002060"/>
                </a:solidFill>
              </a:rPr>
              <a:t>tr</a:t>
            </a:r>
            <a:r>
              <a:rPr lang="cs-CZ" b="1" dirty="0">
                <a:solidFill>
                  <a:srgbClr val="002060"/>
                </a:solidFill>
              </a:rPr>
              <a:t>. řádu – úkon podle přisouzené náhrady škody, </a:t>
            </a:r>
            <a:r>
              <a:rPr lang="cs-CZ" b="1" dirty="0">
                <a:solidFill>
                  <a:srgbClr val="FF0000"/>
                </a:solidFill>
              </a:rPr>
              <a:t>1200 až 5000 Kč </a:t>
            </a:r>
            <a:r>
              <a:rPr lang="cs-CZ" b="1" dirty="0">
                <a:solidFill>
                  <a:srgbClr val="002060"/>
                </a:solidFill>
              </a:rPr>
              <a:t>(§ 7, 10 odst. 5, 12a odst. 1, 2 AT)</a:t>
            </a:r>
          </a:p>
          <a:p>
            <a:r>
              <a:rPr lang="cs-CZ" b="1" dirty="0">
                <a:solidFill>
                  <a:srgbClr val="002060"/>
                </a:solidFill>
              </a:rPr>
              <a:t>Opatrovník nezletilého dítěte podle zákona č. 218/2003 Sb., o soudnictví ve věcech mládeže – úkon dle trestní sazby (§ 7, 10, 10a, 12a AT) </a:t>
            </a:r>
            <a:r>
              <a:rPr lang="cs-CZ" b="1" dirty="0">
                <a:solidFill>
                  <a:srgbClr val="FF0000"/>
                </a:solidFill>
              </a:rPr>
              <a:t>800 až 5000 Kč</a:t>
            </a:r>
            <a:endParaRPr lang="cs-CZ" b="1" dirty="0">
              <a:solidFill>
                <a:srgbClr val="002060"/>
              </a:solidFill>
            </a:endParaRPr>
          </a:p>
        </p:txBody>
      </p:sp>
    </p:spTree>
    <p:extLst>
      <p:ext uri="{BB962C8B-B14F-4D97-AF65-F5344CB8AC3E}">
        <p14:creationId xmlns:p14="http://schemas.microsoft.com/office/powerpoint/2010/main" val="2596528752"/>
      </p:ext>
    </p:extLst>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2170"/>
            <a:ext cx="8077200" cy="1143000"/>
          </a:xfrm>
        </p:spPr>
        <p:txBody>
          <a:bodyPr>
            <a:normAutofit/>
          </a:bodyPr>
          <a:lstStyle/>
          <a:p>
            <a:pPr algn="ctr"/>
            <a:r>
              <a:rPr lang="cs-CZ" sz="5400" b="1" dirty="0">
                <a:solidFill>
                  <a:srgbClr val="00B0F0"/>
                </a:solidFill>
              </a:rPr>
              <a:t>Zvláštní typy odměny</a:t>
            </a:r>
          </a:p>
        </p:txBody>
      </p:sp>
      <p:sp>
        <p:nvSpPr>
          <p:cNvPr id="3" name="Zástupný symbol pro obsah 2"/>
          <p:cNvSpPr>
            <a:spLocks noGrp="1"/>
          </p:cNvSpPr>
          <p:nvPr>
            <p:ph idx="1"/>
          </p:nvPr>
        </p:nvSpPr>
        <p:spPr>
          <a:xfrm>
            <a:off x="755576" y="1052736"/>
            <a:ext cx="8077200" cy="5072947"/>
          </a:xfrm>
        </p:spPr>
        <p:txBody>
          <a:bodyPr>
            <a:noAutofit/>
          </a:bodyPr>
          <a:lstStyle/>
          <a:p>
            <a:r>
              <a:rPr lang="cs-CZ" sz="3600" b="1" dirty="0">
                <a:solidFill>
                  <a:srgbClr val="002060"/>
                </a:solidFill>
              </a:rPr>
              <a:t>Insolvenční správce – vyhláška               č. 313/2007 Sb., o odměně insolvenčního správce.</a:t>
            </a:r>
          </a:p>
          <a:p>
            <a:r>
              <a:rPr lang="cs-CZ" sz="3600" b="1" dirty="0">
                <a:solidFill>
                  <a:srgbClr val="002060"/>
                </a:solidFill>
              </a:rPr>
              <a:t>Likvidátor – vyhláška č. 474/2013 Sb.,  o odměně likvidátora aj.</a:t>
            </a:r>
          </a:p>
          <a:p>
            <a:r>
              <a:rPr lang="cs-CZ" sz="3600" b="1" dirty="0">
                <a:solidFill>
                  <a:srgbClr val="002060"/>
                </a:solidFill>
              </a:rPr>
              <a:t>Správce podniku – vyhláška č. 485/2000 Sb., o výši odměny správců podniku.</a:t>
            </a:r>
          </a:p>
          <a:p>
            <a:r>
              <a:rPr lang="cs-CZ" sz="3600" b="1" dirty="0">
                <a:solidFill>
                  <a:srgbClr val="002060"/>
                </a:solidFill>
              </a:rPr>
              <a:t>Správce pozůstalosti - vyhláška                 č. 196/2001 Sb. (novela č. 432/2013 Sb.)</a:t>
            </a:r>
          </a:p>
          <a:p>
            <a:endParaRPr lang="cs-CZ" sz="3600" b="1" dirty="0">
              <a:solidFill>
                <a:srgbClr val="002060"/>
              </a:solidFill>
            </a:endParaRPr>
          </a:p>
        </p:txBody>
      </p:sp>
    </p:spTree>
    <p:extLst>
      <p:ext uri="{BB962C8B-B14F-4D97-AF65-F5344CB8AC3E}">
        <p14:creationId xmlns:p14="http://schemas.microsoft.com/office/powerpoint/2010/main" val="3460605191"/>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99592" y="116632"/>
            <a:ext cx="8077200" cy="980728"/>
          </a:xfrm>
        </p:spPr>
        <p:txBody>
          <a:bodyPr/>
          <a:lstStyle/>
          <a:p>
            <a:pPr algn="ctr"/>
            <a:r>
              <a:rPr lang="cs-CZ" b="1" dirty="0">
                <a:solidFill>
                  <a:srgbClr val="00B0F0"/>
                </a:solidFill>
              </a:rPr>
              <a:t>Stavovské předpisy</a:t>
            </a:r>
          </a:p>
        </p:txBody>
      </p:sp>
      <p:sp>
        <p:nvSpPr>
          <p:cNvPr id="5" name="Content Placeholder 4"/>
          <p:cNvSpPr>
            <a:spLocks noGrp="1"/>
          </p:cNvSpPr>
          <p:nvPr>
            <p:ph idx="1"/>
            <p:custDataLst>
              <p:tags r:id="rId3"/>
            </p:custDataLst>
          </p:nvPr>
        </p:nvSpPr>
        <p:spPr>
          <a:xfrm>
            <a:off x="755576" y="1087149"/>
            <a:ext cx="8077200" cy="5760640"/>
          </a:xfrm>
        </p:spPr>
        <p:txBody>
          <a:bodyPr>
            <a:normAutofit fontScale="92500" lnSpcReduction="20000"/>
          </a:bodyPr>
          <a:lstStyle/>
          <a:p>
            <a:r>
              <a:rPr lang="cs-CZ" altLang="cs-CZ" b="1" dirty="0">
                <a:solidFill>
                  <a:srgbClr val="002060"/>
                </a:solidFill>
              </a:rPr>
              <a:t>Usnesení představenstva ČAK ze dne 31. 10. 1996, č. 1/1997 Věstníku </a:t>
            </a:r>
            <a:r>
              <a:rPr lang="cs-CZ" altLang="cs-CZ" b="1" dirty="0">
                <a:solidFill>
                  <a:srgbClr val="FF0000"/>
                </a:solidFill>
              </a:rPr>
              <a:t>Etická pravidla</a:t>
            </a:r>
          </a:p>
          <a:p>
            <a:r>
              <a:rPr lang="cs-CZ" altLang="cs-CZ" b="1" dirty="0">
                <a:solidFill>
                  <a:srgbClr val="002060"/>
                </a:solidFill>
              </a:rPr>
              <a:t>Usnesení představenstva ČAK ze dne 8. 11. 1999, č. 9/1999 Věstníku, o dokumentaci advokáta při poskytování právních služeb</a:t>
            </a:r>
          </a:p>
          <a:p>
            <a:r>
              <a:rPr lang="cs-CZ" altLang="cs-CZ" b="1" dirty="0">
                <a:solidFill>
                  <a:srgbClr val="002060"/>
                </a:solidFill>
              </a:rPr>
              <a:t>Usnesení představenstva ČAK ze dne 28. června 2004, č. 7/2004 Věstníku (úschovy)</a:t>
            </a:r>
          </a:p>
          <a:p>
            <a:r>
              <a:rPr lang="cs-CZ" altLang="cs-CZ" b="1" dirty="0">
                <a:solidFill>
                  <a:srgbClr val="002060"/>
                </a:solidFill>
              </a:rPr>
              <a:t>Usnesení představenstva ČAK ze dne 11. 9. 2008, č. 2/2008 Věstníku (proti legalizaci výnosů z trestné činnosti a financování terorismu)</a:t>
            </a:r>
          </a:p>
          <a:p>
            <a:r>
              <a:rPr lang="cs-CZ" altLang="cs-CZ" b="1" dirty="0">
                <a:solidFill>
                  <a:srgbClr val="002060"/>
                </a:solidFill>
              </a:rPr>
              <a:t>Sbírky kárných rozhodnutí (vydává Česká advokátní komora jako zvláštní čísla Bulletinu advokacie každé dva roky) </a:t>
            </a:r>
            <a:r>
              <a:rPr lang="cs-CZ" altLang="cs-CZ" b="1" dirty="0">
                <a:solidFill>
                  <a:srgbClr val="FF0000"/>
                </a:solidFill>
              </a:rPr>
              <a:t>BA</a:t>
            </a:r>
            <a:endParaRPr lang="cs-CZ" altLang="cs-CZ" b="1" dirty="0">
              <a:solidFill>
                <a:srgbClr val="002060"/>
              </a:solidFill>
            </a:endParaRPr>
          </a:p>
          <a:p>
            <a:pPr marL="0" indent="0">
              <a:buNone/>
            </a:pPr>
            <a:endParaRPr lang="cs-CZ" altLang="cs-CZ" b="1" dirty="0">
              <a:solidFill>
                <a:srgbClr val="FF0000"/>
              </a:solidFill>
            </a:endParaRPr>
          </a:p>
          <a:p>
            <a:endParaRPr lang="cs-CZ" altLang="cs-CZ" b="1" dirty="0">
              <a:solidFill>
                <a:srgbClr val="002060"/>
              </a:solidFill>
            </a:endParaRPr>
          </a:p>
          <a:p>
            <a:endParaRPr lang="cs-CZ" altLang="cs-CZ" b="1" dirty="0">
              <a:solidFill>
                <a:srgbClr val="002060"/>
              </a:solidFill>
            </a:endParaRPr>
          </a:p>
          <a:p>
            <a:endParaRPr lang="cs-CZ" altLang="cs-CZ" b="1" dirty="0">
              <a:solidFill>
                <a:srgbClr val="FF0000"/>
              </a:solidFill>
            </a:endParaRPr>
          </a:p>
          <a:p>
            <a:endParaRPr lang="cs-CZ" altLang="cs-CZ" b="1" dirty="0">
              <a:solidFill>
                <a:srgbClr val="002060"/>
              </a:solidFill>
            </a:endParaRPr>
          </a:p>
          <a:p>
            <a:endParaRPr lang="cs-CZ" dirty="0">
              <a:solidFill>
                <a:srgbClr val="002060"/>
              </a:solidFill>
            </a:endParaRPr>
          </a:p>
        </p:txBody>
      </p:sp>
    </p:spTree>
    <p:custDataLst>
      <p:tags r:id="rId1"/>
    </p:custDataLst>
    <p:extLst>
      <p:ext uri="{BB962C8B-B14F-4D97-AF65-F5344CB8AC3E}">
        <p14:creationId xmlns:p14="http://schemas.microsoft.com/office/powerpoint/2010/main" val="2179374866"/>
      </p:ext>
    </p:extLst>
  </p:cSld>
  <p:clrMapOvr>
    <a:masterClrMapping/>
  </p:clrMapOvr>
  <p:transition spd="slow">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2675"/>
            <a:ext cx="8077200" cy="1143000"/>
          </a:xfrm>
        </p:spPr>
        <p:txBody>
          <a:bodyPr/>
          <a:lstStyle/>
          <a:p>
            <a:pPr algn="ctr"/>
            <a:r>
              <a:rPr lang="cs-CZ" b="1" dirty="0">
                <a:solidFill>
                  <a:srgbClr val="00B0F0"/>
                </a:solidFill>
              </a:rPr>
              <a:t>Odměna mediátora</a:t>
            </a:r>
          </a:p>
        </p:txBody>
      </p:sp>
      <p:sp>
        <p:nvSpPr>
          <p:cNvPr id="3" name="Zástupný symbol pro obsah 2"/>
          <p:cNvSpPr>
            <a:spLocks noGrp="1"/>
          </p:cNvSpPr>
          <p:nvPr>
            <p:ph idx="1"/>
          </p:nvPr>
        </p:nvSpPr>
        <p:spPr>
          <a:xfrm>
            <a:off x="762000" y="980729"/>
            <a:ext cx="8077200" cy="5688632"/>
          </a:xfrm>
        </p:spPr>
        <p:txBody>
          <a:bodyPr>
            <a:noAutofit/>
          </a:bodyPr>
          <a:lstStyle/>
          <a:p>
            <a:r>
              <a:rPr lang="cs-CZ" sz="3600" b="1" dirty="0">
                <a:solidFill>
                  <a:srgbClr val="002060"/>
                </a:solidFill>
              </a:rPr>
              <a:t>Zákon č. 202/2012 Sb., o mediaci (účinnost 1. 9. 2012)</a:t>
            </a:r>
          </a:p>
          <a:p>
            <a:r>
              <a:rPr lang="cs-CZ" sz="3600" b="1" dirty="0">
                <a:solidFill>
                  <a:srgbClr val="002060"/>
                </a:solidFill>
              </a:rPr>
              <a:t>Smluvní odměna                                     (dle § 10 zákona  o mediaci)</a:t>
            </a:r>
          </a:p>
          <a:p>
            <a:r>
              <a:rPr lang="cs-CZ" sz="3600" b="1" dirty="0">
                <a:solidFill>
                  <a:srgbClr val="002060"/>
                </a:solidFill>
              </a:rPr>
              <a:t>Vyhláška z. 277/2012 Sb., o zkouškách  a odměně mediátora.</a:t>
            </a:r>
          </a:p>
          <a:p>
            <a:r>
              <a:rPr lang="cs-CZ" sz="3600" b="1" dirty="0">
                <a:solidFill>
                  <a:srgbClr val="002060"/>
                </a:solidFill>
              </a:rPr>
              <a:t>Výše odměny za první setkání                  s mediátorem u mediace nařízené soudem činí </a:t>
            </a:r>
            <a:r>
              <a:rPr lang="cs-CZ" sz="3600" b="1" dirty="0">
                <a:solidFill>
                  <a:srgbClr val="FF0000"/>
                </a:solidFill>
              </a:rPr>
              <a:t>400 Kč za hodinu </a:t>
            </a:r>
            <a:r>
              <a:rPr lang="cs-CZ" sz="3600" b="1" dirty="0">
                <a:solidFill>
                  <a:srgbClr val="002060"/>
                </a:solidFill>
              </a:rPr>
              <a:t>+ DPH    (§ 15 zákona o mediaci)</a:t>
            </a:r>
          </a:p>
        </p:txBody>
      </p:sp>
    </p:spTree>
    <p:extLst>
      <p:ext uri="{BB962C8B-B14F-4D97-AF65-F5344CB8AC3E}">
        <p14:creationId xmlns:p14="http://schemas.microsoft.com/office/powerpoint/2010/main" val="3658791683"/>
      </p:ext>
    </p:extLst>
  </p:cSld>
  <p:clrMapOvr>
    <a:masterClrMapping/>
  </p:clrMapOvr>
  <p:transition spd="slow">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11760" y="836712"/>
            <a:ext cx="6122640" cy="6021288"/>
          </a:xfrm>
          <a:prstGeom prst="rect">
            <a:avLst/>
          </a:prstGeom>
          <a:noFill/>
        </p:spPr>
        <p:txBody>
          <a:bodyPr wrap="square" rtlCol="0">
            <a:normAutofit fontScale="70000" lnSpcReduction="20000"/>
          </a:bodyPr>
          <a:lstStyle/>
          <a:p>
            <a:pPr algn="ctr"/>
            <a:r>
              <a:rPr lang="cs-CZ" sz="7200" b="1" i="1" dirty="0">
                <a:solidFill>
                  <a:srgbClr val="7030A0"/>
                </a:solidFill>
              </a:rPr>
              <a:t>„Tak jsem se včera vloupal k advokátovi a špatně to dopadlo.“</a:t>
            </a:r>
            <a:br>
              <a:rPr lang="cs-CZ" sz="7200" b="1" i="1" dirty="0">
                <a:solidFill>
                  <a:srgbClr val="7030A0"/>
                </a:solidFill>
              </a:rPr>
            </a:br>
            <a:r>
              <a:rPr lang="cs-CZ" sz="7200" b="1" i="1" dirty="0">
                <a:solidFill>
                  <a:srgbClr val="7030A0"/>
                </a:solidFill>
              </a:rPr>
              <a:t>„Chytil tě?"</a:t>
            </a:r>
            <a:br>
              <a:rPr lang="cs-CZ" sz="7200" b="1" i="1" dirty="0">
                <a:solidFill>
                  <a:srgbClr val="7030A0"/>
                </a:solidFill>
              </a:rPr>
            </a:br>
            <a:r>
              <a:rPr lang="cs-CZ" sz="7200" b="1" i="1" dirty="0">
                <a:solidFill>
                  <a:srgbClr val="7030A0"/>
                </a:solidFill>
              </a:rPr>
              <a:t>„Nejen to. Řekl mi, ať co nejrychleji odtud vypadnu, a hned si naúčtoval dva tisíce za poradu!“</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a:xfrm>
            <a:off x="323528" y="1340768"/>
            <a:ext cx="8640960" cy="4896544"/>
          </a:xfrm>
        </p:spPr>
        <p:txBody>
          <a:bodyPr>
            <a:normAutofit/>
          </a:bodyPr>
          <a:lstStyle/>
          <a:p>
            <a:pPr algn="ctr">
              <a:defRPr lang="cs-CZ"/>
            </a:pPr>
            <a:r>
              <a:rPr lang="cs-CZ" sz="5400" dirty="0">
                <a:solidFill>
                  <a:srgbClr val="002060"/>
                </a:solidFill>
              </a:rPr>
              <a:t>Děkuji Vám za pozornost</a:t>
            </a:r>
            <a:br>
              <a:rPr lang="cs-CZ" sz="5400" dirty="0">
                <a:solidFill>
                  <a:srgbClr val="002060"/>
                </a:solidFill>
              </a:rPr>
            </a:br>
            <a:r>
              <a:rPr lang="cs-CZ" sz="5400" dirty="0">
                <a:solidFill>
                  <a:srgbClr val="002060"/>
                </a:solidFill>
              </a:rPr>
              <a:t>a těším se příště </a:t>
            </a:r>
            <a:br>
              <a:rPr lang="cs-CZ" sz="5400" dirty="0">
                <a:solidFill>
                  <a:srgbClr val="002060"/>
                </a:solidFill>
              </a:rPr>
            </a:br>
            <a:r>
              <a:rPr lang="cs-CZ" sz="5400" dirty="0">
                <a:solidFill>
                  <a:srgbClr val="002060"/>
                </a:solidFill>
              </a:rPr>
              <a:t>na shledanou</a:t>
            </a:r>
            <a:br>
              <a:rPr lang="cs-CZ" sz="5400" dirty="0">
                <a:solidFill>
                  <a:srgbClr val="002060"/>
                </a:solidFill>
              </a:rPr>
            </a:br>
            <a:br>
              <a:rPr lang="cs-CZ" sz="5400" dirty="0">
                <a:solidFill>
                  <a:srgbClr val="002060"/>
                </a:solidFill>
              </a:rPr>
            </a:br>
            <a:r>
              <a:rPr lang="cs-CZ" sz="3600" dirty="0" err="1">
                <a:solidFill>
                  <a:srgbClr val="002060"/>
                </a:solidFill>
              </a:rPr>
              <a:t>Judr.</a:t>
            </a:r>
            <a:r>
              <a:rPr lang="cs-CZ" sz="3600" dirty="0">
                <a:solidFill>
                  <a:srgbClr val="002060"/>
                </a:solidFill>
              </a:rPr>
              <a:t> Daniela Kovářová</a:t>
            </a:r>
          </a:p>
        </p:txBody>
      </p:sp>
    </p:spTree>
    <p:custDataLst>
      <p:tags r:id="rId1"/>
    </p:custData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8077200" cy="1143000"/>
          </a:xfrm>
        </p:spPr>
        <p:txBody>
          <a:bodyPr>
            <a:normAutofit/>
          </a:bodyPr>
          <a:lstStyle/>
          <a:p>
            <a:pPr algn="ctr"/>
            <a:r>
              <a:rPr lang="cs-CZ" sz="4800" b="1" i="1" dirty="0">
                <a:solidFill>
                  <a:srgbClr val="00B0F0"/>
                </a:solidFill>
              </a:rPr>
              <a:t>Plná moc </a:t>
            </a:r>
            <a:r>
              <a:rPr lang="cs-CZ" sz="4800" b="1" i="1" dirty="0">
                <a:solidFill>
                  <a:srgbClr val="FF0000"/>
                </a:solidFill>
              </a:rPr>
              <a:t>   ??</a:t>
            </a:r>
            <a:endParaRPr lang="cs-CZ" sz="4800" b="1" i="1" dirty="0">
              <a:solidFill>
                <a:srgbClr val="00B0F0"/>
              </a:solidFill>
            </a:endParaRPr>
          </a:p>
        </p:txBody>
      </p:sp>
      <p:sp>
        <p:nvSpPr>
          <p:cNvPr id="3" name="Content Placeholder 2"/>
          <p:cNvSpPr>
            <a:spLocks noGrp="1"/>
          </p:cNvSpPr>
          <p:nvPr>
            <p:ph idx="1"/>
            <p:custDataLst>
              <p:tags r:id="rId3"/>
            </p:custDataLst>
          </p:nvPr>
        </p:nvSpPr>
        <p:spPr>
          <a:xfrm>
            <a:off x="683568" y="1124744"/>
            <a:ext cx="8221216" cy="5976664"/>
          </a:xfrm>
        </p:spPr>
        <p:txBody>
          <a:bodyPr>
            <a:normAutofit fontScale="47500" lnSpcReduction="20000"/>
          </a:bodyPr>
          <a:lstStyle/>
          <a:p>
            <a:pPr marL="0" indent="0">
              <a:buNone/>
            </a:pPr>
            <a:r>
              <a:rPr lang="cs-CZ" sz="5100" i="1" dirty="0"/>
              <a:t>Já, níže podepsaná ……………..</a:t>
            </a:r>
            <a:endParaRPr lang="cs-CZ" sz="5100" dirty="0"/>
          </a:p>
          <a:p>
            <a:pPr marL="0" indent="0">
              <a:buNone/>
            </a:pPr>
            <a:r>
              <a:rPr lang="cs-CZ" sz="5100" i="1" dirty="0"/>
              <a:t>zmocňuji advokátku JUDr. Petru Malou, zapsanou v seznamu advokátů ČAK pod č. 0312, se sídlem v Praze 3, Nudná 1,</a:t>
            </a:r>
            <a:endParaRPr lang="cs-CZ" sz="5100" dirty="0"/>
          </a:p>
          <a:p>
            <a:pPr marL="0" indent="0">
              <a:buNone/>
            </a:pPr>
            <a:r>
              <a:rPr lang="cs-CZ" sz="5100" i="1" dirty="0"/>
              <a:t>by mě zastupovala ve všech právních záležitostech ve věci ………………………………., </a:t>
            </a:r>
          </a:p>
          <a:p>
            <a:pPr marL="0" indent="0">
              <a:buNone/>
            </a:pPr>
            <a:r>
              <a:rPr lang="cs-CZ" sz="5100" i="1" dirty="0"/>
              <a:t>zejména aby za mě vykonávala v této věci právní úkony, přijímala doručované písemnosti, podávala návrhy a žádosti, uzavírala smíry a narovnání, uznávala uplatněné nároky, vzdávala se nároků, podávala opravné prostředky, námitky nebo rozklady, vzdávala se jich, vymáhala nároky, plnění nároků přijímala, jejich plnění potvrzovala, jmenovala rozhodce a sjednávala rozhodčí smlouvy, to vše i tehdy, je-li podle právních předpisů zapotřebí zvláštní plné moci.</a:t>
            </a:r>
            <a:endParaRPr lang="cs-CZ" sz="5100" dirty="0"/>
          </a:p>
          <a:p>
            <a:pPr marL="0" indent="0">
              <a:buNone/>
            </a:pPr>
            <a:r>
              <a:rPr lang="cs-CZ" sz="5100" i="1" dirty="0"/>
              <a:t>Je mi známo, že podle smlouvy o poskytování právních služeb mu náleží odměna za toto zastoupení spolu s hotovými výdaji a náhradou za ztrátu času ve výši ……………. Kč za jeden úkon. Zavazuji se na základě výzvy advokáta rovněž složit přiměřenou zálohu.</a:t>
            </a:r>
            <a:endParaRPr lang="cs-CZ" sz="5100" dirty="0"/>
          </a:p>
          <a:p>
            <a:endParaRPr lang="cs-CZ" sz="4400" b="1" dirty="0">
              <a:solidFill>
                <a:srgbClr val="002060"/>
              </a:solidFill>
            </a:endParaRPr>
          </a:p>
        </p:txBody>
      </p:sp>
    </p:spTree>
    <p:custDataLst>
      <p:tags r:id="rId1"/>
    </p:custDataLst>
    <p:extLst>
      <p:ext uri="{BB962C8B-B14F-4D97-AF65-F5344CB8AC3E}">
        <p14:creationId xmlns:p14="http://schemas.microsoft.com/office/powerpoint/2010/main" val="114592780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468544" y="9939"/>
            <a:ext cx="2532584" cy="171400"/>
          </a:xfrm>
        </p:spPr>
        <p:txBody>
          <a:bodyPr>
            <a:normAutofit fontScale="90000"/>
          </a:bodyPr>
          <a:lstStyle/>
          <a:p>
            <a:pPr algn="ctr"/>
            <a:endParaRPr lang="cs-CZ" sz="4800" b="1" dirty="0">
              <a:solidFill>
                <a:srgbClr val="00B0F0"/>
              </a:solidFill>
            </a:endParaRPr>
          </a:p>
        </p:txBody>
      </p:sp>
      <p:sp>
        <p:nvSpPr>
          <p:cNvPr id="3" name="Content Placeholder 2"/>
          <p:cNvSpPr>
            <a:spLocks noGrp="1"/>
          </p:cNvSpPr>
          <p:nvPr>
            <p:ph idx="1"/>
            <p:custDataLst>
              <p:tags r:id="rId3"/>
            </p:custDataLst>
          </p:nvPr>
        </p:nvSpPr>
        <p:spPr>
          <a:xfrm>
            <a:off x="787625" y="332656"/>
            <a:ext cx="8077200" cy="6264696"/>
          </a:xfrm>
        </p:spPr>
        <p:txBody>
          <a:bodyPr>
            <a:normAutofit fontScale="70000" lnSpcReduction="20000"/>
          </a:bodyPr>
          <a:lstStyle/>
          <a:p>
            <a:pPr marL="0" indent="0" algn="ctr">
              <a:buNone/>
            </a:pPr>
            <a:r>
              <a:rPr lang="cs-CZ" sz="4100" b="1" i="1" dirty="0"/>
              <a:t>Plná moc</a:t>
            </a:r>
          </a:p>
          <a:p>
            <a:pPr marL="0" indent="0" algn="ctr">
              <a:buNone/>
            </a:pPr>
            <a:endParaRPr lang="cs-CZ" b="1" i="1" dirty="0"/>
          </a:p>
          <a:p>
            <a:pPr marL="0" indent="0">
              <a:buNone/>
            </a:pPr>
            <a:r>
              <a:rPr lang="cs-CZ" b="1" i="1" dirty="0"/>
              <a:t>Já, níže podepsaný  Pavel Krutina</a:t>
            </a:r>
          </a:p>
          <a:p>
            <a:pPr marL="0" indent="0">
              <a:buNone/>
            </a:pPr>
            <a:endParaRPr lang="cs-CZ" b="1" i="1" dirty="0"/>
          </a:p>
          <a:p>
            <a:pPr marL="0" indent="0">
              <a:buNone/>
            </a:pPr>
            <a:r>
              <a:rPr lang="cs-CZ" b="1" i="1" dirty="0"/>
              <a:t>uděluji plnou moc JUDr. Daniele Kovářové, advokátce se sídlem v Praze 3, Přemyslovská 11, 130 00, zapsané v seznamu advokátů ČAK pod č. 00312</a:t>
            </a:r>
            <a:endParaRPr lang="cs-CZ" i="1" dirty="0"/>
          </a:p>
          <a:p>
            <a:pPr marL="0" indent="0">
              <a:buNone/>
            </a:pPr>
            <a:endParaRPr lang="cs-CZ" b="1" i="1" dirty="0"/>
          </a:p>
          <a:p>
            <a:pPr marL="0" indent="0">
              <a:buNone/>
            </a:pPr>
            <a:r>
              <a:rPr lang="cs-CZ" b="1" i="1" dirty="0"/>
              <a:t>k zastupování ve věci rozvodu manželství a věcí mých nezletilých dětí.</a:t>
            </a:r>
          </a:p>
          <a:p>
            <a:pPr marL="0" indent="0">
              <a:buNone/>
            </a:pPr>
            <a:endParaRPr lang="cs-CZ" b="1" i="1" dirty="0"/>
          </a:p>
          <a:p>
            <a:pPr marL="0" indent="0">
              <a:buNone/>
            </a:pPr>
            <a:r>
              <a:rPr lang="cs-CZ" b="1" i="1" dirty="0"/>
              <a:t>V Praze dne 4. února 2018</a:t>
            </a:r>
          </a:p>
          <a:p>
            <a:pPr marL="0" indent="0">
              <a:buNone/>
            </a:pPr>
            <a:r>
              <a:rPr lang="cs-CZ" b="1" i="1" dirty="0"/>
              <a:t>					………………………….</a:t>
            </a:r>
          </a:p>
          <a:p>
            <a:pPr marL="0" indent="0">
              <a:buNone/>
            </a:pPr>
            <a:r>
              <a:rPr lang="cs-CZ" b="1" i="1" dirty="0"/>
              <a:t>					    podpis klienta</a:t>
            </a:r>
          </a:p>
          <a:p>
            <a:pPr marL="0" indent="0">
              <a:buNone/>
            </a:pPr>
            <a:r>
              <a:rPr lang="cs-CZ" b="1" i="1" dirty="0"/>
              <a:t>Přijímám zmocnění.</a:t>
            </a:r>
          </a:p>
          <a:p>
            <a:pPr marL="0" indent="0">
              <a:buNone/>
            </a:pPr>
            <a:r>
              <a:rPr lang="cs-CZ" b="1" i="1" dirty="0"/>
              <a:t>					………………………….</a:t>
            </a:r>
          </a:p>
          <a:p>
            <a:pPr marL="0" indent="0">
              <a:buNone/>
            </a:pPr>
            <a:r>
              <a:rPr lang="cs-CZ" b="1" i="1" dirty="0"/>
              <a:t>					podpis advokátky</a:t>
            </a:r>
            <a:endParaRPr lang="cs-CZ" i="1" dirty="0"/>
          </a:p>
          <a:p>
            <a:endParaRPr lang="cs-CZ" dirty="0">
              <a:solidFill>
                <a:srgbClr val="002060"/>
              </a:solidFill>
            </a:endParaRPr>
          </a:p>
        </p:txBody>
      </p:sp>
    </p:spTree>
    <p:custDataLst>
      <p:tags r:id="rId1"/>
    </p:custDataLst>
    <p:extLst>
      <p:ext uri="{BB962C8B-B14F-4D97-AF65-F5344CB8AC3E}">
        <p14:creationId xmlns:p14="http://schemas.microsoft.com/office/powerpoint/2010/main" val="367625758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1000"/>
                                        <p:tgtEl>
                                          <p:spTgt spid="3">
                                            <p:txEl>
                                              <p:pRg st="10" end="10"/>
                                            </p:txEl>
                                          </p:spTgt>
                                        </p:tgtEl>
                                      </p:cBhvr>
                                    </p:animEffect>
                                    <p:anim calcmode="lin" valueType="num">
                                      <p:cBhvr>
                                        <p:cTn id="4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1000"/>
                                        <p:tgtEl>
                                          <p:spTgt spid="3">
                                            <p:txEl>
                                              <p:pRg st="11" end="11"/>
                                            </p:txEl>
                                          </p:spTgt>
                                        </p:tgtEl>
                                      </p:cBhvr>
                                    </p:animEffect>
                                    <p:anim calcmode="lin" valueType="num">
                                      <p:cBhvr>
                                        <p:cTn id="5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fade">
                                      <p:cBhvr>
                                        <p:cTn id="60" dur="1000"/>
                                        <p:tgtEl>
                                          <p:spTgt spid="3">
                                            <p:txEl>
                                              <p:pRg st="12" end="12"/>
                                            </p:txEl>
                                          </p:spTgt>
                                        </p:tgtEl>
                                      </p:cBhvr>
                                    </p:animEffect>
                                    <p:anim calcmode="lin" valueType="num">
                                      <p:cBhvr>
                                        <p:cTn id="6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1000"/>
                                        <p:tgtEl>
                                          <p:spTgt spid="3">
                                            <p:txEl>
                                              <p:pRg st="13" end="13"/>
                                            </p:txEl>
                                          </p:spTgt>
                                        </p:tgtEl>
                                      </p:cBhvr>
                                    </p:animEffect>
                                    <p:anim calcmode="lin" valueType="num">
                                      <p:cBhvr>
                                        <p:cTn id="6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8077200" cy="927120"/>
          </a:xfrm>
        </p:spPr>
        <p:txBody>
          <a:bodyPr/>
          <a:lstStyle/>
          <a:p>
            <a:pPr algn="ctr"/>
            <a:r>
              <a:rPr lang="cs-CZ" b="1" dirty="0">
                <a:solidFill>
                  <a:srgbClr val="00B0F0"/>
                </a:solidFill>
              </a:rPr>
              <a:t>Povinnosti při smluvní odměně</a:t>
            </a:r>
          </a:p>
        </p:txBody>
      </p:sp>
      <p:sp>
        <p:nvSpPr>
          <p:cNvPr id="3" name="Content Placeholder 2"/>
          <p:cNvSpPr>
            <a:spLocks noGrp="1"/>
          </p:cNvSpPr>
          <p:nvPr>
            <p:ph idx="1"/>
            <p:custDataLst>
              <p:tags r:id="rId3"/>
            </p:custDataLst>
          </p:nvPr>
        </p:nvSpPr>
        <p:spPr>
          <a:xfrm>
            <a:off x="762000" y="1124744"/>
            <a:ext cx="8077200" cy="5544615"/>
          </a:xfrm>
        </p:spPr>
        <p:txBody>
          <a:bodyPr>
            <a:normAutofit fontScale="92500" lnSpcReduction="10000"/>
          </a:bodyPr>
          <a:lstStyle/>
          <a:p>
            <a:r>
              <a:rPr lang="cs-CZ" sz="3400" b="1" dirty="0">
                <a:solidFill>
                  <a:srgbClr val="002060"/>
                </a:solidFill>
              </a:rPr>
              <a:t>Advokát je všeobecně povinen </a:t>
            </a:r>
            <a:r>
              <a:rPr lang="cs-CZ" sz="3400" b="1" dirty="0">
                <a:solidFill>
                  <a:srgbClr val="FF0000"/>
                </a:solidFill>
              </a:rPr>
              <a:t>poctivým</a:t>
            </a:r>
            <a:r>
              <a:rPr lang="cs-CZ" sz="3400" b="1" dirty="0">
                <a:solidFill>
                  <a:srgbClr val="002060"/>
                </a:solidFill>
              </a:rPr>
              <a:t>, čestným a slušným chováním přispívat             k důstojnosti a vážnosti advokátního stavu. (čl. 4 odst. 1 Etických pravidel)</a:t>
            </a:r>
          </a:p>
          <a:p>
            <a:r>
              <a:rPr lang="cs-CZ" sz="3400" b="1" dirty="0">
                <a:solidFill>
                  <a:srgbClr val="002060"/>
                </a:solidFill>
              </a:rPr>
              <a:t>Projevy advokáta v souvislosti s výkonem advokacie jsou věcné, střízlivé a </a:t>
            </a:r>
            <a:r>
              <a:rPr lang="cs-CZ" sz="3400" b="1" dirty="0">
                <a:solidFill>
                  <a:srgbClr val="FF0000"/>
                </a:solidFill>
              </a:rPr>
              <a:t>nikoliv vědomě nepravdivé</a:t>
            </a:r>
            <a:r>
              <a:rPr lang="cs-CZ" sz="3400" b="1" dirty="0">
                <a:solidFill>
                  <a:srgbClr val="002060"/>
                </a:solidFill>
              </a:rPr>
              <a:t>. (čl. 4 odst. 3 Etických pravidel)</a:t>
            </a:r>
          </a:p>
          <a:p>
            <a:r>
              <a:rPr lang="cs-CZ" sz="3400" b="1" dirty="0">
                <a:solidFill>
                  <a:srgbClr val="002060"/>
                </a:solidFill>
              </a:rPr>
              <a:t>Oprávněné zájmy klienta mají </a:t>
            </a:r>
            <a:r>
              <a:rPr lang="cs-CZ" sz="3400" b="1" dirty="0">
                <a:solidFill>
                  <a:srgbClr val="FF0000"/>
                </a:solidFill>
              </a:rPr>
              <a:t>přednost</a:t>
            </a:r>
            <a:r>
              <a:rPr lang="cs-CZ" sz="3400" b="1" dirty="0">
                <a:solidFill>
                  <a:srgbClr val="002060"/>
                </a:solidFill>
              </a:rPr>
              <a:t> před vlastními zájmy advokáta i před jeho ohledem na jiné advokáty. (čl. 6 odst. 1 Etických pravidel)</a:t>
            </a:r>
          </a:p>
          <a:p>
            <a:endParaRPr lang="cs-CZ" dirty="0"/>
          </a:p>
          <a:p>
            <a:endParaRPr lang="cs-CZ" dirty="0"/>
          </a:p>
          <a:p>
            <a:endParaRPr lang="cs-CZ" dirty="0"/>
          </a:p>
        </p:txBody>
      </p:sp>
    </p:spTree>
    <p:custDataLst>
      <p:tags r:id="rId1"/>
    </p:custDataLst>
    <p:extLst>
      <p:ext uri="{BB962C8B-B14F-4D97-AF65-F5344CB8AC3E}">
        <p14:creationId xmlns:p14="http://schemas.microsoft.com/office/powerpoint/2010/main" val="20129179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8077200" cy="1143000"/>
          </a:xfrm>
        </p:spPr>
        <p:txBody>
          <a:bodyPr/>
          <a:lstStyle/>
          <a:p>
            <a:pPr algn="ctr"/>
            <a:r>
              <a:rPr lang="cs-CZ" b="1" dirty="0">
                <a:solidFill>
                  <a:srgbClr val="00B0F0"/>
                </a:solidFill>
              </a:rPr>
              <a:t>Článek 10 Etických pravidel</a:t>
            </a:r>
          </a:p>
        </p:txBody>
      </p:sp>
      <p:sp>
        <p:nvSpPr>
          <p:cNvPr id="3" name="Content Placeholder 2"/>
          <p:cNvSpPr>
            <a:spLocks noGrp="1"/>
          </p:cNvSpPr>
          <p:nvPr>
            <p:ph idx="1"/>
            <p:custDataLst>
              <p:tags r:id="rId3"/>
            </p:custDataLst>
          </p:nvPr>
        </p:nvSpPr>
        <p:spPr>
          <a:xfrm>
            <a:off x="899592" y="1484784"/>
            <a:ext cx="8077200" cy="5373216"/>
          </a:xfrm>
        </p:spPr>
        <p:txBody>
          <a:bodyPr>
            <a:normAutofit lnSpcReduction="10000"/>
          </a:bodyPr>
          <a:lstStyle/>
          <a:p>
            <a:pPr marL="0" indent="0">
              <a:buNone/>
            </a:pPr>
            <a:r>
              <a:rPr lang="cs-CZ" sz="3600" b="1" dirty="0">
                <a:solidFill>
                  <a:srgbClr val="002060"/>
                </a:solidFill>
              </a:rPr>
              <a:t>(1) Při sjednávání smluvní odměny je advokát povinen klientovi poskytnout </a:t>
            </a:r>
            <a:r>
              <a:rPr lang="cs-CZ" sz="3600" b="1" dirty="0">
                <a:solidFill>
                  <a:srgbClr val="FF0000"/>
                </a:solidFill>
              </a:rPr>
              <a:t>pravdivé </a:t>
            </a:r>
            <a:r>
              <a:rPr lang="cs-CZ" sz="3600" b="1" dirty="0">
                <a:solidFill>
                  <a:srgbClr val="002060"/>
                </a:solidFill>
              </a:rPr>
              <a:t>informace o očekávaném rozsahu svých výkonů a na jeho žádost      i úplné vysvětlení o výši mimosmluvní odměny v dané věci.</a:t>
            </a:r>
          </a:p>
          <a:p>
            <a:pPr marL="0" indent="0">
              <a:buNone/>
            </a:pPr>
            <a:r>
              <a:rPr lang="cs-CZ" sz="3600" b="1" dirty="0">
                <a:solidFill>
                  <a:srgbClr val="002060"/>
                </a:solidFill>
              </a:rPr>
              <a:t>(2) Smluvní odměna musí být </a:t>
            </a:r>
            <a:r>
              <a:rPr lang="cs-CZ" sz="3600" b="1" dirty="0">
                <a:solidFill>
                  <a:srgbClr val="FF0000"/>
                </a:solidFill>
              </a:rPr>
              <a:t>přiměřená.</a:t>
            </a:r>
            <a:r>
              <a:rPr lang="cs-CZ" sz="3600" b="1" dirty="0">
                <a:solidFill>
                  <a:srgbClr val="002060"/>
                </a:solidFill>
              </a:rPr>
              <a:t> Nesmí být ve zřejmém nepoměru              k hodnotě a složitosti věci.</a:t>
            </a:r>
          </a:p>
          <a:p>
            <a:pPr marL="0" indent="0">
              <a:buNone/>
            </a:pPr>
            <a:r>
              <a:rPr lang="cs-CZ" sz="3600" b="1" dirty="0">
                <a:solidFill>
                  <a:srgbClr val="002060"/>
                </a:solidFill>
              </a:rPr>
              <a:t> </a:t>
            </a:r>
          </a:p>
          <a:p>
            <a:pPr marL="0" indent="0">
              <a:buNone/>
            </a:pPr>
            <a:endParaRPr lang="cs-CZ" dirty="0"/>
          </a:p>
        </p:txBody>
      </p:sp>
    </p:spTree>
    <p:custDataLst>
      <p:tags r:id="rId1"/>
    </p:custDataLst>
    <p:extLst>
      <p:ext uri="{BB962C8B-B14F-4D97-AF65-F5344CB8AC3E}">
        <p14:creationId xmlns:p14="http://schemas.microsoft.com/office/powerpoint/2010/main" val="10977109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927120"/>
          </a:xfrm>
        </p:spPr>
        <p:txBody>
          <a:bodyPr/>
          <a:lstStyle/>
          <a:p>
            <a:pPr algn="ctr"/>
            <a:r>
              <a:rPr lang="cs-CZ" b="1" dirty="0">
                <a:solidFill>
                  <a:srgbClr val="00B0F0"/>
                </a:solidFill>
              </a:rPr>
              <a:t>Článek 10 odst. 3</a:t>
            </a:r>
          </a:p>
        </p:txBody>
      </p:sp>
      <p:sp>
        <p:nvSpPr>
          <p:cNvPr id="3" name="Zástupný symbol pro obsah 2"/>
          <p:cNvSpPr>
            <a:spLocks noGrp="1"/>
          </p:cNvSpPr>
          <p:nvPr>
            <p:ph idx="1"/>
          </p:nvPr>
        </p:nvSpPr>
        <p:spPr>
          <a:xfrm>
            <a:off x="755576" y="620688"/>
            <a:ext cx="8077200" cy="6093295"/>
          </a:xfrm>
        </p:spPr>
        <p:txBody>
          <a:bodyPr>
            <a:normAutofit fontScale="92500"/>
          </a:bodyPr>
          <a:lstStyle/>
          <a:p>
            <a:pPr marL="0" indent="0" algn="ctr">
              <a:buNone/>
            </a:pPr>
            <a:r>
              <a:rPr lang="cs-CZ" b="1" dirty="0">
                <a:solidFill>
                  <a:srgbClr val="002060"/>
                </a:solidFill>
              </a:rPr>
              <a:t>Při posuzování přiměřenosti smluvní odměny se přihlédne zejména i k poměru vyjednávacích schopností a možností advokáta a klienta, k rozsahu informací klienta o poměrech na trhu právních služeb, ke speciálním znalostem, zkušenostem, pověsti a schopnostem advokáta,   k povaze a době trvání vztahů mezi advokátem    a klientem při poskytování právních služeb,               k časovým požadavkům klienta na vyřízení věci,    k obtížnosti a novosti skutkových i právních problémů spojených s věcí a k pravděpodobnosti, že v důsledku převzetí věci klienta bude advokát muset odmítnout převzetí jiných věcí.</a:t>
            </a:r>
          </a:p>
          <a:p>
            <a:pPr algn="ctr"/>
            <a:endParaRPr lang="cs-CZ" b="1" dirty="0">
              <a:solidFill>
                <a:srgbClr val="002060"/>
              </a:solidFill>
            </a:endParaRPr>
          </a:p>
        </p:txBody>
      </p:sp>
    </p:spTree>
    <p:extLst>
      <p:ext uri="{BB962C8B-B14F-4D97-AF65-F5344CB8AC3E}">
        <p14:creationId xmlns:p14="http://schemas.microsoft.com/office/powerpoint/2010/main" val="4744238"/>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1.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2.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3.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4.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5.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6.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7.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8.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9.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1.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2.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3.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4.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6.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7.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8.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9.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1.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2.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3.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4.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5.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6.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7.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8.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9.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0.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41.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Školení">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3490</Words>
  <Application>Microsoft Office PowerPoint</Application>
  <PresentationFormat>Předvádění na obrazovce (4:3)</PresentationFormat>
  <Paragraphs>312</Paragraphs>
  <Slides>42</Slides>
  <Notes>16</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42</vt:i4>
      </vt:variant>
    </vt:vector>
  </HeadingPairs>
  <TitlesOfParts>
    <vt:vector size="46" baseType="lpstr">
      <vt:lpstr>Arial</vt:lpstr>
      <vt:lpstr>Calibri</vt:lpstr>
      <vt:lpstr>Georgia</vt:lpstr>
      <vt:lpstr>Školení</vt:lpstr>
      <vt:lpstr>Advokátní tarif Seminář pro advokátní koncipienty</vt:lpstr>
      <vt:lpstr>Prezentace aplikace PowerPoint</vt:lpstr>
      <vt:lpstr>Obecně závazné předpisy</vt:lpstr>
      <vt:lpstr>Stavovské předpisy</vt:lpstr>
      <vt:lpstr>Plná moc    ??</vt:lpstr>
      <vt:lpstr>Prezentace aplikace PowerPoint</vt:lpstr>
      <vt:lpstr>Povinnosti při smluvní odměně</vt:lpstr>
      <vt:lpstr>Článek 10 Etických pravidel</vt:lpstr>
      <vt:lpstr>Článek 10 odst. 3</vt:lpstr>
      <vt:lpstr>§ 22 odst. 1 ZA</vt:lpstr>
      <vt:lpstr>Advokát smí vypovědět smlouvu</vt:lpstr>
      <vt:lpstr>Druhy smluvní odměny</vt:lpstr>
      <vt:lpstr>Povinnosti při skončení právní pomoci</vt:lpstr>
      <vt:lpstr>Žádné zadržovací právo!</vt:lpstr>
      <vt:lpstr>Hotovostní platby</vt:lpstr>
      <vt:lpstr>Úschova a správa majetku</vt:lpstr>
      <vt:lpstr>Započtení</vt:lpstr>
      <vt:lpstr>Pozor na novelu čl. 10 odst. 6</vt:lpstr>
      <vt:lpstr>§ 33 odst. 2 trestního řádu</vt:lpstr>
      <vt:lpstr>Vedení klientského spisu</vt:lpstr>
      <vt:lpstr>Co povinnost mlčenlivosti?</vt:lpstr>
      <vt:lpstr>Prolomení povinnosti mlčenlivosti</vt:lpstr>
      <vt:lpstr>Novela zákona č. 280/2009 Sb. (daňový řád)</vt:lpstr>
      <vt:lpstr>Kdy se použije smluvní odměna           a kdy mimosmluvní?</vt:lpstr>
      <vt:lpstr>Pojetí Advokátního tarifu</vt:lpstr>
      <vt:lpstr>Tarifní hodnota a odměna</vt:lpstr>
      <vt:lpstr>Příklady odměny za úkon</vt:lpstr>
      <vt:lpstr>Ustanovení advokáta</vt:lpstr>
      <vt:lpstr>Rozlišujte pojmy!</vt:lpstr>
      <vt:lpstr>Bezplatná právní pomoc </vt:lpstr>
      <vt:lpstr>Typy bezplatky 1 </vt:lpstr>
      <vt:lpstr>Typy bezplatky 2 </vt:lpstr>
      <vt:lpstr>Typy bezplatky 3 </vt:lpstr>
      <vt:lpstr>Sazby obhajoby ex offo § 10, 12a</vt:lpstr>
      <vt:lpstr>Zákonné zvýšení či snížení</vt:lpstr>
      <vt:lpstr>Co když dojde ke změně kvalifikace</vt:lpstr>
      <vt:lpstr>Náklady ustanoveného opatrovníka</vt:lpstr>
      <vt:lpstr>Ustanovený opatrovník</vt:lpstr>
      <vt:lpstr>Zvláštní typy odměny</vt:lpstr>
      <vt:lpstr>Odměna mediátora</vt:lpstr>
      <vt:lpstr>Prezentace aplikace PowerPoint</vt:lpstr>
      <vt:lpstr>Děkuji Vám za pozornost a těším se příště  na shledanou  Judr. Daniela Kovářová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2015-02-01T06:25:37Z</dcterms:created>
  <dcterms:modified xsi:type="dcterms:W3CDTF">2018-10-29T16:15:32Z</dcterms:modified>
</cp:coreProperties>
</file>