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4.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5.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6.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7.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8.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16.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17.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18.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19.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20.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66"/>
  </p:notesMasterIdLst>
  <p:handoutMasterIdLst>
    <p:handoutMasterId r:id="rId67"/>
  </p:handoutMasterIdLst>
  <p:sldIdLst>
    <p:sldId id="259" r:id="rId2"/>
    <p:sldId id="282" r:id="rId3"/>
    <p:sldId id="426" r:id="rId4"/>
    <p:sldId id="288" r:id="rId5"/>
    <p:sldId id="419" r:id="rId6"/>
    <p:sldId id="425" r:id="rId7"/>
    <p:sldId id="424" r:id="rId8"/>
    <p:sldId id="301" r:id="rId9"/>
    <p:sldId id="306" r:id="rId10"/>
    <p:sldId id="307" r:id="rId11"/>
    <p:sldId id="434" r:id="rId12"/>
    <p:sldId id="298" r:id="rId13"/>
    <p:sldId id="258" r:id="rId14"/>
    <p:sldId id="318" r:id="rId15"/>
    <p:sldId id="308" r:id="rId16"/>
    <p:sldId id="317" r:id="rId17"/>
    <p:sldId id="344" r:id="rId18"/>
    <p:sldId id="435" r:id="rId19"/>
    <p:sldId id="279" r:id="rId20"/>
    <p:sldId id="433" r:id="rId21"/>
    <p:sldId id="388" r:id="rId22"/>
    <p:sldId id="261" r:id="rId23"/>
    <p:sldId id="309" r:id="rId24"/>
    <p:sldId id="407" r:id="rId25"/>
    <p:sldId id="408" r:id="rId26"/>
    <p:sldId id="314" r:id="rId27"/>
    <p:sldId id="313" r:id="rId28"/>
    <p:sldId id="316" r:id="rId29"/>
    <p:sldId id="427" r:id="rId30"/>
    <p:sldId id="397" r:id="rId31"/>
    <p:sldId id="413" r:id="rId32"/>
    <p:sldId id="329" r:id="rId33"/>
    <p:sldId id="339" r:id="rId34"/>
    <p:sldId id="422" r:id="rId35"/>
    <p:sldId id="400" r:id="rId36"/>
    <p:sldId id="437" r:id="rId37"/>
    <p:sldId id="299" r:id="rId38"/>
    <p:sldId id="273" r:id="rId39"/>
    <p:sldId id="390" r:id="rId40"/>
    <p:sldId id="300" r:id="rId41"/>
    <p:sldId id="293" r:id="rId42"/>
    <p:sldId id="428" r:id="rId43"/>
    <p:sldId id="429" r:id="rId44"/>
    <p:sldId id="430" r:id="rId45"/>
    <p:sldId id="436" r:id="rId46"/>
    <p:sldId id="412" r:id="rId47"/>
    <p:sldId id="277" r:id="rId48"/>
    <p:sldId id="275" r:id="rId49"/>
    <p:sldId id="334" r:id="rId50"/>
    <p:sldId id="271" r:id="rId51"/>
    <p:sldId id="280" r:id="rId52"/>
    <p:sldId id="337" r:id="rId53"/>
    <p:sldId id="260" r:id="rId54"/>
    <p:sldId id="326" r:id="rId55"/>
    <p:sldId id="330" r:id="rId56"/>
    <p:sldId id="431" r:id="rId57"/>
    <p:sldId id="432" r:id="rId58"/>
    <p:sldId id="274" r:id="rId59"/>
    <p:sldId id="399" r:id="rId60"/>
    <p:sldId id="328" r:id="rId61"/>
    <p:sldId id="266" r:id="rId62"/>
    <p:sldId id="438" r:id="rId63"/>
    <p:sldId id="283" r:id="rId64"/>
    <p:sldId id="278" r:id="rId65"/>
  </p:sldIdLst>
  <p:sldSz cx="9144000" cy="6858000" type="screen4x3"/>
  <p:notesSz cx="6858000" cy="9945688"/>
  <p:defaultTextStyle>
    <a:defPPr>
      <a:defRPr lang="cs-CZ"/>
    </a:defPPr>
    <a:lvl1pPr marL="0" algn="l" defTabSz="914400" rtl="0" eaLnBrk="1" latinLnBrk="0" hangingPunct="1">
      <a:defRPr lang="cs-CZ" sz="1800" kern="1200">
        <a:solidFill>
          <a:schemeClr val="tx1"/>
        </a:solidFill>
        <a:latin typeface="+mn-lt"/>
        <a:ea typeface="+mn-ea"/>
        <a:cs typeface="+mn-cs"/>
      </a:defRPr>
    </a:lvl1pPr>
    <a:lvl2pPr marL="457200" algn="l" defTabSz="914400" rtl="0" eaLnBrk="1" latinLnBrk="0" hangingPunct="1">
      <a:defRPr lang="cs-CZ" sz="1800" kern="1200">
        <a:solidFill>
          <a:schemeClr val="tx1"/>
        </a:solidFill>
        <a:latin typeface="+mn-lt"/>
        <a:ea typeface="+mn-ea"/>
        <a:cs typeface="+mn-cs"/>
      </a:defRPr>
    </a:lvl2pPr>
    <a:lvl3pPr marL="914400" algn="l" defTabSz="914400" rtl="0" eaLnBrk="1" latinLnBrk="0" hangingPunct="1">
      <a:defRPr lang="cs-CZ" sz="1800" kern="1200">
        <a:solidFill>
          <a:schemeClr val="tx1"/>
        </a:solidFill>
        <a:latin typeface="+mn-lt"/>
        <a:ea typeface="+mn-ea"/>
        <a:cs typeface="+mn-cs"/>
      </a:defRPr>
    </a:lvl3pPr>
    <a:lvl4pPr marL="1371600" algn="l" defTabSz="914400" rtl="0" eaLnBrk="1" latinLnBrk="0" hangingPunct="1">
      <a:defRPr lang="cs-CZ" sz="1800" kern="1200">
        <a:solidFill>
          <a:schemeClr val="tx1"/>
        </a:solidFill>
        <a:latin typeface="+mn-lt"/>
        <a:ea typeface="+mn-ea"/>
        <a:cs typeface="+mn-cs"/>
      </a:defRPr>
    </a:lvl4pPr>
    <a:lvl5pPr marL="1828800" algn="l" defTabSz="914400" rtl="0" eaLnBrk="1" latinLnBrk="0" hangingPunct="1">
      <a:defRPr lang="cs-CZ" sz="1800" kern="1200">
        <a:solidFill>
          <a:schemeClr val="tx1"/>
        </a:solidFill>
        <a:latin typeface="+mn-lt"/>
        <a:ea typeface="+mn-ea"/>
        <a:cs typeface="+mn-cs"/>
      </a:defRPr>
    </a:lvl5pPr>
    <a:lvl6pPr marL="2286000" algn="l" defTabSz="914400" rtl="0" eaLnBrk="1" latinLnBrk="0" hangingPunct="1">
      <a:defRPr lang="cs-CZ" sz="1800" kern="1200">
        <a:solidFill>
          <a:schemeClr val="tx1"/>
        </a:solidFill>
        <a:latin typeface="+mn-lt"/>
        <a:ea typeface="+mn-ea"/>
        <a:cs typeface="+mn-cs"/>
      </a:defRPr>
    </a:lvl6pPr>
    <a:lvl7pPr marL="2743200" algn="l" defTabSz="914400" rtl="0" eaLnBrk="1" latinLnBrk="0" hangingPunct="1">
      <a:defRPr lang="cs-CZ" sz="1800" kern="1200">
        <a:solidFill>
          <a:schemeClr val="tx1"/>
        </a:solidFill>
        <a:latin typeface="+mn-lt"/>
        <a:ea typeface="+mn-ea"/>
        <a:cs typeface="+mn-cs"/>
      </a:defRPr>
    </a:lvl7pPr>
    <a:lvl8pPr marL="3200400" algn="l" defTabSz="914400" rtl="0" eaLnBrk="1" latinLnBrk="0" hangingPunct="1">
      <a:defRPr lang="cs-CZ" sz="1800" kern="1200">
        <a:solidFill>
          <a:schemeClr val="tx1"/>
        </a:solidFill>
        <a:latin typeface="+mn-lt"/>
        <a:ea typeface="+mn-ea"/>
        <a:cs typeface="+mn-cs"/>
      </a:defRPr>
    </a:lvl8pPr>
    <a:lvl9pPr marL="3657600" algn="l" defTabSz="914400" rtl="0" eaLnBrk="1" latinLnBrk="0" hangingPunct="1">
      <a:defRPr lang="cs-CZ"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ýchozí oddíl" id="{779CC93D-E52E-4D84-901B-11D7331DD495}">
          <p14:sldIdLst>
            <p14:sldId id="259"/>
            <p14:sldId id="282"/>
            <p14:sldId id="426"/>
          </p14:sldIdLst>
        </p14:section>
        <p14:section name="Přehled a cíle" id="{ABA716BF-3A5C-4ADB-94C9-CFEF84EBA240}">
          <p14:sldIdLst>
            <p14:sldId id="288"/>
            <p14:sldId id="419"/>
            <p14:sldId id="425"/>
            <p14:sldId id="424"/>
            <p14:sldId id="301"/>
            <p14:sldId id="306"/>
            <p14:sldId id="307"/>
            <p14:sldId id="434"/>
            <p14:sldId id="298"/>
            <p14:sldId id="258"/>
            <p14:sldId id="318"/>
            <p14:sldId id="308"/>
            <p14:sldId id="317"/>
            <p14:sldId id="344"/>
            <p14:sldId id="435"/>
            <p14:sldId id="279"/>
            <p14:sldId id="433"/>
            <p14:sldId id="388"/>
            <p14:sldId id="261"/>
            <p14:sldId id="309"/>
            <p14:sldId id="407"/>
            <p14:sldId id="408"/>
            <p14:sldId id="314"/>
            <p14:sldId id="313"/>
            <p14:sldId id="316"/>
            <p14:sldId id="427"/>
            <p14:sldId id="397"/>
            <p14:sldId id="413"/>
            <p14:sldId id="329"/>
            <p14:sldId id="339"/>
            <p14:sldId id="422"/>
            <p14:sldId id="400"/>
            <p14:sldId id="437"/>
            <p14:sldId id="299"/>
            <p14:sldId id="273"/>
            <p14:sldId id="390"/>
            <p14:sldId id="300"/>
            <p14:sldId id="293"/>
            <p14:sldId id="428"/>
            <p14:sldId id="429"/>
            <p14:sldId id="430"/>
            <p14:sldId id="436"/>
            <p14:sldId id="412"/>
            <p14:sldId id="277"/>
            <p14:sldId id="275"/>
            <p14:sldId id="334"/>
            <p14:sldId id="271"/>
            <p14:sldId id="280"/>
            <p14:sldId id="337"/>
            <p14:sldId id="260"/>
            <p14:sldId id="326"/>
            <p14:sldId id="330"/>
            <p14:sldId id="431"/>
            <p14:sldId id="432"/>
            <p14:sldId id="274"/>
            <p14:sldId id="399"/>
            <p14:sldId id="328"/>
            <p14:sldId id="266"/>
            <p14:sldId id="438"/>
            <p14:sldId id="283"/>
          </p14:sldIdLst>
        </p14:section>
        <p14:section name="Téma 1" id="{6D9936A3-3945-4757-BC8B-B5C252D8E036}">
          <p14:sldIdLst/>
        </p14:section>
        <p14:section name="Ukázkové snímky pro vizuální prvky" id="{BAB3A466-96C9-4230-9978-795378D75699}">
          <p14:sldIdLst/>
        </p14:section>
        <p14:section name="Případová studie" id="{8C0305C9-B152-4FBA-A789-FE1976D53990}">
          <p14:sldIdLst/>
        </p14:section>
        <p14:section name="Závěr a souhrn" id="{790CEF5B-569A-4C2F-BED5-750B08C0E5AD}">
          <p14:sldIdLst/>
        </p14:section>
        <p14:section name="Dodatek" id="{3F78B471-41DA-46F2-A8E4-97E471896AB3}">
          <p14:sldIdLst>
            <p14:sldId id="27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3">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3300"/>
    <a:srgbClr val="33CC33"/>
    <a:srgbClr val="009ED6"/>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74" autoAdjust="0"/>
    <p:restoredTop sz="83977" autoAdjust="0"/>
  </p:normalViewPr>
  <p:slideViewPr>
    <p:cSldViewPr>
      <p:cViewPr varScale="1">
        <p:scale>
          <a:sx n="58" d="100"/>
          <a:sy n="58" d="100"/>
        </p:scale>
        <p:origin x="1884" y="66"/>
      </p:cViewPr>
      <p:guideLst>
        <p:guide orient="horz" pos="2160"/>
        <p:guide pos="2880"/>
      </p:guideLst>
    </p:cSldViewPr>
  </p:slideViewPr>
  <p:notesTextViewPr>
    <p:cViewPr>
      <p:scale>
        <a:sx n="100" d="100"/>
        <a:sy n="100" d="100"/>
      </p:scale>
      <p:origin x="0" y="0"/>
    </p:cViewPr>
  </p:notesTextViewPr>
  <p:sorterViewPr>
    <p:cViewPr>
      <p:scale>
        <a:sx n="154" d="100"/>
        <a:sy n="154" d="100"/>
      </p:scale>
      <p:origin x="0" y="0"/>
    </p:cViewPr>
  </p:sorterViewPr>
  <p:notesViewPr>
    <p:cSldViewPr>
      <p:cViewPr varScale="1">
        <p:scale>
          <a:sx n="83" d="100"/>
          <a:sy n="83" d="100"/>
        </p:scale>
        <p:origin x="-3144" y="-96"/>
      </p:cViewPr>
      <p:guideLst>
        <p:guide orient="horz" pos="3133"/>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1800" cy="497284"/>
          </a:xfrm>
          <a:prstGeom prst="rect">
            <a:avLst/>
          </a:prstGeom>
        </p:spPr>
        <p:txBody>
          <a:bodyPr vert="horz" lIns="92144" tIns="46072" rIns="92144" bIns="46072" rtlCol="0"/>
          <a:lstStyle>
            <a:lvl1pPr algn="l" latinLnBrk="0">
              <a:defRPr lang="cs-CZ" sz="1200"/>
            </a:lvl1pPr>
          </a:lstStyle>
          <a:p>
            <a:endParaRPr lang="cs-CZ" dirty="0"/>
          </a:p>
        </p:txBody>
      </p:sp>
      <p:sp>
        <p:nvSpPr>
          <p:cNvPr id="3" name="Date Placeholder 2"/>
          <p:cNvSpPr>
            <a:spLocks noGrp="1"/>
          </p:cNvSpPr>
          <p:nvPr>
            <p:ph type="dt" sz="quarter" idx="1"/>
          </p:nvPr>
        </p:nvSpPr>
        <p:spPr>
          <a:xfrm>
            <a:off x="3884614" y="0"/>
            <a:ext cx="2971800" cy="497284"/>
          </a:xfrm>
          <a:prstGeom prst="rect">
            <a:avLst/>
          </a:prstGeom>
        </p:spPr>
        <p:txBody>
          <a:bodyPr vert="horz" lIns="92144" tIns="46072" rIns="92144" bIns="46072" rtlCol="0"/>
          <a:lstStyle>
            <a:lvl1pPr algn="r" latinLnBrk="0">
              <a:defRPr lang="cs-CZ" sz="1200"/>
            </a:lvl1pPr>
          </a:lstStyle>
          <a:p>
            <a:fld id="{D83FDC75-7F73-4A4A-A77C-09AADF00E0EA}" type="datetimeFigureOut">
              <a:rPr lang="cs-CZ" smtClean="0"/>
              <a:pPr/>
              <a:t>07.02.2021</a:t>
            </a:fld>
            <a:endParaRPr lang="cs-CZ" dirty="0"/>
          </a:p>
        </p:txBody>
      </p:sp>
      <p:sp>
        <p:nvSpPr>
          <p:cNvPr id="4" name="Footer Placeholder 3"/>
          <p:cNvSpPr>
            <a:spLocks noGrp="1"/>
          </p:cNvSpPr>
          <p:nvPr>
            <p:ph type="ftr" sz="quarter" idx="2"/>
          </p:nvPr>
        </p:nvSpPr>
        <p:spPr>
          <a:xfrm>
            <a:off x="1" y="9446678"/>
            <a:ext cx="2971800" cy="497284"/>
          </a:xfrm>
          <a:prstGeom prst="rect">
            <a:avLst/>
          </a:prstGeom>
        </p:spPr>
        <p:txBody>
          <a:bodyPr vert="horz" lIns="92144" tIns="46072" rIns="92144" bIns="46072" rtlCol="0" anchor="b"/>
          <a:lstStyle>
            <a:lvl1pPr algn="l" latinLnBrk="0">
              <a:defRPr lang="cs-CZ" sz="1200"/>
            </a:lvl1pPr>
          </a:lstStyle>
          <a:p>
            <a:endParaRPr lang="cs-CZ" dirty="0"/>
          </a:p>
        </p:txBody>
      </p:sp>
      <p:sp>
        <p:nvSpPr>
          <p:cNvPr id="5" name="Slide Number Placeholder 4"/>
          <p:cNvSpPr>
            <a:spLocks noGrp="1"/>
          </p:cNvSpPr>
          <p:nvPr>
            <p:ph type="sldNum" sz="quarter" idx="3"/>
          </p:nvPr>
        </p:nvSpPr>
        <p:spPr>
          <a:xfrm>
            <a:off x="3884614" y="9446678"/>
            <a:ext cx="2971800" cy="497284"/>
          </a:xfrm>
          <a:prstGeom prst="rect">
            <a:avLst/>
          </a:prstGeom>
        </p:spPr>
        <p:txBody>
          <a:bodyPr vert="horz" lIns="92144" tIns="46072" rIns="92144" bIns="46072" rtlCol="0" anchor="b"/>
          <a:lstStyle>
            <a:lvl1pPr algn="r" latinLnBrk="0">
              <a:defRPr lang="cs-CZ" sz="1200"/>
            </a:lvl1pPr>
          </a:lstStyle>
          <a:p>
            <a:fld id="{459226BF-1F13-42D3-80DC-373E7ADD1EBC}" type="slidenum">
              <a:rPr lang="cs-CZ" smtClean="0"/>
              <a:pPr/>
              <a:t>‹#›</a:t>
            </a:fld>
            <a:endParaRPr lang="cs-CZ" dirty="0"/>
          </a:p>
        </p:txBody>
      </p:sp>
    </p:spTree>
    <p:extLst>
      <p:ext uri="{BB962C8B-B14F-4D97-AF65-F5344CB8AC3E}">
        <p14:creationId xmlns:p14="http://schemas.microsoft.com/office/powerpoint/2010/main" val="4922539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1800" cy="497284"/>
          </a:xfrm>
          <a:prstGeom prst="rect">
            <a:avLst/>
          </a:prstGeom>
        </p:spPr>
        <p:txBody>
          <a:bodyPr vert="horz" lIns="92144" tIns="46072" rIns="92144" bIns="46072" rtlCol="0"/>
          <a:lstStyle>
            <a:lvl1pPr algn="l" latinLnBrk="0">
              <a:defRPr lang="cs-CZ" sz="1200"/>
            </a:lvl1pPr>
          </a:lstStyle>
          <a:p>
            <a:endParaRPr lang="cs-CZ"/>
          </a:p>
        </p:txBody>
      </p:sp>
      <p:sp>
        <p:nvSpPr>
          <p:cNvPr id="3" name="Date Placeholder 2"/>
          <p:cNvSpPr>
            <a:spLocks noGrp="1"/>
          </p:cNvSpPr>
          <p:nvPr>
            <p:ph type="dt" idx="1"/>
          </p:nvPr>
        </p:nvSpPr>
        <p:spPr>
          <a:xfrm>
            <a:off x="3884614" y="0"/>
            <a:ext cx="2971800" cy="497284"/>
          </a:xfrm>
          <a:prstGeom prst="rect">
            <a:avLst/>
          </a:prstGeom>
        </p:spPr>
        <p:txBody>
          <a:bodyPr vert="horz" lIns="92144" tIns="46072" rIns="92144" bIns="46072" rtlCol="0"/>
          <a:lstStyle>
            <a:lvl1pPr algn="r" latinLnBrk="0">
              <a:defRPr lang="cs-CZ" sz="1200"/>
            </a:lvl1pPr>
          </a:lstStyle>
          <a:p>
            <a:fld id="{48AEF76B-3757-4A0B-AF93-28494465C1DD}" type="datetimeFigureOut">
              <a:pPr/>
              <a:t>07.02.2021</a:t>
            </a:fld>
            <a:endParaRPr lang="cs-CZ"/>
          </a:p>
        </p:txBody>
      </p:sp>
      <p:sp>
        <p:nvSpPr>
          <p:cNvPr id="4" name="Slide Image Placeholder 3"/>
          <p:cNvSpPr>
            <a:spLocks noGrp="1" noRot="1" noChangeAspect="1"/>
          </p:cNvSpPr>
          <p:nvPr>
            <p:ph type="sldImg" idx="2"/>
          </p:nvPr>
        </p:nvSpPr>
        <p:spPr>
          <a:xfrm>
            <a:off x="942975" y="746125"/>
            <a:ext cx="4972050" cy="3729038"/>
          </a:xfrm>
          <a:prstGeom prst="rect">
            <a:avLst/>
          </a:prstGeom>
          <a:noFill/>
          <a:ln w="12700">
            <a:solidFill>
              <a:prstClr val="black"/>
            </a:solidFill>
          </a:ln>
        </p:spPr>
        <p:txBody>
          <a:bodyPr vert="horz" lIns="92144" tIns="46072" rIns="92144" bIns="46072" rtlCol="0" anchor="ctr"/>
          <a:lstStyle/>
          <a:p>
            <a:endParaRPr lang="cs-CZ"/>
          </a:p>
        </p:txBody>
      </p:sp>
      <p:sp>
        <p:nvSpPr>
          <p:cNvPr id="5" name="Notes Placeholder 4"/>
          <p:cNvSpPr>
            <a:spLocks noGrp="1"/>
          </p:cNvSpPr>
          <p:nvPr>
            <p:ph type="body" sz="quarter" idx="3"/>
          </p:nvPr>
        </p:nvSpPr>
        <p:spPr>
          <a:xfrm>
            <a:off x="685800" y="4724202"/>
            <a:ext cx="5486400" cy="4475560"/>
          </a:xfrm>
          <a:prstGeom prst="rect">
            <a:avLst/>
          </a:prstGeom>
        </p:spPr>
        <p:txBody>
          <a:bodyPr vert="horz" lIns="92144" tIns="46072" rIns="92144" bIns="46072" rtlCol="0"/>
          <a:lstStyle/>
          <a:p>
            <a:pPr lvl="0"/>
            <a:r>
              <a:rPr lang="cs-CZ"/>
              <a:t>Po kliknutí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Footer Placeholder 5"/>
          <p:cNvSpPr>
            <a:spLocks noGrp="1"/>
          </p:cNvSpPr>
          <p:nvPr>
            <p:ph type="ftr" sz="quarter" idx="4"/>
          </p:nvPr>
        </p:nvSpPr>
        <p:spPr>
          <a:xfrm>
            <a:off x="1" y="9446678"/>
            <a:ext cx="2971800" cy="497284"/>
          </a:xfrm>
          <a:prstGeom prst="rect">
            <a:avLst/>
          </a:prstGeom>
        </p:spPr>
        <p:txBody>
          <a:bodyPr vert="horz" lIns="92144" tIns="46072" rIns="92144" bIns="46072" rtlCol="0" anchor="b"/>
          <a:lstStyle>
            <a:lvl1pPr algn="l" latinLnBrk="0">
              <a:defRPr lang="cs-CZ" sz="1200"/>
            </a:lvl1pPr>
          </a:lstStyle>
          <a:p>
            <a:endParaRPr lang="cs-CZ"/>
          </a:p>
        </p:txBody>
      </p:sp>
      <p:sp>
        <p:nvSpPr>
          <p:cNvPr id="7" name="Slide Number Placeholder 6"/>
          <p:cNvSpPr>
            <a:spLocks noGrp="1"/>
          </p:cNvSpPr>
          <p:nvPr>
            <p:ph type="sldNum" sz="quarter" idx="5"/>
          </p:nvPr>
        </p:nvSpPr>
        <p:spPr>
          <a:xfrm>
            <a:off x="3884614" y="9446678"/>
            <a:ext cx="2971800" cy="497284"/>
          </a:xfrm>
          <a:prstGeom prst="rect">
            <a:avLst/>
          </a:prstGeom>
        </p:spPr>
        <p:txBody>
          <a:bodyPr vert="horz" lIns="92144" tIns="46072" rIns="92144" bIns="46072" rtlCol="0" anchor="b"/>
          <a:lstStyle>
            <a:lvl1pPr algn="r" latinLnBrk="0">
              <a:defRPr lang="cs-CZ" sz="1200"/>
            </a:lvl1pPr>
          </a:lstStyle>
          <a:p>
            <a:fld id="{75693FD4-8F83-4EF7-AC3F-0DC0388986B0}" type="slidenum">
              <a:pPr/>
              <a:t>‹#›</a:t>
            </a:fld>
            <a:endParaRPr lang="cs-CZ"/>
          </a:p>
        </p:txBody>
      </p:sp>
    </p:spTree>
    <p:extLst>
      <p:ext uri="{BB962C8B-B14F-4D97-AF65-F5344CB8AC3E}">
        <p14:creationId xmlns:p14="http://schemas.microsoft.com/office/powerpoint/2010/main" val="863395905"/>
      </p:ext>
    </p:extLst>
  </p:cSld>
  <p:clrMap bg1="lt1" tx1="dk1" bg2="lt2" tx2="dk2" accent1="accent1" accent2="accent2" accent3="accent3" accent4="accent4" accent5="accent5" accent6="accent6" hlink="hlink" folHlink="folHlink"/>
  <p:notesStyle>
    <a:lvl1pPr marL="0" algn="l" defTabSz="914400" rtl="0" eaLnBrk="1" latinLnBrk="0" hangingPunct="1">
      <a:defRPr lang="cs-CZ" sz="1200" kern="1200">
        <a:solidFill>
          <a:schemeClr val="tx1"/>
        </a:solidFill>
        <a:latin typeface="+mn-lt"/>
        <a:ea typeface="+mn-ea"/>
        <a:cs typeface="+mn-cs"/>
      </a:defRPr>
    </a:lvl1pPr>
    <a:lvl2pPr marL="457200" algn="l" defTabSz="914400" rtl="0" eaLnBrk="1" latinLnBrk="0" hangingPunct="1">
      <a:defRPr lang="cs-CZ" sz="1200" kern="1200">
        <a:solidFill>
          <a:schemeClr val="tx1"/>
        </a:solidFill>
        <a:latin typeface="+mn-lt"/>
        <a:ea typeface="+mn-ea"/>
        <a:cs typeface="+mn-cs"/>
      </a:defRPr>
    </a:lvl2pPr>
    <a:lvl3pPr marL="914400" algn="l" defTabSz="914400" rtl="0" eaLnBrk="1" latinLnBrk="0" hangingPunct="1">
      <a:defRPr lang="cs-CZ" sz="1200" kern="1200">
        <a:solidFill>
          <a:schemeClr val="tx1"/>
        </a:solidFill>
        <a:latin typeface="+mn-lt"/>
        <a:ea typeface="+mn-ea"/>
        <a:cs typeface="+mn-cs"/>
      </a:defRPr>
    </a:lvl3pPr>
    <a:lvl4pPr marL="1371600" algn="l" defTabSz="914400" rtl="0" eaLnBrk="1" latinLnBrk="0" hangingPunct="1">
      <a:defRPr lang="cs-CZ" sz="1200" kern="1200">
        <a:solidFill>
          <a:schemeClr val="tx1"/>
        </a:solidFill>
        <a:latin typeface="+mn-lt"/>
        <a:ea typeface="+mn-ea"/>
        <a:cs typeface="+mn-cs"/>
      </a:defRPr>
    </a:lvl4pPr>
    <a:lvl5pPr marL="1828800" algn="l" defTabSz="914400" rtl="0" eaLnBrk="1" latinLnBrk="0" hangingPunct="1">
      <a:defRPr lang="cs-CZ" sz="1200" kern="1200">
        <a:solidFill>
          <a:schemeClr val="tx1"/>
        </a:solidFill>
        <a:latin typeface="+mn-lt"/>
        <a:ea typeface="+mn-ea"/>
        <a:cs typeface="+mn-cs"/>
      </a:defRPr>
    </a:lvl5pPr>
    <a:lvl6pPr marL="2286000" algn="l" defTabSz="914400" rtl="0" eaLnBrk="1" latinLnBrk="0" hangingPunct="1">
      <a:defRPr lang="cs-CZ" sz="1200" kern="1200">
        <a:solidFill>
          <a:schemeClr val="tx1"/>
        </a:solidFill>
        <a:latin typeface="+mn-lt"/>
        <a:ea typeface="+mn-ea"/>
        <a:cs typeface="+mn-cs"/>
      </a:defRPr>
    </a:lvl6pPr>
    <a:lvl7pPr marL="2743200" algn="l" defTabSz="914400" rtl="0" eaLnBrk="1" latinLnBrk="0" hangingPunct="1">
      <a:defRPr lang="cs-CZ" sz="1200" kern="1200">
        <a:solidFill>
          <a:schemeClr val="tx1"/>
        </a:solidFill>
        <a:latin typeface="+mn-lt"/>
        <a:ea typeface="+mn-ea"/>
        <a:cs typeface="+mn-cs"/>
      </a:defRPr>
    </a:lvl7pPr>
    <a:lvl8pPr marL="3200400" algn="l" defTabSz="914400" rtl="0" eaLnBrk="1" latinLnBrk="0" hangingPunct="1">
      <a:defRPr lang="cs-CZ" sz="1200" kern="1200">
        <a:solidFill>
          <a:schemeClr val="tx1"/>
        </a:solidFill>
        <a:latin typeface="+mn-lt"/>
        <a:ea typeface="+mn-ea"/>
        <a:cs typeface="+mn-cs"/>
      </a:defRPr>
    </a:lvl8pPr>
    <a:lvl9pPr marL="3657600" algn="l" defTabSz="914400" rtl="0" eaLnBrk="1" latinLnBrk="0" hangingPunct="1">
      <a:defRPr lang="cs-CZ"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1441">
              <a:defRPr lang="cs-CZ"/>
            </a:pPr>
            <a:r>
              <a:rPr lang="cs-CZ" dirty="0"/>
              <a:t>Tuto šablonu lze použít jako počáteční soubor pro prezentaci výukových materiálů při práci ve skupině.</a:t>
            </a:r>
          </a:p>
          <a:p>
            <a:endParaRPr lang="cs-CZ" dirty="0"/>
          </a:p>
          <a:p>
            <a:pPr lvl="0"/>
            <a:r>
              <a:rPr lang="cs-CZ" b="1" dirty="0"/>
              <a:t>Oddíly</a:t>
            </a:r>
            <a:endParaRPr lang="cs-CZ" dirty="0"/>
          </a:p>
          <a:p>
            <a:pPr lvl="0"/>
            <a:r>
              <a:rPr lang="cs-CZ" dirty="0"/>
              <a:t>Po kliknutí na snímek pravým tlačítkem myši lze přidat oddíly. Oddíly mohou pomoci uspořádat snímky nebo usnadnit spolupráci mezi více autory.</a:t>
            </a:r>
          </a:p>
          <a:p>
            <a:pPr lvl="0"/>
            <a:endParaRPr lang="cs-CZ" b="1" dirty="0"/>
          </a:p>
          <a:p>
            <a:pPr lvl="0"/>
            <a:r>
              <a:rPr lang="cs-CZ" b="1" dirty="0"/>
              <a:t>Poznámky</a:t>
            </a:r>
          </a:p>
          <a:p>
            <a:pPr lvl="0"/>
            <a:r>
              <a:rPr lang="cs-CZ" dirty="0"/>
              <a:t>Oddíl Poznámky použijte k zadání poznámek k doručení nebo dalších podrobností pro posluchače. Tyto poznámky lze zobrazit během prezentace. </a:t>
            </a:r>
          </a:p>
          <a:p>
            <a:pPr lvl="0">
              <a:buFontTx/>
              <a:buNone/>
            </a:pPr>
            <a:r>
              <a:rPr lang="cs-CZ" dirty="0"/>
              <a:t>Vezměte v úvahu velikost písma (důležité pro usnadnění, viditelnost, pořízení videozáznamu a online provoz).</a:t>
            </a:r>
          </a:p>
          <a:p>
            <a:pPr lvl="0"/>
            <a:endParaRPr lang="cs-CZ" dirty="0"/>
          </a:p>
          <a:p>
            <a:pPr lvl="0">
              <a:buFontTx/>
              <a:buNone/>
            </a:pPr>
            <a:r>
              <a:rPr lang="cs-CZ" b="1" dirty="0"/>
              <a:t>Sladěné barvy </a:t>
            </a:r>
          </a:p>
          <a:p>
            <a:pPr lvl="0">
              <a:buFontTx/>
              <a:buNone/>
            </a:pPr>
            <a:r>
              <a:rPr lang="cs-CZ" dirty="0"/>
              <a:t>Věnujte zvláštní pozornost obrázkům, grafům a textovým polím. </a:t>
            </a:r>
          </a:p>
          <a:p>
            <a:pPr lvl="0"/>
            <a:r>
              <a:rPr lang="cs-CZ" dirty="0"/>
              <a:t>Zvažte, zda účastníci budou tisknout černobíle nebo ve </a:t>
            </a:r>
            <a:r>
              <a:rPr lang="cs-CZ" dirty="0" err="1"/>
              <a:t>stupních šedé</a:t>
            </a:r>
            <a:r>
              <a:rPr lang="cs-CZ" dirty="0"/>
              <a:t>. Provedením zkušebního tisku ověřte, zda barvy fungují správně při vytištění černobíle i ve </a:t>
            </a:r>
            <a:r>
              <a:rPr lang="cs-CZ" dirty="0" err="1"/>
              <a:t>stupních šedé</a:t>
            </a:r>
            <a:r>
              <a:rPr lang="cs-CZ" dirty="0"/>
              <a:t>.</a:t>
            </a:r>
          </a:p>
          <a:p>
            <a:pPr lvl="0">
              <a:buFontTx/>
              <a:buNone/>
            </a:pPr>
            <a:endParaRPr lang="cs-CZ" dirty="0"/>
          </a:p>
          <a:p>
            <a:pPr lvl="0">
              <a:buFontTx/>
              <a:buNone/>
            </a:pPr>
            <a:r>
              <a:rPr lang="cs-CZ" b="1" dirty="0"/>
              <a:t>Obrázky, tabulky a grafy</a:t>
            </a:r>
          </a:p>
          <a:p>
            <a:pPr lvl="0"/>
            <a:r>
              <a:rPr lang="cs-CZ" dirty="0"/>
              <a:t>Vsaďte na jednoduchost: pokud je to možné, použijte konzistentní a nerušivé styly a barvy.</a:t>
            </a:r>
          </a:p>
          <a:p>
            <a:pPr lvl="0"/>
            <a:r>
              <a:rPr lang="cs-CZ" dirty="0"/>
              <a:t>Označte popisky všechny grafy a tabulky.</a:t>
            </a:r>
          </a:p>
          <a:p>
            <a:endParaRPr lang="cs-CZ" dirty="0"/>
          </a:p>
          <a:p>
            <a:endParaRPr lang="cs-CZ" dirty="0"/>
          </a:p>
          <a:p>
            <a:endParaRPr lang="cs-CZ" dirty="0"/>
          </a:p>
        </p:txBody>
      </p:sp>
      <p:sp>
        <p:nvSpPr>
          <p:cNvPr id="4" name="Slide Number Placeholder 3"/>
          <p:cNvSpPr>
            <a:spLocks noGrp="1"/>
          </p:cNvSpPr>
          <p:nvPr>
            <p:ph type="sldNum" sz="quarter" idx="10"/>
          </p:nvPr>
        </p:nvSpPr>
        <p:spPr/>
        <p:txBody>
          <a:bodyPr/>
          <a:lstStyle/>
          <a:p>
            <a:fld id="{EC6EAC7D-5A89-47C2-8ABA-56C9C2DEF7A4}" type="slidenum">
              <a:rPr lang="cs-CZ" smtClean="0"/>
              <a:pPr/>
              <a:t>1</a:t>
            </a:fld>
            <a:endParaRPr lang="cs-CZ"/>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75693FD4-8F83-4EF7-AC3F-0DC0388986B0}" type="slidenum">
              <a:rPr lang="cs-CZ" smtClean="0"/>
              <a:pPr/>
              <a:t>18</a:t>
            </a:fld>
            <a:endParaRPr lang="cs-CZ"/>
          </a:p>
        </p:txBody>
      </p:sp>
    </p:spTree>
    <p:extLst>
      <p:ext uri="{BB962C8B-B14F-4D97-AF65-F5344CB8AC3E}">
        <p14:creationId xmlns:p14="http://schemas.microsoft.com/office/powerpoint/2010/main" val="24606521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75693FD4-8F83-4EF7-AC3F-0DC0388986B0}" type="slidenum">
              <a:rPr lang="cs-CZ" smtClean="0"/>
              <a:pPr/>
              <a:t>25</a:t>
            </a:fld>
            <a:endParaRPr lang="cs-CZ"/>
          </a:p>
        </p:txBody>
      </p:sp>
    </p:spTree>
    <p:extLst>
      <p:ext uri="{BB962C8B-B14F-4D97-AF65-F5344CB8AC3E}">
        <p14:creationId xmlns:p14="http://schemas.microsoft.com/office/powerpoint/2010/main" val="37981117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sz="quarter" idx="10"/>
          </p:nvPr>
        </p:nvSpPr>
        <p:spPr/>
        <p:txBody>
          <a:bodyPr/>
          <a:lstStyle/>
          <a:p>
            <a:fld id="{75693FD4-8F83-4EF7-AC3F-0DC0388986B0}" type="slidenum">
              <a:rPr lang="cs-CZ" smtClean="0"/>
              <a:pPr/>
              <a:t>31</a:t>
            </a:fld>
            <a:endParaRPr lang="cs-CZ"/>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75693FD4-8F83-4EF7-AC3F-0DC0388986B0}" type="slidenum">
              <a:rPr lang="cs-CZ" smtClean="0"/>
              <a:pPr/>
              <a:t>34</a:t>
            </a:fld>
            <a:endParaRPr lang="cs-CZ"/>
          </a:p>
        </p:txBody>
      </p:sp>
    </p:spTree>
    <p:extLst>
      <p:ext uri="{BB962C8B-B14F-4D97-AF65-F5344CB8AC3E}">
        <p14:creationId xmlns:p14="http://schemas.microsoft.com/office/powerpoint/2010/main" val="14831624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75693FD4-8F83-4EF7-AC3F-0DC0388986B0}" type="slidenum">
              <a:rPr lang="cs-CZ" smtClean="0"/>
              <a:pPr/>
              <a:t>35</a:t>
            </a:fld>
            <a:endParaRPr lang="cs-CZ"/>
          </a:p>
        </p:txBody>
      </p:sp>
    </p:spTree>
    <p:extLst>
      <p:ext uri="{BB962C8B-B14F-4D97-AF65-F5344CB8AC3E}">
        <p14:creationId xmlns:p14="http://schemas.microsoft.com/office/powerpoint/2010/main" val="29861377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75693FD4-8F83-4EF7-AC3F-0DC0388986B0}" type="slidenum">
              <a:rPr lang="cs-CZ" smtClean="0"/>
              <a:pPr/>
              <a:t>36</a:t>
            </a:fld>
            <a:endParaRPr lang="cs-CZ"/>
          </a:p>
        </p:txBody>
      </p:sp>
    </p:spTree>
    <p:extLst>
      <p:ext uri="{BB962C8B-B14F-4D97-AF65-F5344CB8AC3E}">
        <p14:creationId xmlns:p14="http://schemas.microsoft.com/office/powerpoint/2010/main" val="28906687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cs-CZ" dirty="0"/>
          </a:p>
        </p:txBody>
      </p:sp>
      <p:sp>
        <p:nvSpPr>
          <p:cNvPr id="4" name="Slide Number Placeholder 3"/>
          <p:cNvSpPr>
            <a:spLocks noGrp="1"/>
          </p:cNvSpPr>
          <p:nvPr>
            <p:ph type="sldNum" sz="quarter" idx="10"/>
          </p:nvPr>
        </p:nvSpPr>
        <p:spPr/>
        <p:txBody>
          <a:bodyPr/>
          <a:lstStyle/>
          <a:p>
            <a:fld id="{EC6EAC7D-5A89-47C2-8ABA-56C9C2DEF7A4}" type="slidenum">
              <a:rPr lang="cs-CZ" smtClean="0"/>
              <a:pPr/>
              <a:t>37</a:t>
            </a:fld>
            <a:endParaRPr lang="cs-CZ"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cs-CZ" dirty="0"/>
              <a:t>Shrňte obsah prezentace zopakováním důležitých bodů z lekcí.</a:t>
            </a:r>
          </a:p>
          <a:p>
            <a:r>
              <a:rPr lang="cs-CZ" dirty="0"/>
              <a:t>Co si mají posluchači zapamatovat po skončení vaší prezentace?</a:t>
            </a:r>
          </a:p>
          <a:p>
            <a:endParaRPr lang="cs-CZ" dirty="0"/>
          </a:p>
          <a:p>
            <a:r>
              <a:rPr lang="cs-CZ" dirty="0"/>
              <a:t>Uložte prezentaci jako video, což usnadní její distribuci. (Chcete-li vytvořit video, klikněte na kartu Soubor a na položku Sdílet. V poli Typy souborů klikněte na položku Vytvořit video.)</a:t>
            </a:r>
          </a:p>
        </p:txBody>
      </p:sp>
      <p:sp>
        <p:nvSpPr>
          <p:cNvPr id="4" name="Slide Number Placeholder 3"/>
          <p:cNvSpPr>
            <a:spLocks noGrp="1"/>
          </p:cNvSpPr>
          <p:nvPr>
            <p:ph type="sldNum" sz="quarter" idx="10"/>
          </p:nvPr>
        </p:nvSpPr>
        <p:spPr/>
        <p:txBody>
          <a:bodyPr/>
          <a:lstStyle/>
          <a:p>
            <a:fld id="{EC6EAC7D-5A89-47C2-8ABA-56C9C2DEF7A4}" type="slidenum">
              <a:rPr lang="cs-CZ" smtClean="0"/>
              <a:pPr/>
              <a:t>40</a:t>
            </a:fld>
            <a:endParaRPr lang="cs-CZ"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cs-CZ" dirty="0"/>
              <a:t>Shrňte obsah prezentace zopakováním důležitých bodů z lekcí.</a:t>
            </a:r>
          </a:p>
          <a:p>
            <a:r>
              <a:rPr lang="cs-CZ" dirty="0"/>
              <a:t>Co si mají posluchači zapamatovat po skončení vaší prezentace?</a:t>
            </a:r>
          </a:p>
          <a:p>
            <a:endParaRPr lang="cs-CZ" dirty="0"/>
          </a:p>
          <a:p>
            <a:r>
              <a:rPr lang="cs-CZ" dirty="0"/>
              <a:t>Uložte prezentaci jako video, což usnadní její distribuci. (Chcete-li vytvořit video, klikněte na kartu Soubor a na položku Sdílet. V poli Typy souborů klikněte na položku Vytvořit video.)</a:t>
            </a:r>
          </a:p>
        </p:txBody>
      </p:sp>
      <p:sp>
        <p:nvSpPr>
          <p:cNvPr id="4" name="Slide Number Placeholder 3"/>
          <p:cNvSpPr>
            <a:spLocks noGrp="1"/>
          </p:cNvSpPr>
          <p:nvPr>
            <p:ph type="sldNum" sz="quarter" idx="10"/>
          </p:nvPr>
        </p:nvSpPr>
        <p:spPr/>
        <p:txBody>
          <a:bodyPr/>
          <a:lstStyle/>
          <a:p>
            <a:fld id="{EC6EAC7D-5A89-47C2-8ABA-56C9C2DEF7A4}" type="slidenum">
              <a:rPr lang="cs-CZ" smtClean="0"/>
              <a:pPr/>
              <a:t>41</a:t>
            </a:fld>
            <a:endParaRPr lang="cs-CZ" dirty="0"/>
          </a:p>
        </p:txBody>
      </p:sp>
    </p:spTree>
    <p:extLst>
      <p:ext uri="{BB962C8B-B14F-4D97-AF65-F5344CB8AC3E}">
        <p14:creationId xmlns:p14="http://schemas.microsoft.com/office/powerpoint/2010/main" val="32889997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cs-CZ" dirty="0"/>
              <a:t>Shrňte obsah prezentace zopakováním důležitých bodů z lekcí.</a:t>
            </a:r>
          </a:p>
          <a:p>
            <a:r>
              <a:rPr lang="cs-CZ" dirty="0"/>
              <a:t>Co si mají posluchači zapamatovat po skončení vaší prezentace?</a:t>
            </a:r>
          </a:p>
          <a:p>
            <a:endParaRPr lang="cs-CZ" dirty="0"/>
          </a:p>
          <a:p>
            <a:r>
              <a:rPr lang="cs-CZ" dirty="0"/>
              <a:t>Uložte prezentaci jako video, což usnadní její distribuci. (Chcete-li vytvořit video, klikněte na kartu Soubor a na položku Sdílet. V poli Typy souborů klikněte na položku Vytvořit video.)</a:t>
            </a:r>
          </a:p>
        </p:txBody>
      </p:sp>
      <p:sp>
        <p:nvSpPr>
          <p:cNvPr id="4" name="Slide Number Placeholder 3"/>
          <p:cNvSpPr>
            <a:spLocks noGrp="1"/>
          </p:cNvSpPr>
          <p:nvPr>
            <p:ph type="sldNum" sz="quarter" idx="10"/>
          </p:nvPr>
        </p:nvSpPr>
        <p:spPr/>
        <p:txBody>
          <a:bodyPr/>
          <a:lstStyle/>
          <a:p>
            <a:fld id="{EC6EAC7D-5A89-47C2-8ABA-56C9C2DEF7A4}" type="slidenum">
              <a:rPr lang="cs-CZ" smtClean="0"/>
              <a:pPr/>
              <a:t>42</a:t>
            </a:fld>
            <a:endParaRPr lang="cs-CZ" dirty="0"/>
          </a:p>
        </p:txBody>
      </p:sp>
    </p:spTree>
    <p:extLst>
      <p:ext uri="{BB962C8B-B14F-4D97-AF65-F5344CB8AC3E}">
        <p14:creationId xmlns:p14="http://schemas.microsoft.com/office/powerpoint/2010/main" val="3533713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sz="quarter" idx="10"/>
          </p:nvPr>
        </p:nvSpPr>
        <p:spPr/>
        <p:txBody>
          <a:bodyPr/>
          <a:lstStyle/>
          <a:p>
            <a:fld id="{75693FD4-8F83-4EF7-AC3F-0DC0388986B0}" type="slidenum">
              <a:rPr lang="cs-CZ" smtClean="0"/>
              <a:pPr/>
              <a:t>2</a:t>
            </a:fld>
            <a:endParaRPr lang="cs-CZ"/>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cs-CZ" dirty="0"/>
              <a:t>Shrňte obsah prezentace zopakováním důležitých bodů z lekcí.</a:t>
            </a:r>
          </a:p>
          <a:p>
            <a:r>
              <a:rPr lang="cs-CZ" dirty="0"/>
              <a:t>Co si mají posluchači zapamatovat po skončení vaší prezentace?</a:t>
            </a:r>
          </a:p>
          <a:p>
            <a:endParaRPr lang="cs-CZ" dirty="0"/>
          </a:p>
          <a:p>
            <a:r>
              <a:rPr lang="cs-CZ" dirty="0"/>
              <a:t>Uložte prezentaci jako video, což usnadní její distribuci. (Chcete-li vytvořit video, klikněte na kartu Soubor a na položku Sdílet. V poli Typy souborů klikněte na položku Vytvořit video.)</a:t>
            </a:r>
          </a:p>
        </p:txBody>
      </p:sp>
      <p:sp>
        <p:nvSpPr>
          <p:cNvPr id="4" name="Slide Number Placeholder 3"/>
          <p:cNvSpPr>
            <a:spLocks noGrp="1"/>
          </p:cNvSpPr>
          <p:nvPr>
            <p:ph type="sldNum" sz="quarter" idx="10"/>
          </p:nvPr>
        </p:nvSpPr>
        <p:spPr/>
        <p:txBody>
          <a:bodyPr/>
          <a:lstStyle/>
          <a:p>
            <a:fld id="{EC6EAC7D-5A89-47C2-8ABA-56C9C2DEF7A4}" type="slidenum">
              <a:rPr lang="cs-CZ" smtClean="0"/>
              <a:pPr/>
              <a:t>43</a:t>
            </a:fld>
            <a:endParaRPr lang="cs-CZ" dirty="0"/>
          </a:p>
        </p:txBody>
      </p:sp>
    </p:spTree>
    <p:extLst>
      <p:ext uri="{BB962C8B-B14F-4D97-AF65-F5344CB8AC3E}">
        <p14:creationId xmlns:p14="http://schemas.microsoft.com/office/powerpoint/2010/main" val="9615851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cs-CZ" dirty="0"/>
              <a:t>Shrňte obsah prezentace zopakováním důležitých bodů z lekcí.</a:t>
            </a:r>
          </a:p>
          <a:p>
            <a:r>
              <a:rPr lang="cs-CZ" dirty="0"/>
              <a:t>Co si mají posluchači zapamatovat po skončení vaší prezentace?</a:t>
            </a:r>
          </a:p>
          <a:p>
            <a:endParaRPr lang="cs-CZ" dirty="0"/>
          </a:p>
          <a:p>
            <a:r>
              <a:rPr lang="cs-CZ" dirty="0"/>
              <a:t>Uložte prezentaci jako video, což usnadní její distribuci. (Chcete-li vytvořit video, klikněte na kartu Soubor a na položku Sdílet. V poli Typy souborů klikněte na položku Vytvořit video.)</a:t>
            </a:r>
          </a:p>
        </p:txBody>
      </p:sp>
      <p:sp>
        <p:nvSpPr>
          <p:cNvPr id="4" name="Slide Number Placeholder 3"/>
          <p:cNvSpPr>
            <a:spLocks noGrp="1"/>
          </p:cNvSpPr>
          <p:nvPr>
            <p:ph type="sldNum" sz="quarter" idx="10"/>
          </p:nvPr>
        </p:nvSpPr>
        <p:spPr/>
        <p:txBody>
          <a:bodyPr/>
          <a:lstStyle/>
          <a:p>
            <a:fld id="{EC6EAC7D-5A89-47C2-8ABA-56C9C2DEF7A4}" type="slidenum">
              <a:rPr lang="cs-CZ" smtClean="0"/>
              <a:pPr/>
              <a:t>44</a:t>
            </a:fld>
            <a:endParaRPr lang="cs-CZ" dirty="0"/>
          </a:p>
        </p:txBody>
      </p:sp>
    </p:spTree>
    <p:extLst>
      <p:ext uri="{BB962C8B-B14F-4D97-AF65-F5344CB8AC3E}">
        <p14:creationId xmlns:p14="http://schemas.microsoft.com/office/powerpoint/2010/main" val="30313884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75693FD4-8F83-4EF7-AC3F-0DC0388986B0}" type="slidenum">
              <a:rPr lang="cs-CZ" smtClean="0"/>
              <a:pPr/>
              <a:t>45</a:t>
            </a:fld>
            <a:endParaRPr lang="cs-CZ"/>
          </a:p>
        </p:txBody>
      </p:sp>
    </p:spTree>
    <p:extLst>
      <p:ext uri="{BB962C8B-B14F-4D97-AF65-F5344CB8AC3E}">
        <p14:creationId xmlns:p14="http://schemas.microsoft.com/office/powerpoint/2010/main" val="31732779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sz="quarter" idx="10"/>
          </p:nvPr>
        </p:nvSpPr>
        <p:spPr/>
        <p:txBody>
          <a:bodyPr/>
          <a:lstStyle/>
          <a:p>
            <a:fld id="{75693FD4-8F83-4EF7-AC3F-0DC0388986B0}" type="slidenum">
              <a:rPr lang="cs-CZ" smtClean="0"/>
              <a:pPr/>
              <a:t>46</a:t>
            </a:fld>
            <a:endParaRPr lang="cs-CZ"/>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lphaUcParenR"/>
            </a:pPr>
            <a:endParaRPr lang="cs-CZ" dirty="0"/>
          </a:p>
        </p:txBody>
      </p:sp>
      <p:sp>
        <p:nvSpPr>
          <p:cNvPr id="4" name="Slide Number Placeholder 3"/>
          <p:cNvSpPr>
            <a:spLocks noGrp="1"/>
          </p:cNvSpPr>
          <p:nvPr>
            <p:ph type="sldNum" sz="quarter" idx="10"/>
          </p:nvPr>
        </p:nvSpPr>
        <p:spPr/>
        <p:txBody>
          <a:bodyPr/>
          <a:lstStyle/>
          <a:p>
            <a:fld id="{75693FD4-8F83-4EF7-AC3F-0DC0388986B0}" type="slidenum">
              <a:rPr lang="cs-CZ" smtClean="0"/>
              <a:pPr/>
              <a:t>62</a:t>
            </a:fld>
            <a:endParaRPr lang="cs-CZ"/>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a:p>
        </p:txBody>
      </p:sp>
      <p:sp>
        <p:nvSpPr>
          <p:cNvPr id="4" name="Slide Number Placeholder 3"/>
          <p:cNvSpPr>
            <a:spLocks noGrp="1"/>
          </p:cNvSpPr>
          <p:nvPr>
            <p:ph type="sldNum" sz="quarter" idx="10"/>
          </p:nvPr>
        </p:nvSpPr>
        <p:spPr/>
        <p:txBody>
          <a:bodyPr/>
          <a:lstStyle/>
          <a:p>
            <a:fld id="{75693FD4-8F83-4EF7-AC3F-0DC0388986B0}" type="slidenum">
              <a:rPr lang="cs-CZ" smtClean="0"/>
              <a:pPr/>
              <a:t>63</a:t>
            </a:fld>
            <a:endParaRPr lang="cs-CZ"/>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3"/>
          <p:cNvSpPr>
            <a:spLocks noGrp="1" noChangeArrowheads="1"/>
          </p:cNvSpPr>
          <p:nvPr>
            <p:ph type="hdr" sz="quarter"/>
          </p:nvPr>
        </p:nvSpPr>
        <p:spPr>
          <a:noFill/>
        </p:spPr>
        <p:txBody>
          <a:bodyPr/>
          <a:lstStyle/>
          <a:p>
            <a:r>
              <a:rPr lang="cs-CZ" dirty="0"/>
              <a:t>Microsoft </a:t>
            </a:r>
            <a:r>
              <a:rPr lang="cs-CZ" b="1" dirty="0"/>
              <a:t>Konstrukční dokonalost</a:t>
            </a:r>
            <a:endParaRPr lang="cs-CZ" dirty="0"/>
          </a:p>
        </p:txBody>
      </p:sp>
      <p:sp>
        <p:nvSpPr>
          <p:cNvPr id="43011" name="Rectangle 25"/>
          <p:cNvSpPr>
            <a:spLocks noGrp="1" noChangeArrowheads="1"/>
          </p:cNvSpPr>
          <p:nvPr>
            <p:ph type="ftr" sz="quarter" idx="4"/>
          </p:nvPr>
        </p:nvSpPr>
        <p:spPr>
          <a:noFill/>
        </p:spPr>
        <p:txBody>
          <a:bodyPr/>
          <a:lstStyle/>
          <a:p>
            <a:r>
              <a:rPr lang="cs-CZ" dirty="0"/>
              <a:t>Důvěrné informace společnosti Microsoft</a:t>
            </a:r>
          </a:p>
        </p:txBody>
      </p:sp>
      <p:sp>
        <p:nvSpPr>
          <p:cNvPr id="43012" name="Rectangle 26"/>
          <p:cNvSpPr>
            <a:spLocks noGrp="1" noChangeArrowheads="1"/>
          </p:cNvSpPr>
          <p:nvPr>
            <p:ph type="sldNum" sz="quarter" idx="5"/>
          </p:nvPr>
        </p:nvSpPr>
        <p:spPr>
          <a:noFill/>
        </p:spPr>
        <p:txBody>
          <a:bodyPr/>
          <a:lstStyle/>
          <a:p>
            <a:fld id="{B5FF76F4-FC11-42FE-9D94-04E3E6D16C06}" type="slidenum">
              <a:rPr lang="cs-CZ" smtClean="0"/>
              <a:pPr/>
              <a:t>64</a:t>
            </a:fld>
            <a:endParaRPr lang="cs-CZ" dirty="0"/>
          </a:p>
        </p:txBody>
      </p:sp>
      <p:sp>
        <p:nvSpPr>
          <p:cNvPr id="43013" name="Rectangle 2"/>
          <p:cNvSpPr>
            <a:spLocks noGrp="1" noRot="1" noChangeAspect="1" noChangeArrowheads="1" noTextEdit="1"/>
          </p:cNvSpPr>
          <p:nvPr>
            <p:ph type="sldImg"/>
          </p:nvPr>
        </p:nvSpPr>
        <p:spPr>
          <a:xfrm>
            <a:off x="941388" y="490538"/>
            <a:ext cx="4975225" cy="3730625"/>
          </a:xfrm>
          <a:ln/>
        </p:spPr>
      </p:sp>
      <p:sp>
        <p:nvSpPr>
          <p:cNvPr id="43014" name="Rectangle 3"/>
          <p:cNvSpPr>
            <a:spLocks noGrp="1" noChangeArrowheads="1"/>
          </p:cNvSpPr>
          <p:nvPr>
            <p:ph type="body" idx="1"/>
          </p:nvPr>
        </p:nvSpPr>
        <p:spPr>
          <a:xfrm>
            <a:off x="307492" y="4492204"/>
            <a:ext cx="6261652" cy="5006813"/>
          </a:xfrm>
          <a:noFill/>
          <a:ln/>
        </p:spPr>
        <p:txBody>
          <a:bodyPr/>
          <a:lstStyle/>
          <a:p>
            <a:r>
              <a:rPr lang="cs-CZ" dirty="0"/>
              <a:t>Je vaše prezentace co nejvýstižnější? Zvažte přesunutí nadbytečného obsahu do dodatku.</a:t>
            </a:r>
          </a:p>
          <a:p>
            <a:r>
              <a:rPr lang="cs-CZ" dirty="0"/>
              <a:t>K uložení obsahu, který případně budete chtít zmínit v části vyhrazené pro dotazy nebo který si mohou účastníci podrobněji prozkoumat později, použijte snímky s dodatkem.</a:t>
            </a:r>
          </a:p>
          <a:p>
            <a:pPr>
              <a:buFontTx/>
              <a:buNone/>
            </a:pPr>
            <a:endParaRPr lang="cs-CZ" dirty="0"/>
          </a:p>
          <a:p>
            <a:endParaRPr lang="cs-CZ" dirty="0"/>
          </a:p>
          <a:p>
            <a:endParaRPr lang="cs-CZ" dirty="0"/>
          </a:p>
          <a:p>
            <a:endParaRPr lang="cs-CZ"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cs-CZ" dirty="0"/>
              <a:t>Sdělte stručný přehled prezentace.</a:t>
            </a:r>
            <a:r>
              <a:rPr lang="cs-CZ" baseline="0" dirty="0"/>
              <a:t> P</a:t>
            </a:r>
            <a:r>
              <a:rPr lang="cs-CZ" dirty="0"/>
              <a:t>opište hlavní záměr prezentace a v čem spočívá její důležitost.</a:t>
            </a:r>
          </a:p>
          <a:p>
            <a:pPr>
              <a:lnSpc>
                <a:spcPct val="80000"/>
              </a:lnSpc>
            </a:pPr>
            <a:r>
              <a:rPr lang="cs-CZ" dirty="0"/>
              <a:t>Uveďte každé z hlavních témat.</a:t>
            </a:r>
          </a:p>
          <a:p>
            <a:r>
              <a:rPr lang="cs-CZ" dirty="0"/>
              <a:t>Aby se posluchači dokázali v prezentaci orientovat,</a:t>
            </a:r>
            <a:r>
              <a:rPr lang="cs-CZ" baseline="0" dirty="0"/>
              <a:t> můžete </a:t>
            </a:r>
            <a:r>
              <a:rPr lang="cs-CZ" dirty="0"/>
              <a:t>tento snímek s přehledem opakovat během celé prezentace vždy se zdůrazněním konkrétního tématu, které se chystáte probírat jako další.</a:t>
            </a:r>
          </a:p>
        </p:txBody>
      </p:sp>
      <p:sp>
        <p:nvSpPr>
          <p:cNvPr id="4" name="Slide Number Placeholder 3"/>
          <p:cNvSpPr>
            <a:spLocks noGrp="1"/>
          </p:cNvSpPr>
          <p:nvPr>
            <p:ph type="sldNum" sz="quarter" idx="10"/>
          </p:nvPr>
        </p:nvSpPr>
        <p:spPr/>
        <p:txBody>
          <a:bodyPr/>
          <a:lstStyle/>
          <a:p>
            <a:fld id="{EC6EAC7D-5A89-47C2-8ABA-56C9C2DEF7A4}" type="slidenum">
              <a:rPr lang="cs-CZ" smtClean="0"/>
              <a:pPr/>
              <a:t>4</a:t>
            </a:fld>
            <a:endParaRPr lang="cs-CZ"/>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cs-CZ" dirty="0"/>
          </a:p>
        </p:txBody>
      </p:sp>
      <p:sp>
        <p:nvSpPr>
          <p:cNvPr id="4" name="Slide Number Placeholder 3"/>
          <p:cNvSpPr>
            <a:spLocks noGrp="1"/>
          </p:cNvSpPr>
          <p:nvPr>
            <p:ph type="sldNum" sz="quarter" idx="10"/>
          </p:nvPr>
        </p:nvSpPr>
        <p:spPr/>
        <p:txBody>
          <a:bodyPr/>
          <a:lstStyle/>
          <a:p>
            <a:fld id="{EC6EAC7D-5A89-47C2-8ABA-56C9C2DEF7A4}" type="slidenum">
              <a:rPr lang="cs-CZ" smtClean="0"/>
              <a:pPr/>
              <a:t>5</a:t>
            </a:fld>
            <a:endParaRPr lang="cs-CZ"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cs-CZ" dirty="0"/>
              <a:t>Odstrašující plná moc! K</a:t>
            </a:r>
            <a:r>
              <a:rPr lang="cs-CZ" baseline="0" dirty="0"/>
              <a:t> čemu to je? Co povinnost mlčenlivosti?</a:t>
            </a:r>
            <a:endParaRPr lang="cs-CZ" dirty="0"/>
          </a:p>
          <a:p>
            <a:r>
              <a:rPr lang="cs-CZ" dirty="0"/>
              <a:t>Co povinnost mlčenlivosti? Vždyť procesní plnou moc nejde omezit!</a:t>
            </a:r>
          </a:p>
          <a:p>
            <a:r>
              <a:rPr lang="cs-CZ" dirty="0"/>
              <a:t>Vše</a:t>
            </a:r>
            <a:r>
              <a:rPr lang="cs-CZ" baseline="0" dirty="0"/>
              <a:t> začíná podpisem plné moci (nebo ústním udělením)</a:t>
            </a:r>
          </a:p>
          <a:p>
            <a:r>
              <a:rPr lang="cs-CZ" baseline="0" dirty="0"/>
              <a:t>Smluvní vztah advokáta a klienta se vyznačuje: plnou mocí, smlouvou o právní pomoci, dohodou o odměně, fakturou</a:t>
            </a:r>
          </a:p>
          <a:p>
            <a:r>
              <a:rPr lang="cs-CZ" baseline="0" dirty="0"/>
              <a:t>Podívejme se na plnou moc.</a:t>
            </a:r>
          </a:p>
          <a:p>
            <a:r>
              <a:rPr lang="cs-CZ" baseline="0" dirty="0"/>
              <a:t>Naprosto dostačující: Uděluji plnou moc advokátovi (maximálně ještě k čemu)</a:t>
            </a:r>
          </a:p>
          <a:p>
            <a:r>
              <a:rPr lang="cs-CZ" baseline="0" dirty="0"/>
              <a:t>Podívejme se na smlouvu o právní pomoci/mandátní smlouvu/o obstarání záležitosti/o dílo</a:t>
            </a:r>
          </a:p>
          <a:p>
            <a:r>
              <a:rPr lang="cs-CZ" baseline="0" dirty="0"/>
              <a:t>Nemusí být písemná. </a:t>
            </a:r>
          </a:p>
          <a:p>
            <a:r>
              <a:rPr lang="cs-CZ" baseline="0" dirty="0"/>
              <a:t>Opakovaně žádosti, aby ČAK vydala vzory – ne, každý si může přizpůsobit.</a:t>
            </a:r>
          </a:p>
          <a:p>
            <a:r>
              <a:rPr lang="cs-CZ" baseline="0" dirty="0"/>
              <a:t>Výhoda písemné smlouvy – na vše lze pamatovat, třeba na dřívější skončení. Nevýhoda – nedůvěra, jednostranná.</a:t>
            </a:r>
          </a:p>
          <a:p>
            <a:r>
              <a:rPr lang="cs-CZ" baseline="0" dirty="0"/>
              <a:t>Základní advokátova devíza = důvěra.</a:t>
            </a:r>
          </a:p>
          <a:p>
            <a:r>
              <a:rPr lang="cs-CZ" baseline="0" dirty="0"/>
              <a:t>Někdy se advokáti snaží o co nejvyšší zisk. Chápu to – ale nedoporučuji!!!</a:t>
            </a:r>
          </a:p>
          <a:p>
            <a:r>
              <a:rPr lang="cs-CZ" baseline="0" dirty="0"/>
              <a:t>Závěr: A + klient uzavírají smlouvu, tedy mohou se na VŠEM dohodnout!!! Tedy i na smluvní odměně!</a:t>
            </a:r>
          </a:p>
          <a:p>
            <a:r>
              <a:rPr lang="cs-CZ" baseline="0" dirty="0"/>
              <a:t>Smlouva dále může obsahovat: náklady při skončení věci, vracení podkladů, povinnost mlčenlivosti, frekvence schůzek a kontaktů, náklady na pracovní cesty, dobu určitou nebo neurčitou…výpovědi apod. </a:t>
            </a:r>
          </a:p>
          <a:p>
            <a:pPr defTabSz="921441">
              <a:defRPr/>
            </a:pPr>
            <a:r>
              <a:rPr lang="cs-CZ" baseline="0" dirty="0"/>
              <a:t>Pozor na sankce za výpověď! </a:t>
            </a:r>
            <a:r>
              <a:rPr lang="cs-CZ" i="1" baseline="0" dirty="0">
                <a:solidFill>
                  <a:srgbClr val="FF0000"/>
                </a:solidFill>
              </a:rPr>
              <a:t>Podle rozhodnutí kárného senátu ČAK ze dne 8. 5. 2004, </a:t>
            </a:r>
            <a:r>
              <a:rPr lang="cs-CZ" i="1" baseline="0" dirty="0" err="1">
                <a:solidFill>
                  <a:srgbClr val="FF0000"/>
                </a:solidFill>
              </a:rPr>
              <a:t>sp</a:t>
            </a:r>
            <a:r>
              <a:rPr lang="cs-CZ" i="1" baseline="0" dirty="0">
                <a:solidFill>
                  <a:srgbClr val="FF0000"/>
                </a:solidFill>
              </a:rPr>
              <a:t>. zn. K 23/2003: mandátní smlouva </a:t>
            </a:r>
            <a:r>
              <a:rPr lang="cs-CZ" i="1" dirty="0">
                <a:solidFill>
                  <a:srgbClr val="FF0000"/>
                </a:solidFill>
              </a:rPr>
              <a:t>obsahující ustanovení, podle něhož její ukončení klientem zakládá právo klienta požadovat odměnu ve stejné výši jako při úplném vyřízení věci, je v rozporu s dobrými mravy i stavovskými předpisy. Pokud advokát na základě takové smlouvy nevrátí klientovi přebývající zbytek zálohy s tím, že klient vypověděl plnou moc bezdůvodně, dopouští se závažného kárného provinění.“ </a:t>
            </a:r>
            <a:r>
              <a:rPr lang="cs-CZ" dirty="0"/>
              <a:t>Za toto jednání byla advokátovi uložena pokuta ve výši 8000 Kč. </a:t>
            </a:r>
          </a:p>
          <a:p>
            <a:r>
              <a:rPr lang="cs-CZ" baseline="0" dirty="0"/>
              <a:t>Čím lze nahradit smlouvu? Například informací!</a:t>
            </a:r>
          </a:p>
          <a:p>
            <a:r>
              <a:rPr lang="cs-CZ" baseline="0" dirty="0"/>
              <a:t>Nyní budeme hovořit o smluvní odměně.</a:t>
            </a:r>
            <a:endParaRPr lang="cs-CZ" dirty="0"/>
          </a:p>
        </p:txBody>
      </p:sp>
      <p:sp>
        <p:nvSpPr>
          <p:cNvPr id="4" name="Slide Number Placeholder 3"/>
          <p:cNvSpPr>
            <a:spLocks noGrp="1"/>
          </p:cNvSpPr>
          <p:nvPr>
            <p:ph type="sldNum" sz="quarter" idx="10"/>
          </p:nvPr>
        </p:nvSpPr>
        <p:spPr/>
        <p:txBody>
          <a:bodyPr/>
          <a:lstStyle/>
          <a:p>
            <a:fld id="{EC6EAC7D-5A89-47C2-8ABA-56C9C2DEF7A4}" type="slidenum">
              <a:rPr lang="cs-CZ" smtClean="0"/>
              <a:pPr/>
              <a:t>6</a:t>
            </a:fld>
            <a:endParaRPr lang="cs-CZ" dirty="0"/>
          </a:p>
        </p:txBody>
      </p:sp>
    </p:spTree>
    <p:extLst>
      <p:ext uri="{BB962C8B-B14F-4D97-AF65-F5344CB8AC3E}">
        <p14:creationId xmlns:p14="http://schemas.microsoft.com/office/powerpoint/2010/main" val="37713605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cs-CZ" dirty="0"/>
              <a:t>Shrňte obsah prezentace zopakováním důležitých bodů z lekcí.</a:t>
            </a:r>
          </a:p>
          <a:p>
            <a:r>
              <a:rPr lang="cs-CZ" dirty="0"/>
              <a:t>Co si mají posluchači zapamatovat po skončení vaší prezentace?</a:t>
            </a:r>
          </a:p>
          <a:p>
            <a:endParaRPr lang="cs-CZ" dirty="0"/>
          </a:p>
          <a:p>
            <a:r>
              <a:rPr lang="cs-CZ" dirty="0"/>
              <a:t>Uložte prezentaci jako video, což usnadní její distribuci. (Chcete-li vytvořit video, klikněte na kartu Soubor a na položku Sdílet. V poli Typy souborů klikněte na položku Vytvořit video.)</a:t>
            </a:r>
          </a:p>
        </p:txBody>
      </p:sp>
      <p:sp>
        <p:nvSpPr>
          <p:cNvPr id="4" name="Slide Number Placeholder 3"/>
          <p:cNvSpPr>
            <a:spLocks noGrp="1"/>
          </p:cNvSpPr>
          <p:nvPr>
            <p:ph type="sldNum" sz="quarter" idx="10"/>
          </p:nvPr>
        </p:nvSpPr>
        <p:spPr/>
        <p:txBody>
          <a:bodyPr/>
          <a:lstStyle/>
          <a:p>
            <a:fld id="{EC6EAC7D-5A89-47C2-8ABA-56C9C2DEF7A4}" type="slidenum">
              <a:rPr lang="cs-CZ" smtClean="0"/>
              <a:pPr/>
              <a:t>7</a:t>
            </a:fld>
            <a:endParaRPr lang="cs-CZ" dirty="0"/>
          </a:p>
        </p:txBody>
      </p:sp>
    </p:spTree>
    <p:extLst>
      <p:ext uri="{BB962C8B-B14F-4D97-AF65-F5344CB8AC3E}">
        <p14:creationId xmlns:p14="http://schemas.microsoft.com/office/powerpoint/2010/main" val="16084475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cs-CZ" dirty="0"/>
              <a:t>Shrňte obsah prezentace zopakováním důležitých bodů z lekcí.</a:t>
            </a:r>
          </a:p>
          <a:p>
            <a:r>
              <a:rPr lang="cs-CZ" dirty="0"/>
              <a:t>Co si mají posluchači zapamatovat po skončení vaší prezentace?</a:t>
            </a:r>
          </a:p>
          <a:p>
            <a:endParaRPr lang="cs-CZ" dirty="0"/>
          </a:p>
          <a:p>
            <a:r>
              <a:rPr lang="cs-CZ" dirty="0"/>
              <a:t>Uložte prezentaci jako video, což usnadní její distribuci. (Chcete-li vytvořit video, klikněte na kartu Soubor a na položku Sdílet. V poli Typy souborů klikněte na položku Vytvořit video.)</a:t>
            </a:r>
          </a:p>
        </p:txBody>
      </p:sp>
      <p:sp>
        <p:nvSpPr>
          <p:cNvPr id="4" name="Slide Number Placeholder 3"/>
          <p:cNvSpPr>
            <a:spLocks noGrp="1"/>
          </p:cNvSpPr>
          <p:nvPr>
            <p:ph type="sldNum" sz="quarter" idx="10"/>
          </p:nvPr>
        </p:nvSpPr>
        <p:spPr/>
        <p:txBody>
          <a:bodyPr/>
          <a:lstStyle/>
          <a:p>
            <a:fld id="{EC6EAC7D-5A89-47C2-8ABA-56C9C2DEF7A4}" type="slidenum">
              <a:rPr lang="cs-CZ" smtClean="0"/>
              <a:pPr/>
              <a:t>8</a:t>
            </a:fld>
            <a:endParaRPr lang="cs-CZ"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cs-CZ" dirty="0"/>
              <a:t>Shrňte obsah prezentace zopakováním důležitých bodů z lekcí.</a:t>
            </a:r>
          </a:p>
          <a:p>
            <a:r>
              <a:rPr lang="cs-CZ" dirty="0"/>
              <a:t>Co si mají posluchači zapamatovat po skončení vaší prezentace?</a:t>
            </a:r>
          </a:p>
          <a:p>
            <a:endParaRPr lang="cs-CZ" dirty="0"/>
          </a:p>
          <a:p>
            <a:r>
              <a:rPr lang="cs-CZ" dirty="0"/>
              <a:t>Uložte prezentaci jako video, což usnadní její distribuci. (Chcete-li vytvořit video, klikněte na kartu Soubor a na položku Sdílet. V poli Typy souborů klikněte na položku Vytvořit video.)</a:t>
            </a:r>
          </a:p>
        </p:txBody>
      </p:sp>
      <p:sp>
        <p:nvSpPr>
          <p:cNvPr id="4" name="Slide Number Placeholder 3"/>
          <p:cNvSpPr>
            <a:spLocks noGrp="1"/>
          </p:cNvSpPr>
          <p:nvPr>
            <p:ph type="sldNum" sz="quarter" idx="10"/>
          </p:nvPr>
        </p:nvSpPr>
        <p:spPr/>
        <p:txBody>
          <a:bodyPr/>
          <a:lstStyle/>
          <a:p>
            <a:fld id="{EC6EAC7D-5A89-47C2-8ABA-56C9C2DEF7A4}" type="slidenum">
              <a:rPr lang="cs-CZ" smtClean="0"/>
              <a:pPr/>
              <a:t>9</a:t>
            </a:fld>
            <a:endParaRPr lang="cs-CZ"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cs-CZ" dirty="0"/>
              <a:t>Shrňte obsah prezentace zopakováním důležitých bodů z lekcí.</a:t>
            </a:r>
          </a:p>
          <a:p>
            <a:r>
              <a:rPr lang="cs-CZ" dirty="0"/>
              <a:t>Co si mají posluchači zapamatovat po skončení vaší prezentace?</a:t>
            </a:r>
          </a:p>
          <a:p>
            <a:endParaRPr lang="cs-CZ" dirty="0"/>
          </a:p>
          <a:p>
            <a:r>
              <a:rPr lang="cs-CZ" dirty="0"/>
              <a:t>Uložte prezentaci jako video, což usnadní její distribuci. (Chcete-li vytvořit video, klikněte na kartu Soubor a na položku Sdílet. V poli Typy souborů klikněte na položku Vytvořit video.)</a:t>
            </a:r>
          </a:p>
        </p:txBody>
      </p:sp>
      <p:sp>
        <p:nvSpPr>
          <p:cNvPr id="4" name="Slide Number Placeholder 3"/>
          <p:cNvSpPr>
            <a:spLocks noGrp="1"/>
          </p:cNvSpPr>
          <p:nvPr>
            <p:ph type="sldNum" sz="quarter" idx="10"/>
          </p:nvPr>
        </p:nvSpPr>
        <p:spPr/>
        <p:txBody>
          <a:bodyPr/>
          <a:lstStyle/>
          <a:p>
            <a:fld id="{EC6EAC7D-5A89-47C2-8ABA-56C9C2DEF7A4}" type="slidenum">
              <a:rPr lang="cs-CZ" smtClean="0"/>
              <a:pPr/>
              <a:t>12</a:t>
            </a:fld>
            <a:endParaRPr lang="cs-CZ"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1"/>
          <p:cNvSpPr>
            <a:spLocks noGrp="1"/>
          </p:cNvSpPr>
          <p:nvPr>
            <p:ph type="ctrTitle" hasCustomPrompt="1"/>
          </p:nvPr>
        </p:nvSpPr>
        <p:spPr>
          <a:xfrm>
            <a:off x="2590800" y="2286000"/>
            <a:ext cx="6180224" cy="1470025"/>
          </a:xfrm>
        </p:spPr>
        <p:txBody>
          <a:bodyPr anchor="t"/>
          <a:lstStyle>
            <a:lvl1pPr algn="r" eaLnBrk="1" latinLnBrk="0" hangingPunct="1">
              <a:defRPr kumimoji="0" lang="cs-CZ" b="1" cap="small" baseline="0">
                <a:solidFill>
                  <a:srgbClr val="003300"/>
                </a:solidFill>
              </a:defRPr>
            </a:lvl1pPr>
          </a:lstStyle>
          <a:p>
            <a:r>
              <a:rPr kumimoji="0" lang="cs-CZ"/>
              <a:t>Po kliknutí lze upravit styl předlohy nadpisů.</a:t>
            </a:r>
          </a:p>
        </p:txBody>
      </p:sp>
      <p:sp>
        <p:nvSpPr>
          <p:cNvPr id="3" name="Subtitle 2"/>
          <p:cNvSpPr>
            <a:spLocks noGrp="1"/>
          </p:cNvSpPr>
          <p:nvPr>
            <p:ph type="subTitle" idx="1"/>
          </p:nvPr>
        </p:nvSpPr>
        <p:spPr>
          <a:xfrm>
            <a:off x="3962400" y="4038600"/>
            <a:ext cx="4772528" cy="990600"/>
          </a:xfrm>
        </p:spPr>
        <p:txBody>
          <a:bodyPr>
            <a:normAutofit/>
          </a:bodyPr>
          <a:lstStyle>
            <a:lvl1pPr marL="0" indent="0" algn="r" eaLnBrk="1" latinLnBrk="0" hangingPunct="1">
              <a:buNone/>
              <a:defRPr kumimoji="0" lang="cs-CZ" sz="2000" b="0">
                <a:solidFill>
                  <a:schemeClr val="tx1"/>
                </a:solidFill>
                <a:latin typeface="Georgia" pitchFamily="18" charset="0"/>
              </a:defRPr>
            </a:lvl1pPr>
            <a:lvl2pPr marL="457200" indent="0" algn="ctr" eaLnBrk="1" latinLnBrk="0" hangingPunct="1">
              <a:buNone/>
              <a:defRPr kumimoji="0" lang="cs-CZ">
                <a:solidFill>
                  <a:schemeClr val="tx1">
                    <a:tint val="75000"/>
                  </a:schemeClr>
                </a:solidFill>
              </a:defRPr>
            </a:lvl2pPr>
            <a:lvl3pPr marL="914400" indent="0" algn="ctr" eaLnBrk="1" latinLnBrk="0" hangingPunct="1">
              <a:buNone/>
              <a:defRPr kumimoji="0" lang="cs-CZ">
                <a:solidFill>
                  <a:schemeClr val="tx1">
                    <a:tint val="75000"/>
                  </a:schemeClr>
                </a:solidFill>
              </a:defRPr>
            </a:lvl3pPr>
            <a:lvl4pPr marL="1371600" indent="0" algn="ctr" eaLnBrk="1" latinLnBrk="0" hangingPunct="1">
              <a:buNone/>
              <a:defRPr kumimoji="0" lang="cs-CZ">
                <a:solidFill>
                  <a:schemeClr val="tx1">
                    <a:tint val="75000"/>
                  </a:schemeClr>
                </a:solidFill>
              </a:defRPr>
            </a:lvl4pPr>
            <a:lvl5pPr marL="1828800" indent="0" algn="ctr" eaLnBrk="1" latinLnBrk="0" hangingPunct="1">
              <a:buNone/>
              <a:defRPr kumimoji="0" lang="cs-CZ">
                <a:solidFill>
                  <a:schemeClr val="tx1">
                    <a:tint val="75000"/>
                  </a:schemeClr>
                </a:solidFill>
              </a:defRPr>
            </a:lvl5pPr>
            <a:lvl6pPr marL="2286000" indent="0" algn="ctr" eaLnBrk="1" latinLnBrk="0" hangingPunct="1">
              <a:buNone/>
              <a:defRPr kumimoji="0" lang="cs-CZ">
                <a:solidFill>
                  <a:schemeClr val="tx1">
                    <a:tint val="75000"/>
                  </a:schemeClr>
                </a:solidFill>
              </a:defRPr>
            </a:lvl6pPr>
            <a:lvl7pPr marL="2743200" indent="0" algn="ctr" eaLnBrk="1" latinLnBrk="0" hangingPunct="1">
              <a:buNone/>
              <a:defRPr kumimoji="0" lang="cs-CZ">
                <a:solidFill>
                  <a:schemeClr val="tx1">
                    <a:tint val="75000"/>
                  </a:schemeClr>
                </a:solidFill>
              </a:defRPr>
            </a:lvl7pPr>
            <a:lvl8pPr marL="3200400" indent="0" algn="ctr" eaLnBrk="1" latinLnBrk="0" hangingPunct="1">
              <a:buNone/>
              <a:defRPr kumimoji="0" lang="cs-CZ">
                <a:solidFill>
                  <a:schemeClr val="tx1">
                    <a:tint val="75000"/>
                  </a:schemeClr>
                </a:solidFill>
              </a:defRPr>
            </a:lvl8pPr>
            <a:lvl9pPr marL="3657600" indent="0" algn="ctr" eaLnBrk="1" latinLnBrk="0" hangingPunct="1">
              <a:buNone/>
              <a:defRPr kumimoji="0" lang="cs-CZ">
                <a:solidFill>
                  <a:schemeClr val="tx1">
                    <a:tint val="75000"/>
                  </a:schemeClr>
                </a:solidFill>
              </a:defRPr>
            </a:lvl9pPr>
          </a:lstStyle>
          <a:p>
            <a:pPr eaLnBrk="1" latinLnBrk="0" hangingPunct="1"/>
            <a:r>
              <a:rPr lang="cs-CZ"/>
              <a:t>Kliknutím lze upravit styl předlohy.</a:t>
            </a:r>
            <a:endParaRPr/>
          </a:p>
        </p:txBody>
      </p:sp>
      <p:pic>
        <p:nvPicPr>
          <p:cNvPr id="7" name="Picture 6"/>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251"/>
            <a:ext cx="3721618" cy="6858000"/>
          </a:xfrm>
          <a:prstGeom prst="rect">
            <a:avLst/>
          </a:prstGeom>
        </p:spPr>
      </p:pic>
      <p:sp>
        <p:nvSpPr>
          <p:cNvPr id="10" name="Picture Placeholder 9"/>
          <p:cNvSpPr>
            <a:spLocks noGrp="1"/>
          </p:cNvSpPr>
          <p:nvPr>
            <p:ph type="pic" sz="quarter" idx="13" hasCustomPrompt="1"/>
          </p:nvPr>
        </p:nvSpPr>
        <p:spPr>
          <a:xfrm>
            <a:off x="6858000" y="5105400"/>
            <a:ext cx="1828800" cy="990600"/>
          </a:xfrm>
        </p:spPr>
        <p:txBody>
          <a:bodyPr>
            <a:normAutofit/>
          </a:bodyPr>
          <a:lstStyle>
            <a:lvl1pPr marL="0" indent="0" algn="ctr" eaLnBrk="1" latinLnBrk="0" hangingPunct="1">
              <a:buNone/>
              <a:defRPr kumimoji="0" lang="cs-CZ" sz="2000" baseline="0"/>
            </a:lvl1pPr>
          </a:lstStyle>
          <a:p>
            <a:r>
              <a:rPr kumimoji="0" lang="cs-CZ"/>
              <a:t>Logo společnosti</a:t>
            </a: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cs-CZ"/>
              <a:t>Kliknutím lze upravit styl.</a:t>
            </a:r>
            <a:endParaRPr/>
          </a:p>
        </p:txBody>
      </p:sp>
      <p:sp>
        <p:nvSpPr>
          <p:cNvPr id="3" name="Date Placeholder 2"/>
          <p:cNvSpPr>
            <a:spLocks noGrp="1"/>
          </p:cNvSpPr>
          <p:nvPr>
            <p:ph type="dt" sz="half" idx="10"/>
          </p:nvPr>
        </p:nvSpPr>
        <p:spPr/>
        <p:txBody>
          <a:bodyPr/>
          <a:lstStyle/>
          <a:p>
            <a:fld id="{757B281C-5159-4971-8228-52B9A72E9ED2}" type="datetimeFigureOut">
              <a:pPr/>
              <a:t>07.02.2021</a:t>
            </a:fld>
            <a:endParaRPr kumimoji="0" lang="cs-CZ"/>
          </a:p>
        </p:txBody>
      </p:sp>
      <p:sp>
        <p:nvSpPr>
          <p:cNvPr id="4" name="Footer Placeholder 3"/>
          <p:cNvSpPr>
            <a:spLocks noGrp="1"/>
          </p:cNvSpPr>
          <p:nvPr>
            <p:ph type="ftr" sz="quarter" idx="11"/>
          </p:nvPr>
        </p:nvSpPr>
        <p:spPr/>
        <p:txBody>
          <a:bodyPr/>
          <a:lstStyle/>
          <a:p>
            <a:endParaRPr kumimoji="0" lang="cs-CZ"/>
          </a:p>
        </p:txBody>
      </p:sp>
      <p:sp>
        <p:nvSpPr>
          <p:cNvPr id="5" name="Slide Number Placeholder 4"/>
          <p:cNvSpPr>
            <a:spLocks noGrp="1"/>
          </p:cNvSpPr>
          <p:nvPr>
            <p:ph type="sldNum" sz="quarter" idx="12"/>
          </p:nvPr>
        </p:nvSpPr>
        <p:spPr/>
        <p:txBody>
          <a:bodyPr/>
          <a:lstStyle/>
          <a:p>
            <a:fld id="{33D6E5A2-EC83-451F-A719-9AC1370DD5CF}" type="slidenum">
              <a:pPr/>
              <a:t>‹#›</a:t>
            </a:fld>
            <a:endParaRPr kumimoji="0" lang="cs-CZ"/>
          </a:p>
        </p:txBody>
      </p:sp>
    </p:spTree>
  </p:cSld>
  <p:clrMapOvr>
    <a:masterClrMapping/>
  </p:clrMapOvr>
  <p:transition spd="slow">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7B281C-5159-4971-8228-52B9A72E9ED2}" type="datetimeFigureOut">
              <a:pPr/>
              <a:t>07.02.2021</a:t>
            </a:fld>
            <a:endParaRPr kumimoji="0" lang="cs-CZ"/>
          </a:p>
        </p:txBody>
      </p:sp>
      <p:sp>
        <p:nvSpPr>
          <p:cNvPr id="3" name="Footer Placeholder 2"/>
          <p:cNvSpPr>
            <a:spLocks noGrp="1"/>
          </p:cNvSpPr>
          <p:nvPr>
            <p:ph type="ftr" sz="quarter" idx="11"/>
          </p:nvPr>
        </p:nvSpPr>
        <p:spPr/>
        <p:txBody>
          <a:bodyPr/>
          <a:lstStyle/>
          <a:p>
            <a:endParaRPr kumimoji="0" lang="cs-CZ"/>
          </a:p>
        </p:txBody>
      </p:sp>
      <p:sp>
        <p:nvSpPr>
          <p:cNvPr id="4" name="Slide Number Placeholder 3"/>
          <p:cNvSpPr>
            <a:spLocks noGrp="1"/>
          </p:cNvSpPr>
          <p:nvPr>
            <p:ph type="sldNum" sz="quarter" idx="12"/>
          </p:nvPr>
        </p:nvSpPr>
        <p:spPr/>
        <p:txBody>
          <a:bodyPr/>
          <a:lstStyle/>
          <a:p>
            <a:fld id="{33D6E5A2-EC83-451F-A719-9AC1370DD5CF}" type="slidenum">
              <a:pPr/>
              <a:t>‹#›</a:t>
            </a:fld>
            <a:endParaRPr kumimoji="0" lang="cs-CZ"/>
          </a:p>
        </p:txBody>
      </p:sp>
    </p:spTree>
  </p:cSld>
  <p:clrMapOvr>
    <a:masterClrMapping/>
  </p:clrMapOvr>
  <p:transition spd="slow">
    <p:wipe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Pouze pozadí">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3" name="Date Placeholder 3"/>
          <p:cNvSpPr>
            <a:spLocks noGrp="1"/>
          </p:cNvSpPr>
          <p:nvPr>
            <p:ph type="dt" sz="half" idx="10"/>
          </p:nvPr>
        </p:nvSpPr>
        <p:spPr>
          <a:xfrm>
            <a:off x="762000" y="6356350"/>
            <a:ext cx="2133600" cy="365125"/>
          </a:xfrm>
        </p:spPr>
        <p:txBody>
          <a:bodyPr/>
          <a:lstStyle/>
          <a:p>
            <a:fld id="{757B281C-5159-4971-8228-52B9A72E9ED2}" type="datetimeFigureOut">
              <a:pPr/>
              <a:t>07.02.2021</a:t>
            </a:fld>
            <a:endParaRPr kumimoji="0" lang="cs-CZ"/>
          </a:p>
        </p:txBody>
      </p:sp>
      <p:sp>
        <p:nvSpPr>
          <p:cNvPr id="4" name="Footer Placeholder 4"/>
          <p:cNvSpPr>
            <a:spLocks noGrp="1"/>
          </p:cNvSpPr>
          <p:nvPr>
            <p:ph type="ftr" sz="quarter" idx="11"/>
          </p:nvPr>
        </p:nvSpPr>
        <p:spPr>
          <a:xfrm>
            <a:off x="3352800" y="6356350"/>
            <a:ext cx="2895600" cy="365125"/>
          </a:xfrm>
        </p:spPr>
        <p:txBody>
          <a:bodyPr/>
          <a:lstStyle/>
          <a:p>
            <a:endParaRPr kumimoji="0" lang="cs-CZ"/>
          </a:p>
        </p:txBody>
      </p:sp>
      <p:sp>
        <p:nvSpPr>
          <p:cNvPr id="5" name="Slide Number Placeholder 5"/>
          <p:cNvSpPr>
            <a:spLocks noGrp="1"/>
          </p:cNvSpPr>
          <p:nvPr>
            <p:ph type="sldNum" sz="quarter" idx="12"/>
          </p:nvPr>
        </p:nvSpPr>
        <p:spPr>
          <a:xfrm>
            <a:off x="6705600" y="6356350"/>
            <a:ext cx="2133600" cy="365125"/>
          </a:xfrm>
        </p:spPr>
        <p:txBody>
          <a:bodyPr/>
          <a:lstStyle/>
          <a:p>
            <a:fld id="{33D6E5A2-EC83-451F-A719-9AC1370DD5CF}" type="slidenum">
              <a:pPr/>
              <a:t>‹#›</a:t>
            </a:fld>
            <a:endParaRPr kumimoji="0" lang="cs-CZ"/>
          </a:p>
        </p:txBody>
      </p:sp>
    </p:spTree>
  </p:cSld>
  <p:clrMapOvr>
    <a:masterClrMapping/>
  </p:clrMapOvr>
  <p:transition spd="slow">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Záhlaví oddílu">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3161049" y="-3176815"/>
            <a:ext cx="2819400" cy="9173031"/>
          </a:xfrm>
          <a:prstGeom prst="rect">
            <a:avLst/>
          </a:prstGeom>
        </p:spPr>
      </p:pic>
      <p:sp>
        <p:nvSpPr>
          <p:cNvPr id="2" name="Title 1"/>
          <p:cNvSpPr>
            <a:spLocks noGrp="1"/>
          </p:cNvSpPr>
          <p:nvPr>
            <p:ph type="title" hasCustomPrompt="1"/>
          </p:nvPr>
        </p:nvSpPr>
        <p:spPr>
          <a:xfrm>
            <a:off x="4572000" y="3048000"/>
            <a:ext cx="4343400" cy="1362075"/>
          </a:xfrm>
        </p:spPr>
        <p:txBody>
          <a:bodyPr anchor="b" anchorCtr="0"/>
          <a:lstStyle>
            <a:lvl1pPr algn="l" eaLnBrk="1" latinLnBrk="0" hangingPunct="1">
              <a:defRPr kumimoji="0" lang="cs-CZ" sz="4000" b="1" cap="small" baseline="0">
                <a:solidFill>
                  <a:srgbClr val="003300"/>
                </a:solidFill>
              </a:defRPr>
            </a:lvl1pPr>
          </a:lstStyle>
          <a:p>
            <a:r>
              <a:rPr kumimoji="0" lang="cs-CZ" sz="3500"/>
              <a:t>Po kliknutí lze upravit styl předlohy nadpisů.</a:t>
            </a:r>
            <a:endParaRPr kumimoji="0" lang="cs-CZ"/>
          </a:p>
        </p:txBody>
      </p:sp>
      <p:sp>
        <p:nvSpPr>
          <p:cNvPr id="4" name="Date Placeholder 3"/>
          <p:cNvSpPr>
            <a:spLocks noGrp="1"/>
          </p:cNvSpPr>
          <p:nvPr>
            <p:ph type="dt" sz="half" idx="10"/>
          </p:nvPr>
        </p:nvSpPr>
        <p:spPr/>
        <p:txBody>
          <a:bodyPr/>
          <a:lstStyle/>
          <a:p>
            <a:fld id="{757B281C-5159-4971-8228-52B9A72E9ED2}" type="datetimeFigureOut">
              <a:pPr/>
              <a:t>07.02.2021</a:t>
            </a:fld>
            <a:endParaRPr kumimoji="0" lang="cs-CZ"/>
          </a:p>
        </p:txBody>
      </p:sp>
      <p:sp>
        <p:nvSpPr>
          <p:cNvPr id="5" name="Footer Placeholder 4"/>
          <p:cNvSpPr>
            <a:spLocks noGrp="1"/>
          </p:cNvSpPr>
          <p:nvPr>
            <p:ph type="ftr" sz="quarter" idx="11"/>
          </p:nvPr>
        </p:nvSpPr>
        <p:spPr/>
        <p:txBody>
          <a:bodyPr/>
          <a:lstStyle/>
          <a:p>
            <a:endParaRPr kumimoji="0" lang="cs-CZ"/>
          </a:p>
        </p:txBody>
      </p:sp>
      <p:sp>
        <p:nvSpPr>
          <p:cNvPr id="6" name="Slide Number Placeholder 5"/>
          <p:cNvSpPr>
            <a:spLocks noGrp="1"/>
          </p:cNvSpPr>
          <p:nvPr>
            <p:ph type="sldNum" sz="quarter" idx="12"/>
          </p:nvPr>
        </p:nvSpPr>
        <p:spPr/>
        <p:txBody>
          <a:bodyPr/>
          <a:lstStyle/>
          <a:p>
            <a:fld id="{33D6E5A2-EC83-451F-A719-9AC1370DD5CF}" type="slidenum">
              <a:pPr/>
              <a:t>‹#›</a:t>
            </a:fld>
            <a:endParaRPr kumimoji="0" lang="cs-CZ"/>
          </a:p>
        </p:txBody>
      </p:sp>
      <p:sp>
        <p:nvSpPr>
          <p:cNvPr id="10" name="Picture Placeholder 9"/>
          <p:cNvSpPr>
            <a:spLocks noGrp="1"/>
          </p:cNvSpPr>
          <p:nvPr>
            <p:ph type="pic" sz="quarter" idx="13" hasCustomPrompt="1"/>
          </p:nvPr>
        </p:nvSpPr>
        <p:spPr>
          <a:xfrm>
            <a:off x="6781800" y="5334000"/>
            <a:ext cx="2133600" cy="990600"/>
          </a:xfrm>
        </p:spPr>
        <p:txBody>
          <a:bodyPr>
            <a:normAutofit/>
          </a:bodyPr>
          <a:lstStyle>
            <a:lvl1pPr marL="0" indent="0" algn="ctr" eaLnBrk="1" latinLnBrk="0" hangingPunct="1">
              <a:buNone/>
              <a:defRPr kumimoji="0" lang="cs-CZ" sz="1800"/>
            </a:lvl1pPr>
          </a:lstStyle>
          <a:p>
            <a:r>
              <a:rPr kumimoji="0" lang="cs-CZ"/>
              <a:t>Logo společnosti</a:t>
            </a: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adpis a obsah">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269632"/>
            <a:ext cx="8077200" cy="1143000"/>
          </a:xfrm>
        </p:spPr>
        <p:txBody>
          <a:bodyPr anchor="ctr" anchorCtr="0"/>
          <a:lstStyle>
            <a:lvl1pPr algn="l" eaLnBrk="1" latinLnBrk="0" hangingPunct="1">
              <a:defRPr kumimoji="0" lang="cs-CZ"/>
            </a:lvl1pPr>
          </a:lstStyle>
          <a:p>
            <a:r>
              <a:rPr kumimoji="0" lang="cs-CZ"/>
              <a:t>Po kliknutí lze upravit styl předlohy nadpisů.</a:t>
            </a:r>
          </a:p>
        </p:txBody>
      </p:sp>
      <p:sp>
        <p:nvSpPr>
          <p:cNvPr id="3" name="Content Placeholder 2"/>
          <p:cNvSpPr>
            <a:spLocks noGrp="1"/>
          </p:cNvSpPr>
          <p:nvPr>
            <p:ph idx="1"/>
          </p:nvPr>
        </p:nvSpPr>
        <p:spPr>
          <a:xfrm>
            <a:off x="762000" y="1596413"/>
            <a:ext cx="8077200" cy="4297363"/>
          </a:xfrm>
        </p:spPr>
        <p:txBody>
          <a:bodyPr>
            <a:normAutofit/>
          </a:bodyPr>
          <a:lstStyle>
            <a:lvl1pPr eaLnBrk="1" latinLnBrk="0" hangingPunct="1">
              <a:defRPr kumimoji="0" lang="cs-CZ" sz="3200">
                <a:latin typeface="+mn-lt"/>
              </a:defRPr>
            </a:lvl1pPr>
            <a:lvl2pPr eaLnBrk="1" latinLnBrk="0" hangingPunct="1">
              <a:defRPr kumimoji="0" lang="cs-CZ" sz="2800">
                <a:latin typeface="+mn-lt"/>
              </a:defRPr>
            </a:lvl2pPr>
            <a:lvl3pPr eaLnBrk="1" latinLnBrk="0" hangingPunct="1">
              <a:defRPr kumimoji="0" lang="cs-CZ" sz="2400">
                <a:latin typeface="+mn-lt"/>
              </a:defRPr>
            </a:lvl3pPr>
            <a:lvl4pPr eaLnBrk="1" latinLnBrk="0" hangingPunct="1">
              <a:defRPr kumimoji="0" lang="cs-CZ" sz="2400">
                <a:latin typeface="+mn-lt"/>
              </a:defRPr>
            </a:lvl4pPr>
            <a:lvl5pPr eaLnBrk="1" latinLnBrk="0" hangingPunct="1">
              <a:defRPr kumimoji="0" lang="cs-CZ" sz="2400">
                <a:latin typeface="+mn-lt"/>
              </a:defRPr>
            </a:lvl5pPr>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a:p>
        </p:txBody>
      </p:sp>
      <p:sp>
        <p:nvSpPr>
          <p:cNvPr id="4" name="Date Placeholder 3"/>
          <p:cNvSpPr>
            <a:spLocks noGrp="1"/>
          </p:cNvSpPr>
          <p:nvPr>
            <p:ph type="dt" sz="half" idx="10"/>
          </p:nvPr>
        </p:nvSpPr>
        <p:spPr/>
        <p:txBody>
          <a:bodyPr/>
          <a:lstStyle/>
          <a:p>
            <a:fld id="{757B281C-5159-4971-8228-52B9A72E9ED2}" type="datetimeFigureOut">
              <a:pPr/>
              <a:t>07.02.2021</a:t>
            </a:fld>
            <a:endParaRPr kumimoji="0" lang="cs-CZ"/>
          </a:p>
        </p:txBody>
      </p:sp>
      <p:sp>
        <p:nvSpPr>
          <p:cNvPr id="5" name="Footer Placeholder 4"/>
          <p:cNvSpPr>
            <a:spLocks noGrp="1"/>
          </p:cNvSpPr>
          <p:nvPr>
            <p:ph type="ftr" sz="quarter" idx="11"/>
          </p:nvPr>
        </p:nvSpPr>
        <p:spPr/>
        <p:txBody>
          <a:bodyPr/>
          <a:lstStyle/>
          <a:p>
            <a:endParaRPr kumimoji="0" lang="cs-CZ"/>
          </a:p>
        </p:txBody>
      </p:sp>
      <p:sp>
        <p:nvSpPr>
          <p:cNvPr id="6" name="Slide Number Placeholder 5"/>
          <p:cNvSpPr>
            <a:spLocks noGrp="1"/>
          </p:cNvSpPr>
          <p:nvPr>
            <p:ph type="sldNum" sz="quarter" idx="12"/>
          </p:nvPr>
        </p:nvSpPr>
        <p:spPr>
          <a:xfrm>
            <a:off x="6705600" y="6356350"/>
            <a:ext cx="2133600" cy="365125"/>
          </a:xfrm>
        </p:spPr>
        <p:txBody>
          <a:bodyPr/>
          <a:lstStyle/>
          <a:p>
            <a:fld id="{33D6E5A2-EC83-451F-A719-9AC1370DD5CF}" type="slidenum">
              <a:pPr/>
              <a:t>‹#›</a:t>
            </a:fld>
            <a:endParaRPr kumimoji="0" lang="cs-CZ"/>
          </a:p>
        </p:txBody>
      </p:sp>
    </p:spTree>
  </p:cSld>
  <p:clrMapOvr>
    <a:masterClrMapping/>
  </p:clrMapOvr>
  <p:transition spd="slow">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cs-CZ"/>
              <a:t>Kliknutím lze upravit styl.</a:t>
            </a:r>
            <a:endParaRPr/>
          </a:p>
        </p:txBody>
      </p:sp>
      <p:sp>
        <p:nvSpPr>
          <p:cNvPr id="3" name="Content Placeholder 2"/>
          <p:cNvSpPr>
            <a:spLocks noGrp="1"/>
          </p:cNvSpPr>
          <p:nvPr>
            <p:ph sz="half" idx="1"/>
          </p:nvPr>
        </p:nvSpPr>
        <p:spPr>
          <a:xfrm>
            <a:off x="685800" y="1600200"/>
            <a:ext cx="4038600" cy="4525963"/>
          </a:xfrm>
        </p:spPr>
        <p:txBody>
          <a:bodyPr/>
          <a:lstStyle>
            <a:lvl1pPr eaLnBrk="1" latinLnBrk="0" hangingPunct="1">
              <a:defRPr kumimoji="0" lang="cs-CZ" sz="2800"/>
            </a:lvl1pPr>
            <a:lvl2pPr eaLnBrk="1" latinLnBrk="0" hangingPunct="1">
              <a:defRPr kumimoji="0" lang="cs-CZ" sz="2400"/>
            </a:lvl2pPr>
            <a:lvl3pPr eaLnBrk="1" latinLnBrk="0" hangingPunct="1">
              <a:defRPr kumimoji="0" lang="cs-CZ" sz="2000"/>
            </a:lvl3pPr>
            <a:lvl4pPr eaLnBrk="1" latinLnBrk="0" hangingPunct="1">
              <a:defRPr kumimoji="0" lang="cs-CZ" sz="1800"/>
            </a:lvl4pPr>
            <a:lvl5pPr eaLnBrk="1" latinLnBrk="0" hangingPunct="1">
              <a:defRPr kumimoji="0" lang="cs-CZ" sz="1800"/>
            </a:lvl5pPr>
            <a:lvl6pPr eaLnBrk="1" latinLnBrk="0" hangingPunct="1">
              <a:defRPr kumimoji="0" lang="cs-CZ" sz="1800"/>
            </a:lvl6pPr>
            <a:lvl7pPr eaLnBrk="1" latinLnBrk="0" hangingPunct="1">
              <a:defRPr kumimoji="0" lang="cs-CZ" sz="1800"/>
            </a:lvl7pPr>
            <a:lvl8pPr eaLnBrk="1" latinLnBrk="0" hangingPunct="1">
              <a:defRPr kumimoji="0" lang="cs-CZ" sz="1800"/>
            </a:lvl8pPr>
            <a:lvl9pPr eaLnBrk="1" latinLnBrk="0" hangingPunct="1">
              <a:defRPr kumimoji="0" lang="cs-CZ" sz="1800"/>
            </a:lvl9pPr>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a:p>
        </p:txBody>
      </p:sp>
      <p:sp>
        <p:nvSpPr>
          <p:cNvPr id="4" name="Content Placeholder 3"/>
          <p:cNvSpPr>
            <a:spLocks noGrp="1"/>
          </p:cNvSpPr>
          <p:nvPr>
            <p:ph sz="half" idx="2"/>
          </p:nvPr>
        </p:nvSpPr>
        <p:spPr>
          <a:xfrm>
            <a:off x="4876800" y="1600200"/>
            <a:ext cx="4038600" cy="4525963"/>
          </a:xfrm>
        </p:spPr>
        <p:txBody>
          <a:bodyPr/>
          <a:lstStyle>
            <a:lvl1pPr eaLnBrk="1" latinLnBrk="0" hangingPunct="1">
              <a:defRPr kumimoji="0" lang="cs-CZ" sz="2800"/>
            </a:lvl1pPr>
            <a:lvl2pPr eaLnBrk="1" latinLnBrk="0" hangingPunct="1">
              <a:defRPr kumimoji="0" lang="cs-CZ" sz="2400"/>
            </a:lvl2pPr>
            <a:lvl3pPr eaLnBrk="1" latinLnBrk="0" hangingPunct="1">
              <a:defRPr kumimoji="0" lang="cs-CZ" sz="2000"/>
            </a:lvl3pPr>
            <a:lvl4pPr eaLnBrk="1" latinLnBrk="0" hangingPunct="1">
              <a:defRPr kumimoji="0" lang="cs-CZ" sz="1800"/>
            </a:lvl4pPr>
            <a:lvl5pPr eaLnBrk="1" latinLnBrk="0" hangingPunct="1">
              <a:defRPr kumimoji="0" lang="cs-CZ" sz="1800"/>
            </a:lvl5pPr>
            <a:lvl6pPr eaLnBrk="1" latinLnBrk="0" hangingPunct="1">
              <a:defRPr kumimoji="0" lang="cs-CZ" sz="1800"/>
            </a:lvl6pPr>
            <a:lvl7pPr eaLnBrk="1" latinLnBrk="0" hangingPunct="1">
              <a:defRPr kumimoji="0" lang="cs-CZ" sz="1800"/>
            </a:lvl7pPr>
            <a:lvl8pPr eaLnBrk="1" latinLnBrk="0" hangingPunct="1">
              <a:defRPr kumimoji="0" lang="cs-CZ" sz="1800"/>
            </a:lvl8pPr>
            <a:lvl9pPr eaLnBrk="1" latinLnBrk="0" hangingPunct="1">
              <a:defRPr kumimoji="0" lang="cs-CZ" sz="1800"/>
            </a:lvl9pPr>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a:p>
        </p:txBody>
      </p:sp>
      <p:sp>
        <p:nvSpPr>
          <p:cNvPr id="5" name="Date Placeholder 4"/>
          <p:cNvSpPr>
            <a:spLocks noGrp="1"/>
          </p:cNvSpPr>
          <p:nvPr>
            <p:ph type="dt" sz="half" idx="10"/>
          </p:nvPr>
        </p:nvSpPr>
        <p:spPr/>
        <p:txBody>
          <a:bodyPr/>
          <a:lstStyle/>
          <a:p>
            <a:fld id="{757B281C-5159-4971-8228-52B9A72E9ED2}" type="datetimeFigureOut">
              <a:pPr/>
              <a:t>07.02.2021</a:t>
            </a:fld>
            <a:endParaRPr kumimoji="0" lang="cs-CZ"/>
          </a:p>
        </p:txBody>
      </p:sp>
      <p:sp>
        <p:nvSpPr>
          <p:cNvPr id="6" name="Footer Placeholder 5"/>
          <p:cNvSpPr>
            <a:spLocks noGrp="1"/>
          </p:cNvSpPr>
          <p:nvPr>
            <p:ph type="ftr" sz="quarter" idx="11"/>
          </p:nvPr>
        </p:nvSpPr>
        <p:spPr/>
        <p:txBody>
          <a:bodyPr/>
          <a:lstStyle/>
          <a:p>
            <a:endParaRPr kumimoji="0" lang="cs-CZ"/>
          </a:p>
        </p:txBody>
      </p:sp>
      <p:sp>
        <p:nvSpPr>
          <p:cNvPr id="7" name="Slide Number Placeholder 6"/>
          <p:cNvSpPr>
            <a:spLocks noGrp="1"/>
          </p:cNvSpPr>
          <p:nvPr>
            <p:ph type="sldNum" sz="quarter" idx="12"/>
          </p:nvPr>
        </p:nvSpPr>
        <p:spPr/>
        <p:txBody>
          <a:bodyPr/>
          <a:lstStyle/>
          <a:p>
            <a:fld id="{33D6E5A2-EC83-451F-A719-9AC1370DD5CF}" type="slidenum">
              <a:pPr/>
              <a:t>‹#›</a:t>
            </a:fld>
            <a:endParaRPr kumimoji="0" lang="cs-CZ"/>
          </a:p>
        </p:txBody>
      </p:sp>
    </p:spTree>
  </p:cSld>
  <p:clrMapOvr>
    <a:masterClrMapping/>
  </p:clrMapOvr>
  <p:transition spd="slow">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eaLnBrk="1" latinLnBrk="0" hangingPunct="1">
              <a:defRPr kumimoji="0" lang="cs-CZ"/>
            </a:lvl1pPr>
          </a:lstStyle>
          <a:p>
            <a:pPr eaLnBrk="1" latinLnBrk="0" hangingPunct="1"/>
            <a:r>
              <a:rPr lang="cs-CZ"/>
              <a:t>Kliknutím lze upravit styl.</a:t>
            </a:r>
            <a:endParaRPr/>
          </a:p>
        </p:txBody>
      </p:sp>
      <p:sp>
        <p:nvSpPr>
          <p:cNvPr id="3" name="Text Placeholder 2"/>
          <p:cNvSpPr>
            <a:spLocks noGrp="1"/>
          </p:cNvSpPr>
          <p:nvPr>
            <p:ph type="body" idx="1"/>
          </p:nvPr>
        </p:nvSpPr>
        <p:spPr>
          <a:xfrm>
            <a:off x="685800" y="1535113"/>
            <a:ext cx="4040188" cy="639762"/>
          </a:xfrm>
        </p:spPr>
        <p:txBody>
          <a:bodyPr anchor="b"/>
          <a:lstStyle>
            <a:lvl1pPr marL="0" indent="0" eaLnBrk="1" latinLnBrk="0" hangingPunct="1">
              <a:buNone/>
              <a:defRPr kumimoji="0" lang="cs-CZ" sz="2400" b="1"/>
            </a:lvl1pPr>
            <a:lvl2pPr marL="457200" indent="0" eaLnBrk="1" latinLnBrk="0" hangingPunct="1">
              <a:buNone/>
              <a:defRPr kumimoji="0" lang="cs-CZ" sz="2000" b="1"/>
            </a:lvl2pPr>
            <a:lvl3pPr marL="914400" indent="0" eaLnBrk="1" latinLnBrk="0" hangingPunct="1">
              <a:buNone/>
              <a:defRPr kumimoji="0" lang="cs-CZ" sz="1800" b="1"/>
            </a:lvl3pPr>
            <a:lvl4pPr marL="1371600" indent="0" eaLnBrk="1" latinLnBrk="0" hangingPunct="1">
              <a:buNone/>
              <a:defRPr kumimoji="0" lang="cs-CZ" sz="1600" b="1"/>
            </a:lvl4pPr>
            <a:lvl5pPr marL="1828800" indent="0" eaLnBrk="1" latinLnBrk="0" hangingPunct="1">
              <a:buNone/>
              <a:defRPr kumimoji="0" lang="cs-CZ" sz="1600" b="1"/>
            </a:lvl5pPr>
            <a:lvl6pPr marL="2286000" indent="0" eaLnBrk="1" latinLnBrk="0" hangingPunct="1">
              <a:buNone/>
              <a:defRPr kumimoji="0" lang="cs-CZ" sz="1600" b="1"/>
            </a:lvl6pPr>
            <a:lvl7pPr marL="2743200" indent="0" eaLnBrk="1" latinLnBrk="0" hangingPunct="1">
              <a:buNone/>
              <a:defRPr kumimoji="0" lang="cs-CZ" sz="1600" b="1"/>
            </a:lvl7pPr>
            <a:lvl8pPr marL="3200400" indent="0" eaLnBrk="1" latinLnBrk="0" hangingPunct="1">
              <a:buNone/>
              <a:defRPr kumimoji="0" lang="cs-CZ" sz="1600" b="1"/>
            </a:lvl8pPr>
            <a:lvl9pPr marL="3657600" indent="0" eaLnBrk="1" latinLnBrk="0" hangingPunct="1">
              <a:buNone/>
              <a:defRPr kumimoji="0" lang="cs-CZ" sz="1600" b="1"/>
            </a:lvl9pPr>
          </a:lstStyle>
          <a:p>
            <a:pPr lvl="0" eaLnBrk="1" latinLnBrk="0" hangingPunct="1"/>
            <a:r>
              <a:rPr lang="cs-CZ"/>
              <a:t>Kliknutím lze upravit styly předlohy textu.</a:t>
            </a:r>
          </a:p>
        </p:txBody>
      </p:sp>
      <p:sp>
        <p:nvSpPr>
          <p:cNvPr id="4" name="Content Placeholder 3"/>
          <p:cNvSpPr>
            <a:spLocks noGrp="1"/>
          </p:cNvSpPr>
          <p:nvPr>
            <p:ph sz="half" idx="2"/>
          </p:nvPr>
        </p:nvSpPr>
        <p:spPr>
          <a:xfrm>
            <a:off x="685800" y="2174875"/>
            <a:ext cx="4040188" cy="3951288"/>
          </a:xfrm>
        </p:spPr>
        <p:txBody>
          <a:bodyPr/>
          <a:lstStyle>
            <a:lvl1pPr eaLnBrk="1" latinLnBrk="0" hangingPunct="1">
              <a:defRPr kumimoji="0" lang="cs-CZ" sz="2400"/>
            </a:lvl1pPr>
            <a:lvl2pPr eaLnBrk="1" latinLnBrk="0" hangingPunct="1">
              <a:defRPr kumimoji="0" lang="cs-CZ" sz="2000"/>
            </a:lvl2pPr>
            <a:lvl3pPr eaLnBrk="1" latinLnBrk="0" hangingPunct="1">
              <a:defRPr kumimoji="0" lang="cs-CZ" sz="1800"/>
            </a:lvl3pPr>
            <a:lvl4pPr eaLnBrk="1" latinLnBrk="0" hangingPunct="1">
              <a:defRPr kumimoji="0" lang="cs-CZ" sz="1600"/>
            </a:lvl4pPr>
            <a:lvl5pPr eaLnBrk="1" latinLnBrk="0" hangingPunct="1">
              <a:defRPr kumimoji="0" lang="cs-CZ" sz="1600"/>
            </a:lvl5pPr>
            <a:lvl6pPr eaLnBrk="1" latinLnBrk="0" hangingPunct="1">
              <a:defRPr kumimoji="0" lang="cs-CZ" sz="1600"/>
            </a:lvl6pPr>
            <a:lvl7pPr eaLnBrk="1" latinLnBrk="0" hangingPunct="1">
              <a:defRPr kumimoji="0" lang="cs-CZ" sz="1600"/>
            </a:lvl7pPr>
            <a:lvl8pPr eaLnBrk="1" latinLnBrk="0" hangingPunct="1">
              <a:defRPr kumimoji="0" lang="cs-CZ" sz="1600"/>
            </a:lvl8pPr>
            <a:lvl9pPr eaLnBrk="1" latinLnBrk="0" hangingPunct="1">
              <a:defRPr kumimoji="0" lang="cs-CZ" sz="1600"/>
            </a:lvl9pPr>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a:p>
        </p:txBody>
      </p:sp>
      <p:sp>
        <p:nvSpPr>
          <p:cNvPr id="5" name="Text Placeholder 4"/>
          <p:cNvSpPr>
            <a:spLocks noGrp="1"/>
          </p:cNvSpPr>
          <p:nvPr>
            <p:ph type="body" sz="quarter" idx="3"/>
          </p:nvPr>
        </p:nvSpPr>
        <p:spPr>
          <a:xfrm>
            <a:off x="4873625" y="1535113"/>
            <a:ext cx="4041775" cy="639762"/>
          </a:xfrm>
        </p:spPr>
        <p:txBody>
          <a:bodyPr anchor="b"/>
          <a:lstStyle>
            <a:lvl1pPr marL="0" indent="0" eaLnBrk="1" latinLnBrk="0" hangingPunct="1">
              <a:buNone/>
              <a:defRPr kumimoji="0" lang="cs-CZ" sz="2400" b="1"/>
            </a:lvl1pPr>
            <a:lvl2pPr marL="457200" indent="0" eaLnBrk="1" latinLnBrk="0" hangingPunct="1">
              <a:buNone/>
              <a:defRPr kumimoji="0" lang="cs-CZ" sz="2000" b="1"/>
            </a:lvl2pPr>
            <a:lvl3pPr marL="914400" indent="0" eaLnBrk="1" latinLnBrk="0" hangingPunct="1">
              <a:buNone/>
              <a:defRPr kumimoji="0" lang="cs-CZ" sz="1800" b="1"/>
            </a:lvl3pPr>
            <a:lvl4pPr marL="1371600" indent="0" eaLnBrk="1" latinLnBrk="0" hangingPunct="1">
              <a:buNone/>
              <a:defRPr kumimoji="0" lang="cs-CZ" sz="1600" b="1"/>
            </a:lvl4pPr>
            <a:lvl5pPr marL="1828800" indent="0" eaLnBrk="1" latinLnBrk="0" hangingPunct="1">
              <a:buNone/>
              <a:defRPr kumimoji="0" lang="cs-CZ" sz="1600" b="1"/>
            </a:lvl5pPr>
            <a:lvl6pPr marL="2286000" indent="0" eaLnBrk="1" latinLnBrk="0" hangingPunct="1">
              <a:buNone/>
              <a:defRPr kumimoji="0" lang="cs-CZ" sz="1600" b="1"/>
            </a:lvl6pPr>
            <a:lvl7pPr marL="2743200" indent="0" eaLnBrk="1" latinLnBrk="0" hangingPunct="1">
              <a:buNone/>
              <a:defRPr kumimoji="0" lang="cs-CZ" sz="1600" b="1"/>
            </a:lvl7pPr>
            <a:lvl8pPr marL="3200400" indent="0" eaLnBrk="1" latinLnBrk="0" hangingPunct="1">
              <a:buNone/>
              <a:defRPr kumimoji="0" lang="cs-CZ" sz="1600" b="1"/>
            </a:lvl8pPr>
            <a:lvl9pPr marL="3657600" indent="0" eaLnBrk="1" latinLnBrk="0" hangingPunct="1">
              <a:buNone/>
              <a:defRPr kumimoji="0" lang="cs-CZ" sz="1600" b="1"/>
            </a:lvl9pPr>
          </a:lstStyle>
          <a:p>
            <a:pPr lvl="0" eaLnBrk="1" latinLnBrk="0" hangingPunct="1"/>
            <a:r>
              <a:rPr lang="cs-CZ"/>
              <a:t>Kliknutím lze upravit styly předlohy textu.</a:t>
            </a:r>
          </a:p>
        </p:txBody>
      </p:sp>
      <p:sp>
        <p:nvSpPr>
          <p:cNvPr id="6" name="Content Placeholder 5"/>
          <p:cNvSpPr>
            <a:spLocks noGrp="1"/>
          </p:cNvSpPr>
          <p:nvPr>
            <p:ph sz="quarter" idx="4"/>
          </p:nvPr>
        </p:nvSpPr>
        <p:spPr>
          <a:xfrm>
            <a:off x="4873625" y="2174875"/>
            <a:ext cx="4041775" cy="3951288"/>
          </a:xfrm>
        </p:spPr>
        <p:txBody>
          <a:bodyPr/>
          <a:lstStyle>
            <a:lvl1pPr eaLnBrk="1" latinLnBrk="0" hangingPunct="1">
              <a:defRPr kumimoji="0" lang="cs-CZ" sz="2400"/>
            </a:lvl1pPr>
            <a:lvl2pPr eaLnBrk="1" latinLnBrk="0" hangingPunct="1">
              <a:defRPr kumimoji="0" lang="cs-CZ" sz="2000"/>
            </a:lvl2pPr>
            <a:lvl3pPr eaLnBrk="1" latinLnBrk="0" hangingPunct="1">
              <a:defRPr kumimoji="0" lang="cs-CZ" sz="1800"/>
            </a:lvl3pPr>
            <a:lvl4pPr eaLnBrk="1" latinLnBrk="0" hangingPunct="1">
              <a:defRPr kumimoji="0" lang="cs-CZ" sz="1600"/>
            </a:lvl4pPr>
            <a:lvl5pPr eaLnBrk="1" latinLnBrk="0" hangingPunct="1">
              <a:defRPr kumimoji="0" lang="cs-CZ" sz="1600"/>
            </a:lvl5pPr>
            <a:lvl6pPr eaLnBrk="1" latinLnBrk="0" hangingPunct="1">
              <a:defRPr kumimoji="0" lang="cs-CZ" sz="1600"/>
            </a:lvl6pPr>
            <a:lvl7pPr eaLnBrk="1" latinLnBrk="0" hangingPunct="1">
              <a:defRPr kumimoji="0" lang="cs-CZ" sz="1600"/>
            </a:lvl7pPr>
            <a:lvl8pPr eaLnBrk="1" latinLnBrk="0" hangingPunct="1">
              <a:defRPr kumimoji="0" lang="cs-CZ" sz="1600"/>
            </a:lvl8pPr>
            <a:lvl9pPr eaLnBrk="1" latinLnBrk="0" hangingPunct="1">
              <a:defRPr kumimoji="0" lang="cs-CZ" sz="1600"/>
            </a:lvl9pPr>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a:p>
        </p:txBody>
      </p:sp>
      <p:sp>
        <p:nvSpPr>
          <p:cNvPr id="7" name="Date Placeholder 6"/>
          <p:cNvSpPr>
            <a:spLocks noGrp="1"/>
          </p:cNvSpPr>
          <p:nvPr>
            <p:ph type="dt" sz="half" idx="10"/>
          </p:nvPr>
        </p:nvSpPr>
        <p:spPr/>
        <p:txBody>
          <a:bodyPr/>
          <a:lstStyle/>
          <a:p>
            <a:fld id="{757B281C-5159-4971-8228-52B9A72E9ED2}" type="datetimeFigureOut">
              <a:pPr/>
              <a:t>07.02.2021</a:t>
            </a:fld>
            <a:endParaRPr kumimoji="0" lang="cs-CZ"/>
          </a:p>
        </p:txBody>
      </p:sp>
      <p:sp>
        <p:nvSpPr>
          <p:cNvPr id="8" name="Footer Placeholder 7"/>
          <p:cNvSpPr>
            <a:spLocks noGrp="1"/>
          </p:cNvSpPr>
          <p:nvPr>
            <p:ph type="ftr" sz="quarter" idx="11"/>
          </p:nvPr>
        </p:nvSpPr>
        <p:spPr/>
        <p:txBody>
          <a:bodyPr/>
          <a:lstStyle/>
          <a:p>
            <a:endParaRPr kumimoji="0" lang="cs-CZ"/>
          </a:p>
        </p:txBody>
      </p:sp>
      <p:sp>
        <p:nvSpPr>
          <p:cNvPr id="9" name="Slide Number Placeholder 8"/>
          <p:cNvSpPr>
            <a:spLocks noGrp="1"/>
          </p:cNvSpPr>
          <p:nvPr>
            <p:ph type="sldNum" sz="quarter" idx="12"/>
          </p:nvPr>
        </p:nvSpPr>
        <p:spPr/>
        <p:txBody>
          <a:bodyPr/>
          <a:lstStyle/>
          <a:p>
            <a:fld id="{33D6E5A2-EC83-451F-A719-9AC1370DD5CF}" type="slidenum">
              <a:pPr/>
              <a:t>‹#›</a:t>
            </a:fld>
            <a:endParaRPr kumimoji="0" lang="cs-CZ"/>
          </a:p>
        </p:txBody>
      </p:sp>
    </p:spTree>
  </p:cSld>
  <p:clrMapOvr>
    <a:masterClrMapping/>
  </p:clrMapOvr>
  <p:transition spd="slow">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3008313" cy="1162050"/>
          </a:xfrm>
        </p:spPr>
        <p:txBody>
          <a:bodyPr anchor="b"/>
          <a:lstStyle>
            <a:lvl1pPr algn="l" eaLnBrk="1" latinLnBrk="0" hangingPunct="1">
              <a:defRPr kumimoji="0" lang="cs-CZ" sz="2000" b="1"/>
            </a:lvl1pPr>
          </a:lstStyle>
          <a:p>
            <a:pPr eaLnBrk="1" latinLnBrk="0" hangingPunct="1"/>
            <a:r>
              <a:rPr lang="cs-CZ"/>
              <a:t>Kliknutím lze upravit styl.</a:t>
            </a:r>
            <a:endParaRPr/>
          </a:p>
        </p:txBody>
      </p:sp>
      <p:sp>
        <p:nvSpPr>
          <p:cNvPr id="3" name="Content Placeholder 2"/>
          <p:cNvSpPr>
            <a:spLocks noGrp="1"/>
          </p:cNvSpPr>
          <p:nvPr>
            <p:ph idx="1"/>
          </p:nvPr>
        </p:nvSpPr>
        <p:spPr>
          <a:xfrm>
            <a:off x="3803650" y="273050"/>
            <a:ext cx="5111750" cy="5853113"/>
          </a:xfrm>
        </p:spPr>
        <p:txBody>
          <a:bodyPr/>
          <a:lstStyle>
            <a:lvl1pPr eaLnBrk="1" latinLnBrk="0" hangingPunct="1">
              <a:defRPr kumimoji="0" lang="cs-CZ" sz="3200"/>
            </a:lvl1pPr>
            <a:lvl2pPr eaLnBrk="1" latinLnBrk="0" hangingPunct="1">
              <a:defRPr kumimoji="0" lang="cs-CZ" sz="2800"/>
            </a:lvl2pPr>
            <a:lvl3pPr eaLnBrk="1" latinLnBrk="0" hangingPunct="1">
              <a:defRPr kumimoji="0" lang="cs-CZ" sz="2400"/>
            </a:lvl3pPr>
            <a:lvl4pPr eaLnBrk="1" latinLnBrk="0" hangingPunct="1">
              <a:defRPr kumimoji="0" lang="cs-CZ" sz="2000"/>
            </a:lvl4pPr>
            <a:lvl5pPr eaLnBrk="1" latinLnBrk="0" hangingPunct="1">
              <a:defRPr kumimoji="0" lang="cs-CZ" sz="2000"/>
            </a:lvl5pPr>
            <a:lvl6pPr eaLnBrk="1" latinLnBrk="0" hangingPunct="1">
              <a:defRPr kumimoji="0" lang="cs-CZ" sz="2000"/>
            </a:lvl6pPr>
            <a:lvl7pPr eaLnBrk="1" latinLnBrk="0" hangingPunct="1">
              <a:defRPr kumimoji="0" lang="cs-CZ" sz="2000"/>
            </a:lvl7pPr>
            <a:lvl8pPr eaLnBrk="1" latinLnBrk="0" hangingPunct="1">
              <a:defRPr kumimoji="0" lang="cs-CZ" sz="2000"/>
            </a:lvl8pPr>
            <a:lvl9pPr eaLnBrk="1" latinLnBrk="0" hangingPunct="1">
              <a:defRPr kumimoji="0" lang="cs-CZ" sz="2000"/>
            </a:lvl9pPr>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a:p>
        </p:txBody>
      </p:sp>
      <p:sp>
        <p:nvSpPr>
          <p:cNvPr id="4" name="Text Placeholder 3"/>
          <p:cNvSpPr>
            <a:spLocks noGrp="1"/>
          </p:cNvSpPr>
          <p:nvPr>
            <p:ph type="body" sz="half" idx="2"/>
          </p:nvPr>
        </p:nvSpPr>
        <p:spPr>
          <a:xfrm>
            <a:off x="685800" y="1435100"/>
            <a:ext cx="3008313" cy="4691063"/>
          </a:xfrm>
        </p:spPr>
        <p:txBody>
          <a:bodyPr/>
          <a:lstStyle>
            <a:lvl1pPr marL="0" indent="0" eaLnBrk="1" latinLnBrk="0" hangingPunct="1">
              <a:buNone/>
              <a:defRPr kumimoji="0" lang="cs-CZ" sz="1400"/>
            </a:lvl1pPr>
            <a:lvl2pPr marL="457200" indent="0" eaLnBrk="1" latinLnBrk="0" hangingPunct="1">
              <a:buNone/>
              <a:defRPr kumimoji="0" lang="cs-CZ" sz="1200"/>
            </a:lvl2pPr>
            <a:lvl3pPr marL="914400" indent="0" eaLnBrk="1" latinLnBrk="0" hangingPunct="1">
              <a:buNone/>
              <a:defRPr kumimoji="0" lang="cs-CZ" sz="1000"/>
            </a:lvl3pPr>
            <a:lvl4pPr marL="1371600" indent="0" eaLnBrk="1" latinLnBrk="0" hangingPunct="1">
              <a:buNone/>
              <a:defRPr kumimoji="0" lang="cs-CZ" sz="900"/>
            </a:lvl4pPr>
            <a:lvl5pPr marL="1828800" indent="0" eaLnBrk="1" latinLnBrk="0" hangingPunct="1">
              <a:buNone/>
              <a:defRPr kumimoji="0" lang="cs-CZ" sz="900"/>
            </a:lvl5pPr>
            <a:lvl6pPr marL="2286000" indent="0" eaLnBrk="1" latinLnBrk="0" hangingPunct="1">
              <a:buNone/>
              <a:defRPr kumimoji="0" lang="cs-CZ" sz="900"/>
            </a:lvl6pPr>
            <a:lvl7pPr marL="2743200" indent="0" eaLnBrk="1" latinLnBrk="0" hangingPunct="1">
              <a:buNone/>
              <a:defRPr kumimoji="0" lang="cs-CZ" sz="900"/>
            </a:lvl7pPr>
            <a:lvl8pPr marL="3200400" indent="0" eaLnBrk="1" latinLnBrk="0" hangingPunct="1">
              <a:buNone/>
              <a:defRPr kumimoji="0" lang="cs-CZ" sz="900"/>
            </a:lvl8pPr>
            <a:lvl9pPr marL="3657600" indent="0" eaLnBrk="1" latinLnBrk="0" hangingPunct="1">
              <a:buNone/>
              <a:defRPr kumimoji="0" lang="cs-CZ" sz="900"/>
            </a:lvl9pPr>
          </a:lstStyle>
          <a:p>
            <a:pPr lvl="0" eaLnBrk="1" latinLnBrk="0" hangingPunct="1"/>
            <a:r>
              <a:rPr lang="cs-CZ"/>
              <a:t>Kliknutím lze upravit styly předlohy textu.</a:t>
            </a:r>
          </a:p>
        </p:txBody>
      </p:sp>
      <p:sp>
        <p:nvSpPr>
          <p:cNvPr id="5" name="Date Placeholder 4"/>
          <p:cNvSpPr>
            <a:spLocks noGrp="1"/>
          </p:cNvSpPr>
          <p:nvPr>
            <p:ph type="dt" sz="half" idx="10"/>
          </p:nvPr>
        </p:nvSpPr>
        <p:spPr/>
        <p:txBody>
          <a:bodyPr/>
          <a:lstStyle/>
          <a:p>
            <a:fld id="{757B281C-5159-4971-8228-52B9A72E9ED2}" type="datetimeFigureOut">
              <a:pPr/>
              <a:t>07.02.2021</a:t>
            </a:fld>
            <a:endParaRPr kumimoji="0" lang="cs-CZ"/>
          </a:p>
        </p:txBody>
      </p:sp>
      <p:sp>
        <p:nvSpPr>
          <p:cNvPr id="6" name="Footer Placeholder 5"/>
          <p:cNvSpPr>
            <a:spLocks noGrp="1"/>
          </p:cNvSpPr>
          <p:nvPr>
            <p:ph type="ftr" sz="quarter" idx="11"/>
          </p:nvPr>
        </p:nvSpPr>
        <p:spPr/>
        <p:txBody>
          <a:bodyPr/>
          <a:lstStyle/>
          <a:p>
            <a:endParaRPr kumimoji="0" lang="cs-CZ"/>
          </a:p>
        </p:txBody>
      </p:sp>
      <p:sp>
        <p:nvSpPr>
          <p:cNvPr id="7" name="Slide Number Placeholder 6"/>
          <p:cNvSpPr>
            <a:spLocks noGrp="1"/>
          </p:cNvSpPr>
          <p:nvPr>
            <p:ph type="sldNum" sz="quarter" idx="12"/>
          </p:nvPr>
        </p:nvSpPr>
        <p:spPr/>
        <p:txBody>
          <a:bodyPr/>
          <a:lstStyle/>
          <a:p>
            <a:fld id="{33D6E5A2-EC83-451F-A719-9AC1370DD5CF}" type="slidenum">
              <a:pPr/>
              <a:t>‹#›</a:t>
            </a:fld>
            <a:endParaRPr kumimoji="0" lang="cs-CZ"/>
          </a:p>
        </p:txBody>
      </p:sp>
    </p:spTree>
  </p:cSld>
  <p:clrMapOvr>
    <a:masterClrMapping/>
  </p:clrMapOvr>
  <p:transition spd="slow">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eaLnBrk="1" latinLnBrk="0" hangingPunct="1">
              <a:defRPr kumimoji="0" lang="cs-CZ" sz="2000" b="1"/>
            </a:lvl1pPr>
          </a:lstStyle>
          <a:p>
            <a:pPr eaLnBrk="1" latinLnBrk="0" hangingPunct="1"/>
            <a:r>
              <a:rPr lang="cs-CZ"/>
              <a:t>Kliknutím lze upravit styl.</a:t>
            </a:r>
            <a:endParaRPr/>
          </a:p>
        </p:txBody>
      </p:sp>
      <p:sp>
        <p:nvSpPr>
          <p:cNvPr id="3" name="Picture Placeholder 2"/>
          <p:cNvSpPr>
            <a:spLocks noGrp="1"/>
          </p:cNvSpPr>
          <p:nvPr>
            <p:ph type="pic" idx="1"/>
          </p:nvPr>
        </p:nvSpPr>
        <p:spPr>
          <a:xfrm>
            <a:off x="1792288" y="612775"/>
            <a:ext cx="5486400" cy="4114800"/>
          </a:xfrm>
        </p:spPr>
        <p:txBody>
          <a:bodyPr/>
          <a:lstStyle>
            <a:lvl1pPr marL="0" indent="0" eaLnBrk="1" latinLnBrk="0" hangingPunct="1">
              <a:buNone/>
              <a:defRPr kumimoji="0" lang="cs-CZ" sz="3200"/>
            </a:lvl1pPr>
            <a:lvl2pPr marL="457200" indent="0" eaLnBrk="1" latinLnBrk="0" hangingPunct="1">
              <a:buNone/>
              <a:defRPr kumimoji="0" lang="cs-CZ" sz="2800"/>
            </a:lvl2pPr>
            <a:lvl3pPr marL="914400" indent="0" eaLnBrk="1" latinLnBrk="0" hangingPunct="1">
              <a:buNone/>
              <a:defRPr kumimoji="0" lang="cs-CZ" sz="2400"/>
            </a:lvl3pPr>
            <a:lvl4pPr marL="1371600" indent="0" eaLnBrk="1" latinLnBrk="0" hangingPunct="1">
              <a:buNone/>
              <a:defRPr kumimoji="0" lang="cs-CZ" sz="2000"/>
            </a:lvl4pPr>
            <a:lvl5pPr marL="1828800" indent="0" eaLnBrk="1" latinLnBrk="0" hangingPunct="1">
              <a:buNone/>
              <a:defRPr kumimoji="0" lang="cs-CZ" sz="2000"/>
            </a:lvl5pPr>
            <a:lvl6pPr marL="2286000" indent="0" eaLnBrk="1" latinLnBrk="0" hangingPunct="1">
              <a:buNone/>
              <a:defRPr kumimoji="0" lang="cs-CZ" sz="2000"/>
            </a:lvl6pPr>
            <a:lvl7pPr marL="2743200" indent="0" eaLnBrk="1" latinLnBrk="0" hangingPunct="1">
              <a:buNone/>
              <a:defRPr kumimoji="0" lang="cs-CZ" sz="2000"/>
            </a:lvl7pPr>
            <a:lvl8pPr marL="3200400" indent="0" eaLnBrk="1" latinLnBrk="0" hangingPunct="1">
              <a:buNone/>
              <a:defRPr kumimoji="0" lang="cs-CZ" sz="2000"/>
            </a:lvl8pPr>
            <a:lvl9pPr marL="3657600" indent="0" eaLnBrk="1" latinLnBrk="0" hangingPunct="1">
              <a:buNone/>
              <a:defRPr kumimoji="0" lang="cs-CZ" sz="2000"/>
            </a:lvl9pPr>
          </a:lstStyle>
          <a:p>
            <a:pPr eaLnBrk="1" latinLnBrk="0" hangingPunct="1"/>
            <a:r>
              <a:rPr lang="cs-CZ"/>
              <a:t>Kliknutím na ikonu přidáte obrázek.</a:t>
            </a:r>
            <a:endParaRPr/>
          </a:p>
        </p:txBody>
      </p:sp>
      <p:sp>
        <p:nvSpPr>
          <p:cNvPr id="4" name="Text Placeholder 3"/>
          <p:cNvSpPr>
            <a:spLocks noGrp="1"/>
          </p:cNvSpPr>
          <p:nvPr>
            <p:ph type="body" sz="half" idx="2"/>
          </p:nvPr>
        </p:nvSpPr>
        <p:spPr>
          <a:xfrm>
            <a:off x="1792288" y="5367338"/>
            <a:ext cx="5486400" cy="804862"/>
          </a:xfrm>
        </p:spPr>
        <p:txBody>
          <a:bodyPr/>
          <a:lstStyle>
            <a:lvl1pPr marL="0" indent="0" eaLnBrk="1" latinLnBrk="0" hangingPunct="1">
              <a:buNone/>
              <a:defRPr kumimoji="0" lang="cs-CZ" sz="1400"/>
            </a:lvl1pPr>
            <a:lvl2pPr marL="457200" indent="0" eaLnBrk="1" latinLnBrk="0" hangingPunct="1">
              <a:buNone/>
              <a:defRPr kumimoji="0" lang="cs-CZ" sz="1200"/>
            </a:lvl2pPr>
            <a:lvl3pPr marL="914400" indent="0" eaLnBrk="1" latinLnBrk="0" hangingPunct="1">
              <a:buNone/>
              <a:defRPr kumimoji="0" lang="cs-CZ" sz="1000"/>
            </a:lvl3pPr>
            <a:lvl4pPr marL="1371600" indent="0" eaLnBrk="1" latinLnBrk="0" hangingPunct="1">
              <a:buNone/>
              <a:defRPr kumimoji="0" lang="cs-CZ" sz="900"/>
            </a:lvl4pPr>
            <a:lvl5pPr marL="1828800" indent="0" eaLnBrk="1" latinLnBrk="0" hangingPunct="1">
              <a:buNone/>
              <a:defRPr kumimoji="0" lang="cs-CZ" sz="900"/>
            </a:lvl5pPr>
            <a:lvl6pPr marL="2286000" indent="0" eaLnBrk="1" latinLnBrk="0" hangingPunct="1">
              <a:buNone/>
              <a:defRPr kumimoji="0" lang="cs-CZ" sz="900"/>
            </a:lvl6pPr>
            <a:lvl7pPr marL="2743200" indent="0" eaLnBrk="1" latinLnBrk="0" hangingPunct="1">
              <a:buNone/>
              <a:defRPr kumimoji="0" lang="cs-CZ" sz="900"/>
            </a:lvl7pPr>
            <a:lvl8pPr marL="3200400" indent="0" eaLnBrk="1" latinLnBrk="0" hangingPunct="1">
              <a:buNone/>
              <a:defRPr kumimoji="0" lang="cs-CZ" sz="900"/>
            </a:lvl8pPr>
            <a:lvl9pPr marL="3657600" indent="0" eaLnBrk="1" latinLnBrk="0" hangingPunct="1">
              <a:buNone/>
              <a:defRPr kumimoji="0" lang="cs-CZ" sz="900"/>
            </a:lvl9pPr>
          </a:lstStyle>
          <a:p>
            <a:pPr lvl="0" eaLnBrk="1" latinLnBrk="0" hangingPunct="1"/>
            <a:r>
              <a:rPr lang="cs-CZ"/>
              <a:t>Kliknutím lze upravit styly předlohy textu.</a:t>
            </a:r>
          </a:p>
        </p:txBody>
      </p:sp>
      <p:sp>
        <p:nvSpPr>
          <p:cNvPr id="5" name="Date Placeholder 4"/>
          <p:cNvSpPr>
            <a:spLocks noGrp="1"/>
          </p:cNvSpPr>
          <p:nvPr>
            <p:ph type="dt" sz="half" idx="10"/>
          </p:nvPr>
        </p:nvSpPr>
        <p:spPr/>
        <p:txBody>
          <a:bodyPr/>
          <a:lstStyle/>
          <a:p>
            <a:fld id="{757B281C-5159-4971-8228-52B9A72E9ED2}" type="datetimeFigureOut">
              <a:pPr/>
              <a:t>07.02.2021</a:t>
            </a:fld>
            <a:endParaRPr kumimoji="0" lang="cs-CZ"/>
          </a:p>
        </p:txBody>
      </p:sp>
      <p:sp>
        <p:nvSpPr>
          <p:cNvPr id="6" name="Footer Placeholder 5"/>
          <p:cNvSpPr>
            <a:spLocks noGrp="1"/>
          </p:cNvSpPr>
          <p:nvPr>
            <p:ph type="ftr" sz="quarter" idx="11"/>
          </p:nvPr>
        </p:nvSpPr>
        <p:spPr/>
        <p:txBody>
          <a:bodyPr/>
          <a:lstStyle/>
          <a:p>
            <a:endParaRPr kumimoji="0" lang="cs-CZ"/>
          </a:p>
        </p:txBody>
      </p:sp>
      <p:sp>
        <p:nvSpPr>
          <p:cNvPr id="7" name="Slide Number Placeholder 6"/>
          <p:cNvSpPr>
            <a:spLocks noGrp="1"/>
          </p:cNvSpPr>
          <p:nvPr>
            <p:ph type="sldNum" sz="quarter" idx="12"/>
          </p:nvPr>
        </p:nvSpPr>
        <p:spPr/>
        <p:txBody>
          <a:bodyPr/>
          <a:lstStyle/>
          <a:p>
            <a:fld id="{33D6E5A2-EC83-451F-A719-9AC1370DD5CF}" type="slidenum">
              <a:pPr/>
              <a:t>‹#›</a:t>
            </a:fld>
            <a:endParaRPr kumimoji="0" lang="cs-CZ"/>
          </a:p>
        </p:txBody>
      </p:sp>
    </p:spTree>
  </p:cSld>
  <p:clrMapOvr>
    <a:masterClrMapping/>
  </p:clrMapOvr>
  <p:transition spd="slow">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cs-CZ"/>
              <a:t>Kliknutím lze upravit styl.</a:t>
            </a:r>
            <a:endParaRPr/>
          </a:p>
        </p:txBody>
      </p:sp>
      <p:sp>
        <p:nvSpPr>
          <p:cNvPr id="3" name="Vertical Text Placeholder 2"/>
          <p:cNvSpPr>
            <a:spLocks noGrp="1"/>
          </p:cNvSpPr>
          <p:nvPr>
            <p:ph type="body" orient="vert" idx="1"/>
          </p:nvPr>
        </p:nvSpPr>
        <p:spPr/>
        <p:txBody>
          <a:bodyPr vert="eaVert"/>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a:p>
        </p:txBody>
      </p:sp>
      <p:sp>
        <p:nvSpPr>
          <p:cNvPr id="4" name="Date Placeholder 3"/>
          <p:cNvSpPr>
            <a:spLocks noGrp="1"/>
          </p:cNvSpPr>
          <p:nvPr>
            <p:ph type="dt" sz="half" idx="10"/>
          </p:nvPr>
        </p:nvSpPr>
        <p:spPr/>
        <p:txBody>
          <a:bodyPr/>
          <a:lstStyle/>
          <a:p>
            <a:fld id="{757B281C-5159-4971-8228-52B9A72E9ED2}" type="datetimeFigureOut">
              <a:pPr/>
              <a:t>07.02.2021</a:t>
            </a:fld>
            <a:endParaRPr kumimoji="0" lang="cs-CZ"/>
          </a:p>
        </p:txBody>
      </p:sp>
      <p:sp>
        <p:nvSpPr>
          <p:cNvPr id="5" name="Footer Placeholder 4"/>
          <p:cNvSpPr>
            <a:spLocks noGrp="1"/>
          </p:cNvSpPr>
          <p:nvPr>
            <p:ph type="ftr" sz="quarter" idx="11"/>
          </p:nvPr>
        </p:nvSpPr>
        <p:spPr/>
        <p:txBody>
          <a:bodyPr/>
          <a:lstStyle/>
          <a:p>
            <a:endParaRPr kumimoji="0" lang="cs-CZ"/>
          </a:p>
        </p:txBody>
      </p:sp>
      <p:sp>
        <p:nvSpPr>
          <p:cNvPr id="6" name="Slide Number Placeholder 5"/>
          <p:cNvSpPr>
            <a:spLocks noGrp="1"/>
          </p:cNvSpPr>
          <p:nvPr>
            <p:ph type="sldNum" sz="quarter" idx="12"/>
          </p:nvPr>
        </p:nvSpPr>
        <p:spPr/>
        <p:txBody>
          <a:bodyPr/>
          <a:lstStyle/>
          <a:p>
            <a:fld id="{33D6E5A2-EC83-451F-A719-9AC1370DD5CF}" type="slidenum">
              <a:pPr/>
              <a:t>‹#›</a:t>
            </a:fld>
            <a:endParaRPr kumimoji="0" lang="cs-CZ"/>
          </a:p>
        </p:txBody>
      </p:sp>
    </p:spTree>
  </p:cSld>
  <p:clrMapOvr>
    <a:masterClrMapping/>
  </p:clrMapOvr>
  <p:transition spd="slow">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274638"/>
            <a:ext cx="2057400" cy="5851525"/>
          </a:xfrm>
        </p:spPr>
        <p:txBody>
          <a:bodyPr vert="eaVert"/>
          <a:lstStyle/>
          <a:p>
            <a:pPr eaLnBrk="1" latinLnBrk="0" hangingPunct="1"/>
            <a:r>
              <a:rPr lang="cs-CZ"/>
              <a:t>Kliknutím lze upravit styl.</a:t>
            </a:r>
            <a:endParaRPr/>
          </a:p>
        </p:txBody>
      </p:sp>
      <p:sp>
        <p:nvSpPr>
          <p:cNvPr id="3" name="Vertical Text Placeholder 2"/>
          <p:cNvSpPr>
            <a:spLocks noGrp="1"/>
          </p:cNvSpPr>
          <p:nvPr>
            <p:ph type="body" orient="vert" idx="1"/>
          </p:nvPr>
        </p:nvSpPr>
        <p:spPr>
          <a:xfrm>
            <a:off x="762000" y="274638"/>
            <a:ext cx="5867400" cy="5851525"/>
          </a:xfrm>
        </p:spPr>
        <p:txBody>
          <a:bodyPr vert="eaVert"/>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a:p>
        </p:txBody>
      </p:sp>
      <p:sp>
        <p:nvSpPr>
          <p:cNvPr id="4" name="Date Placeholder 3"/>
          <p:cNvSpPr>
            <a:spLocks noGrp="1"/>
          </p:cNvSpPr>
          <p:nvPr>
            <p:ph type="dt" sz="half" idx="10"/>
          </p:nvPr>
        </p:nvSpPr>
        <p:spPr/>
        <p:txBody>
          <a:bodyPr/>
          <a:lstStyle/>
          <a:p>
            <a:fld id="{757B281C-5159-4971-8228-52B9A72E9ED2}" type="datetimeFigureOut">
              <a:pPr/>
              <a:t>07.02.2021</a:t>
            </a:fld>
            <a:endParaRPr kumimoji="0" lang="cs-CZ"/>
          </a:p>
        </p:txBody>
      </p:sp>
      <p:sp>
        <p:nvSpPr>
          <p:cNvPr id="5" name="Footer Placeholder 4"/>
          <p:cNvSpPr>
            <a:spLocks noGrp="1"/>
          </p:cNvSpPr>
          <p:nvPr>
            <p:ph type="ftr" sz="quarter" idx="11"/>
          </p:nvPr>
        </p:nvSpPr>
        <p:spPr/>
        <p:txBody>
          <a:bodyPr/>
          <a:lstStyle/>
          <a:p>
            <a:endParaRPr kumimoji="0" lang="cs-CZ"/>
          </a:p>
        </p:txBody>
      </p:sp>
      <p:sp>
        <p:nvSpPr>
          <p:cNvPr id="6" name="Slide Number Placeholder 5"/>
          <p:cNvSpPr>
            <a:spLocks noGrp="1"/>
          </p:cNvSpPr>
          <p:nvPr>
            <p:ph type="sldNum" sz="quarter" idx="12"/>
          </p:nvPr>
        </p:nvSpPr>
        <p:spPr/>
        <p:txBody>
          <a:bodyPr/>
          <a:lstStyle/>
          <a:p>
            <a:fld id="{33D6E5A2-EC83-451F-A719-9AC1370DD5CF}" type="slidenum">
              <a:pPr/>
              <a:t>‹#›</a:t>
            </a:fld>
            <a:endParaRPr kumimoji="0" lang="cs-CZ"/>
          </a:p>
        </p:txBody>
      </p:sp>
    </p:spTree>
  </p:cSld>
  <p:clrMapOvr>
    <a:masterClrMapping/>
  </p:clrMapOvr>
  <p:transition spd="slow">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4"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Placeholder 1"/>
          <p:cNvSpPr>
            <a:spLocks noGrp="1"/>
          </p:cNvSpPr>
          <p:nvPr>
            <p:ph type="title"/>
          </p:nvPr>
        </p:nvSpPr>
        <p:spPr>
          <a:xfrm>
            <a:off x="762000" y="274638"/>
            <a:ext cx="8077200" cy="1143000"/>
          </a:xfrm>
          <a:prstGeom prst="rect">
            <a:avLst/>
          </a:prstGeom>
        </p:spPr>
        <p:txBody>
          <a:bodyPr vert="horz" lIns="91440" tIns="45720" rIns="91440" bIns="45720" rtlCol="0" anchor="ctr">
            <a:normAutofit/>
          </a:bodyPr>
          <a:lstStyle/>
          <a:p>
            <a:pPr eaLnBrk="1" latinLnBrk="0" hangingPunct="1"/>
            <a:r>
              <a:rPr kumimoji="0" lang="cs-CZ"/>
              <a:t>Kliknutím lze upravit styl.</a:t>
            </a:r>
            <a:endParaRPr kumimoji="0" lang="en-US"/>
          </a:p>
        </p:txBody>
      </p:sp>
      <p:sp>
        <p:nvSpPr>
          <p:cNvPr id="3" name="Text Placeholder 2"/>
          <p:cNvSpPr>
            <a:spLocks noGrp="1"/>
          </p:cNvSpPr>
          <p:nvPr>
            <p:ph type="body" idx="1"/>
          </p:nvPr>
        </p:nvSpPr>
        <p:spPr>
          <a:xfrm>
            <a:off x="762000" y="1600200"/>
            <a:ext cx="8077200" cy="4525963"/>
          </a:xfrm>
          <a:prstGeom prst="rect">
            <a:avLst/>
          </a:prstGeom>
        </p:spPr>
        <p:txBody>
          <a:bodyPr vert="horz" lIns="91440" tIns="45720" rIns="91440" bIns="45720" rtlCol="0">
            <a:normAutofit/>
          </a:bodyPr>
          <a:lstStyle/>
          <a:p>
            <a:pPr lvl="0" eaLnBrk="1" latinLnBrk="0" hangingPunct="1"/>
            <a:r>
              <a:rPr kumimoji="0" lang="cs-CZ"/>
              <a:t>Kliknutím lze upravit styly předlohy textu.</a:t>
            </a:r>
          </a:p>
          <a:p>
            <a:pPr lvl="1" eaLnBrk="1" latinLnBrk="0" hangingPunct="1"/>
            <a:r>
              <a:rPr kumimoji="0" lang="cs-CZ"/>
              <a:t>Druhá úroveň</a:t>
            </a:r>
          </a:p>
          <a:p>
            <a:pPr lvl="2" eaLnBrk="1" latinLnBrk="0" hangingPunct="1"/>
            <a:r>
              <a:rPr kumimoji="0" lang="cs-CZ"/>
              <a:t>Třetí úroveň</a:t>
            </a:r>
          </a:p>
          <a:p>
            <a:pPr lvl="3" eaLnBrk="1" latinLnBrk="0" hangingPunct="1"/>
            <a:r>
              <a:rPr kumimoji="0" lang="cs-CZ"/>
              <a:t>Čtvrtá úroveň</a:t>
            </a:r>
          </a:p>
          <a:p>
            <a:pPr lvl="4" eaLnBrk="1" latinLnBrk="0" hangingPunct="1"/>
            <a:r>
              <a:rPr kumimoji="0" lang="cs-CZ"/>
              <a:t>Pátá úroveň</a:t>
            </a:r>
            <a:endParaRPr kumimoji="0" lang="en-US"/>
          </a:p>
        </p:txBody>
      </p:sp>
      <p:sp>
        <p:nvSpPr>
          <p:cNvPr id="4" name="Date Placeholder 3"/>
          <p:cNvSpPr>
            <a:spLocks noGrp="1"/>
          </p:cNvSpPr>
          <p:nvPr>
            <p:ph type="dt" sz="half" idx="2"/>
          </p:nvPr>
        </p:nvSpPr>
        <p:spPr>
          <a:xfrm>
            <a:off x="762000" y="6356350"/>
            <a:ext cx="2133600" cy="365125"/>
          </a:xfrm>
          <a:prstGeom prst="rect">
            <a:avLst/>
          </a:prstGeom>
        </p:spPr>
        <p:txBody>
          <a:bodyPr vert="horz" lIns="91440" tIns="45720" rIns="91440" bIns="45720" rtlCol="0" anchor="ctr"/>
          <a:lstStyle>
            <a:lvl1pPr algn="l" eaLnBrk="1" latinLnBrk="0" hangingPunct="1">
              <a:defRPr kumimoji="0" lang="cs-CZ" sz="1200">
                <a:solidFill>
                  <a:schemeClr val="tx1">
                    <a:tint val="75000"/>
                  </a:schemeClr>
                </a:solidFill>
              </a:defRPr>
            </a:lvl1pPr>
          </a:lstStyle>
          <a:p>
            <a:fld id="{757B281C-5159-4971-8228-52B9A72E9ED2}" type="datetimeFigureOut">
              <a:pPr/>
              <a:t>07.02.2021</a:t>
            </a:fld>
            <a:endParaRPr kumimoji="0" lang="cs-CZ"/>
          </a:p>
        </p:txBody>
      </p:sp>
      <p:sp>
        <p:nvSpPr>
          <p:cNvPr id="5" name="Footer Placeholder 4"/>
          <p:cNvSpPr>
            <a:spLocks noGrp="1"/>
          </p:cNvSpPr>
          <p:nvPr>
            <p:ph type="ftr" sz="quarter" idx="3"/>
          </p:nvPr>
        </p:nvSpPr>
        <p:spPr>
          <a:xfrm>
            <a:off x="3352800" y="6356350"/>
            <a:ext cx="2895600" cy="365125"/>
          </a:xfrm>
          <a:prstGeom prst="rect">
            <a:avLst/>
          </a:prstGeom>
        </p:spPr>
        <p:txBody>
          <a:bodyPr vert="horz" lIns="91440" tIns="45720" rIns="91440" bIns="45720" rtlCol="0" anchor="ctr"/>
          <a:lstStyle>
            <a:lvl1pPr algn="ctr" eaLnBrk="1" latinLnBrk="0" hangingPunct="1">
              <a:defRPr kumimoji="0" lang="cs-CZ" sz="1200">
                <a:solidFill>
                  <a:schemeClr val="tx1">
                    <a:tint val="75000"/>
                  </a:schemeClr>
                </a:solidFill>
              </a:defRPr>
            </a:lvl1pPr>
          </a:lstStyle>
          <a:p>
            <a:endParaRPr kumimoji="0" lang="cs-CZ"/>
          </a:p>
        </p:txBody>
      </p:sp>
      <p:sp>
        <p:nvSpPr>
          <p:cNvPr id="6" name="Slide Number Placeholder 5"/>
          <p:cNvSpPr>
            <a:spLocks noGrp="1"/>
          </p:cNvSpPr>
          <p:nvPr>
            <p:ph type="sldNum" sz="quarter" idx="4"/>
          </p:nvPr>
        </p:nvSpPr>
        <p:spPr>
          <a:xfrm>
            <a:off x="6705600" y="6356350"/>
            <a:ext cx="2133600" cy="365125"/>
          </a:xfrm>
          <a:prstGeom prst="rect">
            <a:avLst/>
          </a:prstGeom>
        </p:spPr>
        <p:txBody>
          <a:bodyPr vert="horz" lIns="91440" tIns="45720" rIns="91440" bIns="45720" rtlCol="0" anchor="ctr"/>
          <a:lstStyle>
            <a:lvl1pPr algn="r" eaLnBrk="1" latinLnBrk="0" hangingPunct="1">
              <a:defRPr kumimoji="0" lang="cs-CZ" sz="1200">
                <a:solidFill>
                  <a:schemeClr val="tx1">
                    <a:tint val="75000"/>
                  </a:schemeClr>
                </a:solidFill>
              </a:defRPr>
            </a:lvl1pPr>
          </a:lstStyle>
          <a:p>
            <a:fld id="{33D6E5A2-EC83-451F-A719-9AC1370DD5CF}" type="slidenum">
              <a:pPr/>
              <a:t>‹#›</a:t>
            </a:fld>
            <a:endParaRPr kumimoji="0" lang="cs-CZ"/>
          </a:p>
        </p:txBody>
      </p:sp>
      <p:pic>
        <p:nvPicPr>
          <p:cNvPr id="8" name="Picture 7"/>
          <p:cNvPicPr>
            <a:picLocks noChangeAspect="1"/>
          </p:cNvPicPr>
          <p:nvPr/>
        </p:nvPicPr>
        <p:blipFill rotWithShape="1">
          <a:blip r:embed="rId15" cstate="email">
            <a:extLst>
              <a:ext uri="{28A0092B-C50C-407E-A947-70E740481C1C}">
                <a14:useLocalDpi xmlns:a14="http://schemas.microsoft.com/office/drawing/2010/main"/>
              </a:ext>
            </a:extLst>
          </a:blip>
          <a:srcRect/>
          <a:stretch/>
        </p:blipFill>
        <p:spPr>
          <a:xfrm>
            <a:off x="-152400" y="-109183"/>
            <a:ext cx="818707" cy="708318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6" r:id="rId6"/>
    <p:sldLayoutId id="2147483657" r:id="rId7"/>
    <p:sldLayoutId id="2147483658" r:id="rId8"/>
    <p:sldLayoutId id="2147483659" r:id="rId9"/>
    <p:sldLayoutId id="2147483654" r:id="rId10"/>
    <p:sldLayoutId id="2147483655" r:id="rId11"/>
    <p:sldLayoutId id="2147483663" r:id="rId12"/>
  </p:sldLayoutIdLst>
  <p:transition spd="slow">
    <p:wipe dir="d"/>
  </p:transition>
  <p:txStyles>
    <p:titleStyle>
      <a:lvl1pPr algn="l" defTabSz="914400" rtl="0" eaLnBrk="1" latinLnBrk="0" hangingPunct="1">
        <a:spcBef>
          <a:spcPct val="0"/>
        </a:spcBef>
        <a:buNone/>
        <a:defRPr kumimoji="0" lang="cs-CZ"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0" lang="cs-CZ"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cs-CZ"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cs-CZ"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cs-CZ"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cs-CZ"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cs-CZ"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cs-CZ"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cs-CZ"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cs-CZ" sz="2000" kern="1200">
          <a:solidFill>
            <a:schemeClr val="tx1"/>
          </a:solidFill>
          <a:latin typeface="+mn-lt"/>
          <a:ea typeface="+mn-ea"/>
          <a:cs typeface="+mn-cs"/>
        </a:defRPr>
      </a:lvl9pPr>
    </p:bodyStyle>
    <p:otherStyle>
      <a:defPPr>
        <a:defRPr kumimoji="0" lang="cs-CZ"/>
      </a:defPPr>
      <a:lvl1pPr marL="0" algn="l" defTabSz="914400" rtl="0" eaLnBrk="1" latinLnBrk="0" hangingPunct="1">
        <a:defRPr kumimoji="0" lang="cs-CZ" sz="1800" kern="1200">
          <a:solidFill>
            <a:schemeClr val="tx1"/>
          </a:solidFill>
          <a:latin typeface="+mn-lt"/>
          <a:ea typeface="+mn-ea"/>
          <a:cs typeface="+mn-cs"/>
        </a:defRPr>
      </a:lvl1pPr>
      <a:lvl2pPr marL="457200" algn="l" defTabSz="914400" rtl="0" eaLnBrk="1" latinLnBrk="0" hangingPunct="1">
        <a:defRPr kumimoji="0" lang="cs-CZ" sz="1800" kern="1200">
          <a:solidFill>
            <a:schemeClr val="tx1"/>
          </a:solidFill>
          <a:latin typeface="+mn-lt"/>
          <a:ea typeface="+mn-ea"/>
          <a:cs typeface="+mn-cs"/>
        </a:defRPr>
      </a:lvl2pPr>
      <a:lvl3pPr marL="914400" algn="l" defTabSz="914400" rtl="0" eaLnBrk="1" latinLnBrk="0" hangingPunct="1">
        <a:defRPr kumimoji="0" lang="cs-CZ" sz="1800" kern="1200">
          <a:solidFill>
            <a:schemeClr val="tx1"/>
          </a:solidFill>
          <a:latin typeface="+mn-lt"/>
          <a:ea typeface="+mn-ea"/>
          <a:cs typeface="+mn-cs"/>
        </a:defRPr>
      </a:lvl3pPr>
      <a:lvl4pPr marL="1371600" algn="l" defTabSz="914400" rtl="0" eaLnBrk="1" latinLnBrk="0" hangingPunct="1">
        <a:defRPr kumimoji="0" lang="cs-CZ" sz="1800" kern="1200">
          <a:solidFill>
            <a:schemeClr val="tx1"/>
          </a:solidFill>
          <a:latin typeface="+mn-lt"/>
          <a:ea typeface="+mn-ea"/>
          <a:cs typeface="+mn-cs"/>
        </a:defRPr>
      </a:lvl4pPr>
      <a:lvl5pPr marL="1828800" algn="l" defTabSz="914400" rtl="0" eaLnBrk="1" latinLnBrk="0" hangingPunct="1">
        <a:defRPr kumimoji="0" lang="cs-CZ" sz="1800" kern="1200">
          <a:solidFill>
            <a:schemeClr val="tx1"/>
          </a:solidFill>
          <a:latin typeface="+mn-lt"/>
          <a:ea typeface="+mn-ea"/>
          <a:cs typeface="+mn-cs"/>
        </a:defRPr>
      </a:lvl5pPr>
      <a:lvl6pPr marL="2286000" algn="l" defTabSz="914400" rtl="0" eaLnBrk="1" latinLnBrk="0" hangingPunct="1">
        <a:defRPr kumimoji="0" lang="cs-CZ" sz="1800" kern="1200">
          <a:solidFill>
            <a:schemeClr val="tx1"/>
          </a:solidFill>
          <a:latin typeface="+mn-lt"/>
          <a:ea typeface="+mn-ea"/>
          <a:cs typeface="+mn-cs"/>
        </a:defRPr>
      </a:lvl6pPr>
      <a:lvl7pPr marL="2743200" algn="l" defTabSz="914400" rtl="0" eaLnBrk="1" latinLnBrk="0" hangingPunct="1">
        <a:defRPr kumimoji="0" lang="cs-CZ" sz="1800" kern="1200">
          <a:solidFill>
            <a:schemeClr val="tx1"/>
          </a:solidFill>
          <a:latin typeface="+mn-lt"/>
          <a:ea typeface="+mn-ea"/>
          <a:cs typeface="+mn-cs"/>
        </a:defRPr>
      </a:lvl7pPr>
      <a:lvl8pPr marL="3200400" algn="l" defTabSz="914400" rtl="0" eaLnBrk="1" latinLnBrk="0" hangingPunct="1">
        <a:defRPr kumimoji="0" lang="cs-CZ" sz="1800" kern="1200">
          <a:solidFill>
            <a:schemeClr val="tx1"/>
          </a:solidFill>
          <a:latin typeface="+mn-lt"/>
          <a:ea typeface="+mn-ea"/>
          <a:cs typeface="+mn-cs"/>
        </a:defRPr>
      </a:lvl8pPr>
      <a:lvl9pPr marL="3657600" algn="l" defTabSz="914400" rtl="0" eaLnBrk="1" latinLnBrk="0" hangingPunct="1">
        <a:defRPr kumimoji="0" lang="cs-CZ"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notesSlide" Target="../notesSlides/notesSlide9.xml"/><Relationship Id="rId4"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emf"/><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 Id="rId5" Type="http://schemas.openxmlformats.org/officeDocument/2006/relationships/notesSlide" Target="../notesSlides/notesSlide16.xml"/><Relationship Id="rId4"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notesSlide" Target="../notesSlides/notesSlide3.xml"/><Relationship Id="rId4"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5" Type="http://schemas.openxmlformats.org/officeDocument/2006/relationships/notesSlide" Target="../notesSlides/notesSlide17.xml"/><Relationship Id="rId4"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notesSlide" Target="../notesSlides/notesSlide18.xml"/><Relationship Id="rId4"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tags" Target="../tags/tag34.xml"/><Relationship Id="rId5" Type="http://schemas.openxmlformats.org/officeDocument/2006/relationships/notesSlide" Target="../notesSlides/notesSlide19.xml"/><Relationship Id="rId4"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5" Type="http://schemas.openxmlformats.org/officeDocument/2006/relationships/notesSlide" Target="../notesSlides/notesSlide20.xml"/><Relationship Id="rId4"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5" Type="http://schemas.openxmlformats.org/officeDocument/2006/relationships/notesSlide" Target="../notesSlides/notesSlide21.xml"/><Relationship Id="rId4"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notesSlide" Target="../notesSlides/notesSlide4.xml"/><Relationship Id="rId4"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notesSlide" Target="../notesSlides/notesSlide5.xml"/><Relationship Id="rId4"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6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4.xml"/><Relationship Id="rId1" Type="http://schemas.openxmlformats.org/officeDocument/2006/relationships/tags" Target="../tags/tag43.xml"/><Relationship Id="rId4" Type="http://schemas.openxmlformats.org/officeDocument/2006/relationships/notesSlide" Target="../notesSlides/notesSlide26.xml"/></Relationships>
</file>

<file path=ppt/slides/_rels/slide7.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5" Type="http://schemas.openxmlformats.org/officeDocument/2006/relationships/notesSlide" Target="../notesSlides/notesSlide6.xml"/><Relationship Id="rId4"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notesSlide" Target="../notesSlides/notesSlide7.xml"/><Relationship Id="rId4"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5" Type="http://schemas.openxmlformats.org/officeDocument/2006/relationships/notesSlide" Target="../notesSlides/notesSlide8.xml"/><Relationship Id="rId4"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a:xfrm>
            <a:off x="1547664" y="1268760"/>
            <a:ext cx="7223360" cy="2448272"/>
          </a:xfrm>
        </p:spPr>
        <p:txBody>
          <a:bodyPr>
            <a:noAutofit/>
          </a:bodyPr>
          <a:lstStyle/>
          <a:p>
            <a:r>
              <a:rPr lang="cs-CZ" sz="8000" dirty="0">
                <a:solidFill>
                  <a:srgbClr val="002060"/>
                </a:solidFill>
              </a:rPr>
              <a:t>Advokátní tarif</a:t>
            </a:r>
            <a:br>
              <a:rPr lang="cs-CZ" sz="8000" dirty="0">
                <a:solidFill>
                  <a:srgbClr val="002060"/>
                </a:solidFill>
              </a:rPr>
            </a:br>
            <a:r>
              <a:rPr lang="cs-CZ" sz="3200" dirty="0">
                <a:solidFill>
                  <a:srgbClr val="002060"/>
                </a:solidFill>
              </a:rPr>
              <a:t>Seminář pro advokátní koncipienty</a:t>
            </a:r>
            <a:endParaRPr lang="cs-CZ" sz="8000" dirty="0">
              <a:solidFill>
                <a:srgbClr val="002060"/>
              </a:solidFill>
            </a:endParaRPr>
          </a:p>
        </p:txBody>
      </p:sp>
      <p:sp>
        <p:nvSpPr>
          <p:cNvPr id="3" name="Subtitle 2"/>
          <p:cNvSpPr>
            <a:spLocks noGrp="1"/>
          </p:cNvSpPr>
          <p:nvPr>
            <p:ph type="subTitle" idx="1"/>
            <p:custDataLst>
              <p:tags r:id="rId3"/>
            </p:custDataLst>
          </p:nvPr>
        </p:nvSpPr>
        <p:spPr>
          <a:xfrm>
            <a:off x="3059832" y="3717032"/>
            <a:ext cx="5675096" cy="2448272"/>
          </a:xfrm>
        </p:spPr>
        <p:txBody>
          <a:bodyPr>
            <a:normAutofit fontScale="92500"/>
          </a:bodyPr>
          <a:lstStyle/>
          <a:p>
            <a:endParaRPr lang="cs-CZ" sz="2400" b="1" dirty="0">
              <a:solidFill>
                <a:srgbClr val="002060"/>
              </a:solidFill>
              <a:latin typeface="+mn-lt"/>
            </a:endParaRPr>
          </a:p>
          <a:p>
            <a:r>
              <a:rPr lang="cs-CZ" sz="3200" b="1" dirty="0">
                <a:solidFill>
                  <a:srgbClr val="002060"/>
                </a:solidFill>
                <a:latin typeface="+mn-lt"/>
              </a:rPr>
              <a:t>JUDr. Daniela Kovářová, advokátka </a:t>
            </a:r>
          </a:p>
          <a:p>
            <a:r>
              <a:rPr lang="cs-CZ" sz="2400" b="1" dirty="0">
                <a:solidFill>
                  <a:srgbClr val="002060"/>
                </a:solidFill>
                <a:latin typeface="+mn-lt"/>
              </a:rPr>
              <a:t>a členka Sekce pro </a:t>
            </a:r>
            <a:r>
              <a:rPr lang="cs-CZ" sz="2400" b="1">
                <a:solidFill>
                  <a:srgbClr val="002060"/>
                </a:solidFill>
                <a:latin typeface="+mn-lt"/>
              </a:rPr>
              <a:t>advokátní právo </a:t>
            </a:r>
            <a:r>
              <a:rPr lang="cs-CZ" sz="2400" b="1" dirty="0">
                <a:solidFill>
                  <a:srgbClr val="002060"/>
                </a:solidFill>
                <a:latin typeface="+mn-lt"/>
              </a:rPr>
              <a:t>ČAK</a:t>
            </a:r>
          </a:p>
          <a:p>
            <a:r>
              <a:rPr lang="cs-CZ" sz="2400" b="1" dirty="0">
                <a:solidFill>
                  <a:srgbClr val="002060"/>
                </a:solidFill>
                <a:latin typeface="+mn-lt"/>
              </a:rPr>
              <a:t>www.akkovarova.cz</a:t>
            </a:r>
          </a:p>
          <a:p>
            <a:r>
              <a:rPr lang="cs-CZ" sz="2400" b="1" dirty="0">
                <a:solidFill>
                  <a:srgbClr val="002060"/>
                </a:solidFill>
                <a:latin typeface="+mn-lt"/>
              </a:rPr>
              <a:t>kovarova@akkovarova.cz</a:t>
            </a:r>
          </a:p>
        </p:txBody>
      </p:sp>
    </p:spTree>
    <p:custDataLst>
      <p:tags r:id="rId1"/>
    </p:custData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0"/>
            <a:ext cx="8077200" cy="927120"/>
          </a:xfrm>
        </p:spPr>
        <p:txBody>
          <a:bodyPr/>
          <a:lstStyle/>
          <a:p>
            <a:pPr algn="ctr"/>
            <a:r>
              <a:rPr lang="cs-CZ" b="1" dirty="0">
                <a:solidFill>
                  <a:srgbClr val="00B0F0"/>
                </a:solidFill>
              </a:rPr>
              <a:t>Článek 10 odst. 3</a:t>
            </a:r>
          </a:p>
        </p:txBody>
      </p:sp>
      <p:sp>
        <p:nvSpPr>
          <p:cNvPr id="3" name="Zástupný symbol pro obsah 2"/>
          <p:cNvSpPr>
            <a:spLocks noGrp="1"/>
          </p:cNvSpPr>
          <p:nvPr>
            <p:ph idx="1"/>
          </p:nvPr>
        </p:nvSpPr>
        <p:spPr>
          <a:xfrm>
            <a:off x="755576" y="620688"/>
            <a:ext cx="8077200" cy="6093295"/>
          </a:xfrm>
        </p:spPr>
        <p:txBody>
          <a:bodyPr>
            <a:normAutofit fontScale="92500"/>
          </a:bodyPr>
          <a:lstStyle/>
          <a:p>
            <a:pPr marL="0" indent="0" algn="ctr">
              <a:buNone/>
            </a:pPr>
            <a:r>
              <a:rPr lang="cs-CZ" b="1" dirty="0">
                <a:solidFill>
                  <a:srgbClr val="002060"/>
                </a:solidFill>
              </a:rPr>
              <a:t>Při posuzování přiměřenosti smluvní odměny se přihlédne zejména i k poměru vyjednávacích schopností a možností advokáta a klienta, k rozsahu informací klienta o poměrech na trhu právních služeb, ke speciálním znalostem, zkušenostem, pověsti a schopnostem advokáta,   k povaze a době trvání vztahů mezi advokátem    a klientem při poskytování právních služeb,               k časovým požadavkům klienta na vyřízení věci,    k obtížnosti a novosti skutkových i právních problémů spojených s věcí a k pravděpodobnosti, že v důsledku převzetí věci klienta bude advokát muset odmítnout převzetí jiných věcí.</a:t>
            </a:r>
          </a:p>
          <a:p>
            <a:pPr algn="ctr"/>
            <a:endParaRPr lang="cs-CZ" b="1" dirty="0">
              <a:solidFill>
                <a:srgbClr val="002060"/>
              </a:solidFill>
            </a:endParaRPr>
          </a:p>
        </p:txBody>
      </p:sp>
    </p:spTree>
    <p:extLst>
      <p:ext uri="{BB962C8B-B14F-4D97-AF65-F5344CB8AC3E}">
        <p14:creationId xmlns:p14="http://schemas.microsoft.com/office/powerpoint/2010/main" val="4744238"/>
      </p:ext>
    </p:extLst>
  </p:cSld>
  <p:clrMapOvr>
    <a:masterClrMapping/>
  </p:clrMapOvr>
  <p:transition spd="slow">
    <p:wipe di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a:solidFill>
                  <a:srgbClr val="33CC33"/>
                </a:solidFill>
              </a:rPr>
              <a:t>Sleva či právní pomoc zdarma</a:t>
            </a:r>
          </a:p>
        </p:txBody>
      </p:sp>
      <p:sp>
        <p:nvSpPr>
          <p:cNvPr id="3" name="Zástupný symbol pro obsah 2"/>
          <p:cNvSpPr>
            <a:spLocks noGrp="1"/>
          </p:cNvSpPr>
          <p:nvPr>
            <p:ph idx="1"/>
          </p:nvPr>
        </p:nvSpPr>
        <p:spPr>
          <a:xfrm>
            <a:off x="762000" y="1484785"/>
            <a:ext cx="8077200" cy="5184576"/>
          </a:xfrm>
        </p:spPr>
        <p:txBody>
          <a:bodyPr>
            <a:normAutofit lnSpcReduction="10000"/>
          </a:bodyPr>
          <a:lstStyle/>
          <a:p>
            <a:r>
              <a:rPr lang="cs-CZ" b="1" dirty="0">
                <a:solidFill>
                  <a:srgbClr val="FF0000"/>
                </a:solidFill>
              </a:rPr>
              <a:t>R NS 25 </a:t>
            </a:r>
            <a:r>
              <a:rPr lang="cs-CZ" b="1" dirty="0" err="1">
                <a:solidFill>
                  <a:srgbClr val="FF0000"/>
                </a:solidFill>
              </a:rPr>
              <a:t>Cdo</a:t>
            </a:r>
            <a:r>
              <a:rPr lang="cs-CZ" b="1" dirty="0">
                <a:solidFill>
                  <a:srgbClr val="FF0000"/>
                </a:solidFill>
              </a:rPr>
              <a:t> 4009/2014: </a:t>
            </a:r>
            <a:r>
              <a:rPr lang="cs-CZ" b="1" dirty="0">
                <a:solidFill>
                  <a:srgbClr val="002060"/>
                </a:solidFill>
              </a:rPr>
              <a:t>Skutečnost, že je právní pomoc poskytnuta zdarma nebo       za odměnu, nemá vliv na odpovědnost advokáta za kvalitu poskytnuté právní služby. </a:t>
            </a:r>
            <a:r>
              <a:rPr lang="cs-CZ" b="1" dirty="0">
                <a:solidFill>
                  <a:srgbClr val="FF0000"/>
                </a:solidFill>
              </a:rPr>
              <a:t> </a:t>
            </a:r>
          </a:p>
          <a:p>
            <a:r>
              <a:rPr lang="cs-CZ" b="1" dirty="0">
                <a:solidFill>
                  <a:srgbClr val="002060"/>
                </a:solidFill>
              </a:rPr>
              <a:t>Pozor na </a:t>
            </a:r>
            <a:r>
              <a:rPr lang="cs-CZ" b="1" dirty="0">
                <a:solidFill>
                  <a:srgbClr val="FF0000"/>
                </a:solidFill>
              </a:rPr>
              <a:t>§ 1, § 6 zákona č. 634/1992 Sb.,       o ochraně spotřebitele: </a:t>
            </a:r>
            <a:r>
              <a:rPr lang="cs-CZ" b="1" dirty="0">
                <a:solidFill>
                  <a:srgbClr val="002060"/>
                </a:solidFill>
              </a:rPr>
              <a:t>Poskytoval služeb nesmí spotřebitele diskriminovat. Diskriminace – takové jednání, kdy se            s jednou osobou zachází méně příznivě než   s osobou druhou ve srovnatelné situaci.</a:t>
            </a:r>
            <a:endParaRPr lang="cs-CZ" b="1" dirty="0">
              <a:solidFill>
                <a:srgbClr val="FF0000"/>
              </a:solidFill>
            </a:endParaRPr>
          </a:p>
        </p:txBody>
      </p:sp>
    </p:spTree>
    <p:extLst>
      <p:ext uri="{BB962C8B-B14F-4D97-AF65-F5344CB8AC3E}">
        <p14:creationId xmlns:p14="http://schemas.microsoft.com/office/powerpoint/2010/main" val="2134111114"/>
      </p:ext>
    </p:extLst>
  </p:cSld>
  <p:clrMapOvr>
    <a:masterClrMapping/>
  </p:clrMapOvr>
  <p:transition spd="slow">
    <p:wipe di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827584" y="260648"/>
            <a:ext cx="8077200" cy="1143000"/>
          </a:xfrm>
        </p:spPr>
        <p:txBody>
          <a:bodyPr>
            <a:normAutofit/>
          </a:bodyPr>
          <a:lstStyle/>
          <a:p>
            <a:pPr algn="ctr"/>
            <a:r>
              <a:rPr lang="cs-CZ" sz="5400" b="1" dirty="0">
                <a:solidFill>
                  <a:srgbClr val="00B0F0"/>
                </a:solidFill>
              </a:rPr>
              <a:t>§ 22 odst. 1 ZA</a:t>
            </a:r>
          </a:p>
        </p:txBody>
      </p:sp>
      <p:sp>
        <p:nvSpPr>
          <p:cNvPr id="3" name="Content Placeholder 2"/>
          <p:cNvSpPr>
            <a:spLocks noGrp="1"/>
          </p:cNvSpPr>
          <p:nvPr>
            <p:ph idx="1"/>
            <p:custDataLst>
              <p:tags r:id="rId3"/>
            </p:custDataLst>
          </p:nvPr>
        </p:nvSpPr>
        <p:spPr>
          <a:xfrm>
            <a:off x="899592" y="1524911"/>
            <a:ext cx="8077200" cy="5305475"/>
          </a:xfrm>
        </p:spPr>
        <p:txBody>
          <a:bodyPr>
            <a:normAutofit fontScale="77500" lnSpcReduction="20000"/>
          </a:bodyPr>
          <a:lstStyle/>
          <a:p>
            <a:pPr marL="0" lvl="0" indent="0" algn="ctr">
              <a:buNone/>
            </a:pPr>
            <a:r>
              <a:rPr lang="cs-CZ" sz="5400" b="1" dirty="0">
                <a:solidFill>
                  <a:srgbClr val="002060"/>
                </a:solidFill>
              </a:rPr>
              <a:t>Advokacie se vykonává </a:t>
            </a:r>
            <a:r>
              <a:rPr lang="cs-CZ" sz="5400" b="1" dirty="0">
                <a:solidFill>
                  <a:srgbClr val="FF0000"/>
                </a:solidFill>
              </a:rPr>
              <a:t>zpravidla</a:t>
            </a:r>
            <a:r>
              <a:rPr lang="cs-CZ" sz="5400" b="1" dirty="0">
                <a:solidFill>
                  <a:srgbClr val="002060"/>
                </a:solidFill>
              </a:rPr>
              <a:t> za odměnu; od klienta lze žádat přiměřenou zálohu. </a:t>
            </a:r>
          </a:p>
          <a:p>
            <a:pPr marL="0" indent="0">
              <a:buNone/>
            </a:pPr>
            <a:endParaRPr lang="cs-CZ" sz="5400" b="1" dirty="0">
              <a:solidFill>
                <a:srgbClr val="002060"/>
              </a:solidFill>
            </a:endParaRPr>
          </a:p>
          <a:p>
            <a:pPr marL="0" indent="0" algn="ctr">
              <a:buNone/>
            </a:pPr>
            <a:r>
              <a:rPr lang="cs-CZ" sz="5400" b="1" dirty="0">
                <a:solidFill>
                  <a:srgbClr val="00B0F0"/>
                </a:solidFill>
              </a:rPr>
              <a:t>čl. 10 odst. 7 Etických pravidel</a:t>
            </a:r>
          </a:p>
          <a:p>
            <a:pPr marL="0" indent="0" algn="ctr">
              <a:buNone/>
            </a:pPr>
            <a:r>
              <a:rPr lang="cs-CZ" sz="5400" b="1" dirty="0">
                <a:solidFill>
                  <a:srgbClr val="002060"/>
                </a:solidFill>
              </a:rPr>
              <a:t>Při posuzování přiměřenosti zálohy se přihlíží vedle střízlivého </a:t>
            </a:r>
            <a:r>
              <a:rPr lang="cs-CZ" sz="5400" b="1" dirty="0">
                <a:solidFill>
                  <a:srgbClr val="FF0000"/>
                </a:solidFill>
              </a:rPr>
              <a:t>odhadu </a:t>
            </a:r>
            <a:r>
              <a:rPr lang="cs-CZ" sz="5400" b="1" dirty="0">
                <a:solidFill>
                  <a:srgbClr val="002060"/>
                </a:solidFill>
              </a:rPr>
              <a:t>celkové odměny též k očekávaným hotovým výdajům. </a:t>
            </a:r>
          </a:p>
          <a:p>
            <a:pPr marL="0" indent="0">
              <a:buNone/>
            </a:pPr>
            <a:endParaRPr lang="cs-CZ" sz="5400" b="1" dirty="0">
              <a:solidFill>
                <a:srgbClr val="002060"/>
              </a:solidFill>
            </a:endParaRPr>
          </a:p>
        </p:txBody>
      </p:sp>
    </p:spTree>
    <p:custDataLst>
      <p:tags r:id="rId1"/>
    </p:custDataLst>
    <p:extLst>
      <p:ext uri="{BB962C8B-B14F-4D97-AF65-F5344CB8AC3E}">
        <p14:creationId xmlns:p14="http://schemas.microsoft.com/office/powerpoint/2010/main" val="755053793"/>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9928362-065E-4F59-9B7B-B66E159A4E24}"/>
              </a:ext>
            </a:extLst>
          </p:cNvPr>
          <p:cNvSpPr>
            <a:spLocks noGrp="1"/>
          </p:cNvSpPr>
          <p:nvPr>
            <p:ph type="title"/>
          </p:nvPr>
        </p:nvSpPr>
        <p:spPr/>
        <p:txBody>
          <a:bodyPr>
            <a:normAutofit fontScale="90000"/>
          </a:bodyPr>
          <a:lstStyle/>
          <a:p>
            <a:pPr algn="ctr"/>
            <a:r>
              <a:rPr lang="cs-CZ" b="1" dirty="0">
                <a:solidFill>
                  <a:srgbClr val="7030A0"/>
                </a:solidFill>
              </a:rPr>
              <a:t>Smlouva s klientem </a:t>
            </a:r>
            <a:br>
              <a:rPr lang="cs-CZ" b="1" dirty="0">
                <a:solidFill>
                  <a:srgbClr val="7030A0"/>
                </a:solidFill>
              </a:rPr>
            </a:br>
            <a:r>
              <a:rPr lang="cs-CZ" b="1" dirty="0">
                <a:solidFill>
                  <a:srgbClr val="7030A0"/>
                </a:solidFill>
              </a:rPr>
              <a:t>– smluvní volnost?</a:t>
            </a:r>
          </a:p>
        </p:txBody>
      </p:sp>
      <p:sp>
        <p:nvSpPr>
          <p:cNvPr id="6" name="Obdélník 5">
            <a:extLst>
              <a:ext uri="{FF2B5EF4-FFF2-40B4-BE49-F238E27FC236}">
                <a16:creationId xmlns:a16="http://schemas.microsoft.com/office/drawing/2014/main" id="{47E32E02-D20F-49B9-B961-7CB57BE2DDCF}"/>
              </a:ext>
            </a:extLst>
          </p:cNvPr>
          <p:cNvSpPr/>
          <p:nvPr/>
        </p:nvSpPr>
        <p:spPr>
          <a:xfrm>
            <a:off x="762000" y="1700808"/>
            <a:ext cx="8202488" cy="4893647"/>
          </a:xfrm>
          <a:prstGeom prst="rect">
            <a:avLst/>
          </a:prstGeom>
        </p:spPr>
        <p:txBody>
          <a:bodyPr wrap="square">
            <a:spAutoFit/>
          </a:bodyPr>
          <a:lstStyle/>
          <a:p>
            <a:r>
              <a:rPr lang="cs-CZ" sz="2400" b="1" dirty="0">
                <a:solidFill>
                  <a:srgbClr val="FF0000"/>
                </a:solidFill>
                <a:latin typeface="Calibri" panose="020F0502020204030204" pitchFamily="34" charset="0"/>
                <a:ea typeface="Calibri" panose="020F0502020204030204" pitchFamily="34" charset="0"/>
              </a:rPr>
              <a:t>R NS </a:t>
            </a:r>
            <a:r>
              <a:rPr lang="cs-CZ" sz="2400" b="1" dirty="0">
                <a:solidFill>
                  <a:srgbClr val="FF0000"/>
                </a:solidFill>
              </a:rPr>
              <a:t>ze dne 20.6.2018, </a:t>
            </a:r>
            <a:r>
              <a:rPr lang="cs-CZ" sz="2400" b="1" dirty="0" err="1">
                <a:solidFill>
                  <a:srgbClr val="FF0000"/>
                </a:solidFill>
              </a:rPr>
              <a:t>sp</a:t>
            </a:r>
            <a:r>
              <a:rPr lang="cs-CZ" sz="2400" b="1" dirty="0">
                <a:solidFill>
                  <a:srgbClr val="FF0000"/>
                </a:solidFill>
              </a:rPr>
              <a:t>. zn. 25 </a:t>
            </a:r>
            <a:r>
              <a:rPr lang="cs-CZ" sz="2400" b="1" dirty="0" err="1">
                <a:solidFill>
                  <a:srgbClr val="FF0000"/>
                </a:solidFill>
              </a:rPr>
              <a:t>Cdo</a:t>
            </a:r>
            <a:r>
              <a:rPr lang="cs-CZ" sz="2400" b="1" dirty="0">
                <a:solidFill>
                  <a:srgbClr val="FF0000"/>
                </a:solidFill>
              </a:rPr>
              <a:t> 5819/2017:</a:t>
            </a:r>
            <a:r>
              <a:rPr lang="cs-CZ" sz="2400" b="1" dirty="0"/>
              <a:t> Poučovací povinnost je samotnou podstatou výkonu advokacie, prolíná všemi stadii poskytování právní služby a odráží zvýšený standard péče, který advokát jako specialista na právní otázky   a postup musí garantovat, aby dosáhl zamýšleného účinku ve věcech, které pro klienta zajišťuje.</a:t>
            </a:r>
          </a:p>
          <a:p>
            <a:r>
              <a:rPr lang="cs-CZ" sz="2400" b="1" dirty="0"/>
              <a:t>Informační povinnost = znalost + poučení. </a:t>
            </a:r>
          </a:p>
          <a:p>
            <a:r>
              <a:rPr lang="cs-CZ" sz="2400" b="1" dirty="0">
                <a:solidFill>
                  <a:srgbClr val="FF0000"/>
                </a:solidFill>
                <a:latin typeface="Calibri" panose="020F0502020204030204" pitchFamily="34" charset="0"/>
                <a:ea typeface="Calibri" panose="020F0502020204030204" pitchFamily="34" charset="0"/>
              </a:rPr>
              <a:t>R NSS ze dne 17. 10. 2018, čj. 8 As 198/2018-17:</a:t>
            </a:r>
            <a:r>
              <a:rPr lang="cs-CZ" sz="2400" b="1" dirty="0">
                <a:solidFill>
                  <a:srgbClr val="000000"/>
                </a:solidFill>
                <a:latin typeface="Calibri" panose="020F0502020204030204" pitchFamily="34" charset="0"/>
                <a:ea typeface="Calibri" panose="020F0502020204030204" pitchFamily="34" charset="0"/>
              </a:rPr>
              <a:t> Výše a vznik nároku na odměnu je primárně otázkou smluvní volnosti advokáta a klienta. Přípustné je i ujednání, že v případě neúspěchu ve věci nebude klient hradit advokátovi nic, v případě úspěchu pak přísudek.</a:t>
            </a:r>
            <a:endParaRPr lang="cs-CZ" sz="2400" b="1" dirty="0">
              <a:solidFill>
                <a:srgbClr val="000000"/>
              </a:solidFill>
              <a:latin typeface="Calibri" panose="020F0502020204030204" pitchFamily="34" charset="0"/>
            </a:endParaRPr>
          </a:p>
          <a:p>
            <a:pPr algn="ctr"/>
            <a:r>
              <a:rPr lang="cs-CZ" sz="2400" b="1" dirty="0">
                <a:solidFill>
                  <a:srgbClr val="FF0000"/>
                </a:solidFill>
                <a:latin typeface="Calibri" panose="020F0502020204030204" pitchFamily="34" charset="0"/>
              </a:rPr>
              <a:t>Písemná smlouva není nezbytná!</a:t>
            </a:r>
            <a:endParaRPr lang="cs-CZ" sz="2400" dirty="0">
              <a:solidFill>
                <a:srgbClr val="FF0000"/>
              </a:solidFill>
            </a:endParaRPr>
          </a:p>
        </p:txBody>
      </p:sp>
      <p:sp>
        <p:nvSpPr>
          <p:cNvPr id="5" name="Zástupný obsah 4">
            <a:extLst>
              <a:ext uri="{FF2B5EF4-FFF2-40B4-BE49-F238E27FC236}">
                <a16:creationId xmlns:a16="http://schemas.microsoft.com/office/drawing/2014/main" id="{E66819C5-12E7-4B43-9E10-75C67A6123E2}"/>
              </a:ext>
            </a:extLst>
          </p:cNvPr>
          <p:cNvSpPr>
            <a:spLocks noGrp="1"/>
          </p:cNvSpPr>
          <p:nvPr>
            <p:ph idx="1"/>
          </p:nvPr>
        </p:nvSpPr>
        <p:spPr>
          <a:xfrm flipV="1">
            <a:off x="762000" y="5893776"/>
            <a:ext cx="9066584" cy="1855704"/>
          </a:xfrm>
        </p:spPr>
        <p:txBody>
          <a:bodyPr/>
          <a:lstStyle/>
          <a:p>
            <a:endParaRPr lang="cs-CZ" dirty="0"/>
          </a:p>
        </p:txBody>
      </p:sp>
    </p:spTree>
    <p:extLst>
      <p:ext uri="{BB962C8B-B14F-4D97-AF65-F5344CB8AC3E}">
        <p14:creationId xmlns:p14="http://schemas.microsoft.com/office/powerpoint/2010/main" val="1240825581"/>
      </p:ext>
    </p:extLst>
  </p:cSld>
  <p:clrMapOvr>
    <a:masterClrMapping/>
  </p:clrMapOvr>
  <p:transition spd="slow">
    <p:wipe di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27584" y="116632"/>
            <a:ext cx="8077200" cy="1143000"/>
          </a:xfrm>
        </p:spPr>
        <p:txBody>
          <a:bodyPr>
            <a:normAutofit/>
          </a:bodyPr>
          <a:lstStyle/>
          <a:p>
            <a:pPr algn="ctr"/>
            <a:r>
              <a:rPr lang="cs-CZ" b="1" dirty="0">
                <a:solidFill>
                  <a:srgbClr val="00B0F0"/>
                </a:solidFill>
              </a:rPr>
              <a:t>Advokát smí vypovědět smlouvu</a:t>
            </a:r>
          </a:p>
        </p:txBody>
      </p:sp>
      <p:sp>
        <p:nvSpPr>
          <p:cNvPr id="3" name="Zástupný symbol pro obsah 2"/>
          <p:cNvSpPr>
            <a:spLocks noGrp="1"/>
          </p:cNvSpPr>
          <p:nvPr>
            <p:ph idx="1"/>
          </p:nvPr>
        </p:nvSpPr>
        <p:spPr>
          <a:xfrm>
            <a:off x="755576" y="1149108"/>
            <a:ext cx="8388424" cy="5733256"/>
          </a:xfrm>
        </p:spPr>
        <p:txBody>
          <a:bodyPr>
            <a:normAutofit/>
          </a:bodyPr>
          <a:lstStyle/>
          <a:p>
            <a:pPr marL="0" lvl="0" indent="0" algn="ctr">
              <a:buNone/>
            </a:pPr>
            <a:r>
              <a:rPr lang="cs-CZ" sz="3600" b="1" dirty="0">
                <a:solidFill>
                  <a:srgbClr val="002060"/>
                </a:solidFill>
              </a:rPr>
              <a:t>§ 20 ZA</a:t>
            </a:r>
          </a:p>
          <a:p>
            <a:pPr marL="0" lvl="0" indent="0">
              <a:buNone/>
            </a:pPr>
            <a:r>
              <a:rPr lang="cs-CZ" sz="3600" b="1" dirty="0">
                <a:solidFill>
                  <a:srgbClr val="002060"/>
                </a:solidFill>
              </a:rPr>
              <a:t>(3) Advokát je oprávněn smlouvu                 o poskytování právních služeb vypovědět, </a:t>
            </a:r>
            <a:r>
              <a:rPr lang="cs-CZ" sz="3600" b="1" dirty="0">
                <a:solidFill>
                  <a:srgbClr val="FF0000"/>
                </a:solidFill>
              </a:rPr>
              <a:t>nesložil-li klient přiměřenou zálohu </a:t>
            </a:r>
            <a:r>
              <a:rPr lang="cs-CZ" sz="3600" b="1" dirty="0">
                <a:solidFill>
                  <a:srgbClr val="002060"/>
                </a:solidFill>
              </a:rPr>
              <a:t>na odměnu za poskytnutí právních služeb, ačkoliv byl o to advokátem požádán.</a:t>
            </a:r>
          </a:p>
          <a:p>
            <a:pPr marL="0" lvl="0" indent="0">
              <a:buNone/>
            </a:pPr>
            <a:r>
              <a:rPr lang="cs-CZ" sz="3600" b="1" dirty="0">
                <a:solidFill>
                  <a:srgbClr val="002060"/>
                </a:solidFill>
              </a:rPr>
              <a:t>(4) Klient je oprávněn smlouvu                     o poskytování právních služeb vypovědět </a:t>
            </a:r>
            <a:r>
              <a:rPr lang="cs-CZ" sz="3600" b="1" dirty="0">
                <a:solidFill>
                  <a:srgbClr val="FF0000"/>
                </a:solidFill>
              </a:rPr>
              <a:t>kdykoliv, a to i bez udání důvodu.</a:t>
            </a:r>
          </a:p>
          <a:p>
            <a:endParaRPr lang="cs-CZ" dirty="0"/>
          </a:p>
        </p:txBody>
      </p:sp>
    </p:spTree>
    <p:extLst>
      <p:ext uri="{BB962C8B-B14F-4D97-AF65-F5344CB8AC3E}">
        <p14:creationId xmlns:p14="http://schemas.microsoft.com/office/powerpoint/2010/main" val="3870706596"/>
      </p:ext>
    </p:extLst>
  </p:cSld>
  <p:clrMapOvr>
    <a:masterClrMapping/>
  </p:clrMapOvr>
  <p:transition spd="slow">
    <p:wipe di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0"/>
            <a:ext cx="8077200" cy="1143000"/>
          </a:xfrm>
        </p:spPr>
        <p:txBody>
          <a:bodyPr/>
          <a:lstStyle/>
          <a:p>
            <a:pPr algn="ctr"/>
            <a:r>
              <a:rPr lang="cs-CZ" b="1" dirty="0">
                <a:solidFill>
                  <a:srgbClr val="00B0F0"/>
                </a:solidFill>
              </a:rPr>
              <a:t>Druhy smluvní odměny</a:t>
            </a:r>
          </a:p>
        </p:txBody>
      </p:sp>
      <p:sp>
        <p:nvSpPr>
          <p:cNvPr id="3" name="Zástupný symbol pro obsah 2"/>
          <p:cNvSpPr>
            <a:spLocks noGrp="1"/>
          </p:cNvSpPr>
          <p:nvPr>
            <p:ph idx="1"/>
          </p:nvPr>
        </p:nvSpPr>
        <p:spPr>
          <a:xfrm>
            <a:off x="762000" y="980728"/>
            <a:ext cx="8077200" cy="5877272"/>
          </a:xfrm>
        </p:spPr>
        <p:txBody>
          <a:bodyPr>
            <a:normAutofit/>
          </a:bodyPr>
          <a:lstStyle/>
          <a:p>
            <a:r>
              <a:rPr lang="cs-CZ" sz="3400" b="1" dirty="0">
                <a:solidFill>
                  <a:srgbClr val="FF0000"/>
                </a:solidFill>
              </a:rPr>
              <a:t>Časová</a:t>
            </a:r>
            <a:r>
              <a:rPr lang="cs-CZ" sz="3400" b="1" dirty="0">
                <a:solidFill>
                  <a:srgbClr val="002060"/>
                </a:solidFill>
              </a:rPr>
              <a:t> (za hodinu, za každých 10 minut atd.)</a:t>
            </a:r>
          </a:p>
          <a:p>
            <a:r>
              <a:rPr lang="cs-CZ" sz="3400" b="1" dirty="0">
                <a:solidFill>
                  <a:srgbClr val="FF0000"/>
                </a:solidFill>
              </a:rPr>
              <a:t>Úkonová</a:t>
            </a:r>
            <a:r>
              <a:rPr lang="cs-CZ" sz="3400" b="1" dirty="0">
                <a:solidFill>
                  <a:srgbClr val="002060"/>
                </a:solidFill>
              </a:rPr>
              <a:t> (nutná specifikace úkonu)</a:t>
            </a:r>
          </a:p>
          <a:p>
            <a:r>
              <a:rPr lang="cs-CZ" sz="3400" b="1" dirty="0">
                <a:solidFill>
                  <a:srgbClr val="FF0000"/>
                </a:solidFill>
              </a:rPr>
              <a:t>Paušální</a:t>
            </a:r>
            <a:r>
              <a:rPr lang="cs-CZ" sz="3400" b="1" dirty="0">
                <a:solidFill>
                  <a:srgbClr val="002060"/>
                </a:solidFill>
              </a:rPr>
              <a:t> (za měsíc, bez ohledu na vykonanou práci)</a:t>
            </a:r>
          </a:p>
          <a:p>
            <a:r>
              <a:rPr lang="cs-CZ" sz="3400" b="1" dirty="0">
                <a:solidFill>
                  <a:srgbClr val="FF0000"/>
                </a:solidFill>
              </a:rPr>
              <a:t>Za vyřízení věci </a:t>
            </a:r>
            <a:r>
              <a:rPr lang="cs-CZ" sz="3400" b="1" dirty="0">
                <a:solidFill>
                  <a:srgbClr val="002060"/>
                </a:solidFill>
              </a:rPr>
              <a:t>(co v případě výpovědi?)</a:t>
            </a:r>
            <a:endParaRPr lang="cs-CZ" sz="3400" b="1" dirty="0">
              <a:solidFill>
                <a:srgbClr val="FF0000"/>
              </a:solidFill>
            </a:endParaRPr>
          </a:p>
          <a:p>
            <a:r>
              <a:rPr lang="cs-CZ" sz="3400" b="1" dirty="0">
                <a:solidFill>
                  <a:srgbClr val="FF0000"/>
                </a:solidFill>
              </a:rPr>
              <a:t>Podílová</a:t>
            </a:r>
            <a:r>
              <a:rPr lang="cs-CZ" sz="3400" b="1" dirty="0">
                <a:solidFill>
                  <a:srgbClr val="002060"/>
                </a:solidFill>
              </a:rPr>
              <a:t> (procentem z předmětu plnění)</a:t>
            </a:r>
          </a:p>
          <a:p>
            <a:r>
              <a:rPr lang="cs-CZ" sz="3400" b="1" dirty="0" err="1">
                <a:solidFill>
                  <a:srgbClr val="FF0000"/>
                </a:solidFill>
              </a:rPr>
              <a:t>Pactum</a:t>
            </a:r>
            <a:r>
              <a:rPr lang="cs-CZ" sz="3400" b="1" dirty="0">
                <a:solidFill>
                  <a:srgbClr val="FF0000"/>
                </a:solidFill>
              </a:rPr>
              <a:t> de </a:t>
            </a:r>
            <a:r>
              <a:rPr lang="cs-CZ" sz="3400" b="1" dirty="0" err="1">
                <a:solidFill>
                  <a:srgbClr val="FF0000"/>
                </a:solidFill>
              </a:rPr>
              <a:t>quota</a:t>
            </a:r>
            <a:r>
              <a:rPr lang="cs-CZ" sz="3400" b="1" dirty="0">
                <a:solidFill>
                  <a:srgbClr val="FF0000"/>
                </a:solidFill>
              </a:rPr>
              <a:t> </a:t>
            </a:r>
            <a:r>
              <a:rPr lang="cs-CZ" sz="3400" b="1" dirty="0" err="1">
                <a:solidFill>
                  <a:srgbClr val="FF0000"/>
                </a:solidFill>
              </a:rPr>
              <a:t>litis</a:t>
            </a:r>
            <a:r>
              <a:rPr lang="cs-CZ" sz="3400" b="1" dirty="0">
                <a:solidFill>
                  <a:srgbClr val="FF0000"/>
                </a:solidFill>
              </a:rPr>
              <a:t> </a:t>
            </a:r>
            <a:r>
              <a:rPr lang="cs-CZ" sz="3400" b="1" dirty="0">
                <a:solidFill>
                  <a:srgbClr val="002060"/>
                </a:solidFill>
              </a:rPr>
              <a:t>(</a:t>
            </a:r>
            <a:r>
              <a:rPr lang="cs-CZ" sz="3400" b="1" dirty="0" err="1">
                <a:solidFill>
                  <a:srgbClr val="002060"/>
                </a:solidFill>
              </a:rPr>
              <a:t>success</a:t>
            </a:r>
            <a:r>
              <a:rPr lang="cs-CZ" sz="3400" b="1" dirty="0">
                <a:solidFill>
                  <a:srgbClr val="002060"/>
                </a:solidFill>
              </a:rPr>
              <a:t> </a:t>
            </a:r>
            <a:r>
              <a:rPr lang="cs-CZ" sz="3400" b="1" dirty="0" err="1">
                <a:solidFill>
                  <a:srgbClr val="002060"/>
                </a:solidFill>
              </a:rPr>
              <a:t>fee</a:t>
            </a:r>
            <a:r>
              <a:rPr lang="cs-CZ" sz="3400" b="1" dirty="0">
                <a:solidFill>
                  <a:srgbClr val="002060"/>
                </a:solidFill>
              </a:rPr>
              <a:t> – cílová prémie či podíl na výsledku, </a:t>
            </a:r>
            <a:r>
              <a:rPr lang="cs-CZ" sz="3400" b="1" dirty="0">
                <a:solidFill>
                  <a:srgbClr val="FF0000"/>
                </a:solidFill>
              </a:rPr>
              <a:t>zpravidla</a:t>
            </a:r>
            <a:r>
              <a:rPr lang="cs-CZ" sz="3400" b="1" dirty="0">
                <a:solidFill>
                  <a:srgbClr val="002060"/>
                </a:solidFill>
              </a:rPr>
              <a:t> ne vyšší než 25 %) viz čl. 10 odst. 5 </a:t>
            </a:r>
          </a:p>
          <a:p>
            <a:endParaRPr lang="cs-CZ" dirty="0">
              <a:solidFill>
                <a:srgbClr val="002060"/>
              </a:solidFill>
            </a:endParaRPr>
          </a:p>
        </p:txBody>
      </p:sp>
    </p:spTree>
    <p:extLst>
      <p:ext uri="{BB962C8B-B14F-4D97-AF65-F5344CB8AC3E}">
        <p14:creationId xmlns:p14="http://schemas.microsoft.com/office/powerpoint/2010/main" val="1770401434"/>
      </p:ext>
    </p:extLst>
  </p:cSld>
  <p:clrMapOvr>
    <a:masterClrMapping/>
  </p:clrMapOvr>
  <p:transition spd="slow">
    <p:wipe dir="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11560" y="260648"/>
            <a:ext cx="8532440" cy="1143000"/>
          </a:xfrm>
        </p:spPr>
        <p:txBody>
          <a:bodyPr>
            <a:normAutofit fontScale="90000"/>
          </a:bodyPr>
          <a:lstStyle/>
          <a:p>
            <a:pPr algn="ctr"/>
            <a:r>
              <a:rPr lang="cs-CZ" b="1" dirty="0">
                <a:solidFill>
                  <a:srgbClr val="00B0F0"/>
                </a:solidFill>
              </a:rPr>
              <a:t>Povinnosti při skončení právní pomoci</a:t>
            </a:r>
          </a:p>
        </p:txBody>
      </p:sp>
      <p:sp>
        <p:nvSpPr>
          <p:cNvPr id="3" name="Zástupný symbol pro obsah 2"/>
          <p:cNvSpPr>
            <a:spLocks noGrp="1"/>
          </p:cNvSpPr>
          <p:nvPr>
            <p:ph idx="1"/>
          </p:nvPr>
        </p:nvSpPr>
        <p:spPr>
          <a:xfrm>
            <a:off x="762000" y="1196752"/>
            <a:ext cx="8077200" cy="5472607"/>
          </a:xfrm>
        </p:spPr>
        <p:txBody>
          <a:bodyPr>
            <a:normAutofit fontScale="92500" lnSpcReduction="20000"/>
          </a:bodyPr>
          <a:lstStyle/>
          <a:p>
            <a:r>
              <a:rPr lang="cs-CZ" b="1" dirty="0">
                <a:solidFill>
                  <a:srgbClr val="002060"/>
                </a:solidFill>
              </a:rPr>
              <a:t>Neposkytuje-li advokát právní služ­by ve sjednaném rozsahu, přísluší mu </a:t>
            </a:r>
            <a:r>
              <a:rPr lang="cs-CZ" b="1" dirty="0">
                <a:solidFill>
                  <a:srgbClr val="FF0000"/>
                </a:solidFill>
              </a:rPr>
              <a:t>poměrná část smluvní odměny</a:t>
            </a:r>
            <a:r>
              <a:rPr lang="cs-CZ" b="1" dirty="0">
                <a:solidFill>
                  <a:srgbClr val="002060"/>
                </a:solidFill>
              </a:rPr>
              <a:t>, není-li dohodnuto jinak.            (§ 5 AT)</a:t>
            </a:r>
          </a:p>
          <a:p>
            <a:pPr lvl="0"/>
            <a:r>
              <a:rPr lang="cs-CZ" b="1" dirty="0">
                <a:solidFill>
                  <a:srgbClr val="002060"/>
                </a:solidFill>
              </a:rPr>
              <a:t>Nedohodne-li se advokát s klientem jinak nebo neučiní-li klient jiné opatření, je advokát povinen </a:t>
            </a:r>
            <a:r>
              <a:rPr lang="cs-CZ" b="1" dirty="0">
                <a:solidFill>
                  <a:srgbClr val="FF0000"/>
                </a:solidFill>
              </a:rPr>
              <a:t>po dobu 15 dnů</a:t>
            </a:r>
            <a:r>
              <a:rPr lang="cs-CZ" b="1" dirty="0">
                <a:solidFill>
                  <a:srgbClr val="002060"/>
                </a:solidFill>
              </a:rPr>
              <a:t> ode dne, kdy smlouva o poskytování právních služeb na základě výpovědi nebo z jiného důvodu zanikla, činit veškeré neodkladné úkony tak, aby klient neutrpěl na svých právech nebo oprávněných zájmech újmu. To neplatí, pokud klient advokátovi sdělí, že na splnění této povinnosti netrvá. (§ 20 odst. 6 ZA)</a:t>
            </a:r>
          </a:p>
          <a:p>
            <a:endParaRPr lang="cs-CZ" dirty="0"/>
          </a:p>
          <a:p>
            <a:endParaRPr lang="cs-CZ" dirty="0"/>
          </a:p>
        </p:txBody>
      </p:sp>
    </p:spTree>
    <p:extLst>
      <p:ext uri="{BB962C8B-B14F-4D97-AF65-F5344CB8AC3E}">
        <p14:creationId xmlns:p14="http://schemas.microsoft.com/office/powerpoint/2010/main" val="955044270"/>
      </p:ext>
    </p:extLst>
  </p:cSld>
  <p:clrMapOvr>
    <a:masterClrMapping/>
  </p:clrMapOvr>
  <p:transition spd="slow">
    <p:wipe di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62000" y="269632"/>
            <a:ext cx="8077200" cy="927120"/>
          </a:xfrm>
        </p:spPr>
        <p:txBody>
          <a:bodyPr/>
          <a:lstStyle/>
          <a:p>
            <a:pPr algn="ctr"/>
            <a:r>
              <a:rPr lang="cs-CZ" b="1" dirty="0">
                <a:solidFill>
                  <a:srgbClr val="00B0F0"/>
                </a:solidFill>
              </a:rPr>
              <a:t>Žádné zadržovací právo!</a:t>
            </a:r>
          </a:p>
        </p:txBody>
      </p:sp>
      <p:sp>
        <p:nvSpPr>
          <p:cNvPr id="3" name="Zástupný symbol pro obsah 2"/>
          <p:cNvSpPr>
            <a:spLocks noGrp="1"/>
          </p:cNvSpPr>
          <p:nvPr>
            <p:ph idx="1"/>
          </p:nvPr>
        </p:nvSpPr>
        <p:spPr>
          <a:xfrm>
            <a:off x="762000" y="1196753"/>
            <a:ext cx="8077200" cy="5400600"/>
          </a:xfrm>
        </p:spPr>
        <p:txBody>
          <a:bodyPr>
            <a:noAutofit/>
          </a:bodyPr>
          <a:lstStyle/>
          <a:p>
            <a:pPr marL="0" indent="0" algn="ctr">
              <a:buNone/>
            </a:pPr>
            <a:r>
              <a:rPr lang="cs-CZ" sz="3600" b="1" dirty="0">
                <a:solidFill>
                  <a:srgbClr val="002060"/>
                </a:solidFill>
              </a:rPr>
              <a:t>Při ukončení poskytování právní služby je advokát povinen klientovi nebo jeho zástupci na jeho žádost vydat bez zbytečného odkladu </a:t>
            </a:r>
            <a:r>
              <a:rPr lang="cs-CZ" sz="3600" b="1" dirty="0">
                <a:solidFill>
                  <a:srgbClr val="FF0000"/>
                </a:solidFill>
              </a:rPr>
              <a:t>všechny</a:t>
            </a:r>
            <a:r>
              <a:rPr lang="cs-CZ" sz="3600" b="1" dirty="0">
                <a:solidFill>
                  <a:srgbClr val="002060"/>
                </a:solidFill>
              </a:rPr>
              <a:t> pro věc významné písemnosti, které mu klient svěřil nebo které z projednávání věci vznikly; splnění této povinnosti nesmí být podmiňováno zaplacením požadované odměny nebo výloh.                                             (čl. 9. odst. 4 Etických pravidel)</a:t>
            </a:r>
          </a:p>
          <a:p>
            <a:pPr marL="0" indent="0" algn="ctr">
              <a:buNone/>
            </a:pPr>
            <a:endParaRPr lang="cs-CZ" sz="3600" b="1" dirty="0">
              <a:solidFill>
                <a:srgbClr val="002060"/>
              </a:solidFill>
            </a:endParaRPr>
          </a:p>
          <a:p>
            <a:pPr algn="ctr"/>
            <a:endParaRPr lang="cs-CZ" sz="3600" b="1" dirty="0">
              <a:solidFill>
                <a:srgbClr val="002060"/>
              </a:solidFill>
            </a:endParaRPr>
          </a:p>
        </p:txBody>
      </p:sp>
    </p:spTree>
    <p:extLst>
      <p:ext uri="{BB962C8B-B14F-4D97-AF65-F5344CB8AC3E}">
        <p14:creationId xmlns:p14="http://schemas.microsoft.com/office/powerpoint/2010/main" val="3866120517"/>
      </p:ext>
    </p:extLst>
  </p:cSld>
  <p:clrMapOvr>
    <a:masterClrMapping/>
  </p:clrMapOvr>
  <p:transition spd="slow">
    <p:wipe dir="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27584" y="260648"/>
            <a:ext cx="8077200" cy="1143000"/>
          </a:xfrm>
        </p:spPr>
        <p:txBody>
          <a:bodyPr/>
          <a:lstStyle/>
          <a:p>
            <a:pPr algn="ctr"/>
            <a:r>
              <a:rPr lang="cs-CZ" b="1" dirty="0">
                <a:solidFill>
                  <a:srgbClr val="00B0F0"/>
                </a:solidFill>
              </a:rPr>
              <a:t>Úschova a správa majetku</a:t>
            </a:r>
          </a:p>
        </p:txBody>
      </p:sp>
      <p:sp>
        <p:nvSpPr>
          <p:cNvPr id="3" name="Zástupný symbol pro obsah 2"/>
          <p:cNvSpPr>
            <a:spLocks noGrp="1"/>
          </p:cNvSpPr>
          <p:nvPr>
            <p:ph idx="1"/>
          </p:nvPr>
        </p:nvSpPr>
        <p:spPr>
          <a:xfrm>
            <a:off x="755576" y="1268760"/>
            <a:ext cx="8077200" cy="5805264"/>
          </a:xfrm>
        </p:spPr>
        <p:txBody>
          <a:bodyPr>
            <a:normAutofit lnSpcReduction="10000"/>
          </a:bodyPr>
          <a:lstStyle/>
          <a:p>
            <a:r>
              <a:rPr lang="cs-CZ" sz="2800" b="1" dirty="0">
                <a:solidFill>
                  <a:srgbClr val="002060"/>
                </a:solidFill>
              </a:rPr>
              <a:t>Nutný zvláštní účet (§ 56a ZA), na který je advokát povinen bez odkladu, nejpozději do pěti dnů vložit.</a:t>
            </a:r>
          </a:p>
          <a:p>
            <a:r>
              <a:rPr lang="cs-CZ" sz="2800" b="1" dirty="0">
                <a:solidFill>
                  <a:srgbClr val="002060"/>
                </a:solidFill>
              </a:rPr>
              <a:t>Advokát smí provádět jen dohodnuté platby.</a:t>
            </a:r>
          </a:p>
          <a:p>
            <a:r>
              <a:rPr lang="cs-CZ" sz="2800" b="1" dirty="0">
                <a:solidFill>
                  <a:srgbClr val="002060"/>
                </a:solidFill>
              </a:rPr>
              <a:t>Klient je povinen uhradit advokátovi náklady spojené se správou (§ 56a odst. 2).</a:t>
            </a:r>
          </a:p>
          <a:p>
            <a:r>
              <a:rPr lang="cs-CZ" sz="2800" b="1" dirty="0">
                <a:solidFill>
                  <a:srgbClr val="002060"/>
                </a:solidFill>
              </a:rPr>
              <a:t>Pozor na informační povinnost.</a:t>
            </a:r>
          </a:p>
          <a:p>
            <a:r>
              <a:rPr lang="cs-CZ" sz="2800" b="1" dirty="0">
                <a:solidFill>
                  <a:srgbClr val="002060"/>
                </a:solidFill>
              </a:rPr>
              <a:t>Spis a doklady nutno uchovat po dobu 10 let (§ 56a odst. 3 ZA).</a:t>
            </a:r>
            <a:endParaRPr lang="cs-CZ" sz="2800" dirty="0"/>
          </a:p>
          <a:p>
            <a:r>
              <a:rPr lang="cs-CZ" sz="2800" b="1" dirty="0">
                <a:solidFill>
                  <a:srgbClr val="002060"/>
                </a:solidFill>
              </a:rPr>
              <a:t>Odměna za úschovu se účtuje se podle dohody s klientem.</a:t>
            </a:r>
          </a:p>
          <a:p>
            <a:r>
              <a:rPr lang="cs-CZ" sz="2800" b="1" dirty="0">
                <a:solidFill>
                  <a:srgbClr val="002060"/>
                </a:solidFill>
              </a:rPr>
              <a:t>Úroky u úschovy:  Případné přírůstky hodnot je povinen </a:t>
            </a:r>
            <a:r>
              <a:rPr lang="cs-CZ" sz="2800" b="1" dirty="0">
                <a:solidFill>
                  <a:srgbClr val="FF0000"/>
                </a:solidFill>
              </a:rPr>
              <a:t>vydat</a:t>
            </a:r>
            <a:r>
              <a:rPr lang="cs-CZ" sz="2800" b="1" dirty="0">
                <a:solidFill>
                  <a:srgbClr val="002060"/>
                </a:solidFill>
              </a:rPr>
              <a:t> </a:t>
            </a:r>
            <a:r>
              <a:rPr lang="cs-CZ" sz="2800" b="1" dirty="0" err="1">
                <a:solidFill>
                  <a:srgbClr val="002060"/>
                </a:solidFill>
              </a:rPr>
              <a:t>složiteli</a:t>
            </a:r>
            <a:r>
              <a:rPr lang="cs-CZ" sz="2800" b="1" dirty="0">
                <a:solidFill>
                  <a:srgbClr val="002060"/>
                </a:solidFill>
              </a:rPr>
              <a:t>, nebylo-li dohodnuto jinak (čl. 9. odst. 2 Etických pravidel)</a:t>
            </a:r>
          </a:p>
        </p:txBody>
      </p:sp>
    </p:spTree>
    <p:extLst>
      <p:ext uri="{BB962C8B-B14F-4D97-AF65-F5344CB8AC3E}">
        <p14:creationId xmlns:p14="http://schemas.microsoft.com/office/powerpoint/2010/main" val="99913775"/>
      </p:ext>
    </p:extLst>
  </p:cSld>
  <p:clrMapOvr>
    <a:masterClrMapping/>
  </p:clrMapOvr>
  <p:transition spd="slow">
    <p:wipe dir="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9928362-065E-4F59-9B7B-B66E159A4E24}"/>
              </a:ext>
            </a:extLst>
          </p:cNvPr>
          <p:cNvSpPr>
            <a:spLocks noGrp="1"/>
          </p:cNvSpPr>
          <p:nvPr>
            <p:ph type="title"/>
          </p:nvPr>
        </p:nvSpPr>
        <p:spPr>
          <a:xfrm>
            <a:off x="628650" y="0"/>
            <a:ext cx="7886700" cy="994172"/>
          </a:xfrm>
        </p:spPr>
        <p:txBody>
          <a:bodyPr/>
          <a:lstStyle/>
          <a:p>
            <a:pPr algn="ctr"/>
            <a:r>
              <a:rPr lang="cs-CZ" b="1" dirty="0">
                <a:solidFill>
                  <a:srgbClr val="7030A0"/>
                </a:solidFill>
              </a:rPr>
              <a:t>Kárná judikatura - úschovy</a:t>
            </a:r>
          </a:p>
        </p:txBody>
      </p:sp>
      <p:sp>
        <p:nvSpPr>
          <p:cNvPr id="3" name="Obdélník 2">
            <a:extLst>
              <a:ext uri="{FF2B5EF4-FFF2-40B4-BE49-F238E27FC236}">
                <a16:creationId xmlns:a16="http://schemas.microsoft.com/office/drawing/2014/main" id="{4FB330AB-643F-4A06-8A48-8AE7F0196C76}"/>
              </a:ext>
            </a:extLst>
          </p:cNvPr>
          <p:cNvSpPr/>
          <p:nvPr/>
        </p:nvSpPr>
        <p:spPr>
          <a:xfrm>
            <a:off x="1090819" y="1209266"/>
            <a:ext cx="7424531" cy="5632311"/>
          </a:xfrm>
          <a:prstGeom prst="rect">
            <a:avLst/>
          </a:prstGeom>
        </p:spPr>
        <p:txBody>
          <a:bodyPr wrap="square">
            <a:spAutoFit/>
          </a:bodyPr>
          <a:lstStyle/>
          <a:p>
            <a:pPr lvl="0"/>
            <a:r>
              <a:rPr lang="cs-CZ" sz="2400" b="1" dirty="0">
                <a:solidFill>
                  <a:srgbClr val="FF0000"/>
                </a:solidFill>
              </a:rPr>
              <a:t>K 91/2015 z 1. 4. 2016: </a:t>
            </a:r>
            <a:r>
              <a:rPr lang="cs-CZ" sz="2400" b="1" dirty="0"/>
              <a:t>Je kárným proviněním, jestliže advokát dohodu o úschově uzavře ústně, neoznámí do elektronické evidence úschov, na výzvu klienta po skončení zastupování nepředloží vyúčtování, nevyplatí úschovu a nevydá dokumenty. (Za toto jednání byla uložena pokuta 200.000 Kč.)</a:t>
            </a:r>
          </a:p>
          <a:p>
            <a:pPr lvl="0"/>
            <a:r>
              <a:rPr lang="cs-CZ" sz="2400" b="1" dirty="0">
                <a:solidFill>
                  <a:srgbClr val="FF0000"/>
                </a:solidFill>
              </a:rPr>
              <a:t>K 52/15 ze dne 4. 12. 2015</a:t>
            </a:r>
            <a:r>
              <a:rPr lang="cs-CZ" sz="2400" b="1" dirty="0"/>
              <a:t>: Je kárným proviněním, jestliže advokát převádí peníze z depozitního účtu na svůj účet za účelem získání úroků. (Za toto jednání byla uložena pokuta 450.000 Kč.)</a:t>
            </a:r>
          </a:p>
          <a:p>
            <a:pPr lvl="0"/>
            <a:r>
              <a:rPr lang="cs-CZ" sz="2400" b="1" dirty="0">
                <a:solidFill>
                  <a:srgbClr val="FF0000"/>
                </a:solidFill>
              </a:rPr>
              <a:t>K 20/2016: </a:t>
            </a:r>
            <a:r>
              <a:rPr lang="cs-CZ" sz="2400" b="1" dirty="0"/>
              <a:t>Je kárným proviněním, jestliže advokát z advokátní úschovy bez vědomí účastníků smlouvy o úschově vybírá postupně částky, které převádí na své účty. (Za toto jednání byla uložena pokuta 100.000 Kč.)</a:t>
            </a:r>
          </a:p>
          <a:p>
            <a:pPr lvl="0"/>
            <a:endParaRPr lang="cs-CZ" sz="2400" b="1" dirty="0"/>
          </a:p>
        </p:txBody>
      </p:sp>
      <p:sp>
        <p:nvSpPr>
          <p:cNvPr id="6" name="Zástupný obsah 5">
            <a:extLst>
              <a:ext uri="{FF2B5EF4-FFF2-40B4-BE49-F238E27FC236}">
                <a16:creationId xmlns:a16="http://schemas.microsoft.com/office/drawing/2014/main" id="{3E3D294F-06A2-4294-8003-D3AF71D5F618}"/>
              </a:ext>
            </a:extLst>
          </p:cNvPr>
          <p:cNvSpPr>
            <a:spLocks noGrp="1"/>
          </p:cNvSpPr>
          <p:nvPr>
            <p:ph idx="1"/>
          </p:nvPr>
        </p:nvSpPr>
        <p:spPr>
          <a:xfrm flipH="1" flipV="1">
            <a:off x="8839200" y="5893776"/>
            <a:ext cx="989384" cy="271528"/>
          </a:xfrm>
        </p:spPr>
        <p:txBody>
          <a:bodyPr>
            <a:normAutofit fontScale="40000" lnSpcReduction="20000"/>
          </a:bodyPr>
          <a:lstStyle/>
          <a:p>
            <a:endParaRPr lang="cs-CZ"/>
          </a:p>
        </p:txBody>
      </p:sp>
    </p:spTree>
    <p:extLst>
      <p:ext uri="{BB962C8B-B14F-4D97-AF65-F5344CB8AC3E}">
        <p14:creationId xmlns:p14="http://schemas.microsoft.com/office/powerpoint/2010/main" val="3459122604"/>
      </p:ext>
    </p:extLst>
  </p:cSld>
  <p:clrMapOvr>
    <a:masterClrMapping/>
  </p:clrMapOvr>
  <p:transition spd="slow">
    <p:wipe di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123728" y="404664"/>
            <a:ext cx="6791474" cy="6031160"/>
          </a:xfrm>
          <a:prstGeom prst="rect">
            <a:avLst/>
          </a:prstGeom>
          <a:noFill/>
        </p:spPr>
        <p:txBody>
          <a:bodyPr wrap="square" rtlCol="0">
            <a:noAutofit/>
          </a:bodyPr>
          <a:lstStyle/>
          <a:p>
            <a:pPr algn="ctr"/>
            <a:r>
              <a:rPr lang="cs-CZ" sz="4000" b="1" i="1" dirty="0">
                <a:solidFill>
                  <a:srgbClr val="7030A0"/>
                </a:solidFill>
              </a:rPr>
              <a:t>Advokát ve středním věku je povolán před Boží soud             a nešťastně se ptá:</a:t>
            </a:r>
          </a:p>
          <a:p>
            <a:pPr algn="ctr"/>
            <a:r>
              <a:rPr lang="cs-CZ" sz="4000" b="1" i="1" dirty="0">
                <a:solidFill>
                  <a:srgbClr val="7030A0"/>
                </a:solidFill>
              </a:rPr>
              <a:t>„Proč bych měl umřít tak mladý? Vždyť je mi teprve       52 let!“</a:t>
            </a:r>
          </a:p>
          <a:p>
            <a:pPr algn="ctr"/>
            <a:r>
              <a:rPr lang="cs-CZ" sz="4000" b="1" i="1" dirty="0">
                <a:solidFill>
                  <a:srgbClr val="7030A0"/>
                </a:solidFill>
              </a:rPr>
              <a:t>„Ale pane doktore, podle hodin, které jste vyúčtoval svým klientům, by vám mělo být 265 let!“</a:t>
            </a:r>
          </a:p>
          <a:p>
            <a:r>
              <a:rPr lang="cs-CZ" sz="4000" i="1" dirty="0"/>
              <a:t> </a:t>
            </a:r>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80003" y="18565"/>
            <a:ext cx="7765662" cy="16476125"/>
          </a:xfrm>
          <a:prstGeom prst="rect">
            <a:avLst/>
          </a:prstGeom>
        </p:spPr>
      </p:pic>
    </p:spTree>
  </p:cSld>
  <p:clrMapOvr>
    <a:masterClrMapping/>
  </p:clrMapOvr>
  <p:transition spd="slow">
    <p:push/>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9928362-065E-4F59-9B7B-B66E159A4E24}"/>
              </a:ext>
            </a:extLst>
          </p:cNvPr>
          <p:cNvSpPr>
            <a:spLocks noGrp="1"/>
          </p:cNvSpPr>
          <p:nvPr>
            <p:ph type="title"/>
          </p:nvPr>
        </p:nvSpPr>
        <p:spPr>
          <a:xfrm>
            <a:off x="628650" y="0"/>
            <a:ext cx="7886700" cy="994172"/>
          </a:xfrm>
        </p:spPr>
        <p:txBody>
          <a:bodyPr/>
          <a:lstStyle/>
          <a:p>
            <a:pPr algn="ctr"/>
            <a:r>
              <a:rPr lang="cs-CZ" b="1" dirty="0">
                <a:solidFill>
                  <a:srgbClr val="7030A0"/>
                </a:solidFill>
              </a:rPr>
              <a:t>Kárná judikatura</a:t>
            </a:r>
          </a:p>
        </p:txBody>
      </p:sp>
      <p:sp>
        <p:nvSpPr>
          <p:cNvPr id="3" name="Obdélník 2">
            <a:extLst>
              <a:ext uri="{FF2B5EF4-FFF2-40B4-BE49-F238E27FC236}">
                <a16:creationId xmlns:a16="http://schemas.microsoft.com/office/drawing/2014/main" id="{4FB330AB-643F-4A06-8A48-8AE7F0196C76}"/>
              </a:ext>
            </a:extLst>
          </p:cNvPr>
          <p:cNvSpPr/>
          <p:nvPr/>
        </p:nvSpPr>
        <p:spPr>
          <a:xfrm>
            <a:off x="859734" y="994172"/>
            <a:ext cx="8104754" cy="6124754"/>
          </a:xfrm>
          <a:prstGeom prst="rect">
            <a:avLst/>
          </a:prstGeom>
        </p:spPr>
        <p:txBody>
          <a:bodyPr wrap="square">
            <a:spAutoFit/>
          </a:bodyPr>
          <a:lstStyle/>
          <a:p>
            <a:pPr lvl="0"/>
            <a:r>
              <a:rPr lang="cs-CZ" sz="2800" b="1" dirty="0">
                <a:solidFill>
                  <a:srgbClr val="FF0000"/>
                </a:solidFill>
              </a:rPr>
              <a:t>K 47/2015 z 3. 6. 2015:</a:t>
            </a:r>
            <a:r>
              <a:rPr lang="cs-CZ" sz="2800" b="1" dirty="0"/>
              <a:t> Je kárným proviněním, jestliže advokát do vyúčtování mimosmluvní odměny zahrne úkony, které advokátní tarif nezná, např. jednání se správci sítí, s distributory plynu, ve věci odhadu apod., navíc jako tarifní hodnotu použije cenu dědického podílu místo paušální částky podle </a:t>
            </a:r>
          </a:p>
          <a:p>
            <a:pPr lvl="0"/>
            <a:r>
              <a:rPr lang="cs-CZ" sz="2800" b="1" dirty="0"/>
              <a:t>§ 9 odst. 1 AT. (Advokátovi byla za toto jednání uložena pokuta ve výši 6000 Kč.)</a:t>
            </a:r>
          </a:p>
          <a:p>
            <a:r>
              <a:rPr lang="cs-CZ" sz="2800" b="1" dirty="0">
                <a:solidFill>
                  <a:srgbClr val="FF0000"/>
                </a:solidFill>
              </a:rPr>
              <a:t>K 88/2013 z 4. 5. 2015: </a:t>
            </a:r>
            <a:r>
              <a:rPr lang="cs-CZ" sz="2800" b="1" dirty="0"/>
              <a:t>Je kárným proviněním, jestliže advokát klientovi vyúčtuje odměnu i za poradu, jejímž předmětem byla pouze výše jeho odměny.     (Za toto jednání byla advokátovi uložena pokuta 20.000 Kč.)</a:t>
            </a:r>
          </a:p>
          <a:p>
            <a:pPr lvl="0"/>
            <a:endParaRPr lang="cs-CZ" sz="2800" b="1" dirty="0"/>
          </a:p>
        </p:txBody>
      </p:sp>
      <p:sp>
        <p:nvSpPr>
          <p:cNvPr id="6" name="Zástupný obsah 5">
            <a:extLst>
              <a:ext uri="{FF2B5EF4-FFF2-40B4-BE49-F238E27FC236}">
                <a16:creationId xmlns:a16="http://schemas.microsoft.com/office/drawing/2014/main" id="{10B10A97-95F1-454B-B9A8-8F8D43D329AA}"/>
              </a:ext>
            </a:extLst>
          </p:cNvPr>
          <p:cNvSpPr>
            <a:spLocks noGrp="1"/>
          </p:cNvSpPr>
          <p:nvPr>
            <p:ph idx="1"/>
          </p:nvPr>
        </p:nvSpPr>
        <p:spPr>
          <a:xfrm flipH="1" flipV="1">
            <a:off x="8839200" y="5893776"/>
            <a:ext cx="1565448" cy="1639680"/>
          </a:xfrm>
        </p:spPr>
        <p:txBody>
          <a:bodyPr/>
          <a:lstStyle/>
          <a:p>
            <a:endParaRPr lang="cs-CZ" dirty="0"/>
          </a:p>
        </p:txBody>
      </p:sp>
    </p:spTree>
    <p:extLst>
      <p:ext uri="{BB962C8B-B14F-4D97-AF65-F5344CB8AC3E}">
        <p14:creationId xmlns:p14="http://schemas.microsoft.com/office/powerpoint/2010/main" val="1960969712"/>
      </p:ext>
    </p:extLst>
  </p:cSld>
  <p:clrMapOvr>
    <a:masterClrMapping/>
  </p:clrMapOvr>
  <p:transition spd="slow">
    <p:wipe dir="d"/>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ctr"/>
            <a:r>
              <a:rPr lang="cs-CZ" sz="6000" b="1" dirty="0">
                <a:solidFill>
                  <a:srgbClr val="00B0F0"/>
                </a:solidFill>
              </a:rPr>
              <a:t>Započtení</a:t>
            </a:r>
          </a:p>
        </p:txBody>
      </p:sp>
      <p:sp>
        <p:nvSpPr>
          <p:cNvPr id="3" name="Zástupný symbol pro obsah 2"/>
          <p:cNvSpPr>
            <a:spLocks noGrp="1"/>
          </p:cNvSpPr>
          <p:nvPr>
            <p:ph idx="1"/>
          </p:nvPr>
        </p:nvSpPr>
        <p:spPr/>
        <p:txBody>
          <a:bodyPr>
            <a:noAutofit/>
          </a:bodyPr>
          <a:lstStyle/>
          <a:p>
            <a:pPr marL="0" indent="0" algn="ctr">
              <a:buNone/>
            </a:pPr>
            <a:r>
              <a:rPr lang="cs-CZ" sz="4000" b="1" dirty="0">
                <a:solidFill>
                  <a:srgbClr val="002060"/>
                </a:solidFill>
              </a:rPr>
              <a:t>Pohledávky vyplývající z odměny advokáta za zastupování účastníka řízení před soudem nebo jiným orgánem může advokát jednostranně započíst </a:t>
            </a:r>
            <a:r>
              <a:rPr lang="cs-CZ" sz="4000" b="1" dirty="0">
                <a:solidFill>
                  <a:srgbClr val="FF0000"/>
                </a:solidFill>
              </a:rPr>
              <a:t>pouze</a:t>
            </a:r>
            <a:r>
              <a:rPr lang="cs-CZ" sz="4000" b="1" dirty="0">
                <a:solidFill>
                  <a:srgbClr val="002060"/>
                </a:solidFill>
              </a:rPr>
              <a:t> proti pohledávce klienta na výplatu přisouzené náhrady nákladů řízení              (článek 6 odst. 5 Etických pravidel)</a:t>
            </a:r>
          </a:p>
          <a:p>
            <a:pPr algn="ctr"/>
            <a:endParaRPr lang="cs-CZ" sz="4000" b="1" dirty="0">
              <a:solidFill>
                <a:srgbClr val="002060"/>
              </a:solidFill>
            </a:endParaRPr>
          </a:p>
        </p:txBody>
      </p:sp>
    </p:spTree>
    <p:extLst>
      <p:ext uri="{BB962C8B-B14F-4D97-AF65-F5344CB8AC3E}">
        <p14:creationId xmlns:p14="http://schemas.microsoft.com/office/powerpoint/2010/main" val="1151030089"/>
      </p:ext>
    </p:extLst>
  </p:cSld>
  <p:clrMapOvr>
    <a:masterClrMapping/>
  </p:clrMapOvr>
  <p:transition spd="slow">
    <p:wipe dir="d"/>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9928362-065E-4F59-9B7B-B66E159A4E24}"/>
              </a:ext>
            </a:extLst>
          </p:cNvPr>
          <p:cNvSpPr>
            <a:spLocks noGrp="1"/>
          </p:cNvSpPr>
          <p:nvPr>
            <p:ph type="title"/>
          </p:nvPr>
        </p:nvSpPr>
        <p:spPr/>
        <p:txBody>
          <a:bodyPr/>
          <a:lstStyle/>
          <a:p>
            <a:pPr algn="ctr"/>
            <a:r>
              <a:rPr lang="cs-CZ" b="1" dirty="0">
                <a:solidFill>
                  <a:srgbClr val="7030A0"/>
                </a:solidFill>
              </a:rPr>
              <a:t>Nechci, aby zastupování skončilo!</a:t>
            </a:r>
          </a:p>
        </p:txBody>
      </p:sp>
      <p:sp>
        <p:nvSpPr>
          <p:cNvPr id="3" name="Obdélník 2">
            <a:extLst>
              <a:ext uri="{FF2B5EF4-FFF2-40B4-BE49-F238E27FC236}">
                <a16:creationId xmlns:a16="http://schemas.microsoft.com/office/drawing/2014/main" id="{4FB330AB-643F-4A06-8A48-8AE7F0196C76}"/>
              </a:ext>
            </a:extLst>
          </p:cNvPr>
          <p:cNvSpPr/>
          <p:nvPr/>
        </p:nvSpPr>
        <p:spPr>
          <a:xfrm>
            <a:off x="998289" y="1196752"/>
            <a:ext cx="8077200" cy="5604163"/>
          </a:xfrm>
          <a:prstGeom prst="rect">
            <a:avLst/>
          </a:prstGeom>
        </p:spPr>
        <p:txBody>
          <a:bodyPr wrap="square">
            <a:spAutoFit/>
          </a:bodyPr>
          <a:lstStyle/>
          <a:p>
            <a:pPr>
              <a:lnSpc>
                <a:spcPct val="107000"/>
              </a:lnSpc>
            </a:pPr>
            <a:endParaRPr lang="cs-CZ" sz="2800" b="1" dirty="0">
              <a:solidFill>
                <a:srgbClr val="FF0000"/>
              </a:solidFill>
              <a:ea typeface="Garamond" panose="02020404030301010803" pitchFamily="18" charset="0"/>
              <a:cs typeface="Garamond" panose="02020404030301010803" pitchFamily="18" charset="0"/>
            </a:endParaRPr>
          </a:p>
          <a:p>
            <a:pPr>
              <a:lnSpc>
                <a:spcPct val="107000"/>
              </a:lnSpc>
            </a:pPr>
            <a:r>
              <a:rPr lang="cs-CZ" sz="2800" b="1" dirty="0">
                <a:solidFill>
                  <a:srgbClr val="FF0000"/>
                </a:solidFill>
                <a:ea typeface="Garamond" panose="02020404030301010803" pitchFamily="18" charset="0"/>
                <a:cs typeface="Garamond" panose="02020404030301010803" pitchFamily="18" charset="0"/>
              </a:rPr>
              <a:t>Kárné rozhodnutí z 5. 6. 2015, </a:t>
            </a:r>
            <a:r>
              <a:rPr lang="cs-CZ" sz="2800" b="1" dirty="0" err="1">
                <a:solidFill>
                  <a:srgbClr val="FF0000"/>
                </a:solidFill>
                <a:ea typeface="Garamond" panose="02020404030301010803" pitchFamily="18" charset="0"/>
                <a:cs typeface="Garamond" panose="02020404030301010803" pitchFamily="18" charset="0"/>
              </a:rPr>
              <a:t>sp</a:t>
            </a:r>
            <a:r>
              <a:rPr lang="cs-CZ" sz="2800" b="1" dirty="0">
                <a:solidFill>
                  <a:srgbClr val="FF0000"/>
                </a:solidFill>
                <a:ea typeface="Garamond" panose="02020404030301010803" pitchFamily="18" charset="0"/>
                <a:cs typeface="Garamond" panose="02020404030301010803" pitchFamily="18" charset="0"/>
              </a:rPr>
              <a:t>. zn. K 25/2015: </a:t>
            </a:r>
          </a:p>
          <a:p>
            <a:pPr>
              <a:lnSpc>
                <a:spcPct val="107000"/>
              </a:lnSpc>
            </a:pPr>
            <a:r>
              <a:rPr lang="cs-CZ" sz="2800" b="1" dirty="0">
                <a:solidFill>
                  <a:srgbClr val="000000"/>
                </a:solidFill>
                <a:ea typeface="Garamond" panose="02020404030301010803" pitchFamily="18" charset="0"/>
                <a:cs typeface="Garamond" panose="02020404030301010803" pitchFamily="18" charset="0"/>
              </a:rPr>
              <a:t>Je kárným proviněním, jestliže advokát nevyhoví žádosti klienta o specifikaci vyúčtování, postoupí palmární pohledávku, zastupuje postupníka proti bývalému klientovi a vyhrožuje mu trestním oznámením. (Za toto jednání byl advokátovi uložen dočasný zákaz výkonu advokacie na 9 měsíců.)</a:t>
            </a:r>
          </a:p>
          <a:p>
            <a:pPr>
              <a:lnSpc>
                <a:spcPct val="107000"/>
              </a:lnSpc>
            </a:pPr>
            <a:endParaRPr lang="cs-CZ" sz="2800" b="1" dirty="0">
              <a:solidFill>
                <a:srgbClr val="000000"/>
              </a:solidFill>
              <a:ea typeface="Calibri" panose="020F0502020204030204" pitchFamily="34" charset="0"/>
            </a:endParaRPr>
          </a:p>
          <a:p>
            <a:pPr algn="ctr">
              <a:lnSpc>
                <a:spcPct val="107000"/>
              </a:lnSpc>
            </a:pPr>
            <a:r>
              <a:rPr lang="cs-CZ" sz="2800" b="1" dirty="0">
                <a:solidFill>
                  <a:srgbClr val="FF0000"/>
                </a:solidFill>
                <a:ea typeface="Calibri" panose="020F0502020204030204" pitchFamily="34" charset="0"/>
              </a:rPr>
              <a:t>Doporučení: Jednat čestně! Zálohovat! Komunikovat!</a:t>
            </a:r>
          </a:p>
          <a:p>
            <a:pPr algn="ctr">
              <a:lnSpc>
                <a:spcPct val="107000"/>
              </a:lnSpc>
            </a:pPr>
            <a:r>
              <a:rPr lang="cs-CZ" sz="2800" b="1" dirty="0">
                <a:solidFill>
                  <a:srgbClr val="FF0000"/>
                </a:solidFill>
                <a:ea typeface="Calibri" panose="020F0502020204030204" pitchFamily="34" charset="0"/>
              </a:rPr>
              <a:t>Vysvětlovat! Poskytnout slevu! </a:t>
            </a:r>
          </a:p>
          <a:p>
            <a:pPr algn="ctr">
              <a:lnSpc>
                <a:spcPct val="107000"/>
              </a:lnSpc>
            </a:pPr>
            <a:r>
              <a:rPr lang="cs-CZ" sz="2800" b="1" dirty="0">
                <a:solidFill>
                  <a:srgbClr val="FF0000"/>
                </a:solidFill>
                <a:ea typeface="Calibri" panose="020F0502020204030204" pitchFamily="34" charset="0"/>
              </a:rPr>
              <a:t>Odpustit! Pochopit a jít dál! </a:t>
            </a:r>
          </a:p>
        </p:txBody>
      </p:sp>
      <p:sp>
        <p:nvSpPr>
          <p:cNvPr id="6" name="Zástupný obsah 5">
            <a:extLst>
              <a:ext uri="{FF2B5EF4-FFF2-40B4-BE49-F238E27FC236}">
                <a16:creationId xmlns:a16="http://schemas.microsoft.com/office/drawing/2014/main" id="{16AF3584-7AD7-4757-B7F7-E575D3A2D74E}"/>
              </a:ext>
            </a:extLst>
          </p:cNvPr>
          <p:cNvSpPr>
            <a:spLocks noGrp="1"/>
          </p:cNvSpPr>
          <p:nvPr>
            <p:ph idx="1"/>
          </p:nvPr>
        </p:nvSpPr>
        <p:spPr>
          <a:xfrm flipH="1" flipV="1">
            <a:off x="8839200" y="5893776"/>
            <a:ext cx="3293640" cy="2143736"/>
          </a:xfrm>
        </p:spPr>
        <p:txBody>
          <a:bodyPr/>
          <a:lstStyle/>
          <a:p>
            <a:endParaRPr lang="cs-CZ"/>
          </a:p>
        </p:txBody>
      </p:sp>
    </p:spTree>
    <p:extLst>
      <p:ext uri="{BB962C8B-B14F-4D97-AF65-F5344CB8AC3E}">
        <p14:creationId xmlns:p14="http://schemas.microsoft.com/office/powerpoint/2010/main" val="4070239152"/>
      </p:ext>
    </p:extLst>
  </p:cSld>
  <p:clrMapOvr>
    <a:masterClrMapping/>
  </p:clrMapOvr>
  <p:transition spd="slow">
    <p:wipe dir="d"/>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0"/>
            <a:ext cx="8077200" cy="1143000"/>
          </a:xfrm>
        </p:spPr>
        <p:txBody>
          <a:bodyPr/>
          <a:lstStyle/>
          <a:p>
            <a:pPr algn="ctr"/>
            <a:r>
              <a:rPr lang="cs-CZ" b="1" dirty="0">
                <a:solidFill>
                  <a:srgbClr val="00B0F0"/>
                </a:solidFill>
              </a:rPr>
              <a:t>Pozor na novelu čl. 10 odst. 6</a:t>
            </a:r>
          </a:p>
        </p:txBody>
      </p:sp>
      <p:sp>
        <p:nvSpPr>
          <p:cNvPr id="3" name="Zástupný symbol pro obsah 2"/>
          <p:cNvSpPr>
            <a:spLocks noGrp="1"/>
          </p:cNvSpPr>
          <p:nvPr>
            <p:ph idx="1"/>
          </p:nvPr>
        </p:nvSpPr>
        <p:spPr>
          <a:xfrm>
            <a:off x="755576" y="953344"/>
            <a:ext cx="8077200" cy="5904656"/>
          </a:xfrm>
        </p:spPr>
        <p:txBody>
          <a:bodyPr>
            <a:normAutofit lnSpcReduction="10000"/>
          </a:bodyPr>
          <a:lstStyle/>
          <a:p>
            <a:pPr marL="0" indent="0" algn="ctr">
              <a:buNone/>
            </a:pPr>
            <a:r>
              <a:rPr lang="cs-CZ" b="1" dirty="0">
                <a:solidFill>
                  <a:srgbClr val="002060"/>
                </a:solidFill>
              </a:rPr>
              <a:t>Advokát nesmí uzavřít s klientem smlouvu, jíž by se klient zavázal k plnění advokátovi za podmínek pro sebe nevýhodných, ledaže měl klient přiměřenou možnost poradit se o smlouvě s jiným advokátem a smlouva byla uzavřena písemně. Advokát rovněž </a:t>
            </a:r>
            <a:r>
              <a:rPr lang="cs-CZ" b="1" dirty="0">
                <a:solidFill>
                  <a:srgbClr val="FF0000"/>
                </a:solidFill>
              </a:rPr>
              <a:t>nesmí </a:t>
            </a:r>
            <a:r>
              <a:rPr lang="cs-CZ" b="1" dirty="0">
                <a:solidFill>
                  <a:srgbClr val="002060"/>
                </a:solidFill>
              </a:rPr>
              <a:t>uzavřít s klientem takovou smlouvu, která by klientovi umožňovala získání neoprávněného majetkového prospěchu; za neoprávněný majetkový prospěch se považuje zejména </a:t>
            </a:r>
            <a:r>
              <a:rPr lang="cs-CZ" b="1" dirty="0">
                <a:solidFill>
                  <a:srgbClr val="FF0000"/>
                </a:solidFill>
              </a:rPr>
              <a:t>rozdíl mezi odměnou advokáta a odměnou za zastupování určenou soudem v rámci rozhodování o náhradě nákladů řízení.</a:t>
            </a:r>
          </a:p>
          <a:p>
            <a:endParaRPr lang="cs-CZ" dirty="0"/>
          </a:p>
        </p:txBody>
      </p:sp>
    </p:spTree>
    <p:extLst>
      <p:ext uri="{BB962C8B-B14F-4D97-AF65-F5344CB8AC3E}">
        <p14:creationId xmlns:p14="http://schemas.microsoft.com/office/powerpoint/2010/main" val="2690729464"/>
      </p:ext>
    </p:extLst>
  </p:cSld>
  <p:clrMapOvr>
    <a:masterClrMapping/>
  </p:clrMapOvr>
  <p:transition spd="slow">
    <p:wipe dir="d"/>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0"/>
            <a:ext cx="8077200" cy="1143000"/>
          </a:xfrm>
        </p:spPr>
        <p:txBody>
          <a:bodyPr/>
          <a:lstStyle/>
          <a:p>
            <a:pPr algn="ctr"/>
            <a:r>
              <a:rPr lang="cs-CZ" b="1" dirty="0">
                <a:solidFill>
                  <a:srgbClr val="00B0F0"/>
                </a:solidFill>
              </a:rPr>
              <a:t>§ 33 odst. 2 trestního řádu</a:t>
            </a:r>
          </a:p>
        </p:txBody>
      </p:sp>
      <p:sp>
        <p:nvSpPr>
          <p:cNvPr id="3" name="Zástupný symbol pro obsah 2"/>
          <p:cNvSpPr>
            <a:spLocks noGrp="1"/>
          </p:cNvSpPr>
          <p:nvPr>
            <p:ph idx="1"/>
          </p:nvPr>
        </p:nvSpPr>
        <p:spPr>
          <a:xfrm>
            <a:off x="762000" y="980728"/>
            <a:ext cx="8077200" cy="5877271"/>
          </a:xfrm>
        </p:spPr>
        <p:txBody>
          <a:bodyPr>
            <a:normAutofit fontScale="92500" lnSpcReduction="10000"/>
          </a:bodyPr>
          <a:lstStyle/>
          <a:p>
            <a:pPr marL="0" indent="0">
              <a:buNone/>
            </a:pPr>
            <a:r>
              <a:rPr lang="cs-CZ" b="1" dirty="0">
                <a:solidFill>
                  <a:srgbClr val="002060"/>
                </a:solidFill>
              </a:rPr>
              <a:t>Osvědčil-li obviněný, že nemá dostatek prostředků, aby si hradil náklady obhajoby, rozhodne předseda senátu a v přípravném řízení soudce, že </a:t>
            </a:r>
            <a:r>
              <a:rPr lang="cs-CZ" b="1" dirty="0">
                <a:solidFill>
                  <a:srgbClr val="FF0000"/>
                </a:solidFill>
              </a:rPr>
              <a:t>má nárok na obhajobu bezplatnou nebo za sníženou odměnu</a:t>
            </a:r>
            <a:r>
              <a:rPr lang="cs-CZ" b="1" dirty="0">
                <a:solidFill>
                  <a:srgbClr val="002060"/>
                </a:solidFill>
              </a:rPr>
              <a:t>. Vyplývá-li ze shromážděných důkazů, že obviněný nemá dostatek prostředků na náhradu nákladů obhajoby, může, je-li to třeba k ochraně práv obviněného, rozhodnout předseda senátu a v přípravném řízení na návrh státního zástupce soudce o nároku na obhajobu bezplatnou nebo za sníženou odměnu i bez návrhu obviněného.          V případech uvedených ve větě první a druhé náklady obhajoby zcela nebo zčásti hradí stát.</a:t>
            </a:r>
          </a:p>
        </p:txBody>
      </p:sp>
    </p:spTree>
    <p:extLst>
      <p:ext uri="{BB962C8B-B14F-4D97-AF65-F5344CB8AC3E}">
        <p14:creationId xmlns:p14="http://schemas.microsoft.com/office/powerpoint/2010/main" val="3236267293"/>
      </p:ext>
    </p:extLst>
  </p:cSld>
  <p:clrMapOvr>
    <a:masterClrMapping/>
  </p:clrMapOvr>
  <p:transition spd="slow">
    <p:wipe dir="d"/>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116632"/>
            <a:ext cx="8077200" cy="936104"/>
          </a:xfrm>
        </p:spPr>
        <p:txBody>
          <a:bodyPr/>
          <a:lstStyle/>
          <a:p>
            <a:pPr algn="ctr"/>
            <a:r>
              <a:rPr lang="cs-CZ" b="1" dirty="0">
                <a:solidFill>
                  <a:srgbClr val="00B0F0"/>
                </a:solidFill>
              </a:rPr>
              <a:t>§ 30 o. s. ř.</a:t>
            </a:r>
          </a:p>
        </p:txBody>
      </p:sp>
      <p:sp>
        <p:nvSpPr>
          <p:cNvPr id="3" name="Zástupný symbol pro obsah 2"/>
          <p:cNvSpPr>
            <a:spLocks noGrp="1"/>
          </p:cNvSpPr>
          <p:nvPr>
            <p:ph idx="1"/>
          </p:nvPr>
        </p:nvSpPr>
        <p:spPr>
          <a:xfrm>
            <a:off x="762000" y="980728"/>
            <a:ext cx="8077200" cy="5877271"/>
          </a:xfrm>
        </p:spPr>
        <p:txBody>
          <a:bodyPr>
            <a:normAutofit lnSpcReduction="10000"/>
          </a:bodyPr>
          <a:lstStyle/>
          <a:p>
            <a:pPr marL="0" indent="0">
              <a:buNone/>
            </a:pPr>
            <a:r>
              <a:rPr lang="cs-CZ" b="1" dirty="0">
                <a:solidFill>
                  <a:srgbClr val="002060"/>
                </a:solidFill>
              </a:rPr>
              <a:t>(1) Účastníku, u něhož jsou předpoklady, aby byl soudem osvobozen od soudních poplatků   (§ 138), předseda senátu ustanoví na jeho žádost zástupce, jestliže je to nezbytně třeba   k ochraně jeho zájmů. O tom, že může tuto žádost podat, je předseda senátu povinen účastníka poučit.</a:t>
            </a:r>
            <a:br>
              <a:rPr lang="cs-CZ" b="1" dirty="0">
                <a:solidFill>
                  <a:srgbClr val="002060"/>
                </a:solidFill>
              </a:rPr>
            </a:br>
            <a:r>
              <a:rPr lang="cs-CZ" b="1" dirty="0">
                <a:solidFill>
                  <a:srgbClr val="002060"/>
                </a:solidFill>
              </a:rPr>
              <a:t>(2) Vyžaduje-li to ochrana zájmů účastníka nebo jde-li o ustanovení zástupce pro řízení,    v němž je povinné zastoupení advokátem (notářem), ustanoví mu předseda senátu          v případě uvedeném v odstavci 1 zástupce        z řad advokátů.</a:t>
            </a:r>
          </a:p>
        </p:txBody>
      </p:sp>
    </p:spTree>
    <p:extLst>
      <p:ext uri="{BB962C8B-B14F-4D97-AF65-F5344CB8AC3E}">
        <p14:creationId xmlns:p14="http://schemas.microsoft.com/office/powerpoint/2010/main" val="1147305853"/>
      </p:ext>
    </p:extLst>
  </p:cSld>
  <p:clrMapOvr>
    <a:masterClrMapping/>
  </p:clrMapOvr>
  <p:transition spd="slow">
    <p:wipe dir="d"/>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116632"/>
            <a:ext cx="8077200" cy="1143000"/>
          </a:xfrm>
        </p:spPr>
        <p:txBody>
          <a:bodyPr/>
          <a:lstStyle/>
          <a:p>
            <a:pPr algn="ctr"/>
            <a:r>
              <a:rPr lang="cs-CZ" b="1" dirty="0">
                <a:solidFill>
                  <a:srgbClr val="00B0F0"/>
                </a:solidFill>
              </a:rPr>
              <a:t>Vedení klientského spisu</a:t>
            </a:r>
            <a:endParaRPr lang="cs-CZ" dirty="0"/>
          </a:p>
        </p:txBody>
      </p:sp>
      <p:sp>
        <p:nvSpPr>
          <p:cNvPr id="3" name="Zástupný symbol pro obsah 2"/>
          <p:cNvSpPr>
            <a:spLocks noGrp="1"/>
          </p:cNvSpPr>
          <p:nvPr>
            <p:ph idx="1"/>
          </p:nvPr>
        </p:nvSpPr>
        <p:spPr>
          <a:xfrm>
            <a:off x="762000" y="1052736"/>
            <a:ext cx="8077200" cy="5805263"/>
          </a:xfrm>
        </p:spPr>
        <p:txBody>
          <a:bodyPr>
            <a:normAutofit fontScale="92500"/>
          </a:bodyPr>
          <a:lstStyle/>
          <a:p>
            <a:r>
              <a:rPr lang="cs-CZ" b="1" dirty="0">
                <a:solidFill>
                  <a:srgbClr val="002060"/>
                </a:solidFill>
              </a:rPr>
              <a:t>O poskytování právních služeb je advokát povinen vést přiměřenou dokumentaci.              (§ 25 odst. 1 ZA)</a:t>
            </a:r>
          </a:p>
          <a:p>
            <a:r>
              <a:rPr lang="cs-CZ" b="1" dirty="0">
                <a:solidFill>
                  <a:srgbClr val="002060"/>
                </a:solidFill>
              </a:rPr>
              <a:t>O svých výkonech pro klienta vede advokát přiměřené záznamy, jejichž </a:t>
            </a:r>
            <a:r>
              <a:rPr lang="cs-CZ" b="1" dirty="0">
                <a:solidFill>
                  <a:srgbClr val="FF0000"/>
                </a:solidFill>
              </a:rPr>
              <a:t>obsah na požádání klientovi poskytne s</a:t>
            </a:r>
            <a:r>
              <a:rPr lang="cs-CZ" b="1" dirty="0">
                <a:solidFill>
                  <a:srgbClr val="002060"/>
                </a:solidFill>
              </a:rPr>
              <a:t> úplným vysvětlením. (článek 10. odst. 4 Etických pravidel)</a:t>
            </a:r>
          </a:p>
          <a:p>
            <a:r>
              <a:rPr lang="cs-CZ" b="1" dirty="0">
                <a:solidFill>
                  <a:srgbClr val="002060"/>
                </a:solidFill>
              </a:rPr>
              <a:t>Advokát je povinen uschovat dokumentaci a klientský spis po dobu </a:t>
            </a:r>
            <a:r>
              <a:rPr lang="cs-CZ" b="1" dirty="0">
                <a:solidFill>
                  <a:srgbClr val="FF0000"/>
                </a:solidFill>
              </a:rPr>
              <a:t>pěti let </a:t>
            </a:r>
            <a:r>
              <a:rPr lang="cs-CZ" b="1" dirty="0">
                <a:solidFill>
                  <a:srgbClr val="002060"/>
                </a:solidFill>
              </a:rPr>
              <a:t>ode dne, kdy ukončil poskytování právních služeb, pokud právní nebo zvláštní stavovský předpis nestanoví jinak. (čl. 3 usnesení č. 9/1999)</a:t>
            </a:r>
          </a:p>
          <a:p>
            <a:endParaRPr lang="cs-CZ" b="1" dirty="0">
              <a:solidFill>
                <a:srgbClr val="002060"/>
              </a:solidFill>
            </a:endParaRPr>
          </a:p>
          <a:p>
            <a:endParaRPr lang="cs-CZ" b="1" dirty="0">
              <a:solidFill>
                <a:srgbClr val="002060"/>
              </a:solidFill>
            </a:endParaRPr>
          </a:p>
          <a:p>
            <a:endParaRPr lang="cs-CZ" b="1" dirty="0">
              <a:solidFill>
                <a:srgbClr val="002060"/>
              </a:solidFill>
            </a:endParaRPr>
          </a:p>
        </p:txBody>
      </p:sp>
    </p:spTree>
    <p:extLst>
      <p:ext uri="{BB962C8B-B14F-4D97-AF65-F5344CB8AC3E}">
        <p14:creationId xmlns:p14="http://schemas.microsoft.com/office/powerpoint/2010/main" val="3171967781"/>
      </p:ext>
    </p:extLst>
  </p:cSld>
  <p:clrMapOvr>
    <a:masterClrMapping/>
  </p:clrMapOvr>
  <p:transition spd="slow">
    <p:wipe dir="d"/>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116632"/>
            <a:ext cx="8077200" cy="1143000"/>
          </a:xfrm>
        </p:spPr>
        <p:txBody>
          <a:bodyPr/>
          <a:lstStyle/>
          <a:p>
            <a:pPr algn="ctr"/>
            <a:r>
              <a:rPr lang="cs-CZ" b="1" dirty="0">
                <a:solidFill>
                  <a:srgbClr val="00B0F0"/>
                </a:solidFill>
              </a:rPr>
              <a:t>Co povinnost mlčenlivosti?</a:t>
            </a:r>
          </a:p>
        </p:txBody>
      </p:sp>
      <p:sp>
        <p:nvSpPr>
          <p:cNvPr id="3" name="Zástupný symbol pro obsah 2"/>
          <p:cNvSpPr>
            <a:spLocks noGrp="1"/>
          </p:cNvSpPr>
          <p:nvPr>
            <p:ph idx="1"/>
          </p:nvPr>
        </p:nvSpPr>
        <p:spPr>
          <a:xfrm>
            <a:off x="899592" y="1241376"/>
            <a:ext cx="8077200" cy="5616624"/>
          </a:xfrm>
        </p:spPr>
        <p:txBody>
          <a:bodyPr>
            <a:normAutofit fontScale="92500" lnSpcReduction="10000"/>
          </a:bodyPr>
          <a:lstStyle/>
          <a:p>
            <a:pPr marL="0" indent="0" algn="ctr">
              <a:buNone/>
            </a:pPr>
            <a:r>
              <a:rPr lang="cs-CZ" b="1" dirty="0">
                <a:solidFill>
                  <a:srgbClr val="002060"/>
                </a:solidFill>
                <a:latin typeface="+mj-lt"/>
              </a:rPr>
              <a:t>Čl. 3a usnesení č. 9/1999 Věstníku</a:t>
            </a:r>
          </a:p>
          <a:p>
            <a:pPr marL="0" indent="0">
              <a:buNone/>
            </a:pPr>
            <a:r>
              <a:rPr lang="cs-CZ" b="1" dirty="0">
                <a:solidFill>
                  <a:srgbClr val="002060"/>
                </a:solidFill>
                <a:latin typeface="+mj-lt"/>
              </a:rPr>
              <a:t> (1) Účetní a daňové doklady je advokát povinen vést </a:t>
            </a:r>
            <a:r>
              <a:rPr lang="cs-CZ" b="1" dirty="0">
                <a:solidFill>
                  <a:srgbClr val="FF0000"/>
                </a:solidFill>
                <a:latin typeface="+mj-lt"/>
              </a:rPr>
              <a:t>bez zbytečné specifikace úkonů právních služeb</a:t>
            </a:r>
            <a:r>
              <a:rPr lang="cs-CZ" b="1" dirty="0">
                <a:solidFill>
                  <a:srgbClr val="002060"/>
                </a:solidFill>
                <a:latin typeface="+mj-lt"/>
              </a:rPr>
              <a:t> poskytovaných klientům, z nichž by byl patrný obsah právní pomoci, tak, aby v případě daňové kontroly, prováděné u advokáta jako daňového subjektu podle právního předpisu, nemohlo dojít ke střetu mezi obsahem účetního nebo daňového dokladu se zákonem advokátovi uloženou povinností mlčelivosti.</a:t>
            </a:r>
          </a:p>
          <a:p>
            <a:pPr marL="0" indent="0">
              <a:buNone/>
            </a:pPr>
            <a:r>
              <a:rPr lang="cs-CZ" b="1" dirty="0">
                <a:solidFill>
                  <a:srgbClr val="002060"/>
                </a:solidFill>
                <a:latin typeface="+mj-lt"/>
              </a:rPr>
              <a:t> (2) Ustanovení odstavce 1 </a:t>
            </a:r>
            <a:r>
              <a:rPr lang="cs-CZ" b="1" dirty="0">
                <a:solidFill>
                  <a:srgbClr val="FF0000"/>
                </a:solidFill>
                <a:latin typeface="+mj-lt"/>
              </a:rPr>
              <a:t>neplatí</a:t>
            </a:r>
            <a:r>
              <a:rPr lang="cs-CZ" b="1" dirty="0">
                <a:solidFill>
                  <a:srgbClr val="002060"/>
                </a:solidFill>
                <a:latin typeface="+mj-lt"/>
              </a:rPr>
              <a:t>, pokud se advokát s klientem písemně dohodne jinak.</a:t>
            </a:r>
          </a:p>
          <a:p>
            <a:pPr marL="0" indent="0">
              <a:buNone/>
            </a:pPr>
            <a:endParaRPr lang="cs-CZ" dirty="0">
              <a:latin typeface="+mj-lt"/>
            </a:endParaRPr>
          </a:p>
          <a:p>
            <a:pPr marL="0" indent="0">
              <a:buNone/>
            </a:pPr>
            <a:endParaRPr lang="cs-CZ" dirty="0">
              <a:latin typeface="+mj-lt"/>
            </a:endParaRPr>
          </a:p>
          <a:p>
            <a:endParaRPr lang="cs-CZ" dirty="0">
              <a:latin typeface="+mj-lt"/>
            </a:endParaRPr>
          </a:p>
        </p:txBody>
      </p:sp>
    </p:spTree>
    <p:extLst>
      <p:ext uri="{BB962C8B-B14F-4D97-AF65-F5344CB8AC3E}">
        <p14:creationId xmlns:p14="http://schemas.microsoft.com/office/powerpoint/2010/main" val="3926341209"/>
      </p:ext>
    </p:extLst>
  </p:cSld>
  <p:clrMapOvr>
    <a:masterClrMapping/>
  </p:clrMapOvr>
  <p:transition spd="slow">
    <p:wipe dir="d"/>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12675"/>
            <a:ext cx="8077200" cy="1143000"/>
          </a:xfrm>
        </p:spPr>
        <p:txBody>
          <a:bodyPr/>
          <a:lstStyle/>
          <a:p>
            <a:pPr algn="ctr"/>
            <a:r>
              <a:rPr lang="cs-CZ" b="1" dirty="0">
                <a:solidFill>
                  <a:srgbClr val="00B0F0"/>
                </a:solidFill>
              </a:rPr>
              <a:t>Prolomení povinnosti mlčenlivosti</a:t>
            </a:r>
          </a:p>
        </p:txBody>
      </p:sp>
      <p:sp>
        <p:nvSpPr>
          <p:cNvPr id="3" name="Zástupný symbol pro obsah 2"/>
          <p:cNvSpPr>
            <a:spLocks noGrp="1"/>
          </p:cNvSpPr>
          <p:nvPr>
            <p:ph idx="1"/>
          </p:nvPr>
        </p:nvSpPr>
        <p:spPr>
          <a:xfrm>
            <a:off x="762000" y="908720"/>
            <a:ext cx="8382000" cy="5949279"/>
          </a:xfrm>
        </p:spPr>
        <p:txBody>
          <a:bodyPr>
            <a:normAutofit fontScale="85000" lnSpcReduction="20000"/>
          </a:bodyPr>
          <a:lstStyle/>
          <a:p>
            <a:pPr marL="0" indent="0" algn="ctr">
              <a:buNone/>
            </a:pPr>
            <a:r>
              <a:rPr lang="cs-CZ" b="1" dirty="0">
                <a:solidFill>
                  <a:srgbClr val="002060"/>
                </a:solidFill>
              </a:rPr>
              <a:t>§ 21 ZA</a:t>
            </a:r>
          </a:p>
          <a:p>
            <a:pPr marL="0" indent="0">
              <a:buNone/>
            </a:pPr>
            <a:r>
              <a:rPr lang="cs-CZ" b="1" dirty="0">
                <a:solidFill>
                  <a:srgbClr val="002060"/>
                </a:solidFill>
              </a:rPr>
              <a:t>(4) Povinností mlčenlivosti není advokát vázán v rozsahu nezbytném pro řízení před soudem nebo jiným orgánem, </a:t>
            </a:r>
            <a:r>
              <a:rPr lang="cs-CZ" b="1" dirty="0">
                <a:solidFill>
                  <a:srgbClr val="FF0000"/>
                </a:solidFill>
              </a:rPr>
              <a:t>je-li předmětem řízení spor mezi ním a klientem nebo jeho právním nástupcem</a:t>
            </a:r>
            <a:r>
              <a:rPr lang="cs-CZ" b="1" dirty="0">
                <a:solidFill>
                  <a:srgbClr val="002060"/>
                </a:solidFill>
              </a:rPr>
              <a:t>; povinností mlčenlivosti není advokát vázán též v řízení podle § 55, v řízení o žalobě proti rozhodnutí Komory anebo v řízení o kasační stížnosti proti rozhodnutí soudu o této žalobě podle zvláštního právního předpisu, jakož i v řízení ve věcech uvedených v § 55b, a to v rozsahu nezbytném pro ochranu jeho práv nebo právem chráněných zájmů jako advokáta.</a:t>
            </a:r>
          </a:p>
          <a:p>
            <a:pPr marL="0" indent="0">
              <a:buNone/>
            </a:pPr>
            <a:r>
              <a:rPr lang="cs-CZ" b="1" dirty="0">
                <a:solidFill>
                  <a:srgbClr val="002060"/>
                </a:solidFill>
              </a:rPr>
              <a:t>(5) Povinností mlčenlivosti advokáta </a:t>
            </a:r>
            <a:r>
              <a:rPr lang="cs-CZ" b="1" dirty="0">
                <a:solidFill>
                  <a:srgbClr val="FF0000"/>
                </a:solidFill>
              </a:rPr>
              <a:t>nejsou dotčeny jeho povinnosti jako daňového subjektu</a:t>
            </a:r>
            <a:r>
              <a:rPr lang="cs-CZ" b="1" dirty="0">
                <a:solidFill>
                  <a:srgbClr val="002060"/>
                </a:solidFill>
              </a:rPr>
              <a:t> stanovené zvláštními předpisy o správě daní a poplatků; i v tomto případě je však advokát povinen zachovávat mlčenlivost o povaze věci, ve které právní služby poskytl nebo poskytuje.</a:t>
            </a:r>
          </a:p>
          <a:p>
            <a:endParaRPr lang="cs-CZ" b="1" dirty="0">
              <a:solidFill>
                <a:srgbClr val="002060"/>
              </a:solidFill>
            </a:endParaRPr>
          </a:p>
        </p:txBody>
      </p:sp>
    </p:spTree>
    <p:extLst>
      <p:ext uri="{BB962C8B-B14F-4D97-AF65-F5344CB8AC3E}">
        <p14:creationId xmlns:p14="http://schemas.microsoft.com/office/powerpoint/2010/main" val="3956697279"/>
      </p:ext>
    </p:extLst>
  </p:cSld>
  <p:clrMapOvr>
    <a:masterClrMapping/>
  </p:clrMapOvr>
  <p:transition spd="slow">
    <p:wipe dir="d"/>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81270" y="116632"/>
            <a:ext cx="8077200" cy="1143000"/>
          </a:xfrm>
        </p:spPr>
        <p:txBody>
          <a:bodyPr>
            <a:normAutofit fontScale="90000"/>
          </a:bodyPr>
          <a:lstStyle/>
          <a:p>
            <a:pPr algn="ctr"/>
            <a:r>
              <a:rPr lang="cs-CZ" b="1" dirty="0">
                <a:solidFill>
                  <a:srgbClr val="00B0F0"/>
                </a:solidFill>
              </a:rPr>
              <a:t>Novela zákona č. 280/2009 Sb. (daňový řád)</a:t>
            </a:r>
          </a:p>
        </p:txBody>
      </p:sp>
      <p:sp>
        <p:nvSpPr>
          <p:cNvPr id="3" name="Zástupný symbol pro obsah 2"/>
          <p:cNvSpPr>
            <a:spLocks noGrp="1"/>
          </p:cNvSpPr>
          <p:nvPr>
            <p:ph idx="1"/>
          </p:nvPr>
        </p:nvSpPr>
        <p:spPr>
          <a:xfrm>
            <a:off x="762000" y="1484784"/>
            <a:ext cx="8382000" cy="5373215"/>
          </a:xfrm>
        </p:spPr>
        <p:txBody>
          <a:bodyPr>
            <a:normAutofit fontScale="92500" lnSpcReduction="10000"/>
          </a:bodyPr>
          <a:lstStyle/>
          <a:p>
            <a:pPr>
              <a:buFontTx/>
              <a:buChar char="-"/>
            </a:pPr>
            <a:r>
              <a:rPr lang="cs-CZ" b="1" dirty="0">
                <a:solidFill>
                  <a:srgbClr val="002060"/>
                </a:solidFill>
              </a:rPr>
              <a:t>Zákon č. 94/2018 Sb., účinný od </a:t>
            </a:r>
            <a:r>
              <a:rPr lang="cs-CZ" b="1" dirty="0">
                <a:solidFill>
                  <a:srgbClr val="FF0000"/>
                </a:solidFill>
              </a:rPr>
              <a:t>5. června 2018:</a:t>
            </a:r>
          </a:p>
          <a:p>
            <a:pPr>
              <a:buFontTx/>
              <a:buChar char="-"/>
            </a:pPr>
            <a:r>
              <a:rPr lang="cs-CZ" b="1" dirty="0">
                <a:solidFill>
                  <a:srgbClr val="002060"/>
                </a:solidFill>
              </a:rPr>
              <a:t>V § 21 se na konci odstavce 6 doplňuje věta </a:t>
            </a:r>
            <a:r>
              <a:rPr lang="cs-CZ" b="1" i="1" dirty="0">
                <a:solidFill>
                  <a:srgbClr val="002060"/>
                </a:solidFill>
              </a:rPr>
              <a:t>„Povinnosti mlčenlivosti se advokát nemůže dovolávat při poskytnutí informací správci daně při plnění povinností stanovených daňovým řádem advokátovi jako povinné osobě podle zákona o některých opatřeních proti legalizaci výnosů z trestné činnosti a financování terorismu.</a:t>
            </a:r>
          </a:p>
          <a:p>
            <a:pPr>
              <a:buFontTx/>
              <a:buChar char="-"/>
            </a:pPr>
            <a:r>
              <a:rPr lang="cs-CZ" sz="3000" b="1" dirty="0">
                <a:solidFill>
                  <a:srgbClr val="002060"/>
                </a:solidFill>
              </a:rPr>
              <a:t>Žádost může podat pouze Generální finanční ředitelství, a to prostřednictvím České advokátní komory, a odpověď na žádost putuje zpět stejným způsobem</a:t>
            </a:r>
            <a:endParaRPr lang="cs-CZ" sz="3000" b="1" i="1" dirty="0">
              <a:solidFill>
                <a:srgbClr val="002060"/>
              </a:solidFill>
            </a:endParaRPr>
          </a:p>
        </p:txBody>
      </p:sp>
    </p:spTree>
    <p:extLst>
      <p:ext uri="{BB962C8B-B14F-4D97-AF65-F5344CB8AC3E}">
        <p14:creationId xmlns:p14="http://schemas.microsoft.com/office/powerpoint/2010/main" val="2308200377"/>
      </p:ext>
    </p:extLst>
  </p:cSld>
  <p:clrMapOvr>
    <a:masterClrMapping/>
  </p:clrMapOvr>
  <p:transition spd="slow">
    <p:wipe di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789399A-C99E-42FB-96B9-582D3B8B85C4}"/>
              </a:ext>
            </a:extLst>
          </p:cNvPr>
          <p:cNvSpPr>
            <a:spLocks noGrp="1"/>
          </p:cNvSpPr>
          <p:nvPr>
            <p:ph type="title"/>
          </p:nvPr>
        </p:nvSpPr>
        <p:spPr/>
        <p:txBody>
          <a:bodyPr>
            <a:normAutofit fontScale="90000"/>
          </a:bodyPr>
          <a:lstStyle/>
          <a:p>
            <a:br>
              <a:rPr lang="cs-CZ" dirty="0"/>
            </a:br>
            <a:endParaRPr lang="cs-CZ" dirty="0"/>
          </a:p>
        </p:txBody>
      </p:sp>
      <p:pic>
        <p:nvPicPr>
          <p:cNvPr id="4" name="Zástupný symbol pro obsah 3">
            <a:extLst>
              <a:ext uri="{FF2B5EF4-FFF2-40B4-BE49-F238E27FC236}">
                <a16:creationId xmlns:a16="http://schemas.microsoft.com/office/drawing/2014/main" id="{B9247519-BAC2-4467-B0B7-BD8060844FEA}"/>
              </a:ext>
            </a:extLst>
          </p:cNvPr>
          <p:cNvPicPr>
            <a:picLocks noGrp="1" noChangeAspect="1"/>
          </p:cNvPicPr>
          <p:nvPr>
            <p:ph idx="1"/>
          </p:nvPr>
        </p:nvPicPr>
        <p:blipFill>
          <a:blip r:embed="rId2"/>
          <a:stretch>
            <a:fillRect/>
          </a:stretch>
        </p:blipFill>
        <p:spPr>
          <a:xfrm rot="21081571">
            <a:off x="232360" y="840259"/>
            <a:ext cx="4056045" cy="4874603"/>
          </a:xfrm>
          <a:prstGeom prst="rect">
            <a:avLst/>
          </a:prstGeom>
        </p:spPr>
      </p:pic>
      <p:pic>
        <p:nvPicPr>
          <p:cNvPr id="1028" name="Picture 4" descr="OdmÄna advokÃ¡ta (vyhlÃ¡Å¡ka Ä. 177/1996 Sb., advokÃ¡tnÃ­ tarif) - komentÃ¡Å, 2. vydÃ¡nÃ­">
            <a:extLst>
              <a:ext uri="{FF2B5EF4-FFF2-40B4-BE49-F238E27FC236}">
                <a16:creationId xmlns:a16="http://schemas.microsoft.com/office/drawing/2014/main" id="{E72D34FB-DE6E-4CD9-8187-FE545A4B7E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5667">
            <a:off x="4551578" y="420061"/>
            <a:ext cx="3829050" cy="5715000"/>
          </a:xfrm>
          <a:prstGeom prst="rect">
            <a:avLst/>
          </a:prstGeom>
          <a:noFill/>
          <a:extLst>
            <a:ext uri="{909E8E84-426E-40DD-AFC4-6F175D3DCCD1}">
              <a14:hiddenFill xmlns:a14="http://schemas.microsoft.com/office/drawing/2010/main">
                <a:solidFill>
                  <a:srgbClr val="FFFFFF"/>
                </a:solidFill>
              </a14:hiddenFill>
            </a:ext>
          </a:extLst>
        </p:spPr>
      </p:pic>
      <p:sp>
        <p:nvSpPr>
          <p:cNvPr id="3" name="Obdélník 2">
            <a:extLst>
              <a:ext uri="{FF2B5EF4-FFF2-40B4-BE49-F238E27FC236}">
                <a16:creationId xmlns:a16="http://schemas.microsoft.com/office/drawing/2014/main" id="{5B204C5F-48BB-48CD-B0ED-460333F76DE4}"/>
              </a:ext>
            </a:extLst>
          </p:cNvPr>
          <p:cNvSpPr/>
          <p:nvPr/>
        </p:nvSpPr>
        <p:spPr>
          <a:xfrm>
            <a:off x="2286000" y="3105835"/>
            <a:ext cx="4572000" cy="646331"/>
          </a:xfrm>
          <a:prstGeom prst="rect">
            <a:avLst/>
          </a:prstGeom>
        </p:spPr>
        <p:txBody>
          <a:bodyPr>
            <a:spAutoFit/>
          </a:bodyPr>
          <a:lstStyle/>
          <a:p>
            <a:br>
              <a:rPr lang="cs-CZ" dirty="0"/>
            </a:br>
            <a:endParaRPr lang="cs-CZ" dirty="0"/>
          </a:p>
        </p:txBody>
      </p:sp>
      <p:pic>
        <p:nvPicPr>
          <p:cNvPr id="1030" name="Picture 6" descr="Jak vyjednÃ¡vat o odmÄnÄ aneb Nejsme si vÅ¡ichni rovni ">
            <a:extLst>
              <a:ext uri="{FF2B5EF4-FFF2-40B4-BE49-F238E27FC236}">
                <a16:creationId xmlns:a16="http://schemas.microsoft.com/office/drawing/2014/main" id="{86C4A062-6386-4506-A07A-D0F28AECF7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3807" y="3914383"/>
            <a:ext cx="2036011" cy="28805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4789991"/>
      </p:ext>
    </p:extLst>
  </p:cSld>
  <p:clrMapOvr>
    <a:masterClrMapping/>
  </p:clrMapOvr>
  <p:transition spd="slow">
    <p:wipe dir="d"/>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62000" y="269632"/>
            <a:ext cx="8202488" cy="2439288"/>
          </a:xfrm>
        </p:spPr>
        <p:txBody>
          <a:bodyPr>
            <a:normAutofit/>
          </a:bodyPr>
          <a:lstStyle/>
          <a:p>
            <a:pPr algn="ctr"/>
            <a:r>
              <a:rPr lang="cs-CZ" b="1" dirty="0">
                <a:solidFill>
                  <a:srgbClr val="FF0000"/>
                </a:solidFill>
              </a:rPr>
              <a:t>Kontrolní otázka: </a:t>
            </a:r>
            <a:br>
              <a:rPr lang="cs-CZ" b="1" dirty="0">
                <a:solidFill>
                  <a:srgbClr val="FF0000"/>
                </a:solidFill>
              </a:rPr>
            </a:br>
            <a:r>
              <a:rPr lang="cs-CZ" b="1" dirty="0">
                <a:solidFill>
                  <a:srgbClr val="00B0F0"/>
                </a:solidFill>
              </a:rPr>
              <a:t>Kdy se použije smluvní odměna </a:t>
            </a:r>
            <a:br>
              <a:rPr lang="cs-CZ" b="1" dirty="0">
                <a:solidFill>
                  <a:srgbClr val="00B0F0"/>
                </a:solidFill>
              </a:rPr>
            </a:br>
            <a:r>
              <a:rPr lang="cs-CZ" b="1" dirty="0">
                <a:solidFill>
                  <a:srgbClr val="00B0F0"/>
                </a:solidFill>
              </a:rPr>
              <a:t>a kdy mimosmluvní?</a:t>
            </a:r>
          </a:p>
        </p:txBody>
      </p:sp>
      <p:sp>
        <p:nvSpPr>
          <p:cNvPr id="3" name="Zástupný symbol pro obsah 2"/>
          <p:cNvSpPr>
            <a:spLocks noGrp="1"/>
          </p:cNvSpPr>
          <p:nvPr>
            <p:ph idx="1"/>
          </p:nvPr>
        </p:nvSpPr>
        <p:spPr>
          <a:xfrm>
            <a:off x="762000" y="3068960"/>
            <a:ext cx="8077200" cy="3528392"/>
          </a:xfrm>
        </p:spPr>
        <p:txBody>
          <a:bodyPr>
            <a:normAutofit lnSpcReduction="10000"/>
          </a:bodyPr>
          <a:lstStyle/>
          <a:p>
            <a:pPr marL="0" indent="0" algn="ctr">
              <a:buNone/>
            </a:pPr>
            <a:r>
              <a:rPr lang="cs-CZ" sz="4000" b="1" dirty="0">
                <a:solidFill>
                  <a:srgbClr val="002060"/>
                </a:solidFill>
              </a:rPr>
              <a:t>Odměna advokáta za poskytování právních služeb se řídí jeho smlouvou s klientem; není-li odměna advokáta takto určena, řídí se ustanoveními vyhlášky o mimosmluvní odměně.     (§ 1 AT)</a:t>
            </a:r>
          </a:p>
          <a:p>
            <a:pPr marL="0" indent="0">
              <a:buNone/>
            </a:pPr>
            <a:endParaRPr lang="cs-CZ" dirty="0"/>
          </a:p>
        </p:txBody>
      </p:sp>
    </p:spTree>
    <p:extLst>
      <p:ext uri="{BB962C8B-B14F-4D97-AF65-F5344CB8AC3E}">
        <p14:creationId xmlns:p14="http://schemas.microsoft.com/office/powerpoint/2010/main" val="516306694"/>
      </p:ext>
    </p:extLst>
  </p:cSld>
  <p:clrMapOvr>
    <a:masterClrMapping/>
  </p:clrMapOvr>
  <p:transition spd="slow">
    <p:wipe dir="d"/>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123728" y="675184"/>
            <a:ext cx="6791474" cy="5760640"/>
          </a:xfrm>
          <a:prstGeom prst="rect">
            <a:avLst/>
          </a:prstGeom>
          <a:noFill/>
        </p:spPr>
        <p:txBody>
          <a:bodyPr wrap="square" rtlCol="0">
            <a:noAutofit/>
          </a:bodyPr>
          <a:lstStyle/>
          <a:p>
            <a:pPr algn="ctr"/>
            <a:r>
              <a:rPr lang="cs-CZ" sz="4800" b="1" i="1" dirty="0">
                <a:solidFill>
                  <a:srgbClr val="7030A0"/>
                </a:solidFill>
              </a:rPr>
              <a:t>„Paní doktorko, když jste právě převzala moje zastupování, kolik mě budou vaše služby stát?“</a:t>
            </a:r>
          </a:p>
          <a:p>
            <a:pPr algn="ctr"/>
            <a:r>
              <a:rPr lang="cs-CZ" sz="4800" b="1" i="1" dirty="0">
                <a:solidFill>
                  <a:srgbClr val="7030A0"/>
                </a:solidFill>
              </a:rPr>
              <a:t>„Jsem vázána povinností mlčenlivosti. Na tuto otázku vám nemohu odpovědět!“</a:t>
            </a:r>
            <a:endParaRPr lang="cs-CZ" sz="4800" i="1" dirty="0"/>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80003" y="18565"/>
            <a:ext cx="7765662" cy="16476125"/>
          </a:xfrm>
          <a:prstGeom prst="rect">
            <a:avLst/>
          </a:prstGeom>
        </p:spPr>
      </p:pic>
    </p:spTree>
    <p:extLst>
      <p:ext uri="{BB962C8B-B14F-4D97-AF65-F5344CB8AC3E}">
        <p14:creationId xmlns:p14="http://schemas.microsoft.com/office/powerpoint/2010/main" val="1305259690"/>
      </p:ext>
    </p:extLst>
  </p:cSld>
  <p:clrMapOvr>
    <a:masterClrMapping/>
  </p:clrMapOvr>
  <p:transition spd="slow">
    <p:push/>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188640"/>
            <a:ext cx="8077200" cy="1143000"/>
          </a:xfrm>
        </p:spPr>
        <p:txBody>
          <a:bodyPr/>
          <a:lstStyle/>
          <a:p>
            <a:pPr algn="ctr"/>
            <a:r>
              <a:rPr lang="cs-CZ" b="1" dirty="0">
                <a:solidFill>
                  <a:srgbClr val="00B0F0"/>
                </a:solidFill>
              </a:rPr>
              <a:t>Pojetí Advokátního tarifu</a:t>
            </a:r>
          </a:p>
        </p:txBody>
      </p:sp>
      <p:sp>
        <p:nvSpPr>
          <p:cNvPr id="3" name="Zástupný symbol pro obsah 2"/>
          <p:cNvSpPr>
            <a:spLocks noGrp="1"/>
          </p:cNvSpPr>
          <p:nvPr>
            <p:ph idx="1"/>
          </p:nvPr>
        </p:nvSpPr>
        <p:spPr>
          <a:xfrm>
            <a:off x="755576" y="1460782"/>
            <a:ext cx="8077200" cy="5400601"/>
          </a:xfrm>
        </p:spPr>
        <p:txBody>
          <a:bodyPr>
            <a:normAutofit fontScale="92500" lnSpcReduction="20000"/>
          </a:bodyPr>
          <a:lstStyle/>
          <a:p>
            <a:r>
              <a:rPr lang="cs-CZ" sz="3600" b="1" dirty="0">
                <a:solidFill>
                  <a:srgbClr val="002060"/>
                </a:solidFill>
              </a:rPr>
              <a:t>Tarifní hodnota (hodnota sporu nebo fikce hodnoty sporu, nejde-li spor penězi ocenit) - § 7 AT</a:t>
            </a:r>
          </a:p>
          <a:p>
            <a:r>
              <a:rPr lang="cs-CZ" sz="3600" b="1" dirty="0">
                <a:solidFill>
                  <a:srgbClr val="002060"/>
                </a:solidFill>
              </a:rPr>
              <a:t>Odměna za každý jednotlivý úkon - § 11 AT</a:t>
            </a:r>
          </a:p>
          <a:p>
            <a:r>
              <a:rPr lang="cs-CZ" sz="3600" b="1" dirty="0">
                <a:solidFill>
                  <a:srgbClr val="002060"/>
                </a:solidFill>
              </a:rPr>
              <a:t>Plus režijní paušál za každý úkon - § 13 odst. 2 - </a:t>
            </a:r>
            <a:r>
              <a:rPr lang="cs-CZ" sz="3600" b="1" dirty="0">
                <a:solidFill>
                  <a:srgbClr val="FF0000"/>
                </a:solidFill>
              </a:rPr>
              <a:t>300 Kč</a:t>
            </a:r>
            <a:endParaRPr lang="cs-CZ" sz="3600" b="1" dirty="0">
              <a:solidFill>
                <a:srgbClr val="002060"/>
              </a:solidFill>
            </a:endParaRPr>
          </a:p>
          <a:p>
            <a:r>
              <a:rPr lang="cs-CZ" sz="3600" b="1" dirty="0">
                <a:solidFill>
                  <a:srgbClr val="002060"/>
                </a:solidFill>
              </a:rPr>
              <a:t>Plus DPH, je-li advokát plátce - § 14a AT</a:t>
            </a:r>
          </a:p>
          <a:p>
            <a:r>
              <a:rPr lang="cs-CZ" sz="3600" b="1" dirty="0">
                <a:solidFill>
                  <a:srgbClr val="002060"/>
                </a:solidFill>
              </a:rPr>
              <a:t>Plus hotové výdaje - § 13 odst. 1</a:t>
            </a:r>
          </a:p>
          <a:p>
            <a:r>
              <a:rPr lang="cs-CZ" sz="3600" b="1" dirty="0">
                <a:solidFill>
                  <a:srgbClr val="002060"/>
                </a:solidFill>
              </a:rPr>
              <a:t>Náhrada za promeškaný čas (je-li advokát na cestě a při čekání) -  § 14 AT - </a:t>
            </a:r>
            <a:r>
              <a:rPr lang="cs-CZ" sz="3600" b="1" dirty="0">
                <a:solidFill>
                  <a:srgbClr val="FF0000"/>
                </a:solidFill>
              </a:rPr>
              <a:t>100 Kč za každých 30 minut</a:t>
            </a:r>
            <a:endParaRPr lang="cs-CZ" sz="3600" b="1" dirty="0">
              <a:solidFill>
                <a:srgbClr val="002060"/>
              </a:solidFill>
            </a:endParaRPr>
          </a:p>
          <a:p>
            <a:endParaRPr lang="cs-CZ" dirty="0"/>
          </a:p>
          <a:p>
            <a:endParaRPr lang="cs-CZ" dirty="0"/>
          </a:p>
        </p:txBody>
      </p:sp>
    </p:spTree>
    <p:extLst>
      <p:ext uri="{BB962C8B-B14F-4D97-AF65-F5344CB8AC3E}">
        <p14:creationId xmlns:p14="http://schemas.microsoft.com/office/powerpoint/2010/main" val="1598065522"/>
      </p:ext>
    </p:extLst>
  </p:cSld>
  <p:clrMapOvr>
    <a:masterClrMapping/>
  </p:clrMapOvr>
  <p:transition spd="slow">
    <p:wipe dir="d"/>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0"/>
            <a:ext cx="8077200" cy="1052736"/>
          </a:xfrm>
        </p:spPr>
        <p:txBody>
          <a:bodyPr/>
          <a:lstStyle/>
          <a:p>
            <a:pPr algn="ctr"/>
            <a:r>
              <a:rPr lang="cs-CZ" b="1" dirty="0">
                <a:solidFill>
                  <a:srgbClr val="00B0F0"/>
                </a:solidFill>
              </a:rPr>
              <a:t>Tarifní hodnota a odměna</a:t>
            </a:r>
          </a:p>
        </p:txBody>
      </p:sp>
      <p:sp>
        <p:nvSpPr>
          <p:cNvPr id="3" name="Zástupný symbol pro obsah 2"/>
          <p:cNvSpPr>
            <a:spLocks noGrp="1"/>
          </p:cNvSpPr>
          <p:nvPr>
            <p:ph idx="1"/>
          </p:nvPr>
        </p:nvSpPr>
        <p:spPr>
          <a:xfrm>
            <a:off x="762000" y="836712"/>
            <a:ext cx="8077200" cy="6021287"/>
          </a:xfrm>
        </p:spPr>
        <p:txBody>
          <a:bodyPr>
            <a:noAutofit/>
          </a:bodyPr>
          <a:lstStyle/>
          <a:p>
            <a:pPr marL="0" indent="0">
              <a:buNone/>
            </a:pPr>
            <a:r>
              <a:rPr lang="cs-CZ" sz="2400" b="1" dirty="0">
                <a:solidFill>
                  <a:srgbClr val="002060"/>
                </a:solidFill>
              </a:rPr>
              <a:t>Sazba mimosmluvní odměny za jeden úkon právní služby činí   z tarifní hodnoty</a:t>
            </a:r>
          </a:p>
          <a:p>
            <a:pPr marL="0" indent="0">
              <a:buNone/>
            </a:pPr>
            <a:r>
              <a:rPr lang="cs-CZ" sz="2400" b="1" dirty="0">
                <a:solidFill>
                  <a:srgbClr val="002060"/>
                </a:solidFill>
              </a:rPr>
              <a:t>1. do </a:t>
            </a:r>
            <a:r>
              <a:rPr lang="cs-CZ" sz="2400" b="1" dirty="0">
                <a:solidFill>
                  <a:srgbClr val="00B050"/>
                </a:solidFill>
              </a:rPr>
              <a:t>500</a:t>
            </a:r>
            <a:r>
              <a:rPr lang="cs-CZ" sz="2400" b="1" dirty="0">
                <a:solidFill>
                  <a:srgbClr val="002060"/>
                </a:solidFill>
              </a:rPr>
              <a:t> Kč.………………………………………………...…	</a:t>
            </a:r>
            <a:r>
              <a:rPr lang="cs-CZ" sz="2400" b="1" dirty="0">
                <a:solidFill>
                  <a:srgbClr val="FF0000"/>
                </a:solidFill>
              </a:rPr>
              <a:t>300 Kč</a:t>
            </a:r>
          </a:p>
          <a:p>
            <a:pPr marL="0" indent="0">
              <a:buNone/>
            </a:pPr>
            <a:r>
              <a:rPr lang="cs-CZ" sz="2400" b="1" dirty="0">
                <a:solidFill>
                  <a:srgbClr val="002060"/>
                </a:solidFill>
              </a:rPr>
              <a:t>2. přes </a:t>
            </a:r>
            <a:r>
              <a:rPr lang="cs-CZ" sz="2400" b="1" dirty="0">
                <a:solidFill>
                  <a:srgbClr val="00B050"/>
                </a:solidFill>
              </a:rPr>
              <a:t>500 Kč do 1 000 </a:t>
            </a:r>
            <a:r>
              <a:rPr lang="cs-CZ" sz="2400" b="1" dirty="0">
                <a:solidFill>
                  <a:srgbClr val="002060"/>
                </a:solidFill>
              </a:rPr>
              <a:t>Kč……………………............       </a:t>
            </a:r>
            <a:r>
              <a:rPr lang="cs-CZ" sz="2400" b="1" dirty="0">
                <a:solidFill>
                  <a:srgbClr val="FF0000"/>
                </a:solidFill>
              </a:rPr>
              <a:t>500 Kč</a:t>
            </a:r>
          </a:p>
          <a:p>
            <a:pPr marL="0" indent="0">
              <a:buNone/>
            </a:pPr>
            <a:r>
              <a:rPr lang="cs-CZ" sz="2400" b="1" dirty="0">
                <a:solidFill>
                  <a:srgbClr val="002060"/>
                </a:solidFill>
              </a:rPr>
              <a:t>3. přes </a:t>
            </a:r>
            <a:r>
              <a:rPr lang="cs-CZ" sz="2400" b="1" dirty="0">
                <a:solidFill>
                  <a:srgbClr val="00B050"/>
                </a:solidFill>
              </a:rPr>
              <a:t>1 000 Kč do 5 000 </a:t>
            </a:r>
            <a:r>
              <a:rPr lang="cs-CZ" sz="2400" b="1" dirty="0">
                <a:solidFill>
                  <a:srgbClr val="002060"/>
                </a:solidFill>
              </a:rPr>
              <a:t>Kč………………………......    </a:t>
            </a:r>
            <a:r>
              <a:rPr lang="cs-CZ" sz="2400" b="1" dirty="0">
                <a:solidFill>
                  <a:srgbClr val="FF0000"/>
                </a:solidFill>
              </a:rPr>
              <a:t>1 000 Kč</a:t>
            </a:r>
            <a:endParaRPr lang="cs-CZ" sz="2400" b="1" dirty="0">
              <a:solidFill>
                <a:srgbClr val="002060"/>
              </a:solidFill>
            </a:endParaRPr>
          </a:p>
          <a:p>
            <a:pPr marL="0" indent="0">
              <a:buNone/>
            </a:pPr>
            <a:r>
              <a:rPr lang="cs-CZ" sz="2400" b="1" dirty="0">
                <a:solidFill>
                  <a:srgbClr val="002060"/>
                </a:solidFill>
              </a:rPr>
              <a:t>4. přes </a:t>
            </a:r>
            <a:r>
              <a:rPr lang="cs-CZ" sz="2400" b="1" dirty="0">
                <a:solidFill>
                  <a:srgbClr val="00B050"/>
                </a:solidFill>
              </a:rPr>
              <a:t>5 000 Kč do 10 000</a:t>
            </a:r>
            <a:r>
              <a:rPr lang="cs-CZ" sz="2400" b="1" dirty="0">
                <a:solidFill>
                  <a:srgbClr val="002060"/>
                </a:solidFill>
              </a:rPr>
              <a:t> Kč……...………............    </a:t>
            </a:r>
            <a:r>
              <a:rPr lang="cs-CZ" sz="2400" b="1" dirty="0">
                <a:solidFill>
                  <a:srgbClr val="FF0000"/>
                </a:solidFill>
              </a:rPr>
              <a:t>1 500 Kč</a:t>
            </a:r>
          </a:p>
          <a:p>
            <a:pPr marL="0" indent="0">
              <a:buNone/>
            </a:pPr>
            <a:r>
              <a:rPr lang="cs-CZ" sz="2400" b="1" dirty="0">
                <a:solidFill>
                  <a:srgbClr val="002060"/>
                </a:solidFill>
              </a:rPr>
              <a:t>5. přes </a:t>
            </a:r>
            <a:r>
              <a:rPr lang="cs-CZ" sz="2400" b="1" dirty="0">
                <a:solidFill>
                  <a:srgbClr val="00B050"/>
                </a:solidFill>
              </a:rPr>
              <a:t>10 000 Kč do 200 000 </a:t>
            </a:r>
            <a:r>
              <a:rPr lang="cs-CZ" sz="2400" b="1" dirty="0">
                <a:solidFill>
                  <a:srgbClr val="002060"/>
                </a:solidFill>
              </a:rPr>
              <a:t>Kč.........................    </a:t>
            </a:r>
            <a:r>
              <a:rPr lang="cs-CZ" sz="2400" b="1" dirty="0">
                <a:solidFill>
                  <a:srgbClr val="FF0000"/>
                </a:solidFill>
              </a:rPr>
              <a:t>1 500 Kč a 40 </a:t>
            </a:r>
            <a:r>
              <a:rPr lang="cs-CZ" sz="2400" b="1" dirty="0">
                <a:solidFill>
                  <a:srgbClr val="002060"/>
                </a:solidFill>
              </a:rPr>
              <a:t>Kč za každých za­počatých 1000 Kč, o kte­ré hodnota převyšuje 10 000 Kč,</a:t>
            </a:r>
          </a:p>
          <a:p>
            <a:pPr marL="0" indent="0">
              <a:buNone/>
            </a:pPr>
            <a:r>
              <a:rPr lang="cs-CZ" sz="2400" b="1" dirty="0">
                <a:solidFill>
                  <a:srgbClr val="002060"/>
                </a:solidFill>
              </a:rPr>
              <a:t>6. přes </a:t>
            </a:r>
            <a:r>
              <a:rPr lang="cs-CZ" sz="2400" b="1" dirty="0">
                <a:solidFill>
                  <a:srgbClr val="00B050"/>
                </a:solidFill>
              </a:rPr>
              <a:t>200 000 Kč do 10 000 000</a:t>
            </a:r>
            <a:r>
              <a:rPr lang="cs-CZ" sz="2400" b="1" dirty="0">
                <a:solidFill>
                  <a:srgbClr val="002060"/>
                </a:solidFill>
              </a:rPr>
              <a:t> Kč...................   </a:t>
            </a:r>
            <a:r>
              <a:rPr lang="cs-CZ" sz="2400" b="1" dirty="0">
                <a:solidFill>
                  <a:srgbClr val="FF0000"/>
                </a:solidFill>
              </a:rPr>
              <a:t>9 100 Kč a 40 </a:t>
            </a:r>
            <a:r>
              <a:rPr lang="cs-CZ" sz="2400" b="1" dirty="0">
                <a:solidFill>
                  <a:srgbClr val="002060"/>
                </a:solidFill>
              </a:rPr>
              <a:t>Kč za každých započatých 10 000 Kč, o které hodnota převyšuje 200 000 Kč,</a:t>
            </a:r>
          </a:p>
          <a:p>
            <a:pPr marL="0" indent="0">
              <a:buNone/>
            </a:pPr>
            <a:r>
              <a:rPr lang="cs-CZ" sz="2400" b="1" dirty="0">
                <a:solidFill>
                  <a:srgbClr val="002060"/>
                </a:solidFill>
              </a:rPr>
              <a:t>7. přes </a:t>
            </a:r>
            <a:r>
              <a:rPr lang="cs-CZ" sz="2400" b="1" dirty="0">
                <a:solidFill>
                  <a:srgbClr val="00B050"/>
                </a:solidFill>
              </a:rPr>
              <a:t>10 000 000 </a:t>
            </a:r>
            <a:r>
              <a:rPr lang="cs-CZ" sz="2400" b="1" dirty="0">
                <a:solidFill>
                  <a:srgbClr val="002060"/>
                </a:solidFill>
              </a:rPr>
              <a:t>Kč……………………………...........  </a:t>
            </a:r>
            <a:r>
              <a:rPr lang="cs-CZ" sz="2400" b="1" dirty="0">
                <a:solidFill>
                  <a:srgbClr val="FF0000"/>
                </a:solidFill>
              </a:rPr>
              <a:t>48 300 Kč a 40 </a:t>
            </a:r>
            <a:r>
              <a:rPr lang="cs-CZ" sz="2400" b="1" dirty="0">
                <a:solidFill>
                  <a:srgbClr val="002060"/>
                </a:solidFill>
              </a:rPr>
              <a:t>Kč za každých započatých 100 000 Kč, o které hodnota převyšuje 10 000 000 Kč.</a:t>
            </a:r>
          </a:p>
          <a:p>
            <a:r>
              <a:rPr lang="cs-CZ" sz="2400" b="1" dirty="0">
                <a:solidFill>
                  <a:srgbClr val="002060"/>
                </a:solidFill>
              </a:rPr>
              <a:t> </a:t>
            </a:r>
          </a:p>
          <a:p>
            <a:endParaRPr lang="cs-CZ" sz="2400" b="1" dirty="0">
              <a:solidFill>
                <a:srgbClr val="002060"/>
              </a:solidFill>
            </a:endParaRPr>
          </a:p>
        </p:txBody>
      </p:sp>
    </p:spTree>
    <p:extLst>
      <p:ext uri="{BB962C8B-B14F-4D97-AF65-F5344CB8AC3E}">
        <p14:creationId xmlns:p14="http://schemas.microsoft.com/office/powerpoint/2010/main" val="671143037"/>
      </p:ext>
    </p:extLst>
  </p:cSld>
  <p:clrMapOvr>
    <a:masterClrMapping/>
  </p:clrMapOvr>
  <p:transition spd="slow">
    <p:wipe dir="d"/>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188640"/>
            <a:ext cx="8077200" cy="1143000"/>
          </a:xfrm>
        </p:spPr>
        <p:txBody>
          <a:bodyPr/>
          <a:lstStyle/>
          <a:p>
            <a:pPr algn="ctr"/>
            <a:r>
              <a:rPr lang="cs-CZ" b="1" dirty="0">
                <a:solidFill>
                  <a:srgbClr val="00B0F0"/>
                </a:solidFill>
              </a:rPr>
              <a:t>Příklady odměny za úkon</a:t>
            </a:r>
          </a:p>
        </p:txBody>
      </p:sp>
      <p:sp>
        <p:nvSpPr>
          <p:cNvPr id="3" name="Zástupný symbol pro obsah 2"/>
          <p:cNvSpPr>
            <a:spLocks noGrp="1"/>
          </p:cNvSpPr>
          <p:nvPr>
            <p:ph idx="1"/>
          </p:nvPr>
        </p:nvSpPr>
        <p:spPr>
          <a:xfrm>
            <a:off x="755576" y="1196752"/>
            <a:ext cx="8077200" cy="5664631"/>
          </a:xfrm>
        </p:spPr>
        <p:txBody>
          <a:bodyPr>
            <a:normAutofit fontScale="92500"/>
          </a:bodyPr>
          <a:lstStyle/>
          <a:p>
            <a:r>
              <a:rPr lang="cs-CZ" sz="2800" b="1" dirty="0">
                <a:solidFill>
                  <a:srgbClr val="002060"/>
                </a:solidFill>
              </a:rPr>
              <a:t>O vydání klíčů od bytu: </a:t>
            </a:r>
            <a:r>
              <a:rPr lang="cs-CZ" sz="2800" b="1" dirty="0">
                <a:solidFill>
                  <a:srgbClr val="FF0000"/>
                </a:solidFill>
              </a:rPr>
              <a:t>1500 Kč.</a:t>
            </a:r>
          </a:p>
          <a:p>
            <a:r>
              <a:rPr lang="cs-CZ" sz="2800" b="1" dirty="0">
                <a:solidFill>
                  <a:srgbClr val="002060"/>
                </a:solidFill>
              </a:rPr>
              <a:t>Žaloba o 50.000 Kč: </a:t>
            </a:r>
            <a:r>
              <a:rPr lang="cs-CZ" sz="2800" b="1" dirty="0">
                <a:solidFill>
                  <a:srgbClr val="FF0000"/>
                </a:solidFill>
              </a:rPr>
              <a:t>3100 Kč.</a:t>
            </a:r>
          </a:p>
          <a:p>
            <a:r>
              <a:rPr lang="cs-CZ" sz="2800" b="1" dirty="0">
                <a:solidFill>
                  <a:srgbClr val="002060"/>
                </a:solidFill>
              </a:rPr>
              <a:t>Výživné na manželku 3000 Kč měsíčně: </a:t>
            </a:r>
            <a:r>
              <a:rPr lang="cs-CZ" sz="2800" b="1" dirty="0">
                <a:solidFill>
                  <a:srgbClr val="FF0000"/>
                </a:solidFill>
              </a:rPr>
              <a:t>8300 Kč.</a:t>
            </a:r>
          </a:p>
          <a:p>
            <a:r>
              <a:rPr lang="cs-CZ" sz="2800" b="1" dirty="0">
                <a:solidFill>
                  <a:srgbClr val="002060"/>
                </a:solidFill>
              </a:rPr>
              <a:t>Styk s dítětem: </a:t>
            </a:r>
            <a:r>
              <a:rPr lang="cs-CZ" sz="2800" b="1" dirty="0">
                <a:solidFill>
                  <a:srgbClr val="FF0000"/>
                </a:solidFill>
              </a:rPr>
              <a:t>1.000 Kč.</a:t>
            </a:r>
          </a:p>
          <a:p>
            <a:r>
              <a:rPr lang="cs-CZ" sz="2800" b="1" dirty="0">
                <a:solidFill>
                  <a:srgbClr val="002060"/>
                </a:solidFill>
              </a:rPr>
              <a:t>Kupní smlouva nemovitost 5 milionů Kč: </a:t>
            </a:r>
            <a:r>
              <a:rPr lang="cs-CZ" sz="2800" b="1" dirty="0">
                <a:solidFill>
                  <a:srgbClr val="FF0000"/>
                </a:solidFill>
              </a:rPr>
              <a:t>28.300 Kč.</a:t>
            </a:r>
          </a:p>
          <a:p>
            <a:r>
              <a:rPr lang="cs-CZ" sz="2800" b="1" dirty="0">
                <a:solidFill>
                  <a:srgbClr val="002060"/>
                </a:solidFill>
              </a:rPr>
              <a:t>O neplatnost výpovědi: </a:t>
            </a:r>
            <a:r>
              <a:rPr lang="cs-CZ" sz="2800" b="1" dirty="0">
                <a:solidFill>
                  <a:srgbClr val="FF0000"/>
                </a:solidFill>
              </a:rPr>
              <a:t>1500 Kč.</a:t>
            </a:r>
          </a:p>
          <a:p>
            <a:r>
              <a:rPr lang="cs-CZ" sz="2800" b="1" dirty="0">
                <a:solidFill>
                  <a:srgbClr val="002060"/>
                </a:solidFill>
              </a:rPr>
              <a:t>O vypořádání SJM v hodnotě 3 milionů aktiv a 940.000 pasiv: </a:t>
            </a:r>
            <a:r>
              <a:rPr lang="cs-CZ" sz="2800" b="1" dirty="0">
                <a:solidFill>
                  <a:srgbClr val="FF0000"/>
                </a:solidFill>
              </a:rPr>
              <a:t>24.060 Kč.</a:t>
            </a:r>
          </a:p>
          <a:p>
            <a:r>
              <a:rPr lang="cs-CZ" sz="2800" b="1" dirty="0">
                <a:solidFill>
                  <a:srgbClr val="002060"/>
                </a:solidFill>
              </a:rPr>
              <a:t>O tiskovou opravu: </a:t>
            </a:r>
            <a:r>
              <a:rPr lang="cs-CZ" sz="2800" b="1" dirty="0">
                <a:solidFill>
                  <a:srgbClr val="FF0000"/>
                </a:solidFill>
              </a:rPr>
              <a:t>2500 Kč.</a:t>
            </a:r>
          </a:p>
          <a:p>
            <a:r>
              <a:rPr lang="cs-CZ" sz="2800" b="1" dirty="0">
                <a:solidFill>
                  <a:srgbClr val="002060"/>
                </a:solidFill>
              </a:rPr>
              <a:t>O prodej podniku v hodnotě 20 milionů Kč: </a:t>
            </a:r>
            <a:r>
              <a:rPr lang="cs-CZ" sz="2800" b="1" dirty="0">
                <a:solidFill>
                  <a:srgbClr val="FF0000"/>
                </a:solidFill>
              </a:rPr>
              <a:t>52.300 Kč.</a:t>
            </a:r>
          </a:p>
          <a:p>
            <a:r>
              <a:rPr lang="cs-CZ" sz="2800" b="1" dirty="0">
                <a:solidFill>
                  <a:srgbClr val="002060"/>
                </a:solidFill>
              </a:rPr>
              <a:t>O zbavení svéprávnosti: </a:t>
            </a:r>
            <a:r>
              <a:rPr lang="cs-CZ" sz="2800" b="1" dirty="0">
                <a:solidFill>
                  <a:srgbClr val="FF0000"/>
                </a:solidFill>
              </a:rPr>
              <a:t>1000 Kč.</a:t>
            </a:r>
          </a:p>
          <a:p>
            <a:r>
              <a:rPr lang="cs-CZ" sz="2800" b="1" dirty="0">
                <a:solidFill>
                  <a:srgbClr val="002060"/>
                </a:solidFill>
              </a:rPr>
              <a:t>O vrácení řidičského průkazu: </a:t>
            </a:r>
            <a:r>
              <a:rPr lang="cs-CZ" sz="2800" b="1" dirty="0">
                <a:solidFill>
                  <a:srgbClr val="FF0000"/>
                </a:solidFill>
              </a:rPr>
              <a:t>1000 Kč.</a:t>
            </a:r>
          </a:p>
          <a:p>
            <a:endParaRPr lang="cs-CZ" dirty="0"/>
          </a:p>
        </p:txBody>
      </p:sp>
    </p:spTree>
    <p:extLst>
      <p:ext uri="{BB962C8B-B14F-4D97-AF65-F5344CB8AC3E}">
        <p14:creationId xmlns:p14="http://schemas.microsoft.com/office/powerpoint/2010/main" val="3714381615"/>
      </p:ext>
    </p:extLst>
  </p:cSld>
  <p:clrMapOvr>
    <a:masterClrMapping/>
  </p:clrMapOvr>
  <p:transition spd="slow">
    <p:wipe dir="d"/>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93440" y="-315416"/>
            <a:ext cx="8077200" cy="1143000"/>
          </a:xfrm>
        </p:spPr>
        <p:txBody>
          <a:bodyPr/>
          <a:lstStyle/>
          <a:p>
            <a:pPr algn="ctr"/>
            <a:r>
              <a:rPr lang="cs-CZ" b="1" dirty="0">
                <a:solidFill>
                  <a:srgbClr val="00B0F0"/>
                </a:solidFill>
              </a:rPr>
              <a:t>Úkony právní služby (plně)</a:t>
            </a:r>
          </a:p>
        </p:txBody>
      </p:sp>
      <p:sp>
        <p:nvSpPr>
          <p:cNvPr id="3" name="Zástupný symbol pro obsah 2"/>
          <p:cNvSpPr>
            <a:spLocks noGrp="1"/>
          </p:cNvSpPr>
          <p:nvPr>
            <p:ph idx="1"/>
          </p:nvPr>
        </p:nvSpPr>
        <p:spPr>
          <a:xfrm>
            <a:off x="539552" y="548680"/>
            <a:ext cx="8784976" cy="6480719"/>
          </a:xfrm>
        </p:spPr>
        <p:txBody>
          <a:bodyPr>
            <a:noAutofit/>
          </a:bodyPr>
          <a:lstStyle/>
          <a:p>
            <a:pPr lvl="0"/>
            <a:r>
              <a:rPr lang="cs-CZ" sz="2400" b="1" dirty="0">
                <a:solidFill>
                  <a:srgbClr val="002060"/>
                </a:solidFill>
              </a:rPr>
              <a:t>převzetí a příprava zastoupení nebo obhajoby,</a:t>
            </a:r>
          </a:p>
          <a:p>
            <a:pPr lvl="0"/>
            <a:r>
              <a:rPr lang="cs-CZ" sz="2400" b="1" dirty="0">
                <a:solidFill>
                  <a:srgbClr val="002060"/>
                </a:solidFill>
              </a:rPr>
              <a:t>první porada s klientem včetně převzetí a přípravy (ex offo),</a:t>
            </a:r>
          </a:p>
          <a:p>
            <a:pPr lvl="0"/>
            <a:r>
              <a:rPr lang="cs-CZ" sz="2400" b="1" dirty="0">
                <a:solidFill>
                  <a:srgbClr val="002060"/>
                </a:solidFill>
              </a:rPr>
              <a:t>další porada s klientem přesahující jednu hodinu,</a:t>
            </a:r>
          </a:p>
          <a:p>
            <a:pPr lvl="0"/>
            <a:r>
              <a:rPr lang="cs-CZ" sz="2400" b="1" dirty="0">
                <a:solidFill>
                  <a:srgbClr val="002060"/>
                </a:solidFill>
              </a:rPr>
              <a:t>písemné podání nebo návrh ve věci samé, výzva k plnění,</a:t>
            </a:r>
          </a:p>
          <a:p>
            <a:pPr lvl="0"/>
            <a:r>
              <a:rPr lang="cs-CZ" sz="2400" b="1" dirty="0">
                <a:solidFill>
                  <a:srgbClr val="002060"/>
                </a:solidFill>
              </a:rPr>
              <a:t>účast při vyšetřovacích úkonech či úkonech správního či soud. orgánu za každé započaté dvě hodiny,</a:t>
            </a:r>
          </a:p>
          <a:p>
            <a:pPr lvl="0"/>
            <a:r>
              <a:rPr lang="cs-CZ" sz="2400" b="1" dirty="0">
                <a:solidFill>
                  <a:srgbClr val="002060"/>
                </a:solidFill>
              </a:rPr>
              <a:t>prostudování spisu při skončení vyšetřování, za každé 2 hod,</a:t>
            </a:r>
          </a:p>
          <a:p>
            <a:pPr lvl="0"/>
            <a:r>
              <a:rPr lang="cs-CZ" sz="2400" b="1" dirty="0">
                <a:solidFill>
                  <a:srgbClr val="002060"/>
                </a:solidFill>
              </a:rPr>
              <a:t>sepsání právního rozboru věci,</a:t>
            </a:r>
          </a:p>
          <a:p>
            <a:pPr lvl="0"/>
            <a:r>
              <a:rPr lang="cs-CZ" sz="2400" b="1" dirty="0">
                <a:solidFill>
                  <a:srgbClr val="002060"/>
                </a:solidFill>
              </a:rPr>
              <a:t>jednání s protistranou, a to každé dvě započaté hodiny,</a:t>
            </a:r>
          </a:p>
          <a:p>
            <a:pPr lvl="0"/>
            <a:r>
              <a:rPr lang="cs-CZ" sz="2400" b="1" dirty="0">
                <a:solidFill>
                  <a:srgbClr val="002060"/>
                </a:solidFill>
              </a:rPr>
              <a:t>návrh na předběžné opatření před zahájením řízení, odvolání proti rozhodnutí o </a:t>
            </a:r>
            <a:r>
              <a:rPr lang="cs-CZ" sz="2400" b="1" dirty="0" err="1">
                <a:solidFill>
                  <a:srgbClr val="002060"/>
                </a:solidFill>
              </a:rPr>
              <a:t>předb</a:t>
            </a:r>
            <a:r>
              <a:rPr lang="cs-CZ" sz="2400" b="1" dirty="0">
                <a:solidFill>
                  <a:srgbClr val="002060"/>
                </a:solidFill>
              </a:rPr>
              <a:t>. </a:t>
            </a:r>
            <a:r>
              <a:rPr lang="cs-CZ" sz="2400" b="1" dirty="0" err="1">
                <a:solidFill>
                  <a:srgbClr val="002060"/>
                </a:solidFill>
              </a:rPr>
              <a:t>opatř</a:t>
            </a:r>
            <a:r>
              <a:rPr lang="cs-CZ" sz="2400" b="1" dirty="0">
                <a:solidFill>
                  <a:srgbClr val="002060"/>
                </a:solidFill>
              </a:rPr>
              <a:t>., vyjádření k nim,</a:t>
            </a:r>
          </a:p>
          <a:p>
            <a:pPr lvl="0"/>
            <a:r>
              <a:rPr lang="cs-CZ" sz="2400" b="1" dirty="0">
                <a:solidFill>
                  <a:srgbClr val="002060"/>
                </a:solidFill>
              </a:rPr>
              <a:t>odvolání, dovolání, návrh na obnovu řízení, žaloba pro zmatečnost,  stížnost či vyjádření k nim,</a:t>
            </a:r>
          </a:p>
          <a:p>
            <a:pPr lvl="0"/>
            <a:r>
              <a:rPr lang="cs-CZ" sz="2400" b="1" dirty="0">
                <a:solidFill>
                  <a:srgbClr val="002060"/>
                </a:solidFill>
              </a:rPr>
              <a:t>podnět k podání stížnosti pro porušení zákona a vyjádření k ní,</a:t>
            </a:r>
          </a:p>
          <a:p>
            <a:pPr lvl="0"/>
            <a:r>
              <a:rPr lang="cs-CZ" sz="2400" b="1" dirty="0">
                <a:solidFill>
                  <a:srgbClr val="002060"/>
                </a:solidFill>
              </a:rPr>
              <a:t>sepsání listiny o právním jednání.</a:t>
            </a:r>
          </a:p>
          <a:p>
            <a:endParaRPr lang="cs-CZ" sz="2400" b="1" dirty="0">
              <a:solidFill>
                <a:srgbClr val="002060"/>
              </a:solidFill>
            </a:endParaRPr>
          </a:p>
        </p:txBody>
      </p:sp>
    </p:spTree>
    <p:extLst>
      <p:ext uri="{BB962C8B-B14F-4D97-AF65-F5344CB8AC3E}">
        <p14:creationId xmlns:p14="http://schemas.microsoft.com/office/powerpoint/2010/main" val="2055315181"/>
      </p:ext>
    </p:extLst>
  </p:cSld>
  <p:clrMapOvr>
    <a:masterClrMapping/>
  </p:clrMapOvr>
  <p:transition spd="slow">
    <p:wipe dir="d"/>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93440" y="0"/>
            <a:ext cx="8077200" cy="1143000"/>
          </a:xfrm>
        </p:spPr>
        <p:txBody>
          <a:bodyPr>
            <a:normAutofit/>
          </a:bodyPr>
          <a:lstStyle/>
          <a:p>
            <a:pPr algn="ctr"/>
            <a:r>
              <a:rPr lang="cs-CZ" b="1" dirty="0">
                <a:solidFill>
                  <a:srgbClr val="00B0F0"/>
                </a:solidFill>
              </a:rPr>
              <a:t>Úkony právní služby (polovinou)</a:t>
            </a:r>
          </a:p>
        </p:txBody>
      </p:sp>
      <p:sp>
        <p:nvSpPr>
          <p:cNvPr id="3" name="Zástupný symbol pro obsah 2"/>
          <p:cNvSpPr>
            <a:spLocks noGrp="1"/>
          </p:cNvSpPr>
          <p:nvPr>
            <p:ph idx="1"/>
          </p:nvPr>
        </p:nvSpPr>
        <p:spPr>
          <a:xfrm>
            <a:off x="539552" y="980728"/>
            <a:ext cx="8784976" cy="6480719"/>
          </a:xfrm>
        </p:spPr>
        <p:txBody>
          <a:bodyPr>
            <a:noAutofit/>
          </a:bodyPr>
          <a:lstStyle/>
          <a:p>
            <a:pPr lvl="0"/>
            <a:r>
              <a:rPr lang="cs-CZ" sz="2500" b="1" dirty="0">
                <a:solidFill>
                  <a:srgbClr val="002060"/>
                </a:solidFill>
              </a:rPr>
              <a:t>návrh na předběžné opatření, dojde-li k němu po zahájení řízení, návrh na zajištění důkazů nebo dědictví,</a:t>
            </a:r>
          </a:p>
          <a:p>
            <a:pPr lvl="0"/>
            <a:r>
              <a:rPr lang="cs-CZ" sz="2500" b="1" dirty="0">
                <a:solidFill>
                  <a:srgbClr val="002060"/>
                </a:solidFill>
              </a:rPr>
              <a:t>návrh na opravu odůvodnění, na odstranění následků zmeškání lhůty, na změnu rozhodnutí o plnění,</a:t>
            </a:r>
          </a:p>
          <a:p>
            <a:pPr lvl="0"/>
            <a:r>
              <a:rPr lang="cs-CZ" sz="2500" b="1" dirty="0">
                <a:solidFill>
                  <a:srgbClr val="002060"/>
                </a:solidFill>
              </a:rPr>
              <a:t>odvolání proti rozhodnutí, pokud nejde o rozhodnutí ve věci samé, a vyjádření k takovému odvolání,</a:t>
            </a:r>
          </a:p>
          <a:p>
            <a:pPr lvl="0"/>
            <a:r>
              <a:rPr lang="cs-CZ" sz="2500" b="1" dirty="0">
                <a:solidFill>
                  <a:srgbClr val="002060"/>
                </a:solidFill>
              </a:rPr>
              <a:t>návrhy a stížnosti ve věcech, ve kterých se rozhoduje ve veřejném zasedání, a vyjádření k nim,</a:t>
            </a:r>
          </a:p>
          <a:p>
            <a:pPr lvl="0"/>
            <a:r>
              <a:rPr lang="cs-CZ" sz="2500" b="1" dirty="0">
                <a:solidFill>
                  <a:srgbClr val="002060"/>
                </a:solidFill>
              </a:rPr>
              <a:t>za první poradu s klientem, návrh na zahájení řízení, vyjádření k návrhu, zastupování a sepis odvolání u výkonu rozhod.,</a:t>
            </a:r>
          </a:p>
          <a:p>
            <a:pPr lvl="0"/>
            <a:r>
              <a:rPr lang="cs-CZ" sz="2500" b="1" dirty="0">
                <a:solidFill>
                  <a:srgbClr val="002060"/>
                </a:solidFill>
              </a:rPr>
              <a:t>účast při jednání s vyhlášením rozhodnutí,</a:t>
            </a:r>
          </a:p>
          <a:p>
            <a:pPr lvl="0"/>
            <a:r>
              <a:rPr lang="cs-CZ" sz="2500" b="1" dirty="0">
                <a:solidFill>
                  <a:srgbClr val="002060"/>
                </a:solidFill>
              </a:rPr>
              <a:t>účast při přípravě jednání,</a:t>
            </a:r>
          </a:p>
          <a:p>
            <a:pPr lvl="0"/>
            <a:r>
              <a:rPr lang="cs-CZ" sz="2500" b="1" dirty="0">
                <a:solidFill>
                  <a:srgbClr val="002060"/>
                </a:solidFill>
              </a:rPr>
              <a:t>jednoduchá výzva k plnění.</a:t>
            </a:r>
          </a:p>
          <a:p>
            <a:pPr marL="0" indent="0">
              <a:buNone/>
            </a:pPr>
            <a:endParaRPr lang="cs-CZ" sz="2500" b="1" dirty="0">
              <a:solidFill>
                <a:srgbClr val="002060"/>
              </a:solidFill>
            </a:endParaRPr>
          </a:p>
          <a:p>
            <a:pPr marL="0" indent="0">
              <a:buNone/>
            </a:pPr>
            <a:endParaRPr lang="cs-CZ" sz="2500" b="1" dirty="0">
              <a:solidFill>
                <a:srgbClr val="002060"/>
              </a:solidFill>
            </a:endParaRPr>
          </a:p>
        </p:txBody>
      </p:sp>
    </p:spTree>
    <p:extLst>
      <p:ext uri="{BB962C8B-B14F-4D97-AF65-F5344CB8AC3E}">
        <p14:creationId xmlns:p14="http://schemas.microsoft.com/office/powerpoint/2010/main" val="381158904"/>
      </p:ext>
    </p:extLst>
  </p:cSld>
  <p:clrMapOvr>
    <a:masterClrMapping/>
  </p:clrMapOvr>
  <p:transition spd="slow">
    <p:wipe dir="d"/>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827584" y="188640"/>
            <a:ext cx="8077200" cy="1143000"/>
          </a:xfrm>
        </p:spPr>
        <p:txBody>
          <a:bodyPr/>
          <a:lstStyle/>
          <a:p>
            <a:pPr algn="ctr"/>
            <a:r>
              <a:rPr lang="cs-CZ" b="1" dirty="0">
                <a:solidFill>
                  <a:srgbClr val="00B0F0"/>
                </a:solidFill>
              </a:rPr>
              <a:t>Rizika mimosmluvní odměny</a:t>
            </a:r>
          </a:p>
        </p:txBody>
      </p:sp>
      <p:sp>
        <p:nvSpPr>
          <p:cNvPr id="3" name="Content Placeholder 2"/>
          <p:cNvSpPr>
            <a:spLocks noGrp="1"/>
          </p:cNvSpPr>
          <p:nvPr>
            <p:ph idx="1"/>
            <p:custDataLst>
              <p:tags r:id="rId3"/>
            </p:custDataLst>
          </p:nvPr>
        </p:nvSpPr>
        <p:spPr>
          <a:xfrm>
            <a:off x="827584" y="1412776"/>
            <a:ext cx="8077200" cy="5616624"/>
          </a:xfrm>
        </p:spPr>
        <p:txBody>
          <a:bodyPr>
            <a:normAutofit fontScale="77500" lnSpcReduction="20000"/>
          </a:bodyPr>
          <a:lstStyle/>
          <a:p>
            <a:r>
              <a:rPr lang="cs-CZ" sz="4000" b="1" dirty="0">
                <a:solidFill>
                  <a:srgbClr val="002060"/>
                </a:solidFill>
              </a:rPr>
              <a:t>Účtování důsledně podle Advokátního tarifu.</a:t>
            </a:r>
          </a:p>
          <a:p>
            <a:r>
              <a:rPr lang="cs-CZ" sz="4000" b="1" dirty="0">
                <a:solidFill>
                  <a:srgbClr val="002060"/>
                </a:solidFill>
              </a:rPr>
              <a:t>Mnohé činnosti vykoná advokát zdarma.</a:t>
            </a:r>
          </a:p>
          <a:p>
            <a:r>
              <a:rPr lang="cs-CZ" sz="4000" b="1" dirty="0">
                <a:solidFill>
                  <a:srgbClr val="002060"/>
                </a:solidFill>
              </a:rPr>
              <a:t>Naopak u penězi ocenitelných plnění jde často o nemorální částky.</a:t>
            </a:r>
          </a:p>
          <a:p>
            <a:r>
              <a:rPr lang="cs-CZ" sz="4000" b="1" dirty="0">
                <a:solidFill>
                  <a:srgbClr val="002060"/>
                </a:solidFill>
              </a:rPr>
              <a:t>Pro většina složitějších nebo nových případů nemá AT jasnou odpověď.</a:t>
            </a:r>
          </a:p>
          <a:p>
            <a:r>
              <a:rPr lang="cs-CZ" sz="4000" b="1" dirty="0">
                <a:solidFill>
                  <a:srgbClr val="002060"/>
                </a:solidFill>
              </a:rPr>
              <a:t>Často několik možností výkladu.</a:t>
            </a:r>
          </a:p>
          <a:p>
            <a:r>
              <a:rPr lang="cs-CZ" sz="4000" b="1" dirty="0">
                <a:solidFill>
                  <a:srgbClr val="002060"/>
                </a:solidFill>
              </a:rPr>
              <a:t>Soudy se snaží odměnu krátit a tam, kde připadá v úvahu více výkladů, použije často ten méně příznivý pro advokáta. Proto s tímto postupem počítejte!</a:t>
            </a:r>
          </a:p>
          <a:p>
            <a:r>
              <a:rPr lang="cs-CZ" sz="4000" b="1" dirty="0">
                <a:solidFill>
                  <a:srgbClr val="002060"/>
                </a:solidFill>
              </a:rPr>
              <a:t>Nastává doba lovu na advokáty!</a:t>
            </a:r>
          </a:p>
          <a:p>
            <a:endParaRPr lang="cs-CZ" dirty="0">
              <a:solidFill>
                <a:srgbClr val="002060"/>
              </a:solidFill>
            </a:endParaRPr>
          </a:p>
          <a:p>
            <a:endParaRPr lang="cs-CZ" dirty="0">
              <a:solidFill>
                <a:srgbClr val="002060"/>
              </a:solidFill>
            </a:endParaRPr>
          </a:p>
        </p:txBody>
      </p:sp>
    </p:spTree>
    <p:custDataLst>
      <p:tags r:id="rId1"/>
    </p:custDataLst>
    <p:extLst>
      <p:ext uri="{BB962C8B-B14F-4D97-AF65-F5344CB8AC3E}">
        <p14:creationId xmlns:p14="http://schemas.microsoft.com/office/powerpoint/2010/main" val="4062515303"/>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9928362-065E-4F59-9B7B-B66E159A4E24}"/>
              </a:ext>
            </a:extLst>
          </p:cNvPr>
          <p:cNvSpPr>
            <a:spLocks noGrp="1"/>
          </p:cNvSpPr>
          <p:nvPr>
            <p:ph type="title"/>
          </p:nvPr>
        </p:nvSpPr>
        <p:spPr>
          <a:xfrm>
            <a:off x="628650" y="135093"/>
            <a:ext cx="7886700" cy="994172"/>
          </a:xfrm>
        </p:spPr>
        <p:txBody>
          <a:bodyPr>
            <a:normAutofit fontScale="90000"/>
          </a:bodyPr>
          <a:lstStyle/>
          <a:p>
            <a:pPr algn="ctr"/>
            <a:r>
              <a:rPr lang="cs-CZ" b="1" dirty="0">
                <a:solidFill>
                  <a:srgbClr val="7030A0"/>
                </a:solidFill>
              </a:rPr>
              <a:t>Řízení o určení vlastnického práva</a:t>
            </a:r>
          </a:p>
        </p:txBody>
      </p:sp>
      <p:sp>
        <p:nvSpPr>
          <p:cNvPr id="3" name="Obdélník 2">
            <a:extLst>
              <a:ext uri="{FF2B5EF4-FFF2-40B4-BE49-F238E27FC236}">
                <a16:creationId xmlns:a16="http://schemas.microsoft.com/office/drawing/2014/main" id="{4FB330AB-643F-4A06-8A48-8AE7F0196C76}"/>
              </a:ext>
            </a:extLst>
          </p:cNvPr>
          <p:cNvSpPr/>
          <p:nvPr/>
        </p:nvSpPr>
        <p:spPr>
          <a:xfrm>
            <a:off x="1088641" y="1160242"/>
            <a:ext cx="7424531" cy="5638980"/>
          </a:xfrm>
          <a:prstGeom prst="rect">
            <a:avLst/>
          </a:prstGeom>
        </p:spPr>
        <p:txBody>
          <a:bodyPr wrap="square">
            <a:spAutoFit/>
          </a:bodyPr>
          <a:lstStyle/>
          <a:p>
            <a:pPr>
              <a:lnSpc>
                <a:spcPct val="107000"/>
              </a:lnSpc>
            </a:pPr>
            <a:r>
              <a:rPr lang="cs-CZ" sz="2600" b="1" dirty="0">
                <a:solidFill>
                  <a:srgbClr val="FF0000"/>
                </a:solidFill>
                <a:ea typeface="Calibri" panose="020F0502020204030204" pitchFamily="34" charset="0"/>
              </a:rPr>
              <a:t>Nález Ústavního soudu ze dne 17. 10. 2017, </a:t>
            </a:r>
            <a:r>
              <a:rPr lang="cs-CZ" sz="2600" b="1" dirty="0" err="1">
                <a:solidFill>
                  <a:srgbClr val="FF0000"/>
                </a:solidFill>
                <a:ea typeface="Calibri" panose="020F0502020204030204" pitchFamily="34" charset="0"/>
              </a:rPr>
              <a:t>sp</a:t>
            </a:r>
            <a:r>
              <a:rPr lang="cs-CZ" sz="2600" b="1" dirty="0">
                <a:solidFill>
                  <a:srgbClr val="FF0000"/>
                </a:solidFill>
                <a:ea typeface="Calibri" panose="020F0502020204030204" pitchFamily="34" charset="0"/>
              </a:rPr>
              <a:t>. zn. I. ÚS 269/16: </a:t>
            </a:r>
          </a:p>
          <a:p>
            <a:pPr>
              <a:lnSpc>
                <a:spcPct val="107000"/>
              </a:lnSpc>
            </a:pPr>
            <a:r>
              <a:rPr lang="cs-CZ" sz="2600" b="1" dirty="0">
                <a:ea typeface="Calibri" panose="020F0502020204030204" pitchFamily="34" charset="0"/>
              </a:rPr>
              <a:t>Při rozhodování o náhradě nákladů v řízení o žalobě na určení vlastnického práva je soud povinen při absenci ověřitelného údaje o ceně nemovitosti vyjít z § 9 odst. 3 písm. a), resp. z § 9 odst. 4 písm. b) AT, tedy z fixní hodnoty ve výši 35.000, resp. 50.000 Kč.</a:t>
            </a:r>
          </a:p>
          <a:p>
            <a:pPr>
              <a:lnSpc>
                <a:spcPct val="107000"/>
              </a:lnSpc>
            </a:pPr>
            <a:r>
              <a:rPr lang="cs-CZ" sz="2600" b="1" dirty="0">
                <a:ea typeface="Calibri" panose="020F0502020204030204" pitchFamily="34" charset="0"/>
              </a:rPr>
              <a:t>ÚS obecně pochybuje, že je možné určovat cenu z dokladů založených ve spise s ohledem na nahodilost takových dokladů. Účastník musí mít možnost určit si představu nákladech předem, minimálně zda se budou pohybovat v desítkách či ve stovkách tisíc korun.</a:t>
            </a:r>
          </a:p>
        </p:txBody>
      </p:sp>
      <p:sp>
        <p:nvSpPr>
          <p:cNvPr id="6" name="Zástupný obsah 5">
            <a:extLst>
              <a:ext uri="{FF2B5EF4-FFF2-40B4-BE49-F238E27FC236}">
                <a16:creationId xmlns:a16="http://schemas.microsoft.com/office/drawing/2014/main" id="{34CECA59-DA0D-4445-97D3-5B84DA30355C}"/>
              </a:ext>
            </a:extLst>
          </p:cNvPr>
          <p:cNvSpPr>
            <a:spLocks noGrp="1"/>
          </p:cNvSpPr>
          <p:nvPr>
            <p:ph idx="1"/>
          </p:nvPr>
        </p:nvSpPr>
        <p:spPr>
          <a:xfrm flipH="1" flipV="1">
            <a:off x="8839200" y="5893776"/>
            <a:ext cx="2069504" cy="964224"/>
          </a:xfrm>
        </p:spPr>
        <p:txBody>
          <a:bodyPr/>
          <a:lstStyle/>
          <a:p>
            <a:endParaRPr lang="cs-CZ" dirty="0"/>
          </a:p>
        </p:txBody>
      </p:sp>
    </p:spTree>
    <p:extLst>
      <p:ext uri="{BB962C8B-B14F-4D97-AF65-F5344CB8AC3E}">
        <p14:creationId xmlns:p14="http://schemas.microsoft.com/office/powerpoint/2010/main" val="2455262466"/>
      </p:ext>
    </p:extLst>
  </p:cSld>
  <p:clrMapOvr>
    <a:masterClrMapping/>
  </p:clrMapOvr>
  <p:transition spd="slow">
    <p:wipe dir="d"/>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27584" y="-28336"/>
            <a:ext cx="8077200" cy="1143000"/>
          </a:xfrm>
        </p:spPr>
        <p:txBody>
          <a:bodyPr/>
          <a:lstStyle/>
          <a:p>
            <a:pPr algn="ctr"/>
            <a:r>
              <a:rPr lang="cs-CZ" b="1" dirty="0">
                <a:solidFill>
                  <a:srgbClr val="00B0F0"/>
                </a:solidFill>
              </a:rPr>
              <a:t>Hotovostní platby</a:t>
            </a:r>
          </a:p>
        </p:txBody>
      </p:sp>
      <p:sp>
        <p:nvSpPr>
          <p:cNvPr id="3" name="Zástupný symbol pro obsah 2"/>
          <p:cNvSpPr>
            <a:spLocks noGrp="1"/>
          </p:cNvSpPr>
          <p:nvPr>
            <p:ph idx="1"/>
          </p:nvPr>
        </p:nvSpPr>
        <p:spPr>
          <a:xfrm>
            <a:off x="755576" y="1066167"/>
            <a:ext cx="8077200" cy="5760640"/>
          </a:xfrm>
        </p:spPr>
        <p:txBody>
          <a:bodyPr>
            <a:normAutofit/>
          </a:bodyPr>
          <a:lstStyle/>
          <a:p>
            <a:r>
              <a:rPr lang="cs-CZ" b="1" dirty="0">
                <a:solidFill>
                  <a:srgbClr val="002060"/>
                </a:solidFill>
              </a:rPr>
              <a:t>Maximálně do výše </a:t>
            </a:r>
            <a:r>
              <a:rPr lang="cs-CZ" b="1" dirty="0">
                <a:solidFill>
                  <a:srgbClr val="FF0000"/>
                </a:solidFill>
              </a:rPr>
              <a:t>270.000 Kč </a:t>
            </a:r>
            <a:r>
              <a:rPr lang="cs-CZ" b="1" dirty="0">
                <a:solidFill>
                  <a:srgbClr val="002060"/>
                </a:solidFill>
              </a:rPr>
              <a:t>(čl. 2 odst. 2 usnesení č. 7/2004 Věstníku, o provádění úschov) - účinnost od 27. 5. 2015.</a:t>
            </a:r>
          </a:p>
          <a:p>
            <a:r>
              <a:rPr lang="cs-CZ" b="1" dirty="0">
                <a:solidFill>
                  <a:srgbClr val="002060"/>
                </a:solidFill>
              </a:rPr>
              <a:t>Při větších částkách nutný bezhotovostní převod.</a:t>
            </a:r>
          </a:p>
          <a:p>
            <a:r>
              <a:rPr lang="cs-CZ" b="1" dirty="0">
                <a:solidFill>
                  <a:srgbClr val="002060"/>
                </a:solidFill>
              </a:rPr>
              <a:t>Odměna při úschově: </a:t>
            </a:r>
            <a:r>
              <a:rPr lang="cs-CZ" b="1" dirty="0">
                <a:solidFill>
                  <a:srgbClr val="FF0000"/>
                </a:solidFill>
              </a:rPr>
              <a:t>10 % z ročního příjmu </a:t>
            </a:r>
            <a:r>
              <a:rPr lang="cs-CZ" b="1" dirty="0">
                <a:solidFill>
                  <a:srgbClr val="002060"/>
                </a:solidFill>
              </a:rPr>
              <a:t>ze spravovaného majetku, nejméně 1000 Kč ročně (§ 6 odst. 2 AT).</a:t>
            </a:r>
          </a:p>
          <a:p>
            <a:r>
              <a:rPr lang="cs-CZ" b="1" dirty="0">
                <a:solidFill>
                  <a:srgbClr val="002060"/>
                </a:solidFill>
              </a:rPr>
              <a:t>Konverze dokumentů a ověření podpisu:    </a:t>
            </a:r>
            <a:r>
              <a:rPr lang="cs-CZ" b="1" dirty="0">
                <a:solidFill>
                  <a:srgbClr val="FF0000"/>
                </a:solidFill>
              </a:rPr>
              <a:t>30 Kč</a:t>
            </a:r>
            <a:r>
              <a:rPr lang="cs-CZ" b="1" dirty="0">
                <a:solidFill>
                  <a:srgbClr val="002060"/>
                </a:solidFill>
              </a:rPr>
              <a:t> za kus či stránku (§ 6 odst. 3, 4 AT).</a:t>
            </a:r>
          </a:p>
        </p:txBody>
      </p:sp>
    </p:spTree>
    <p:extLst>
      <p:ext uri="{BB962C8B-B14F-4D97-AF65-F5344CB8AC3E}">
        <p14:creationId xmlns:p14="http://schemas.microsoft.com/office/powerpoint/2010/main" val="1714579814"/>
      </p:ext>
    </p:extLst>
  </p:cSld>
  <p:clrMapOvr>
    <a:masterClrMapping/>
  </p:clrMapOvr>
  <p:transition spd="slow">
    <p:wipe di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899592" y="116632"/>
            <a:ext cx="8077200" cy="980728"/>
          </a:xfrm>
        </p:spPr>
        <p:txBody>
          <a:bodyPr/>
          <a:lstStyle/>
          <a:p>
            <a:pPr algn="ctr"/>
            <a:r>
              <a:rPr lang="cs-CZ" b="1" dirty="0">
                <a:solidFill>
                  <a:srgbClr val="00B0F0"/>
                </a:solidFill>
              </a:rPr>
              <a:t>Prameny</a:t>
            </a:r>
          </a:p>
        </p:txBody>
      </p:sp>
      <p:sp>
        <p:nvSpPr>
          <p:cNvPr id="5" name="Content Placeholder 4"/>
          <p:cNvSpPr>
            <a:spLocks noGrp="1"/>
          </p:cNvSpPr>
          <p:nvPr>
            <p:ph idx="1"/>
            <p:custDataLst>
              <p:tags r:id="rId3"/>
            </p:custDataLst>
          </p:nvPr>
        </p:nvSpPr>
        <p:spPr>
          <a:xfrm>
            <a:off x="755576" y="1087149"/>
            <a:ext cx="8077200" cy="5760640"/>
          </a:xfrm>
        </p:spPr>
        <p:txBody>
          <a:bodyPr>
            <a:normAutofit fontScale="85000" lnSpcReduction="20000"/>
          </a:bodyPr>
          <a:lstStyle/>
          <a:p>
            <a:r>
              <a:rPr lang="cs-CZ" altLang="cs-CZ" b="1" dirty="0">
                <a:solidFill>
                  <a:srgbClr val="002060"/>
                </a:solidFill>
              </a:rPr>
              <a:t>Zákon č. 85/1996 Sb., o advokacii</a:t>
            </a:r>
          </a:p>
          <a:p>
            <a:r>
              <a:rPr lang="cs-CZ" altLang="cs-CZ" b="1" dirty="0">
                <a:solidFill>
                  <a:srgbClr val="002060"/>
                </a:solidFill>
              </a:rPr>
              <a:t>Vyhláška č. 177/1996 Sb., advokátní tarif</a:t>
            </a:r>
          </a:p>
          <a:p>
            <a:r>
              <a:rPr lang="cs-CZ" altLang="cs-CZ" b="1" dirty="0">
                <a:solidFill>
                  <a:srgbClr val="002060"/>
                </a:solidFill>
              </a:rPr>
              <a:t>Usnesení představenstva ČAK ze dne 31. 10. 1996,    č. 1/1997 Věstníku </a:t>
            </a:r>
            <a:r>
              <a:rPr lang="cs-CZ" altLang="cs-CZ" b="1" dirty="0">
                <a:solidFill>
                  <a:srgbClr val="FF0000"/>
                </a:solidFill>
              </a:rPr>
              <a:t>Etická pravidla</a:t>
            </a:r>
          </a:p>
          <a:p>
            <a:r>
              <a:rPr lang="cs-CZ" altLang="cs-CZ" b="1" dirty="0">
                <a:solidFill>
                  <a:srgbClr val="002060"/>
                </a:solidFill>
              </a:rPr>
              <a:t>Usnesení představenstva ČAK ze dne 8. 11. 1999,       č. 9/1999 Věstníku, o dokumentaci advokáta při poskytování právních služeb</a:t>
            </a:r>
          </a:p>
          <a:p>
            <a:r>
              <a:rPr lang="cs-CZ" altLang="cs-CZ" b="1" dirty="0">
                <a:solidFill>
                  <a:srgbClr val="002060"/>
                </a:solidFill>
              </a:rPr>
              <a:t>Usnesení představenstva ČAK ze dne 28. června 2004, č. 7/2004 Věstníku (úschovy)</a:t>
            </a:r>
          </a:p>
          <a:p>
            <a:r>
              <a:rPr lang="cs-CZ" altLang="cs-CZ" b="1" dirty="0">
                <a:solidFill>
                  <a:srgbClr val="002060"/>
                </a:solidFill>
              </a:rPr>
              <a:t>Usnesení představenstva ČAK ze dne 11. 9. 2008,      č. 2/2008 Věstníku (proti legalizaci výnosů z trestné činnosti a financování terorismu)</a:t>
            </a:r>
          </a:p>
          <a:p>
            <a:r>
              <a:rPr lang="cs-CZ" altLang="cs-CZ" b="1" dirty="0">
                <a:solidFill>
                  <a:srgbClr val="002060"/>
                </a:solidFill>
              </a:rPr>
              <a:t>Sbírky kárných rozhodnutí (vydává Česká advokátní komora jako zvláštní čísla Bulletinu advokacie každé dva roky) </a:t>
            </a:r>
            <a:r>
              <a:rPr lang="cs-CZ" altLang="cs-CZ" b="1" dirty="0">
                <a:solidFill>
                  <a:srgbClr val="FF0000"/>
                </a:solidFill>
              </a:rPr>
              <a:t>BA</a:t>
            </a:r>
            <a:endParaRPr lang="cs-CZ" altLang="cs-CZ" b="1" dirty="0">
              <a:solidFill>
                <a:srgbClr val="002060"/>
              </a:solidFill>
            </a:endParaRPr>
          </a:p>
          <a:p>
            <a:pPr marL="0" indent="0">
              <a:buNone/>
            </a:pPr>
            <a:endParaRPr lang="cs-CZ" altLang="cs-CZ" b="1" dirty="0">
              <a:solidFill>
                <a:srgbClr val="FF0000"/>
              </a:solidFill>
            </a:endParaRPr>
          </a:p>
          <a:p>
            <a:endParaRPr lang="cs-CZ" altLang="cs-CZ" b="1" dirty="0">
              <a:solidFill>
                <a:srgbClr val="002060"/>
              </a:solidFill>
            </a:endParaRPr>
          </a:p>
          <a:p>
            <a:endParaRPr lang="cs-CZ" altLang="cs-CZ" b="1" dirty="0">
              <a:solidFill>
                <a:srgbClr val="002060"/>
              </a:solidFill>
            </a:endParaRPr>
          </a:p>
          <a:p>
            <a:endParaRPr lang="cs-CZ" altLang="cs-CZ" b="1" dirty="0">
              <a:solidFill>
                <a:srgbClr val="FF0000"/>
              </a:solidFill>
            </a:endParaRPr>
          </a:p>
          <a:p>
            <a:endParaRPr lang="cs-CZ" altLang="cs-CZ" b="1" dirty="0">
              <a:solidFill>
                <a:srgbClr val="002060"/>
              </a:solidFill>
            </a:endParaRPr>
          </a:p>
          <a:p>
            <a:endParaRPr lang="cs-CZ" dirty="0">
              <a:solidFill>
                <a:srgbClr val="002060"/>
              </a:solidFill>
            </a:endParaRPr>
          </a:p>
        </p:txBody>
      </p:sp>
    </p:spTree>
    <p:custDataLst>
      <p:tags r:id="rId1"/>
    </p:custDataLst>
    <p:extLst>
      <p:ext uri="{BB962C8B-B14F-4D97-AF65-F5344CB8AC3E}">
        <p14:creationId xmlns:p14="http://schemas.microsoft.com/office/powerpoint/2010/main" val="2179374866"/>
      </p:ext>
    </p:extLst>
  </p:cSld>
  <p:clrMapOvr>
    <a:masterClrMapping/>
  </p:clrMapOvr>
  <p:transition spd="slow">
    <p:wipe dir="d"/>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755576" y="260648"/>
            <a:ext cx="8077200" cy="1143000"/>
          </a:xfrm>
        </p:spPr>
        <p:txBody>
          <a:bodyPr/>
          <a:lstStyle/>
          <a:p>
            <a:pPr algn="ctr"/>
            <a:r>
              <a:rPr lang="cs-CZ" b="1" dirty="0">
                <a:solidFill>
                  <a:srgbClr val="00B0F0"/>
                </a:solidFill>
              </a:rPr>
              <a:t>Ustanovení advokáta</a:t>
            </a:r>
          </a:p>
        </p:txBody>
      </p:sp>
      <p:sp>
        <p:nvSpPr>
          <p:cNvPr id="3" name="Content Placeholder 2"/>
          <p:cNvSpPr>
            <a:spLocks noGrp="1"/>
          </p:cNvSpPr>
          <p:nvPr>
            <p:ph idx="1"/>
            <p:custDataLst>
              <p:tags r:id="rId3"/>
            </p:custDataLst>
          </p:nvPr>
        </p:nvSpPr>
        <p:spPr>
          <a:xfrm>
            <a:off x="762000" y="1412776"/>
            <a:ext cx="8077200" cy="5256583"/>
          </a:xfrm>
        </p:spPr>
        <p:txBody>
          <a:bodyPr>
            <a:normAutofit fontScale="92500"/>
          </a:bodyPr>
          <a:lstStyle/>
          <a:p>
            <a:r>
              <a:rPr lang="cs-CZ" sz="4000" b="1" dirty="0">
                <a:solidFill>
                  <a:srgbClr val="002060"/>
                </a:solidFill>
              </a:rPr>
              <a:t>Byl-li advokát ustanoven, hradí jeho odměnu stát (§ 23 ZA, § 140 odst. 2     o. s. ř.)</a:t>
            </a:r>
          </a:p>
          <a:p>
            <a:r>
              <a:rPr lang="cs-CZ" sz="4000" b="1" dirty="0">
                <a:solidFill>
                  <a:srgbClr val="002060"/>
                </a:solidFill>
              </a:rPr>
              <a:t>Podle § 30 odst. 1 o. s. ř., § 38 </a:t>
            </a:r>
            <a:r>
              <a:rPr lang="cs-CZ" sz="4000" b="1" dirty="0" err="1">
                <a:solidFill>
                  <a:srgbClr val="002060"/>
                </a:solidFill>
              </a:rPr>
              <a:t>tr</a:t>
            </a:r>
            <a:r>
              <a:rPr lang="cs-CZ" sz="4000" b="1" dirty="0">
                <a:solidFill>
                  <a:srgbClr val="002060"/>
                </a:solidFill>
              </a:rPr>
              <a:t>. ř.,      § 35 odst. 7 soudního řádu správního.</a:t>
            </a:r>
          </a:p>
          <a:p>
            <a:r>
              <a:rPr lang="cs-CZ" sz="4000" b="1" dirty="0">
                <a:solidFill>
                  <a:srgbClr val="002060"/>
                </a:solidFill>
              </a:rPr>
              <a:t>Soud vybírá z  pořadníku advokátů jen v trestním řízení (§ 39 odst. 2, 3, 4 </a:t>
            </a:r>
            <a:r>
              <a:rPr lang="cs-CZ" sz="4000" b="1" dirty="0" err="1">
                <a:solidFill>
                  <a:srgbClr val="002060"/>
                </a:solidFill>
              </a:rPr>
              <a:t>tr</a:t>
            </a:r>
            <a:r>
              <a:rPr lang="cs-CZ" sz="4000" b="1" dirty="0">
                <a:solidFill>
                  <a:srgbClr val="002060"/>
                </a:solidFill>
              </a:rPr>
              <a:t>. řádu)</a:t>
            </a:r>
          </a:p>
        </p:txBody>
      </p:sp>
    </p:spTree>
    <p:custDataLst>
      <p:tags r:id="rId1"/>
    </p:custDataLst>
    <p:extLst>
      <p:ext uri="{BB962C8B-B14F-4D97-AF65-F5344CB8AC3E}">
        <p14:creationId xmlns:p14="http://schemas.microsoft.com/office/powerpoint/2010/main" val="755053793"/>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827584" y="116632"/>
            <a:ext cx="8077200" cy="1143000"/>
          </a:xfrm>
        </p:spPr>
        <p:txBody>
          <a:bodyPr/>
          <a:lstStyle/>
          <a:p>
            <a:pPr algn="ctr"/>
            <a:r>
              <a:rPr lang="cs-CZ" b="1" dirty="0">
                <a:solidFill>
                  <a:srgbClr val="00B0F0"/>
                </a:solidFill>
              </a:rPr>
              <a:t>Bezplatná právní pomoc </a:t>
            </a:r>
          </a:p>
        </p:txBody>
      </p:sp>
      <p:sp>
        <p:nvSpPr>
          <p:cNvPr id="3" name="Content Placeholder 2"/>
          <p:cNvSpPr>
            <a:spLocks noGrp="1"/>
          </p:cNvSpPr>
          <p:nvPr>
            <p:ph idx="1"/>
            <p:custDataLst>
              <p:tags r:id="rId3"/>
            </p:custDataLst>
          </p:nvPr>
        </p:nvSpPr>
        <p:spPr>
          <a:xfrm>
            <a:off x="762000" y="1196753"/>
            <a:ext cx="8077200" cy="5661248"/>
          </a:xfrm>
        </p:spPr>
        <p:txBody>
          <a:bodyPr>
            <a:normAutofit fontScale="92500"/>
          </a:bodyPr>
          <a:lstStyle/>
          <a:p>
            <a:r>
              <a:rPr lang="cs-CZ" b="1" dirty="0">
                <a:solidFill>
                  <a:srgbClr val="002060"/>
                </a:solidFill>
              </a:rPr>
              <a:t>Kdo nesplňuje podmínky pro ustanovení soudem, může požádat ČAK o určení.</a:t>
            </a:r>
          </a:p>
          <a:p>
            <a:r>
              <a:rPr lang="cs-CZ" b="1" dirty="0">
                <a:solidFill>
                  <a:srgbClr val="002060"/>
                </a:solidFill>
              </a:rPr>
              <a:t>Advokát nemůže odmítnout (s výjimkou zákonných důvodů, kolize nebo jde-li o zjevně bezdůvodné uplatňování či bránění práva).</a:t>
            </a:r>
          </a:p>
          <a:p>
            <a:r>
              <a:rPr lang="cs-CZ" b="1" dirty="0">
                <a:solidFill>
                  <a:srgbClr val="002060"/>
                </a:solidFill>
              </a:rPr>
              <a:t>Určuje pobočka ČAK v Brně, pro stejný případ určí jen 1x.</a:t>
            </a:r>
          </a:p>
          <a:p>
            <a:r>
              <a:rPr lang="cs-CZ" b="1" dirty="0">
                <a:solidFill>
                  <a:srgbClr val="002060"/>
                </a:solidFill>
              </a:rPr>
              <a:t>V určení uvede, zda advokát poskytne pomoc za odměnu sníženou nebo bezplatně a pro jaký typ bezplatné právní pomoci.</a:t>
            </a:r>
          </a:p>
          <a:p>
            <a:r>
              <a:rPr lang="cs-CZ" b="1" dirty="0">
                <a:solidFill>
                  <a:srgbClr val="002060"/>
                </a:solidFill>
              </a:rPr>
              <a:t>Advokát se může nechat zapsat do seznamu.</a:t>
            </a:r>
          </a:p>
        </p:txBody>
      </p:sp>
    </p:spTree>
    <p:custDataLst>
      <p:tags r:id="rId1"/>
    </p:custDataLst>
    <p:extLst>
      <p:ext uri="{BB962C8B-B14F-4D97-AF65-F5344CB8AC3E}">
        <p14:creationId xmlns:p14="http://schemas.microsoft.com/office/powerpoint/2010/main" val="80734930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1000"/>
                                        <p:tgtEl>
                                          <p:spTgt spid="3">
                                            <p:txEl>
                                              <p:pRg st="2" end="2"/>
                                            </p:txEl>
                                          </p:spTgt>
                                        </p:tgtEl>
                                      </p:cBhvr>
                                    </p:animEffect>
                                    <p:anim calcmode="lin" valueType="num">
                                      <p:cBhvr>
                                        <p:cTn id="2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1000"/>
                                        <p:tgtEl>
                                          <p:spTgt spid="3">
                                            <p:txEl>
                                              <p:pRg st="4" end="4"/>
                                            </p:txEl>
                                          </p:spTgt>
                                        </p:tgtEl>
                                      </p:cBhvr>
                                    </p:animEffect>
                                    <p:anim calcmode="lin" valueType="num">
                                      <p:cBhvr>
                                        <p:cTn id="3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827584" y="116632"/>
            <a:ext cx="8077200" cy="1143000"/>
          </a:xfrm>
        </p:spPr>
        <p:txBody>
          <a:bodyPr/>
          <a:lstStyle/>
          <a:p>
            <a:pPr algn="ctr"/>
            <a:r>
              <a:rPr lang="cs-CZ" b="1" dirty="0">
                <a:solidFill>
                  <a:srgbClr val="00B0F0"/>
                </a:solidFill>
              </a:rPr>
              <a:t>Typy </a:t>
            </a:r>
            <a:r>
              <a:rPr lang="cs-CZ" b="1" dirty="0" err="1">
                <a:solidFill>
                  <a:srgbClr val="00B0F0"/>
                </a:solidFill>
              </a:rPr>
              <a:t>bezplatky</a:t>
            </a:r>
            <a:r>
              <a:rPr lang="cs-CZ" b="1" dirty="0">
                <a:solidFill>
                  <a:srgbClr val="00B0F0"/>
                </a:solidFill>
              </a:rPr>
              <a:t> 1 </a:t>
            </a:r>
          </a:p>
        </p:txBody>
      </p:sp>
      <p:sp>
        <p:nvSpPr>
          <p:cNvPr id="3" name="Content Placeholder 2"/>
          <p:cNvSpPr>
            <a:spLocks noGrp="1"/>
          </p:cNvSpPr>
          <p:nvPr>
            <p:ph idx="1"/>
            <p:custDataLst>
              <p:tags r:id="rId3"/>
            </p:custDataLst>
          </p:nvPr>
        </p:nvSpPr>
        <p:spPr>
          <a:xfrm>
            <a:off x="827584" y="1196752"/>
            <a:ext cx="8077200" cy="5661248"/>
          </a:xfrm>
        </p:spPr>
        <p:txBody>
          <a:bodyPr>
            <a:normAutofit lnSpcReduction="10000"/>
          </a:bodyPr>
          <a:lstStyle/>
          <a:p>
            <a:r>
              <a:rPr lang="cs-CZ" b="1" dirty="0">
                <a:solidFill>
                  <a:srgbClr val="002060"/>
                </a:solidFill>
              </a:rPr>
              <a:t>Účinnost 1. července 2018.</a:t>
            </a:r>
          </a:p>
          <a:p>
            <a:r>
              <a:rPr lang="cs-CZ" b="1" dirty="0">
                <a:solidFill>
                  <a:srgbClr val="FF0000"/>
                </a:solidFill>
              </a:rPr>
              <a:t>Právní porada (§ 18a): </a:t>
            </a:r>
            <a:r>
              <a:rPr lang="cs-CZ" b="1" dirty="0">
                <a:solidFill>
                  <a:srgbClr val="002060"/>
                </a:solidFill>
              </a:rPr>
              <a:t>drobná právní pomoc pro nemajetné, orientační informace.</a:t>
            </a:r>
          </a:p>
          <a:p>
            <a:r>
              <a:rPr lang="cs-CZ" b="1" dirty="0">
                <a:solidFill>
                  <a:srgbClr val="002060"/>
                </a:solidFill>
              </a:rPr>
              <a:t>V rozsahu 30 až 120 minut ročně, nelze svěřit koncipientovi, žádost zpoplatněna částkou 100 Kč.</a:t>
            </a:r>
          </a:p>
          <a:p>
            <a:r>
              <a:rPr lang="cs-CZ" b="1" dirty="0">
                <a:solidFill>
                  <a:srgbClr val="002060"/>
                </a:solidFill>
              </a:rPr>
              <a:t>Advokát může do 1 měsíce od poskytnutí porady požádat o odměnu 150 Kč za každou započatou půlhodinu (+ DPH) – viz § 12b odst. 1 AT. Odměnu hradí stát.</a:t>
            </a:r>
          </a:p>
          <a:p>
            <a:r>
              <a:rPr lang="cs-CZ" b="1" dirty="0">
                <a:solidFill>
                  <a:srgbClr val="002060"/>
                </a:solidFill>
              </a:rPr>
              <a:t>Podává zprávu ČAK o délce čerpání.</a:t>
            </a:r>
          </a:p>
        </p:txBody>
      </p:sp>
    </p:spTree>
    <p:custDataLst>
      <p:tags r:id="rId1"/>
    </p:custDataLst>
    <p:extLst>
      <p:ext uri="{BB962C8B-B14F-4D97-AF65-F5344CB8AC3E}">
        <p14:creationId xmlns:p14="http://schemas.microsoft.com/office/powerpoint/2010/main" val="3323806707"/>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827584" y="116632"/>
            <a:ext cx="8077200" cy="1143000"/>
          </a:xfrm>
        </p:spPr>
        <p:txBody>
          <a:bodyPr/>
          <a:lstStyle/>
          <a:p>
            <a:pPr algn="ctr"/>
            <a:r>
              <a:rPr lang="cs-CZ" b="1" dirty="0">
                <a:solidFill>
                  <a:srgbClr val="00B0F0"/>
                </a:solidFill>
              </a:rPr>
              <a:t>Typy </a:t>
            </a:r>
            <a:r>
              <a:rPr lang="cs-CZ" b="1" dirty="0" err="1">
                <a:solidFill>
                  <a:srgbClr val="00B0F0"/>
                </a:solidFill>
              </a:rPr>
              <a:t>bezplatky</a:t>
            </a:r>
            <a:r>
              <a:rPr lang="cs-CZ" b="1" dirty="0">
                <a:solidFill>
                  <a:srgbClr val="00B0F0"/>
                </a:solidFill>
              </a:rPr>
              <a:t> 2 </a:t>
            </a:r>
          </a:p>
        </p:txBody>
      </p:sp>
      <p:sp>
        <p:nvSpPr>
          <p:cNvPr id="3" name="Content Placeholder 2"/>
          <p:cNvSpPr>
            <a:spLocks noGrp="1"/>
          </p:cNvSpPr>
          <p:nvPr>
            <p:ph idx="1"/>
            <p:custDataLst>
              <p:tags r:id="rId3"/>
            </p:custDataLst>
          </p:nvPr>
        </p:nvSpPr>
        <p:spPr>
          <a:xfrm>
            <a:off x="839552" y="1210545"/>
            <a:ext cx="8077200" cy="5661248"/>
          </a:xfrm>
        </p:spPr>
        <p:txBody>
          <a:bodyPr>
            <a:normAutofit lnSpcReduction="10000"/>
          </a:bodyPr>
          <a:lstStyle/>
          <a:p>
            <a:r>
              <a:rPr lang="cs-CZ" b="1" dirty="0">
                <a:solidFill>
                  <a:srgbClr val="002060"/>
                </a:solidFill>
              </a:rPr>
              <a:t>Účinnost 1. července 2018</a:t>
            </a:r>
          </a:p>
          <a:p>
            <a:r>
              <a:rPr lang="cs-CZ" b="1" dirty="0">
                <a:solidFill>
                  <a:srgbClr val="FF0000"/>
                </a:solidFill>
              </a:rPr>
              <a:t>Právní porada pro cizince (§ 18b): </a:t>
            </a:r>
            <a:r>
              <a:rPr lang="cs-CZ" b="1" dirty="0">
                <a:solidFill>
                  <a:srgbClr val="002060"/>
                </a:solidFill>
              </a:rPr>
              <a:t>drobná právní pomoc poskytnutá v hromadném zařízení pro cizince.</a:t>
            </a:r>
          </a:p>
          <a:p>
            <a:r>
              <a:rPr lang="cs-CZ" b="1" dirty="0">
                <a:solidFill>
                  <a:srgbClr val="002060"/>
                </a:solidFill>
              </a:rPr>
              <a:t>Podnět k určení podává provozovatel zařízení.</a:t>
            </a:r>
          </a:p>
          <a:p>
            <a:r>
              <a:rPr lang="cs-CZ" b="1" dirty="0">
                <a:solidFill>
                  <a:srgbClr val="002060"/>
                </a:solidFill>
              </a:rPr>
              <a:t>Advokát může do 1 měsíce požádat                 o odměnu 300 Kč za každou započatou hodinu (+ DPH) – viz § 12b odst. 2, § 23 odst. 2 AT</a:t>
            </a:r>
          </a:p>
          <a:p>
            <a:r>
              <a:rPr lang="cs-CZ" b="1" dirty="0">
                <a:solidFill>
                  <a:srgbClr val="002060"/>
                </a:solidFill>
              </a:rPr>
              <a:t>Odměnu hradí stát.</a:t>
            </a:r>
          </a:p>
        </p:txBody>
      </p:sp>
    </p:spTree>
    <p:custDataLst>
      <p:tags r:id="rId1"/>
    </p:custDataLst>
    <p:extLst>
      <p:ext uri="{BB962C8B-B14F-4D97-AF65-F5344CB8AC3E}">
        <p14:creationId xmlns:p14="http://schemas.microsoft.com/office/powerpoint/2010/main" val="1493066552"/>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827584" y="116632"/>
            <a:ext cx="8077200" cy="1143000"/>
          </a:xfrm>
        </p:spPr>
        <p:txBody>
          <a:bodyPr/>
          <a:lstStyle/>
          <a:p>
            <a:pPr algn="ctr"/>
            <a:r>
              <a:rPr lang="cs-CZ" b="1" dirty="0">
                <a:solidFill>
                  <a:srgbClr val="00B0F0"/>
                </a:solidFill>
              </a:rPr>
              <a:t>Typy </a:t>
            </a:r>
            <a:r>
              <a:rPr lang="cs-CZ" b="1" dirty="0" err="1">
                <a:solidFill>
                  <a:srgbClr val="00B0F0"/>
                </a:solidFill>
              </a:rPr>
              <a:t>bezplatky</a:t>
            </a:r>
            <a:r>
              <a:rPr lang="cs-CZ" b="1" dirty="0">
                <a:solidFill>
                  <a:srgbClr val="00B0F0"/>
                </a:solidFill>
              </a:rPr>
              <a:t> 3 </a:t>
            </a:r>
          </a:p>
        </p:txBody>
      </p:sp>
      <p:sp>
        <p:nvSpPr>
          <p:cNvPr id="3" name="Content Placeholder 2"/>
          <p:cNvSpPr>
            <a:spLocks noGrp="1"/>
          </p:cNvSpPr>
          <p:nvPr>
            <p:ph idx="1"/>
            <p:custDataLst>
              <p:tags r:id="rId3"/>
            </p:custDataLst>
          </p:nvPr>
        </p:nvSpPr>
        <p:spPr>
          <a:xfrm>
            <a:off x="839552" y="1210545"/>
            <a:ext cx="8077200" cy="5661248"/>
          </a:xfrm>
        </p:spPr>
        <p:txBody>
          <a:bodyPr>
            <a:normAutofit fontScale="92500"/>
          </a:bodyPr>
          <a:lstStyle/>
          <a:p>
            <a:r>
              <a:rPr lang="cs-CZ" b="1" dirty="0">
                <a:solidFill>
                  <a:srgbClr val="002060"/>
                </a:solidFill>
              </a:rPr>
              <a:t>Účinnost 1. července 2018</a:t>
            </a:r>
          </a:p>
          <a:p>
            <a:r>
              <a:rPr lang="cs-CZ" b="1" dirty="0">
                <a:solidFill>
                  <a:srgbClr val="FF0000"/>
                </a:solidFill>
              </a:rPr>
              <a:t>Právní služba (§ 18b): </a:t>
            </a:r>
            <a:r>
              <a:rPr lang="cs-CZ" b="1" dirty="0">
                <a:solidFill>
                  <a:srgbClr val="002060"/>
                </a:solidFill>
              </a:rPr>
              <a:t>běžná právní pomoc</a:t>
            </a:r>
          </a:p>
          <a:p>
            <a:r>
              <a:rPr lang="cs-CZ" b="1" dirty="0">
                <a:solidFill>
                  <a:srgbClr val="002060"/>
                </a:solidFill>
              </a:rPr>
              <a:t>Princip jako doposud, majetkové poměry klienta jako důvod</a:t>
            </a:r>
          </a:p>
          <a:p>
            <a:r>
              <a:rPr lang="cs-CZ" b="1" dirty="0">
                <a:solidFill>
                  <a:srgbClr val="002060"/>
                </a:solidFill>
              </a:rPr>
              <a:t>Advokát může požádat o odměnu 300 Kč za každou započatou hodinu (+ DPH) – viz § 12b odst. 2, § 23 odst. 3 AT</a:t>
            </a:r>
          </a:p>
          <a:p>
            <a:r>
              <a:rPr lang="cs-CZ" b="1" dirty="0">
                <a:solidFill>
                  <a:srgbClr val="002060"/>
                </a:solidFill>
              </a:rPr>
              <a:t>Odměnu hradí stát podle AT (viz § 23 odst. 3, 4)</a:t>
            </a:r>
          </a:p>
          <a:p>
            <a:r>
              <a:rPr lang="cs-CZ" b="1" dirty="0">
                <a:solidFill>
                  <a:srgbClr val="002060"/>
                </a:solidFill>
              </a:rPr>
              <a:t>Vyúčtování se předkládá do 1 měsíce od poskytnutí právní služby ČAK, ta kontroluje a předává Ministerstvu spravedlnosti</a:t>
            </a:r>
          </a:p>
        </p:txBody>
      </p:sp>
    </p:spTree>
    <p:custDataLst>
      <p:tags r:id="rId1"/>
    </p:custDataLst>
    <p:extLst>
      <p:ext uri="{BB962C8B-B14F-4D97-AF65-F5344CB8AC3E}">
        <p14:creationId xmlns:p14="http://schemas.microsoft.com/office/powerpoint/2010/main" val="1130300507"/>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a:solidFill>
                  <a:srgbClr val="00B0F0"/>
                </a:solidFill>
              </a:rPr>
              <a:t>Sazby obhajoby ex offo § 10, 12a</a:t>
            </a:r>
          </a:p>
        </p:txBody>
      </p:sp>
      <p:sp>
        <p:nvSpPr>
          <p:cNvPr id="3" name="Zástupný symbol pro obsah 2"/>
          <p:cNvSpPr>
            <a:spLocks noGrp="1"/>
          </p:cNvSpPr>
          <p:nvPr>
            <p:ph idx="1"/>
          </p:nvPr>
        </p:nvSpPr>
        <p:spPr>
          <a:xfrm>
            <a:off x="756426" y="1408638"/>
            <a:ext cx="8077200" cy="5261587"/>
          </a:xfrm>
        </p:spPr>
        <p:txBody>
          <a:bodyPr>
            <a:normAutofit fontScale="77500" lnSpcReduction="20000"/>
          </a:bodyPr>
          <a:lstStyle/>
          <a:p>
            <a:r>
              <a:rPr lang="cs-CZ" sz="4100" b="1" dirty="0">
                <a:solidFill>
                  <a:srgbClr val="002060"/>
                </a:solidFill>
              </a:rPr>
              <a:t>Nezapomeňte na snížení o 20 %!</a:t>
            </a:r>
          </a:p>
          <a:p>
            <a:r>
              <a:rPr lang="cs-CZ" sz="4100" b="1" dirty="0">
                <a:solidFill>
                  <a:srgbClr val="002060"/>
                </a:solidFill>
              </a:rPr>
              <a:t>Neveřejné zasedání – úkon za </a:t>
            </a:r>
            <a:r>
              <a:rPr lang="cs-CZ" sz="4100" b="1" dirty="0">
                <a:solidFill>
                  <a:srgbClr val="FF0000"/>
                </a:solidFill>
              </a:rPr>
              <a:t>230 Kč.</a:t>
            </a:r>
            <a:endParaRPr lang="cs-CZ" sz="4100" b="1" dirty="0">
              <a:solidFill>
                <a:srgbClr val="002060"/>
              </a:solidFill>
            </a:endParaRPr>
          </a:p>
          <a:p>
            <a:r>
              <a:rPr lang="cs-CZ" sz="4100" b="1" dirty="0">
                <a:solidFill>
                  <a:srgbClr val="002060"/>
                </a:solidFill>
              </a:rPr>
              <a:t>Klient ohrožen trestem až jeden rok - úkon za </a:t>
            </a:r>
            <a:r>
              <a:rPr lang="cs-CZ" sz="4100" b="1" dirty="0">
                <a:solidFill>
                  <a:srgbClr val="FF0000"/>
                </a:solidFill>
              </a:rPr>
              <a:t>800 Kč.</a:t>
            </a:r>
            <a:endParaRPr lang="cs-CZ" sz="4100" b="1" dirty="0">
              <a:solidFill>
                <a:srgbClr val="002060"/>
              </a:solidFill>
            </a:endParaRPr>
          </a:p>
          <a:p>
            <a:r>
              <a:rPr lang="cs-CZ" sz="4100" b="1" dirty="0">
                <a:solidFill>
                  <a:srgbClr val="002060"/>
                </a:solidFill>
              </a:rPr>
              <a:t>Klient ohrožen trestem jeden rok až pět let - úkon za </a:t>
            </a:r>
            <a:r>
              <a:rPr lang="cs-CZ" sz="4100" b="1" dirty="0">
                <a:solidFill>
                  <a:srgbClr val="FF0000"/>
                </a:solidFill>
              </a:rPr>
              <a:t>1200 Kč.</a:t>
            </a:r>
            <a:endParaRPr lang="cs-CZ" sz="4100" b="1" dirty="0">
              <a:solidFill>
                <a:srgbClr val="002060"/>
              </a:solidFill>
            </a:endParaRPr>
          </a:p>
          <a:p>
            <a:r>
              <a:rPr lang="cs-CZ" sz="4100" b="1" dirty="0">
                <a:solidFill>
                  <a:srgbClr val="002060"/>
                </a:solidFill>
              </a:rPr>
              <a:t>Klient ohrožen trestem v rozmezí od pěti do deseti let - úkon za </a:t>
            </a:r>
            <a:r>
              <a:rPr lang="cs-CZ" sz="4100" b="1" dirty="0">
                <a:solidFill>
                  <a:srgbClr val="FF0000"/>
                </a:solidFill>
              </a:rPr>
              <a:t>1840 Kč.</a:t>
            </a:r>
            <a:endParaRPr lang="cs-CZ" sz="4100" b="1" dirty="0">
              <a:solidFill>
                <a:srgbClr val="002060"/>
              </a:solidFill>
            </a:endParaRPr>
          </a:p>
          <a:p>
            <a:r>
              <a:rPr lang="cs-CZ" sz="4100" b="1" dirty="0">
                <a:solidFill>
                  <a:srgbClr val="002060"/>
                </a:solidFill>
              </a:rPr>
              <a:t>Klient ohrožen trestem nad deset let - úkon za </a:t>
            </a:r>
            <a:r>
              <a:rPr lang="cs-CZ" sz="4100" b="1" dirty="0">
                <a:solidFill>
                  <a:srgbClr val="FF0000"/>
                </a:solidFill>
              </a:rPr>
              <a:t>2.480 Kč.</a:t>
            </a:r>
          </a:p>
          <a:p>
            <a:r>
              <a:rPr lang="cs-CZ" sz="4100" b="1" dirty="0">
                <a:solidFill>
                  <a:srgbClr val="002060"/>
                </a:solidFill>
              </a:rPr>
              <a:t>Lze zvýšit až na trojnásobek (§ 12).</a:t>
            </a:r>
          </a:p>
          <a:p>
            <a:endParaRPr lang="cs-CZ" b="1" dirty="0">
              <a:solidFill>
                <a:srgbClr val="FF0000"/>
              </a:solidFill>
            </a:endParaRPr>
          </a:p>
          <a:p>
            <a:pPr marL="0" indent="0">
              <a:buNone/>
            </a:pPr>
            <a:endParaRPr lang="cs-CZ" b="1" dirty="0">
              <a:solidFill>
                <a:srgbClr val="002060"/>
              </a:solidFill>
            </a:endParaRPr>
          </a:p>
          <a:p>
            <a:pPr marL="0" indent="0">
              <a:buNone/>
            </a:pPr>
            <a:endParaRPr lang="cs-CZ" b="1" dirty="0">
              <a:solidFill>
                <a:srgbClr val="002060"/>
              </a:solidFill>
            </a:endParaRPr>
          </a:p>
        </p:txBody>
      </p:sp>
    </p:spTree>
    <p:extLst>
      <p:ext uri="{BB962C8B-B14F-4D97-AF65-F5344CB8AC3E}">
        <p14:creationId xmlns:p14="http://schemas.microsoft.com/office/powerpoint/2010/main" val="630540528"/>
      </p:ext>
    </p:extLst>
  </p:cSld>
  <p:clrMapOvr>
    <a:masterClrMapping/>
  </p:clrMapOvr>
  <p:transition spd="slow">
    <p:wipe dir="d"/>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123728" y="675184"/>
            <a:ext cx="6791474" cy="5760640"/>
          </a:xfrm>
          <a:prstGeom prst="rect">
            <a:avLst/>
          </a:prstGeom>
          <a:noFill/>
        </p:spPr>
        <p:txBody>
          <a:bodyPr wrap="square" rtlCol="0">
            <a:noAutofit/>
          </a:bodyPr>
          <a:lstStyle/>
          <a:p>
            <a:pPr algn="ctr"/>
            <a:r>
              <a:rPr lang="cs-CZ" sz="4400" b="1" i="1" dirty="0">
                <a:solidFill>
                  <a:srgbClr val="7030A0"/>
                </a:solidFill>
              </a:rPr>
              <a:t>„Jste doktor Procházka?“</a:t>
            </a:r>
          </a:p>
          <a:p>
            <a:pPr algn="ctr"/>
            <a:r>
              <a:rPr lang="cs-CZ" sz="4400" b="1" i="1" dirty="0">
                <a:solidFill>
                  <a:srgbClr val="7030A0"/>
                </a:solidFill>
              </a:rPr>
              <a:t>„Ano, to jsem.“</a:t>
            </a:r>
          </a:p>
          <a:p>
            <a:pPr algn="ctr"/>
            <a:r>
              <a:rPr lang="cs-CZ" sz="4400" b="1" i="1" dirty="0">
                <a:solidFill>
                  <a:srgbClr val="7030A0"/>
                </a:solidFill>
              </a:rPr>
              <a:t>„Na vašich dveřích stojí napsáno, že za odpovědi na tři dotazy si účtujete pouze 1500 Kč. Je to tak?“</a:t>
            </a:r>
          </a:p>
          <a:p>
            <a:pPr algn="ctr"/>
            <a:r>
              <a:rPr lang="cs-CZ" sz="4400" b="1" i="1" dirty="0">
                <a:solidFill>
                  <a:srgbClr val="7030A0"/>
                </a:solidFill>
              </a:rPr>
              <a:t>„Jistě. A jaká je vaše třetí otázka?“</a:t>
            </a:r>
          </a:p>
          <a:p>
            <a:pPr algn="ctr"/>
            <a:endParaRPr lang="cs-CZ" sz="4400" i="1" dirty="0"/>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80003" y="18565"/>
            <a:ext cx="7765662" cy="16476125"/>
          </a:xfrm>
          <a:prstGeom prst="rect">
            <a:avLst/>
          </a:prstGeom>
        </p:spPr>
      </p:pic>
    </p:spTree>
    <p:extLst>
      <p:ext uri="{BB962C8B-B14F-4D97-AF65-F5344CB8AC3E}">
        <p14:creationId xmlns:p14="http://schemas.microsoft.com/office/powerpoint/2010/main" val="1827404430"/>
      </p:ext>
    </p:extLst>
  </p:cSld>
  <p:clrMapOvr>
    <a:masterClrMapping/>
  </p:clrMapOvr>
  <p:transition spd="slow">
    <p:push/>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9928362-065E-4F59-9B7B-B66E159A4E24}"/>
              </a:ext>
            </a:extLst>
          </p:cNvPr>
          <p:cNvSpPr>
            <a:spLocks noGrp="1"/>
          </p:cNvSpPr>
          <p:nvPr>
            <p:ph type="title"/>
          </p:nvPr>
        </p:nvSpPr>
        <p:spPr/>
        <p:txBody>
          <a:bodyPr>
            <a:noAutofit/>
          </a:bodyPr>
          <a:lstStyle/>
          <a:p>
            <a:pPr algn="ctr">
              <a:lnSpc>
                <a:spcPct val="107000"/>
              </a:lnSpc>
            </a:pPr>
            <a:br>
              <a:rPr lang="cs-CZ" sz="2400" b="1" dirty="0">
                <a:solidFill>
                  <a:srgbClr val="7030A0"/>
                </a:solidFill>
              </a:rPr>
            </a:br>
            <a:r>
              <a:rPr lang="cs-CZ" sz="2400" b="1" dirty="0">
                <a:solidFill>
                  <a:srgbClr val="7030A0"/>
                </a:solidFill>
              </a:rPr>
              <a:t>Usnesení VS v Praze ze dne 28. února 2019, </a:t>
            </a:r>
            <a:br>
              <a:rPr lang="cs-CZ" sz="2400" b="1" dirty="0">
                <a:solidFill>
                  <a:srgbClr val="7030A0"/>
                </a:solidFill>
              </a:rPr>
            </a:br>
            <a:r>
              <a:rPr lang="cs-CZ" sz="2400" b="1" dirty="0" err="1">
                <a:solidFill>
                  <a:srgbClr val="7030A0"/>
                </a:solidFill>
              </a:rPr>
              <a:t>sp</a:t>
            </a:r>
            <a:r>
              <a:rPr lang="cs-CZ" sz="2400" b="1" dirty="0">
                <a:solidFill>
                  <a:srgbClr val="7030A0"/>
                </a:solidFill>
              </a:rPr>
              <a:t>. zn. 14 To 8/2019</a:t>
            </a:r>
            <a:br>
              <a:rPr lang="cs-CZ" sz="2400" b="1" dirty="0">
                <a:solidFill>
                  <a:srgbClr val="7030A0"/>
                </a:solidFill>
              </a:rPr>
            </a:br>
            <a:br>
              <a:rPr lang="cs-CZ" sz="2400" b="1" dirty="0">
                <a:solidFill>
                  <a:srgbClr val="7030A0"/>
                </a:solidFill>
              </a:rPr>
            </a:br>
            <a:r>
              <a:rPr lang="cs-CZ" sz="2400" b="1" dirty="0">
                <a:solidFill>
                  <a:srgbClr val="7030A0"/>
                </a:solidFill>
              </a:rPr>
              <a:t> </a:t>
            </a:r>
          </a:p>
        </p:txBody>
      </p:sp>
      <p:sp>
        <p:nvSpPr>
          <p:cNvPr id="5" name="Zástupný text 4">
            <a:extLst>
              <a:ext uri="{FF2B5EF4-FFF2-40B4-BE49-F238E27FC236}">
                <a16:creationId xmlns:a16="http://schemas.microsoft.com/office/drawing/2014/main" id="{2FC09692-1C3B-482F-93AB-8CBDE1463F56}"/>
              </a:ext>
            </a:extLst>
          </p:cNvPr>
          <p:cNvSpPr>
            <a:spLocks noGrp="1"/>
          </p:cNvSpPr>
          <p:nvPr>
            <p:ph type="body" idx="1"/>
          </p:nvPr>
        </p:nvSpPr>
        <p:spPr>
          <a:xfrm>
            <a:off x="681659" y="951017"/>
            <a:ext cx="3868340" cy="617934"/>
          </a:xfrm>
        </p:spPr>
        <p:txBody>
          <a:bodyPr/>
          <a:lstStyle/>
          <a:p>
            <a:pPr algn="ctr"/>
            <a:r>
              <a:rPr lang="cs-CZ" dirty="0"/>
              <a:t>Čas!</a:t>
            </a:r>
          </a:p>
        </p:txBody>
      </p:sp>
      <p:sp>
        <p:nvSpPr>
          <p:cNvPr id="6" name="Zástupný text 5">
            <a:extLst>
              <a:ext uri="{FF2B5EF4-FFF2-40B4-BE49-F238E27FC236}">
                <a16:creationId xmlns:a16="http://schemas.microsoft.com/office/drawing/2014/main" id="{8EB24B5F-5D39-43BE-89E9-9A794E9CD542}"/>
              </a:ext>
            </a:extLst>
          </p:cNvPr>
          <p:cNvSpPr>
            <a:spLocks noGrp="1"/>
          </p:cNvSpPr>
          <p:nvPr>
            <p:ph type="body" sz="quarter" idx="3"/>
          </p:nvPr>
        </p:nvSpPr>
        <p:spPr>
          <a:xfrm>
            <a:off x="4630340" y="1028726"/>
            <a:ext cx="3887391" cy="617934"/>
          </a:xfrm>
        </p:spPr>
        <p:txBody>
          <a:bodyPr/>
          <a:lstStyle/>
          <a:p>
            <a:pPr algn="ctr"/>
            <a:r>
              <a:rPr lang="cs-CZ" dirty="0"/>
              <a:t>Čas + cizí jazyk!</a:t>
            </a:r>
          </a:p>
        </p:txBody>
      </p:sp>
      <p:sp>
        <p:nvSpPr>
          <p:cNvPr id="7" name="Zástupný obsah 6">
            <a:extLst>
              <a:ext uri="{FF2B5EF4-FFF2-40B4-BE49-F238E27FC236}">
                <a16:creationId xmlns:a16="http://schemas.microsoft.com/office/drawing/2014/main" id="{AA53E913-DD7F-4995-9B54-7652CB147641}"/>
              </a:ext>
            </a:extLst>
          </p:cNvPr>
          <p:cNvSpPr>
            <a:spLocks noGrp="1"/>
          </p:cNvSpPr>
          <p:nvPr>
            <p:ph sz="quarter" idx="4"/>
          </p:nvPr>
        </p:nvSpPr>
        <p:spPr>
          <a:xfrm>
            <a:off x="5024984" y="1750885"/>
            <a:ext cx="3887391" cy="3051599"/>
          </a:xfrm>
        </p:spPr>
        <p:txBody>
          <a:bodyPr>
            <a:noAutofit/>
          </a:bodyPr>
          <a:lstStyle/>
          <a:p>
            <a:r>
              <a:rPr lang="cs-CZ" sz="2000" b="1" dirty="0"/>
              <a:t>Všední den po obvyklé pracovní době</a:t>
            </a:r>
          </a:p>
          <a:p>
            <a:r>
              <a:rPr lang="cs-CZ" sz="2000" b="1" dirty="0"/>
              <a:t>18:00 – 20:00 </a:t>
            </a:r>
            <a:r>
              <a:rPr lang="cs-CZ" sz="2000" b="1" dirty="0">
                <a:solidFill>
                  <a:srgbClr val="FF0000"/>
                </a:solidFill>
              </a:rPr>
              <a:t>125 %</a:t>
            </a:r>
          </a:p>
          <a:p>
            <a:r>
              <a:rPr lang="cs-CZ" sz="2000" b="1" dirty="0"/>
              <a:t>Všední den večer: 20:00 – 22:00 </a:t>
            </a:r>
            <a:r>
              <a:rPr lang="cs-CZ" sz="2000" b="1" dirty="0">
                <a:solidFill>
                  <a:srgbClr val="FF0000"/>
                </a:solidFill>
              </a:rPr>
              <a:t>150 %</a:t>
            </a:r>
          </a:p>
          <a:p>
            <a:r>
              <a:rPr lang="cs-CZ" sz="2000" b="1" dirty="0"/>
              <a:t>Všední den noc: 22:00 a dále </a:t>
            </a:r>
            <a:r>
              <a:rPr lang="cs-CZ" sz="2000" b="1" dirty="0">
                <a:solidFill>
                  <a:srgbClr val="FF0000"/>
                </a:solidFill>
              </a:rPr>
              <a:t>175 %</a:t>
            </a:r>
          </a:p>
          <a:p>
            <a:r>
              <a:rPr lang="cs-CZ" sz="2000" b="1" dirty="0"/>
              <a:t>V den pracovního klidu do 19:00 </a:t>
            </a:r>
            <a:r>
              <a:rPr lang="cs-CZ" sz="2000" b="1" dirty="0">
                <a:solidFill>
                  <a:srgbClr val="FF0000"/>
                </a:solidFill>
              </a:rPr>
              <a:t>175 %</a:t>
            </a:r>
          </a:p>
          <a:p>
            <a:r>
              <a:rPr lang="cs-CZ" sz="2000" b="1" dirty="0"/>
              <a:t>V den pracovního klidu během večer, noc</a:t>
            </a:r>
          </a:p>
          <a:p>
            <a:r>
              <a:rPr lang="cs-CZ" sz="2000" b="1" dirty="0"/>
              <a:t>od 19:00 </a:t>
            </a:r>
            <a:r>
              <a:rPr lang="cs-CZ" sz="2000" b="1" dirty="0">
                <a:solidFill>
                  <a:srgbClr val="FF0000"/>
                </a:solidFill>
              </a:rPr>
              <a:t>200 %</a:t>
            </a:r>
          </a:p>
          <a:p>
            <a:pPr marL="0" indent="0">
              <a:buNone/>
            </a:pPr>
            <a:endParaRPr lang="cs-CZ" sz="2000" b="1" dirty="0"/>
          </a:p>
          <a:p>
            <a:endParaRPr lang="cs-CZ" sz="2000" b="1" dirty="0"/>
          </a:p>
        </p:txBody>
      </p:sp>
      <p:sp>
        <p:nvSpPr>
          <p:cNvPr id="8" name="Zástupný obsah 7">
            <a:extLst>
              <a:ext uri="{FF2B5EF4-FFF2-40B4-BE49-F238E27FC236}">
                <a16:creationId xmlns:a16="http://schemas.microsoft.com/office/drawing/2014/main" id="{7EBE38E0-66CA-4244-B0D2-905CF7875A20}"/>
              </a:ext>
            </a:extLst>
          </p:cNvPr>
          <p:cNvSpPr>
            <a:spLocks noGrp="1"/>
          </p:cNvSpPr>
          <p:nvPr>
            <p:ph sz="half" idx="2"/>
          </p:nvPr>
        </p:nvSpPr>
        <p:spPr>
          <a:xfrm>
            <a:off x="660318" y="1673176"/>
            <a:ext cx="4389419" cy="2763441"/>
          </a:xfrm>
        </p:spPr>
        <p:txBody>
          <a:bodyPr>
            <a:noAutofit/>
          </a:bodyPr>
          <a:lstStyle/>
          <a:p>
            <a:r>
              <a:rPr lang="cs-CZ" sz="2000" b="1" dirty="0"/>
              <a:t>Všední den po pracovní době: 18:00 – 20:00 </a:t>
            </a:r>
            <a:r>
              <a:rPr lang="cs-CZ" sz="2000" b="1" dirty="0">
                <a:solidFill>
                  <a:srgbClr val="FF0000"/>
                </a:solidFill>
              </a:rPr>
              <a:t>25 %</a:t>
            </a:r>
          </a:p>
          <a:p>
            <a:r>
              <a:rPr lang="cs-CZ" sz="2000" b="1" dirty="0"/>
              <a:t>Všední den večer 20:00 – 22:00 </a:t>
            </a:r>
            <a:r>
              <a:rPr lang="cs-CZ" sz="2000" b="1" dirty="0">
                <a:solidFill>
                  <a:srgbClr val="FF0000"/>
                </a:solidFill>
              </a:rPr>
              <a:t>50 %</a:t>
            </a:r>
          </a:p>
          <a:p>
            <a:r>
              <a:rPr lang="cs-CZ" sz="2000" b="1" dirty="0"/>
              <a:t>Všední den noc: 22:00 a dále </a:t>
            </a:r>
            <a:r>
              <a:rPr lang="cs-CZ" sz="2000" b="1" dirty="0">
                <a:solidFill>
                  <a:srgbClr val="FF0000"/>
                </a:solidFill>
              </a:rPr>
              <a:t>75 %</a:t>
            </a:r>
          </a:p>
          <a:p>
            <a:r>
              <a:rPr lang="cs-CZ" sz="2000" b="1" dirty="0"/>
              <a:t>V den pracovního klidu během do 19:00 </a:t>
            </a:r>
            <a:r>
              <a:rPr lang="cs-CZ" sz="2000" b="1" dirty="0">
                <a:solidFill>
                  <a:srgbClr val="FF0000"/>
                </a:solidFill>
              </a:rPr>
              <a:t>75 %</a:t>
            </a:r>
          </a:p>
          <a:p>
            <a:r>
              <a:rPr lang="cs-CZ" sz="2000" b="1" dirty="0"/>
              <a:t>V den pracovního klidu během večer, noc: od 19:00 </a:t>
            </a:r>
            <a:r>
              <a:rPr lang="cs-CZ" sz="2000" b="1" dirty="0">
                <a:solidFill>
                  <a:srgbClr val="FF0000"/>
                </a:solidFill>
              </a:rPr>
              <a:t>100%</a:t>
            </a:r>
          </a:p>
          <a:p>
            <a:r>
              <a:rPr lang="cs-CZ" sz="2000" b="1" dirty="0"/>
              <a:t>Náročný úkon právní služby (pro mimořádnou složitost</a:t>
            </a:r>
          </a:p>
          <a:p>
            <a:r>
              <a:rPr lang="cs-CZ" sz="2000" b="1" dirty="0"/>
              <a:t>věci/ užití cizího jazyka nebo cizího práva) ve všední</a:t>
            </a:r>
          </a:p>
          <a:p>
            <a:r>
              <a:rPr lang="cs-CZ" sz="2000" b="1" dirty="0"/>
              <a:t>den v pracovní době: </a:t>
            </a:r>
            <a:r>
              <a:rPr lang="cs-CZ" sz="2000" b="1" dirty="0">
                <a:solidFill>
                  <a:srgbClr val="FF0000"/>
                </a:solidFill>
              </a:rPr>
              <a:t>50 % až 75 %</a:t>
            </a:r>
          </a:p>
          <a:p>
            <a:endParaRPr lang="cs-CZ" sz="2000" b="1" dirty="0"/>
          </a:p>
        </p:txBody>
      </p:sp>
    </p:spTree>
    <p:extLst>
      <p:ext uri="{BB962C8B-B14F-4D97-AF65-F5344CB8AC3E}">
        <p14:creationId xmlns:p14="http://schemas.microsoft.com/office/powerpoint/2010/main" val="3891302498"/>
      </p:ext>
    </p:extLst>
  </p:cSld>
  <p:clrMapOvr>
    <a:masterClrMapping/>
  </p:clrMapOvr>
  <p:transition spd="slow">
    <p:wipe dir="d"/>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9928362-065E-4F59-9B7B-B66E159A4E24}"/>
              </a:ext>
            </a:extLst>
          </p:cNvPr>
          <p:cNvSpPr>
            <a:spLocks noGrp="1"/>
          </p:cNvSpPr>
          <p:nvPr>
            <p:ph type="title"/>
          </p:nvPr>
        </p:nvSpPr>
        <p:spPr>
          <a:xfrm>
            <a:off x="628650" y="204674"/>
            <a:ext cx="7886700" cy="994172"/>
          </a:xfrm>
        </p:spPr>
        <p:txBody>
          <a:bodyPr/>
          <a:lstStyle/>
          <a:p>
            <a:pPr algn="ctr"/>
            <a:r>
              <a:rPr lang="cs-CZ" b="1" dirty="0">
                <a:solidFill>
                  <a:srgbClr val="7030A0"/>
                </a:solidFill>
              </a:rPr>
              <a:t>Porada s klientem</a:t>
            </a:r>
          </a:p>
        </p:txBody>
      </p:sp>
      <p:sp>
        <p:nvSpPr>
          <p:cNvPr id="6" name="Obdélník 5">
            <a:extLst>
              <a:ext uri="{FF2B5EF4-FFF2-40B4-BE49-F238E27FC236}">
                <a16:creationId xmlns:a16="http://schemas.microsoft.com/office/drawing/2014/main" id="{47E32E02-D20F-49B9-B961-7CB57BE2DDCF}"/>
              </a:ext>
            </a:extLst>
          </p:cNvPr>
          <p:cNvSpPr/>
          <p:nvPr/>
        </p:nvSpPr>
        <p:spPr>
          <a:xfrm>
            <a:off x="755374" y="1582628"/>
            <a:ext cx="8050696" cy="4939814"/>
          </a:xfrm>
          <a:prstGeom prst="rect">
            <a:avLst/>
          </a:prstGeom>
        </p:spPr>
        <p:txBody>
          <a:bodyPr wrap="square">
            <a:spAutoFit/>
          </a:bodyPr>
          <a:lstStyle/>
          <a:p>
            <a:pPr lvl="0"/>
            <a:r>
              <a:rPr lang="cs-CZ" sz="2100" b="1" dirty="0">
                <a:solidFill>
                  <a:srgbClr val="FF0000"/>
                </a:solidFill>
              </a:rPr>
              <a:t>Usnesení ÚS ze dne 6. 1. 2016, </a:t>
            </a:r>
            <a:r>
              <a:rPr lang="cs-CZ" sz="2100" b="1" dirty="0" err="1">
                <a:solidFill>
                  <a:srgbClr val="FF0000"/>
                </a:solidFill>
              </a:rPr>
              <a:t>sp</a:t>
            </a:r>
            <a:r>
              <a:rPr lang="cs-CZ" sz="2100" b="1" dirty="0">
                <a:solidFill>
                  <a:srgbClr val="FF0000"/>
                </a:solidFill>
              </a:rPr>
              <a:t>. zn. II. ÚS 3523/15: </a:t>
            </a:r>
            <a:r>
              <a:rPr lang="cs-CZ" sz="2100" b="1" dirty="0"/>
              <a:t>Porady nesmí být samoúčelné, resp. nesmí jejich prostřednictvím docházet k nepřiměřenému a neodůvodněnému navyšování odměny.</a:t>
            </a:r>
          </a:p>
          <a:p>
            <a:pPr lvl="0"/>
            <a:r>
              <a:rPr lang="cs-CZ" sz="2100" b="1" dirty="0">
                <a:solidFill>
                  <a:srgbClr val="FF0000"/>
                </a:solidFill>
              </a:rPr>
              <a:t>Usnesení ÚS ze dne 19. 9. 2017, I ÚS. 2693/17: </a:t>
            </a:r>
            <a:r>
              <a:rPr lang="cs-CZ" sz="2100" b="1" dirty="0"/>
              <a:t>Pokud klient žádá větší množství porad, tato skutečnost nemůže vést k tomu, že každá porada je na místě a účelná… Zvážit nutnost či účelnost porad trvající déle než jednu hodinu je věcí obecného soudu. Pečlivost, se kterou se stěžovatel věnoval svému klientovi, je chvályhodná. Nelze však pomíjet ekonomickou úvahu o vztahu mezi hodnotou sporu a náklady. Nelze očekávat, že stát bude hradit odměnu ve výši, jakou by rozumně uvažující účastník řízení svému zástupci nebyl ochoten zaplatit. </a:t>
            </a:r>
          </a:p>
          <a:p>
            <a:pPr lvl="0"/>
            <a:r>
              <a:rPr lang="cs-CZ" sz="2100" b="1" dirty="0">
                <a:solidFill>
                  <a:srgbClr val="FF0000"/>
                </a:solidFill>
              </a:rPr>
              <a:t>Nález ÚS ze dne 12. 4. 2007, </a:t>
            </a:r>
            <a:r>
              <a:rPr lang="cs-CZ" sz="2100" b="1" dirty="0" err="1">
                <a:solidFill>
                  <a:srgbClr val="FF0000"/>
                </a:solidFill>
              </a:rPr>
              <a:t>sp</a:t>
            </a:r>
            <a:r>
              <a:rPr lang="cs-CZ" sz="2100" b="1" dirty="0">
                <a:solidFill>
                  <a:srgbClr val="FF0000"/>
                </a:solidFill>
              </a:rPr>
              <a:t>. zn. II. ÚS 782/07: </a:t>
            </a:r>
            <a:r>
              <a:rPr lang="cs-CZ" sz="2100" b="1" dirty="0"/>
              <a:t>Je nepřípustné, aby byly instituty práva na obhajobu (nápadně vysoký počet porad s klientem) opakovaně a účelově zneužívány s cílem nepřiměřeně a nedůvodně navýšit odměnu za obhajobu.</a:t>
            </a:r>
          </a:p>
        </p:txBody>
      </p:sp>
      <p:sp>
        <p:nvSpPr>
          <p:cNvPr id="5" name="Zástupný obsah 4">
            <a:extLst>
              <a:ext uri="{FF2B5EF4-FFF2-40B4-BE49-F238E27FC236}">
                <a16:creationId xmlns:a16="http://schemas.microsoft.com/office/drawing/2014/main" id="{EDF13E0F-15FE-479A-94A7-4B44C1E74E40}"/>
              </a:ext>
            </a:extLst>
          </p:cNvPr>
          <p:cNvSpPr>
            <a:spLocks noGrp="1"/>
          </p:cNvSpPr>
          <p:nvPr>
            <p:ph idx="1"/>
          </p:nvPr>
        </p:nvSpPr>
        <p:spPr>
          <a:xfrm flipH="1" flipV="1">
            <a:off x="8839200" y="5893776"/>
            <a:ext cx="701352" cy="343536"/>
          </a:xfrm>
        </p:spPr>
        <p:txBody>
          <a:bodyPr>
            <a:normAutofit fontScale="62500" lnSpcReduction="20000"/>
          </a:bodyPr>
          <a:lstStyle/>
          <a:p>
            <a:endParaRPr lang="cs-CZ" dirty="0"/>
          </a:p>
        </p:txBody>
      </p:sp>
    </p:spTree>
    <p:extLst>
      <p:ext uri="{BB962C8B-B14F-4D97-AF65-F5344CB8AC3E}">
        <p14:creationId xmlns:p14="http://schemas.microsoft.com/office/powerpoint/2010/main" val="1804188709"/>
      </p:ext>
    </p:extLst>
  </p:cSld>
  <p:clrMapOvr>
    <a:masterClrMapping/>
  </p:clrMapOvr>
  <p:transition spd="slow">
    <p:wipe dir="d"/>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116632"/>
            <a:ext cx="8077200" cy="1143000"/>
          </a:xfrm>
        </p:spPr>
        <p:txBody>
          <a:bodyPr/>
          <a:lstStyle/>
          <a:p>
            <a:pPr algn="ctr"/>
            <a:r>
              <a:rPr lang="cs-CZ" b="1" dirty="0">
                <a:solidFill>
                  <a:srgbClr val="00B0F0"/>
                </a:solidFill>
              </a:rPr>
              <a:t>Zákonné zvýšení či snížení</a:t>
            </a:r>
            <a:endParaRPr lang="cs-CZ" dirty="0"/>
          </a:p>
        </p:txBody>
      </p:sp>
      <p:sp>
        <p:nvSpPr>
          <p:cNvPr id="3" name="Zástupný symbol pro obsah 2"/>
          <p:cNvSpPr>
            <a:spLocks noGrp="1"/>
          </p:cNvSpPr>
          <p:nvPr>
            <p:ph idx="1"/>
          </p:nvPr>
        </p:nvSpPr>
        <p:spPr>
          <a:xfrm>
            <a:off x="755576" y="1148191"/>
            <a:ext cx="8077200" cy="5688631"/>
          </a:xfrm>
        </p:spPr>
        <p:txBody>
          <a:bodyPr>
            <a:normAutofit/>
          </a:bodyPr>
          <a:lstStyle/>
          <a:p>
            <a:r>
              <a:rPr lang="cs-CZ" sz="3600" b="1" dirty="0">
                <a:solidFill>
                  <a:srgbClr val="002060"/>
                </a:solidFill>
              </a:rPr>
              <a:t>Lze snížit o 50 % (§ 12 odst. 2 AT)</a:t>
            </a:r>
          </a:p>
          <a:p>
            <a:r>
              <a:rPr lang="cs-CZ" sz="3600" b="1" dirty="0">
                <a:solidFill>
                  <a:srgbClr val="002060"/>
                </a:solidFill>
              </a:rPr>
              <a:t>Lze zvýšit o 200 % (§ 12 odst. 1)              – zejména cizí jazyk, cizí právo, časová náročnost.</a:t>
            </a:r>
          </a:p>
          <a:p>
            <a:r>
              <a:rPr lang="cs-CZ" sz="3600" b="1" dirty="0">
                <a:solidFill>
                  <a:srgbClr val="002060"/>
                </a:solidFill>
              </a:rPr>
              <a:t>Souběh: odměna za trestný čin               s nejvyšší sazbou.</a:t>
            </a:r>
          </a:p>
          <a:p>
            <a:r>
              <a:rPr lang="cs-CZ" sz="3600" b="1" dirty="0">
                <a:solidFill>
                  <a:srgbClr val="002060"/>
                </a:solidFill>
              </a:rPr>
              <a:t>Spojení věcí (§ 12 odst. 3 AT): tarifní hodnoty se sečtou, maximální odměna za úkon činí </a:t>
            </a:r>
            <a:r>
              <a:rPr lang="cs-CZ" sz="3600" b="1" dirty="0">
                <a:solidFill>
                  <a:srgbClr val="FF0000"/>
                </a:solidFill>
              </a:rPr>
              <a:t>5.000 Kč </a:t>
            </a:r>
            <a:r>
              <a:rPr lang="cs-CZ" sz="3600" b="1" dirty="0">
                <a:solidFill>
                  <a:srgbClr val="002060"/>
                </a:solidFill>
              </a:rPr>
              <a:t>(§ 12a odst. 2 AT)</a:t>
            </a:r>
          </a:p>
          <a:p>
            <a:endParaRPr lang="cs-CZ" sz="3600" dirty="0"/>
          </a:p>
          <a:p>
            <a:endParaRPr lang="cs-CZ" sz="3600" dirty="0"/>
          </a:p>
        </p:txBody>
      </p:sp>
    </p:spTree>
    <p:extLst>
      <p:ext uri="{BB962C8B-B14F-4D97-AF65-F5344CB8AC3E}">
        <p14:creationId xmlns:p14="http://schemas.microsoft.com/office/powerpoint/2010/main" val="683160188"/>
      </p:ext>
    </p:extLst>
  </p:cSld>
  <p:clrMapOvr>
    <a:masterClrMapping/>
  </p:clrMapOvr>
  <p:transition spd="slow">
    <p:wipe di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755576" y="-7354"/>
            <a:ext cx="8077200" cy="1143000"/>
          </a:xfrm>
        </p:spPr>
        <p:txBody>
          <a:bodyPr>
            <a:normAutofit/>
          </a:bodyPr>
          <a:lstStyle/>
          <a:p>
            <a:pPr algn="ctr"/>
            <a:r>
              <a:rPr lang="cs-CZ" sz="4800" b="1" i="1" dirty="0">
                <a:solidFill>
                  <a:srgbClr val="00B0F0"/>
                </a:solidFill>
              </a:rPr>
              <a:t>Informace</a:t>
            </a:r>
          </a:p>
        </p:txBody>
      </p:sp>
      <p:sp>
        <p:nvSpPr>
          <p:cNvPr id="3" name="Content Placeholder 2"/>
          <p:cNvSpPr>
            <a:spLocks noGrp="1"/>
          </p:cNvSpPr>
          <p:nvPr>
            <p:ph idx="1"/>
            <p:custDataLst>
              <p:tags r:id="rId3"/>
            </p:custDataLst>
          </p:nvPr>
        </p:nvSpPr>
        <p:spPr>
          <a:xfrm>
            <a:off x="683568" y="980728"/>
            <a:ext cx="8460432" cy="5976664"/>
          </a:xfrm>
        </p:spPr>
        <p:txBody>
          <a:bodyPr>
            <a:normAutofit fontScale="77500" lnSpcReduction="20000"/>
          </a:bodyPr>
          <a:lstStyle/>
          <a:p>
            <a:pPr marL="0" indent="0">
              <a:buNone/>
            </a:pPr>
            <a:r>
              <a:rPr lang="cs-CZ" sz="5100" b="1" i="1" dirty="0"/>
              <a:t>Číslo klientského spisu:</a:t>
            </a:r>
          </a:p>
          <a:p>
            <a:pPr marL="0" indent="0">
              <a:buNone/>
            </a:pPr>
            <a:r>
              <a:rPr lang="cs-CZ" sz="5100" b="1" i="1" dirty="0"/>
              <a:t>Klient:</a:t>
            </a:r>
          </a:p>
          <a:p>
            <a:pPr marL="0" indent="0">
              <a:buNone/>
            </a:pPr>
            <a:r>
              <a:rPr lang="cs-CZ" sz="5100" b="1" i="1" dirty="0"/>
              <a:t>Protistrana:</a:t>
            </a:r>
          </a:p>
          <a:p>
            <a:pPr marL="0" indent="0">
              <a:buNone/>
            </a:pPr>
            <a:r>
              <a:rPr lang="cs-CZ" sz="5100" b="1" i="1" dirty="0"/>
              <a:t>Popis věci:</a:t>
            </a:r>
          </a:p>
          <a:p>
            <a:pPr marL="0" indent="0">
              <a:buNone/>
            </a:pPr>
            <a:r>
              <a:rPr lang="cs-CZ" sz="5100" b="1" i="1" dirty="0"/>
              <a:t>Sjednaný postup (včetně podkladů, které klient dodá či advokát zpracuje):</a:t>
            </a:r>
          </a:p>
          <a:p>
            <a:pPr marL="0" indent="0">
              <a:buNone/>
            </a:pPr>
            <a:r>
              <a:rPr lang="cs-CZ" sz="5100" b="1" i="1" dirty="0"/>
              <a:t>Odměna (způsob určení, zálohy, fakturace):</a:t>
            </a:r>
          </a:p>
          <a:p>
            <a:pPr marL="0" indent="0">
              <a:buNone/>
            </a:pPr>
            <a:r>
              <a:rPr lang="cs-CZ" sz="5100" b="1" i="1" dirty="0"/>
              <a:t>Datum:</a:t>
            </a:r>
          </a:p>
          <a:p>
            <a:pPr marL="0" indent="0">
              <a:buNone/>
            </a:pPr>
            <a:r>
              <a:rPr lang="cs-CZ" sz="5100" b="1" i="1" dirty="0"/>
              <a:t>Podpis klienta:</a:t>
            </a:r>
          </a:p>
        </p:txBody>
      </p:sp>
    </p:spTree>
    <p:custDataLst>
      <p:tags r:id="rId1"/>
    </p:custDataLst>
    <p:extLst>
      <p:ext uri="{BB962C8B-B14F-4D97-AF65-F5344CB8AC3E}">
        <p14:creationId xmlns:p14="http://schemas.microsoft.com/office/powerpoint/2010/main" val="513812703"/>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9928362-065E-4F59-9B7B-B66E159A4E24}"/>
              </a:ext>
            </a:extLst>
          </p:cNvPr>
          <p:cNvSpPr>
            <a:spLocks noGrp="1"/>
          </p:cNvSpPr>
          <p:nvPr>
            <p:ph type="title"/>
          </p:nvPr>
        </p:nvSpPr>
        <p:spPr>
          <a:xfrm>
            <a:off x="839857" y="188640"/>
            <a:ext cx="7886700" cy="994172"/>
          </a:xfrm>
        </p:spPr>
        <p:txBody>
          <a:bodyPr>
            <a:normAutofit fontScale="90000"/>
          </a:bodyPr>
          <a:lstStyle/>
          <a:p>
            <a:pPr algn="ctr"/>
            <a:r>
              <a:rPr lang="cs-CZ" b="1" dirty="0">
                <a:solidFill>
                  <a:srgbClr val="7030A0"/>
                </a:solidFill>
              </a:rPr>
              <a:t>Mimořádné zvýšení § 12 odst. 1 AT</a:t>
            </a:r>
          </a:p>
        </p:txBody>
      </p:sp>
      <p:sp>
        <p:nvSpPr>
          <p:cNvPr id="3" name="Obdélník 2">
            <a:extLst>
              <a:ext uri="{FF2B5EF4-FFF2-40B4-BE49-F238E27FC236}">
                <a16:creationId xmlns:a16="http://schemas.microsoft.com/office/drawing/2014/main" id="{4FB330AB-643F-4A06-8A48-8AE7F0196C76}"/>
              </a:ext>
            </a:extLst>
          </p:cNvPr>
          <p:cNvSpPr/>
          <p:nvPr/>
        </p:nvSpPr>
        <p:spPr>
          <a:xfrm>
            <a:off x="1070941" y="1181080"/>
            <a:ext cx="7424531" cy="5604163"/>
          </a:xfrm>
          <a:prstGeom prst="rect">
            <a:avLst/>
          </a:prstGeom>
        </p:spPr>
        <p:txBody>
          <a:bodyPr wrap="square">
            <a:spAutoFit/>
          </a:bodyPr>
          <a:lstStyle/>
          <a:p>
            <a:pPr>
              <a:lnSpc>
                <a:spcPct val="107000"/>
              </a:lnSpc>
            </a:pPr>
            <a:r>
              <a:rPr lang="cs-CZ" sz="2800" b="1" dirty="0">
                <a:solidFill>
                  <a:srgbClr val="FF0000"/>
                </a:solidFill>
                <a:ea typeface="Calibri" panose="020F0502020204030204" pitchFamily="34" charset="0"/>
              </a:rPr>
              <a:t>Rozsudek NS ze dne 30. 1. 2019, </a:t>
            </a:r>
            <a:r>
              <a:rPr lang="cs-CZ" sz="2800" b="1" dirty="0" err="1">
                <a:solidFill>
                  <a:srgbClr val="FF0000"/>
                </a:solidFill>
                <a:ea typeface="Calibri" panose="020F0502020204030204" pitchFamily="34" charset="0"/>
              </a:rPr>
              <a:t>sp</a:t>
            </a:r>
            <a:r>
              <a:rPr lang="cs-CZ" sz="2800" b="1" dirty="0">
                <a:solidFill>
                  <a:srgbClr val="FF0000"/>
                </a:solidFill>
                <a:ea typeface="Calibri" panose="020F0502020204030204" pitchFamily="34" charset="0"/>
              </a:rPr>
              <a:t>. zn. 30 </a:t>
            </a:r>
            <a:r>
              <a:rPr lang="cs-CZ" sz="2800" b="1" dirty="0" err="1">
                <a:solidFill>
                  <a:srgbClr val="FF0000"/>
                </a:solidFill>
                <a:ea typeface="Calibri" panose="020F0502020204030204" pitchFamily="34" charset="0"/>
              </a:rPr>
              <a:t>Cdo</a:t>
            </a:r>
            <a:r>
              <a:rPr lang="cs-CZ" sz="2800" b="1" dirty="0">
                <a:solidFill>
                  <a:srgbClr val="FF0000"/>
                </a:solidFill>
                <a:ea typeface="Calibri" panose="020F0502020204030204" pitchFamily="34" charset="0"/>
              </a:rPr>
              <a:t> 4016/2016: </a:t>
            </a:r>
            <a:r>
              <a:rPr lang="cs-CZ" sz="2800" b="1" dirty="0">
                <a:ea typeface="Calibri" panose="020F0502020204030204" pitchFamily="34" charset="0"/>
              </a:rPr>
              <a:t>Okolnosti odůvodňující mimořádné zvýšení mimosmluvní odměny podle § 12 odst. 1 AT spočívají v neobvykle zvýšených odborných či profesních nárocích na advokáta při realizaci konkrétního úkonu právní služby a nelze je paušálně odvozovat od obtížnosti věcí, v rámci které je právní služba poskytována.</a:t>
            </a:r>
          </a:p>
          <a:p>
            <a:pPr>
              <a:lnSpc>
                <a:spcPct val="107000"/>
              </a:lnSpc>
            </a:pPr>
            <a:r>
              <a:rPr lang="cs-CZ" sz="2800" b="1" dirty="0">
                <a:ea typeface="Calibri" panose="020F0502020204030204" pitchFamily="34" charset="0"/>
              </a:rPr>
              <a:t>Složitost trestní věci, znalost odborných struktur, cizí jazyk, délka trestního řízení (10 let) ani opakované rušení a vracení věci není důvodem pro paušální zvýšení.</a:t>
            </a:r>
          </a:p>
        </p:txBody>
      </p:sp>
      <p:sp>
        <p:nvSpPr>
          <p:cNvPr id="6" name="Zástupný obsah 5">
            <a:extLst>
              <a:ext uri="{FF2B5EF4-FFF2-40B4-BE49-F238E27FC236}">
                <a16:creationId xmlns:a16="http://schemas.microsoft.com/office/drawing/2014/main" id="{6A326969-41C0-4502-BF39-374118470E3F}"/>
              </a:ext>
            </a:extLst>
          </p:cNvPr>
          <p:cNvSpPr>
            <a:spLocks noGrp="1"/>
          </p:cNvSpPr>
          <p:nvPr>
            <p:ph idx="1"/>
          </p:nvPr>
        </p:nvSpPr>
        <p:spPr>
          <a:xfrm flipH="1" flipV="1">
            <a:off x="8839200" y="5893776"/>
            <a:ext cx="1421432" cy="1783696"/>
          </a:xfrm>
        </p:spPr>
        <p:txBody>
          <a:bodyPr/>
          <a:lstStyle/>
          <a:p>
            <a:endParaRPr lang="cs-CZ" dirty="0"/>
          </a:p>
        </p:txBody>
      </p:sp>
    </p:spTree>
    <p:extLst>
      <p:ext uri="{BB962C8B-B14F-4D97-AF65-F5344CB8AC3E}">
        <p14:creationId xmlns:p14="http://schemas.microsoft.com/office/powerpoint/2010/main" val="1908959736"/>
      </p:ext>
    </p:extLst>
  </p:cSld>
  <p:clrMapOvr>
    <a:masterClrMapping/>
  </p:clrMapOvr>
  <p:transition spd="slow">
    <p:wipe dir="d"/>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9928362-065E-4F59-9B7B-B66E159A4E24}"/>
              </a:ext>
            </a:extLst>
          </p:cNvPr>
          <p:cNvSpPr>
            <a:spLocks noGrp="1"/>
          </p:cNvSpPr>
          <p:nvPr>
            <p:ph type="title"/>
          </p:nvPr>
        </p:nvSpPr>
        <p:spPr>
          <a:xfrm>
            <a:off x="827584" y="0"/>
            <a:ext cx="7886700" cy="994172"/>
          </a:xfrm>
        </p:spPr>
        <p:txBody>
          <a:bodyPr/>
          <a:lstStyle/>
          <a:p>
            <a:pPr algn="ctr"/>
            <a:r>
              <a:rPr lang="cs-CZ" b="1" dirty="0">
                <a:solidFill>
                  <a:srgbClr val="7030A0"/>
                </a:solidFill>
              </a:rPr>
              <a:t>Více klientů vs více nároků</a:t>
            </a:r>
          </a:p>
        </p:txBody>
      </p:sp>
      <p:sp>
        <p:nvSpPr>
          <p:cNvPr id="3" name="Obdélník 2">
            <a:extLst>
              <a:ext uri="{FF2B5EF4-FFF2-40B4-BE49-F238E27FC236}">
                <a16:creationId xmlns:a16="http://schemas.microsoft.com/office/drawing/2014/main" id="{4FB330AB-643F-4A06-8A48-8AE7F0196C76}"/>
              </a:ext>
            </a:extLst>
          </p:cNvPr>
          <p:cNvSpPr/>
          <p:nvPr/>
        </p:nvSpPr>
        <p:spPr>
          <a:xfrm>
            <a:off x="827584" y="1268760"/>
            <a:ext cx="7886700" cy="5017527"/>
          </a:xfrm>
          <a:prstGeom prst="rect">
            <a:avLst/>
          </a:prstGeom>
        </p:spPr>
        <p:txBody>
          <a:bodyPr wrap="square">
            <a:spAutoFit/>
          </a:bodyPr>
          <a:lstStyle/>
          <a:p>
            <a:pPr>
              <a:lnSpc>
                <a:spcPct val="107000"/>
              </a:lnSpc>
            </a:pPr>
            <a:r>
              <a:rPr lang="cs-CZ" sz="2000" b="1" dirty="0">
                <a:solidFill>
                  <a:srgbClr val="FF0000"/>
                </a:solidFill>
              </a:rPr>
              <a:t>Usnesení NS z 24. 4. 2014, </a:t>
            </a:r>
            <a:r>
              <a:rPr lang="cs-CZ" sz="2000" b="1" dirty="0" err="1">
                <a:solidFill>
                  <a:srgbClr val="FF0000"/>
                </a:solidFill>
              </a:rPr>
              <a:t>sp</a:t>
            </a:r>
            <a:r>
              <a:rPr lang="cs-CZ" sz="2000" b="1" dirty="0">
                <a:solidFill>
                  <a:srgbClr val="FF0000"/>
                </a:solidFill>
              </a:rPr>
              <a:t>. zn. 25 </a:t>
            </a:r>
            <a:r>
              <a:rPr lang="cs-CZ" sz="2000" b="1" dirty="0" err="1">
                <a:solidFill>
                  <a:srgbClr val="FF0000"/>
                </a:solidFill>
              </a:rPr>
              <a:t>Cdo</a:t>
            </a:r>
            <a:r>
              <a:rPr lang="cs-CZ" sz="2000" b="1" dirty="0">
                <a:solidFill>
                  <a:srgbClr val="FF0000"/>
                </a:solidFill>
              </a:rPr>
              <a:t> 302/2014: </a:t>
            </a:r>
            <a:r>
              <a:rPr lang="cs-CZ" sz="2000" b="1" dirty="0"/>
              <a:t>Při stanovení mimosmluvní odměny za společné úkony advokáta zastupujícího více žalobců, z nichž každý uplatňuje v jednom řízení jím žalovanou částku sám pro sebe, náleží za každou takto zastupovanou osobu samostatná odměna vypočtená podle tarifní hodnoty připadající na každého žalobce, snížená o 20 %. Neužije se pravidlo § 12 odst. 3 advokátního tarifu, které se vztahuje na případ více nároků uplatněných v jednom řízení jedním účastníkem nebo více účastníky oprávněnými společně a nerozdílně nebo vystupujícími v řízení jako nerozluční společníci. </a:t>
            </a:r>
          </a:p>
          <a:p>
            <a:pPr>
              <a:lnSpc>
                <a:spcPct val="107000"/>
              </a:lnSpc>
            </a:pPr>
            <a:r>
              <a:rPr lang="cs-CZ" sz="2000" b="1" dirty="0">
                <a:solidFill>
                  <a:srgbClr val="FF0000"/>
                </a:solidFill>
              </a:rPr>
              <a:t>Usnesení z 14. 3. 2017, </a:t>
            </a:r>
            <a:r>
              <a:rPr lang="cs-CZ" sz="2000" b="1" dirty="0" err="1">
                <a:solidFill>
                  <a:srgbClr val="FF0000"/>
                </a:solidFill>
              </a:rPr>
              <a:t>sp</a:t>
            </a:r>
            <a:r>
              <a:rPr lang="cs-CZ" sz="2000" b="1" dirty="0">
                <a:solidFill>
                  <a:srgbClr val="FF0000"/>
                </a:solidFill>
              </a:rPr>
              <a:t>. zn. 22 </a:t>
            </a:r>
            <a:r>
              <a:rPr lang="cs-CZ" sz="2000" b="1" dirty="0" err="1">
                <a:solidFill>
                  <a:srgbClr val="FF0000"/>
                </a:solidFill>
              </a:rPr>
              <a:t>Cdo</a:t>
            </a:r>
            <a:r>
              <a:rPr lang="cs-CZ" sz="2000" b="1" dirty="0">
                <a:solidFill>
                  <a:srgbClr val="FF0000"/>
                </a:solidFill>
              </a:rPr>
              <a:t> 5322/2016: </a:t>
            </a:r>
            <a:r>
              <a:rPr lang="cs-CZ" sz="2000" b="1" dirty="0"/>
              <a:t>V řízení, v němž je uplatněna subjektivní i objektivní kumulace nároků nelze při stanovení výše mimosmluvní odměny postupovat podle</a:t>
            </a:r>
          </a:p>
          <a:p>
            <a:pPr>
              <a:lnSpc>
                <a:spcPct val="107000"/>
              </a:lnSpc>
            </a:pPr>
            <a:r>
              <a:rPr lang="cs-CZ" sz="2000" b="1" dirty="0"/>
              <a:t>§ 12 odst. 3 advokátního tarifu. Není rozhodné, že jednotlivé nároky vycházely porušení povinností přiznaných jedním smluvním. Každý z žalobců mohl samostatně a na ostatních nezávisle uplatňovat své právo.</a:t>
            </a:r>
            <a:endParaRPr lang="cs-CZ" sz="2000" b="1" dirty="0">
              <a:ea typeface="Calibri" panose="020F0502020204030204" pitchFamily="34" charset="0"/>
            </a:endParaRPr>
          </a:p>
        </p:txBody>
      </p:sp>
      <p:sp>
        <p:nvSpPr>
          <p:cNvPr id="6" name="Zástupný obsah 5">
            <a:extLst>
              <a:ext uri="{FF2B5EF4-FFF2-40B4-BE49-F238E27FC236}">
                <a16:creationId xmlns:a16="http://schemas.microsoft.com/office/drawing/2014/main" id="{88ECDB6D-CC26-49DF-99E7-A95527863BCF}"/>
              </a:ext>
            </a:extLst>
          </p:cNvPr>
          <p:cNvSpPr>
            <a:spLocks noGrp="1"/>
          </p:cNvSpPr>
          <p:nvPr>
            <p:ph idx="1"/>
          </p:nvPr>
        </p:nvSpPr>
        <p:spPr>
          <a:xfrm flipH="1" flipV="1">
            <a:off x="8839200" y="5893776"/>
            <a:ext cx="773360" cy="1423656"/>
          </a:xfrm>
        </p:spPr>
        <p:txBody>
          <a:bodyPr/>
          <a:lstStyle/>
          <a:p>
            <a:endParaRPr lang="cs-CZ" dirty="0"/>
          </a:p>
        </p:txBody>
      </p:sp>
    </p:spTree>
    <p:extLst>
      <p:ext uri="{BB962C8B-B14F-4D97-AF65-F5344CB8AC3E}">
        <p14:creationId xmlns:p14="http://schemas.microsoft.com/office/powerpoint/2010/main" val="3072504486"/>
      </p:ext>
    </p:extLst>
  </p:cSld>
  <p:clrMapOvr>
    <a:masterClrMapping/>
  </p:clrMapOvr>
  <p:transition spd="slow">
    <p:wipe dir="d"/>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pPr algn="ctr"/>
            <a:r>
              <a:rPr lang="cs-CZ" b="1" dirty="0">
                <a:solidFill>
                  <a:srgbClr val="00B0F0"/>
                </a:solidFill>
              </a:rPr>
              <a:t>Co když dojde ke změně kvalifikace</a:t>
            </a:r>
            <a:endParaRPr lang="cs-CZ" dirty="0"/>
          </a:p>
        </p:txBody>
      </p:sp>
      <p:sp>
        <p:nvSpPr>
          <p:cNvPr id="3" name="Zástupný symbol pro obsah 2"/>
          <p:cNvSpPr>
            <a:spLocks noGrp="1"/>
          </p:cNvSpPr>
          <p:nvPr>
            <p:ph idx="1"/>
          </p:nvPr>
        </p:nvSpPr>
        <p:spPr>
          <a:xfrm>
            <a:off x="827584" y="1412776"/>
            <a:ext cx="8077200" cy="5040560"/>
          </a:xfrm>
        </p:spPr>
        <p:txBody>
          <a:bodyPr>
            <a:normAutofit lnSpcReduction="10000"/>
          </a:bodyPr>
          <a:lstStyle/>
          <a:p>
            <a:r>
              <a:rPr lang="cs-CZ" sz="3600" b="1" dirty="0">
                <a:solidFill>
                  <a:srgbClr val="002060"/>
                </a:solidFill>
              </a:rPr>
              <a:t>Podstatný je stav v době zahájení jednotlivého úkonu právní služby</a:t>
            </a:r>
          </a:p>
          <a:p>
            <a:pPr marL="0" indent="0">
              <a:buNone/>
            </a:pPr>
            <a:r>
              <a:rPr lang="cs-CZ" sz="3600" b="1" i="1" dirty="0">
                <a:solidFill>
                  <a:srgbClr val="002060"/>
                </a:solidFill>
              </a:rPr>
              <a:t>Příklad:</a:t>
            </a:r>
          </a:p>
          <a:p>
            <a:r>
              <a:rPr lang="cs-CZ" sz="3600" b="1" i="1" dirty="0">
                <a:solidFill>
                  <a:srgbClr val="002060"/>
                </a:solidFill>
              </a:rPr>
              <a:t>V období od 2. 2. 2020 do 31. 3. 2020 činila odměna za jeden úkon </a:t>
            </a:r>
            <a:r>
              <a:rPr lang="cs-CZ" sz="3600" b="1" i="1" dirty="0">
                <a:solidFill>
                  <a:srgbClr val="FF0000"/>
                </a:solidFill>
              </a:rPr>
              <a:t>2.480 Kč</a:t>
            </a:r>
          </a:p>
          <a:p>
            <a:r>
              <a:rPr lang="cs-CZ" sz="3600" b="1" i="1" dirty="0">
                <a:solidFill>
                  <a:srgbClr val="002060"/>
                </a:solidFill>
              </a:rPr>
              <a:t>Od 1. 4. 2020 do 30. 7. 2020: </a:t>
            </a:r>
            <a:r>
              <a:rPr lang="cs-CZ" sz="3600" b="1" i="1" dirty="0">
                <a:solidFill>
                  <a:srgbClr val="FF0000"/>
                </a:solidFill>
              </a:rPr>
              <a:t>1.840 Kč </a:t>
            </a:r>
            <a:endParaRPr lang="cs-CZ" sz="3600" b="1" i="1" dirty="0">
              <a:solidFill>
                <a:srgbClr val="002060"/>
              </a:solidFill>
            </a:endParaRPr>
          </a:p>
          <a:p>
            <a:r>
              <a:rPr lang="cs-CZ" sz="3600" b="1" i="1" dirty="0">
                <a:solidFill>
                  <a:srgbClr val="002060"/>
                </a:solidFill>
              </a:rPr>
              <a:t>Od 31. 7. 2020 spojeno s jinou trestní věcí, odměna za úkon až do skončení trestního řízení činila </a:t>
            </a:r>
            <a:r>
              <a:rPr lang="cs-CZ" sz="3600" b="1" i="1" dirty="0">
                <a:solidFill>
                  <a:srgbClr val="FF0000"/>
                </a:solidFill>
              </a:rPr>
              <a:t>2.800 Kč</a:t>
            </a:r>
            <a:endParaRPr lang="cs-CZ" sz="3600" b="1" i="1" dirty="0">
              <a:solidFill>
                <a:srgbClr val="002060"/>
              </a:solidFill>
            </a:endParaRPr>
          </a:p>
        </p:txBody>
      </p:sp>
    </p:spTree>
    <p:extLst>
      <p:ext uri="{BB962C8B-B14F-4D97-AF65-F5344CB8AC3E}">
        <p14:creationId xmlns:p14="http://schemas.microsoft.com/office/powerpoint/2010/main" val="3869150160"/>
      </p:ext>
    </p:extLst>
  </p:cSld>
  <p:clrMapOvr>
    <a:masterClrMapping/>
  </p:clrMapOvr>
  <p:transition spd="slow">
    <p:wipe dir="d"/>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9928362-065E-4F59-9B7B-B66E159A4E24}"/>
              </a:ext>
            </a:extLst>
          </p:cNvPr>
          <p:cNvSpPr>
            <a:spLocks noGrp="1"/>
          </p:cNvSpPr>
          <p:nvPr>
            <p:ph type="title"/>
          </p:nvPr>
        </p:nvSpPr>
        <p:spPr/>
        <p:txBody>
          <a:bodyPr/>
          <a:lstStyle/>
          <a:p>
            <a:pPr algn="ctr"/>
            <a:r>
              <a:rPr lang="cs-CZ" b="1" dirty="0">
                <a:solidFill>
                  <a:srgbClr val="7030A0"/>
                </a:solidFill>
              </a:rPr>
              <a:t>§ 8 odst. 1 AT</a:t>
            </a:r>
          </a:p>
        </p:txBody>
      </p:sp>
      <p:sp>
        <p:nvSpPr>
          <p:cNvPr id="5" name="Obdélník 4">
            <a:extLst>
              <a:ext uri="{FF2B5EF4-FFF2-40B4-BE49-F238E27FC236}">
                <a16:creationId xmlns:a16="http://schemas.microsoft.com/office/drawing/2014/main" id="{8A890B97-4EE0-4126-9D42-EFA7461EFA26}"/>
              </a:ext>
            </a:extLst>
          </p:cNvPr>
          <p:cNvSpPr/>
          <p:nvPr/>
        </p:nvSpPr>
        <p:spPr>
          <a:xfrm>
            <a:off x="962050" y="1586685"/>
            <a:ext cx="7543750" cy="5271315"/>
          </a:xfrm>
          <a:prstGeom prst="rect">
            <a:avLst/>
          </a:prstGeom>
        </p:spPr>
        <p:txBody>
          <a:bodyPr wrap="square">
            <a:spAutoFit/>
          </a:bodyPr>
          <a:lstStyle/>
          <a:p>
            <a:pPr lvl="0"/>
            <a:r>
              <a:rPr lang="cs-CZ" sz="2400" b="1" dirty="0">
                <a:solidFill>
                  <a:srgbClr val="FF0000"/>
                </a:solidFill>
              </a:rPr>
              <a:t>Rozsudek Nejvyššího soudu ze dne 2. 7. 2018, </a:t>
            </a:r>
            <a:r>
              <a:rPr lang="cs-CZ" sz="2400" b="1" dirty="0" err="1">
                <a:solidFill>
                  <a:srgbClr val="FF0000"/>
                </a:solidFill>
              </a:rPr>
              <a:t>sp</a:t>
            </a:r>
            <a:r>
              <a:rPr lang="cs-CZ" sz="2400" b="1" dirty="0">
                <a:solidFill>
                  <a:srgbClr val="FF0000"/>
                </a:solidFill>
              </a:rPr>
              <a:t>. zn. 28 </a:t>
            </a:r>
            <a:r>
              <a:rPr lang="cs-CZ" sz="2400" b="1" dirty="0" err="1">
                <a:solidFill>
                  <a:srgbClr val="FF0000"/>
                </a:solidFill>
              </a:rPr>
              <a:t>Cdo</a:t>
            </a:r>
            <a:r>
              <a:rPr lang="cs-CZ" sz="2400" b="1" dirty="0">
                <a:solidFill>
                  <a:srgbClr val="FF0000"/>
                </a:solidFill>
              </a:rPr>
              <a:t> 5099/2017: </a:t>
            </a:r>
            <a:r>
              <a:rPr lang="cs-CZ" sz="2400" b="1" dirty="0"/>
              <a:t>Při výpočtu mimosmluvní odměny za jednotlivé úkony právní služby je třeba vycházet z aktuální tarifní hodnoty tvořené výší předmětu při započetí každého úkonu.</a:t>
            </a:r>
          </a:p>
          <a:p>
            <a:pPr lvl="0"/>
            <a:r>
              <a:rPr lang="cs-CZ" sz="2400" b="1" dirty="0"/>
              <a:t>Totéž platí i pro změnu předmětu řízení mezi dvěma instancemi. Nanejvýš praktické je uvedené rozhodnutí zejména tehdy, je-li odvolání podání výlučně do výroku o nákladech řízení. Pak totiž není tarifní hodnotou úkonu hodnota věci samé, ačkoliv si to mnoho advokátů myslí, ale výše nákladů, která je předmětem odvolacího řízení, protože jen nákladů v odvolacím řízení se úkony advokáta týkají.</a:t>
            </a:r>
          </a:p>
          <a:p>
            <a:pPr algn="ctr">
              <a:lnSpc>
                <a:spcPct val="107000"/>
              </a:lnSpc>
            </a:pPr>
            <a:endParaRPr lang="cs-CZ" sz="2400" b="1" dirty="0">
              <a:solidFill>
                <a:srgbClr val="FF0000"/>
              </a:solidFill>
              <a:latin typeface="Calibri" panose="020F0502020204030204" pitchFamily="34" charset="0"/>
              <a:ea typeface="Calibri" panose="020F0502020204030204" pitchFamily="34" charset="0"/>
            </a:endParaRPr>
          </a:p>
        </p:txBody>
      </p:sp>
      <p:sp>
        <p:nvSpPr>
          <p:cNvPr id="6" name="Zástupný obsah 5">
            <a:extLst>
              <a:ext uri="{FF2B5EF4-FFF2-40B4-BE49-F238E27FC236}">
                <a16:creationId xmlns:a16="http://schemas.microsoft.com/office/drawing/2014/main" id="{29B98F36-03C2-4590-A773-3967F8CB2A74}"/>
              </a:ext>
            </a:extLst>
          </p:cNvPr>
          <p:cNvSpPr>
            <a:spLocks noGrp="1"/>
          </p:cNvSpPr>
          <p:nvPr>
            <p:ph idx="1"/>
          </p:nvPr>
        </p:nvSpPr>
        <p:spPr>
          <a:xfrm flipV="1">
            <a:off x="8172400" y="5893776"/>
            <a:ext cx="666800" cy="1279640"/>
          </a:xfrm>
        </p:spPr>
        <p:txBody>
          <a:bodyPr/>
          <a:lstStyle/>
          <a:p>
            <a:pPr lvl="8"/>
            <a:endParaRPr lang="cs-CZ" dirty="0"/>
          </a:p>
        </p:txBody>
      </p:sp>
    </p:spTree>
    <p:extLst>
      <p:ext uri="{BB962C8B-B14F-4D97-AF65-F5344CB8AC3E}">
        <p14:creationId xmlns:p14="http://schemas.microsoft.com/office/powerpoint/2010/main" val="657587258"/>
      </p:ext>
    </p:extLst>
  </p:cSld>
  <p:clrMapOvr>
    <a:masterClrMapping/>
  </p:clrMapOvr>
  <p:transition spd="slow">
    <p:wipe dir="d"/>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pPr algn="ctr"/>
            <a:r>
              <a:rPr lang="cs-CZ" b="1" dirty="0">
                <a:solidFill>
                  <a:srgbClr val="00B0F0"/>
                </a:solidFill>
              </a:rPr>
              <a:t>Náklady ustanoveného opatrovníka</a:t>
            </a:r>
          </a:p>
        </p:txBody>
      </p:sp>
      <p:sp>
        <p:nvSpPr>
          <p:cNvPr id="3" name="Zástupný symbol pro obsah 2"/>
          <p:cNvSpPr>
            <a:spLocks noGrp="1"/>
          </p:cNvSpPr>
          <p:nvPr>
            <p:ph idx="1"/>
          </p:nvPr>
        </p:nvSpPr>
        <p:spPr>
          <a:xfrm>
            <a:off x="762000" y="1556791"/>
            <a:ext cx="8077200" cy="5301209"/>
          </a:xfrm>
        </p:spPr>
        <p:txBody>
          <a:bodyPr>
            <a:normAutofit/>
          </a:bodyPr>
          <a:lstStyle/>
          <a:p>
            <a:r>
              <a:rPr lang="cs-CZ" b="1" dirty="0">
                <a:solidFill>
                  <a:srgbClr val="FF0000"/>
                </a:solidFill>
              </a:rPr>
              <a:t>Odpovědnost</a:t>
            </a:r>
            <a:r>
              <a:rPr lang="cs-CZ" b="1" dirty="0">
                <a:solidFill>
                  <a:srgbClr val="002060"/>
                </a:solidFill>
              </a:rPr>
              <a:t> advokáta a opatrovníka?</a:t>
            </a:r>
          </a:p>
          <a:p>
            <a:r>
              <a:rPr lang="cs-CZ" b="1" dirty="0">
                <a:solidFill>
                  <a:srgbClr val="002060"/>
                </a:solidFill>
              </a:rPr>
              <a:t>§ 140 odst. 2 o. s. ř.</a:t>
            </a:r>
          </a:p>
          <a:p>
            <a:r>
              <a:rPr lang="cs-CZ" b="1" dirty="0">
                <a:solidFill>
                  <a:srgbClr val="002060"/>
                </a:solidFill>
              </a:rPr>
              <a:t>Stejný postup při účtování odměny jako        u ustanoveného advokáta.</a:t>
            </a:r>
          </a:p>
          <a:p>
            <a:r>
              <a:rPr lang="cs-CZ" b="1" dirty="0">
                <a:solidFill>
                  <a:srgbClr val="002060"/>
                </a:solidFill>
              </a:rPr>
              <a:t>Opatrovník podle zákona č. 218/2003 Sb.,    o soudnictví ve věcech mládeže, není-li znám pobyt, podle z. ř. s., nepodařilo se doručit, duševní porucha, jiné zdravotní důvody, není schopen se srozumitelně vyjadřovat atd.</a:t>
            </a:r>
          </a:p>
          <a:p>
            <a:pPr marL="0" indent="0">
              <a:buNone/>
            </a:pPr>
            <a:endParaRPr lang="cs-CZ" dirty="0"/>
          </a:p>
        </p:txBody>
      </p:sp>
    </p:spTree>
    <p:extLst>
      <p:ext uri="{BB962C8B-B14F-4D97-AF65-F5344CB8AC3E}">
        <p14:creationId xmlns:p14="http://schemas.microsoft.com/office/powerpoint/2010/main" val="706923518"/>
      </p:ext>
    </p:extLst>
  </p:cSld>
  <p:clrMapOvr>
    <a:masterClrMapping/>
  </p:clrMapOvr>
  <p:transition spd="slow">
    <p:wipe dir="d"/>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116632"/>
            <a:ext cx="8077200" cy="1143000"/>
          </a:xfrm>
        </p:spPr>
        <p:txBody>
          <a:bodyPr>
            <a:normAutofit/>
          </a:bodyPr>
          <a:lstStyle/>
          <a:p>
            <a:pPr algn="ctr"/>
            <a:r>
              <a:rPr lang="cs-CZ" b="1" dirty="0">
                <a:solidFill>
                  <a:srgbClr val="00B0F0"/>
                </a:solidFill>
              </a:rPr>
              <a:t>Ustanovený opatrovník</a:t>
            </a:r>
          </a:p>
        </p:txBody>
      </p:sp>
      <p:sp>
        <p:nvSpPr>
          <p:cNvPr id="3" name="Zástupný symbol pro obsah 2"/>
          <p:cNvSpPr>
            <a:spLocks noGrp="1"/>
          </p:cNvSpPr>
          <p:nvPr>
            <p:ph idx="1"/>
          </p:nvPr>
        </p:nvSpPr>
        <p:spPr>
          <a:xfrm>
            <a:off x="762000" y="1124745"/>
            <a:ext cx="8077200" cy="5616624"/>
          </a:xfrm>
        </p:spPr>
        <p:txBody>
          <a:bodyPr>
            <a:normAutofit lnSpcReduction="10000"/>
          </a:bodyPr>
          <a:lstStyle/>
          <a:p>
            <a:r>
              <a:rPr lang="cs-CZ" b="1" dirty="0">
                <a:solidFill>
                  <a:srgbClr val="002060"/>
                </a:solidFill>
              </a:rPr>
              <a:t>Opatrovník podle § 29 odst. 4 o. s. ř., § 118  a násl. z. ř. s. – úkon za  </a:t>
            </a:r>
            <a:r>
              <a:rPr lang="cs-CZ" b="1" dirty="0">
                <a:solidFill>
                  <a:srgbClr val="FF0000"/>
                </a:solidFill>
              </a:rPr>
              <a:t>1.200 Kč, </a:t>
            </a:r>
            <a:r>
              <a:rPr lang="cs-CZ" b="1" dirty="0">
                <a:solidFill>
                  <a:srgbClr val="002060"/>
                </a:solidFill>
              </a:rPr>
              <a:t>věci dětí a opatrovnické </a:t>
            </a:r>
            <a:r>
              <a:rPr lang="cs-CZ" b="1" dirty="0">
                <a:solidFill>
                  <a:srgbClr val="FF0000"/>
                </a:solidFill>
              </a:rPr>
              <a:t>800 Kč</a:t>
            </a:r>
            <a:r>
              <a:rPr lang="cs-CZ" b="1" dirty="0">
                <a:solidFill>
                  <a:srgbClr val="002060"/>
                </a:solidFill>
              </a:rPr>
              <a:t> (§ 7, 9 odst. 1, 2, § 12a odst. 1 AT)</a:t>
            </a:r>
          </a:p>
          <a:p>
            <a:r>
              <a:rPr lang="cs-CZ" b="1" dirty="0">
                <a:solidFill>
                  <a:srgbClr val="002060"/>
                </a:solidFill>
              </a:rPr>
              <a:t>Opatrovník poškozeného v adhezním řízení podle § 45 </a:t>
            </a:r>
            <a:r>
              <a:rPr lang="cs-CZ" b="1" dirty="0" err="1">
                <a:solidFill>
                  <a:srgbClr val="002060"/>
                </a:solidFill>
              </a:rPr>
              <a:t>tr</a:t>
            </a:r>
            <a:r>
              <a:rPr lang="cs-CZ" b="1" dirty="0">
                <a:solidFill>
                  <a:srgbClr val="002060"/>
                </a:solidFill>
              </a:rPr>
              <a:t>. řádu – úkon podle přisouzené náhrady škody, </a:t>
            </a:r>
            <a:r>
              <a:rPr lang="cs-CZ" b="1" dirty="0">
                <a:solidFill>
                  <a:srgbClr val="FF0000"/>
                </a:solidFill>
              </a:rPr>
              <a:t>1.200 až 5.000 Kč </a:t>
            </a:r>
            <a:r>
              <a:rPr lang="cs-CZ" b="1" dirty="0">
                <a:solidFill>
                  <a:srgbClr val="002060"/>
                </a:solidFill>
              </a:rPr>
              <a:t>(§ 7, 10 odst. 5, 12a odst. 1, 2 AT)</a:t>
            </a:r>
          </a:p>
          <a:p>
            <a:r>
              <a:rPr lang="cs-CZ" b="1" dirty="0">
                <a:solidFill>
                  <a:srgbClr val="002060"/>
                </a:solidFill>
              </a:rPr>
              <a:t>Opatrovník nezletilého dítěte podle zákona č. 218/2003 Sb., o soudnictví ve věcech mládeže – úkon dle trestní sazby (§ 7, 10, 10a, 12a AT) </a:t>
            </a:r>
            <a:r>
              <a:rPr lang="cs-CZ" b="1" dirty="0">
                <a:solidFill>
                  <a:srgbClr val="FF0000"/>
                </a:solidFill>
              </a:rPr>
              <a:t>800 až 5.000 Kč</a:t>
            </a:r>
            <a:endParaRPr lang="cs-CZ" b="1" dirty="0">
              <a:solidFill>
                <a:srgbClr val="002060"/>
              </a:solidFill>
            </a:endParaRPr>
          </a:p>
        </p:txBody>
      </p:sp>
    </p:spTree>
    <p:extLst>
      <p:ext uri="{BB962C8B-B14F-4D97-AF65-F5344CB8AC3E}">
        <p14:creationId xmlns:p14="http://schemas.microsoft.com/office/powerpoint/2010/main" val="2596528752"/>
      </p:ext>
    </p:extLst>
  </p:cSld>
  <p:clrMapOvr>
    <a:masterClrMapping/>
  </p:clrMapOvr>
  <p:transition spd="slow">
    <p:wipe dir="d"/>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9928362-065E-4F59-9B7B-B66E159A4E24}"/>
              </a:ext>
            </a:extLst>
          </p:cNvPr>
          <p:cNvSpPr>
            <a:spLocks noGrp="1"/>
          </p:cNvSpPr>
          <p:nvPr>
            <p:ph type="title"/>
          </p:nvPr>
        </p:nvSpPr>
        <p:spPr>
          <a:xfrm>
            <a:off x="628650" y="260648"/>
            <a:ext cx="7886700" cy="994172"/>
          </a:xfrm>
        </p:spPr>
        <p:txBody>
          <a:bodyPr/>
          <a:lstStyle/>
          <a:p>
            <a:pPr algn="ctr"/>
            <a:r>
              <a:rPr lang="cs-CZ" b="1" dirty="0">
                <a:solidFill>
                  <a:srgbClr val="7030A0"/>
                </a:solidFill>
              </a:rPr>
              <a:t>Dobré mravy</a:t>
            </a:r>
          </a:p>
        </p:txBody>
      </p:sp>
      <p:sp>
        <p:nvSpPr>
          <p:cNvPr id="5" name="Obdélník 4">
            <a:extLst>
              <a:ext uri="{FF2B5EF4-FFF2-40B4-BE49-F238E27FC236}">
                <a16:creationId xmlns:a16="http://schemas.microsoft.com/office/drawing/2014/main" id="{AC1E5EB8-57BF-4561-83B1-71E050A8165D}"/>
              </a:ext>
            </a:extLst>
          </p:cNvPr>
          <p:cNvSpPr/>
          <p:nvPr/>
        </p:nvSpPr>
        <p:spPr>
          <a:xfrm>
            <a:off x="815281" y="1251390"/>
            <a:ext cx="8077199" cy="5117363"/>
          </a:xfrm>
          <a:prstGeom prst="rect">
            <a:avLst/>
          </a:prstGeom>
        </p:spPr>
        <p:txBody>
          <a:bodyPr wrap="square">
            <a:spAutoFit/>
          </a:bodyPr>
          <a:lstStyle/>
          <a:p>
            <a:pPr>
              <a:lnSpc>
                <a:spcPct val="107000"/>
              </a:lnSpc>
            </a:pPr>
            <a:r>
              <a:rPr lang="cs-CZ" b="1" dirty="0">
                <a:solidFill>
                  <a:srgbClr val="FF0000"/>
                </a:solidFill>
                <a:ea typeface="Garamond" panose="02020404030301010803" pitchFamily="18" charset="0"/>
                <a:cs typeface="Garamond" panose="02020404030301010803" pitchFamily="18" charset="0"/>
              </a:rPr>
              <a:t>Nález ÚS ze dne 29. 1. 2019, </a:t>
            </a:r>
            <a:r>
              <a:rPr lang="cs-CZ" b="1" dirty="0" err="1">
                <a:solidFill>
                  <a:srgbClr val="FF0000"/>
                </a:solidFill>
                <a:ea typeface="Garamond" panose="02020404030301010803" pitchFamily="18" charset="0"/>
                <a:cs typeface="Garamond" panose="02020404030301010803" pitchFamily="18" charset="0"/>
              </a:rPr>
              <a:t>sp</a:t>
            </a:r>
            <a:r>
              <a:rPr lang="cs-CZ" b="1" dirty="0">
                <a:solidFill>
                  <a:srgbClr val="FF0000"/>
                </a:solidFill>
                <a:ea typeface="Garamond" panose="02020404030301010803" pitchFamily="18" charset="0"/>
                <a:cs typeface="Garamond" panose="02020404030301010803" pitchFamily="18" charset="0"/>
              </a:rPr>
              <a:t>. zn. IV. ÚS 299/18: </a:t>
            </a:r>
            <a:r>
              <a:rPr lang="cs-CZ" b="1" dirty="0">
                <a:solidFill>
                  <a:srgbClr val="000000"/>
                </a:solidFill>
                <a:ea typeface="Garamond" panose="02020404030301010803" pitchFamily="18" charset="0"/>
                <a:cs typeface="Garamond" panose="02020404030301010803" pitchFamily="18" charset="0"/>
              </a:rPr>
              <a:t>Pokud advokát po právu vyúčtoval úkony právní služby, nemohl se dopustit rozporu s dobrými mravy.</a:t>
            </a:r>
            <a:endParaRPr lang="cs-CZ" b="1" dirty="0">
              <a:ea typeface="Garamond" panose="02020404030301010803" pitchFamily="18" charset="0"/>
            </a:endParaRPr>
          </a:p>
          <a:p>
            <a:pPr>
              <a:lnSpc>
                <a:spcPct val="107000"/>
              </a:lnSpc>
            </a:pPr>
            <a:r>
              <a:rPr lang="cs-CZ" b="1" dirty="0">
                <a:solidFill>
                  <a:srgbClr val="FF0000"/>
                </a:solidFill>
                <a:ea typeface="Garamond" panose="02020404030301010803" pitchFamily="18" charset="0"/>
                <a:cs typeface="Garamond" panose="02020404030301010803" pitchFamily="18" charset="0"/>
              </a:rPr>
              <a:t>Usnesení ÚS ze dne 20. 10. 2015, </a:t>
            </a:r>
            <a:r>
              <a:rPr lang="cs-CZ" b="1" dirty="0" err="1">
                <a:solidFill>
                  <a:srgbClr val="FF0000"/>
                </a:solidFill>
                <a:ea typeface="Garamond" panose="02020404030301010803" pitchFamily="18" charset="0"/>
                <a:cs typeface="Garamond" panose="02020404030301010803" pitchFamily="18" charset="0"/>
              </a:rPr>
              <a:t>sp</a:t>
            </a:r>
            <a:r>
              <a:rPr lang="cs-CZ" b="1" dirty="0">
                <a:solidFill>
                  <a:srgbClr val="FF0000"/>
                </a:solidFill>
                <a:ea typeface="Garamond" panose="02020404030301010803" pitchFamily="18" charset="0"/>
                <a:cs typeface="Garamond" panose="02020404030301010803" pitchFamily="18" charset="0"/>
              </a:rPr>
              <a:t>. zn. II. ÚS 303/15: </a:t>
            </a:r>
            <a:r>
              <a:rPr lang="cs-CZ" b="1" dirty="0"/>
              <a:t>Zamítnutí žaloby advokátky pro rozpor s dobrými mravy, důvody: postavení žalované (laika) jako slabší strany ve vztahu ke stěžovatelce (profesionálce), neurčitá dohoda o odměně za právní služby, doba od vzniku po uplatnění nároku, úhrada částky za poskytnuté služby, složitost věcí, v nichž stěžovatelka žalovanou zastupovala aj. Při střetu práva stěžovatelky na odměnu za vykonanou práci s právem žalované na ochranu vlastnictví (dvou rovnocenných základních práv) převážily důvody pro přiznání ochrany žalované.</a:t>
            </a:r>
          </a:p>
          <a:p>
            <a:pPr>
              <a:lnSpc>
                <a:spcPct val="107000"/>
              </a:lnSpc>
            </a:pPr>
            <a:r>
              <a:rPr lang="cs-CZ" b="1" dirty="0">
                <a:solidFill>
                  <a:srgbClr val="FF0000"/>
                </a:solidFill>
                <a:ea typeface="Garamond" panose="02020404030301010803" pitchFamily="18" charset="0"/>
                <a:cs typeface="Garamond" panose="02020404030301010803" pitchFamily="18" charset="0"/>
              </a:rPr>
              <a:t>Kárné rozhodnutí z 3. 6. 2015, </a:t>
            </a:r>
            <a:r>
              <a:rPr lang="cs-CZ" b="1" dirty="0" err="1">
                <a:solidFill>
                  <a:srgbClr val="FF0000"/>
                </a:solidFill>
                <a:ea typeface="Garamond" panose="02020404030301010803" pitchFamily="18" charset="0"/>
                <a:cs typeface="Garamond" panose="02020404030301010803" pitchFamily="18" charset="0"/>
              </a:rPr>
              <a:t>sp</a:t>
            </a:r>
            <a:r>
              <a:rPr lang="cs-CZ" b="1" dirty="0">
                <a:solidFill>
                  <a:srgbClr val="FF0000"/>
                </a:solidFill>
                <a:ea typeface="Garamond" panose="02020404030301010803" pitchFamily="18" charset="0"/>
                <a:cs typeface="Garamond" panose="02020404030301010803" pitchFamily="18" charset="0"/>
              </a:rPr>
              <a:t>. zn. K 47/2015: </a:t>
            </a:r>
            <a:r>
              <a:rPr lang="cs-CZ" b="1" dirty="0">
                <a:solidFill>
                  <a:srgbClr val="000000"/>
                </a:solidFill>
                <a:ea typeface="Garamond" panose="02020404030301010803" pitchFamily="18" charset="0"/>
                <a:cs typeface="Garamond" panose="02020404030301010803" pitchFamily="18" charset="0"/>
              </a:rPr>
              <a:t>Je kárným proviněním, jestliže advokát do vyúčtování mimosmluvní odměny zahrne úkony, které advokátní tarif nezná, např. jednání       se správci sítí, s distributory plynu, ve věci odhadu apod., navíc jako tarifní hodnotu použije cenu dědického podílu místo paušální částky podle § 9 odst. 1 AT. </a:t>
            </a:r>
          </a:p>
          <a:p>
            <a:pPr>
              <a:lnSpc>
                <a:spcPct val="107000"/>
              </a:lnSpc>
            </a:pPr>
            <a:r>
              <a:rPr lang="cs-CZ" b="1" dirty="0">
                <a:solidFill>
                  <a:srgbClr val="000000"/>
                </a:solidFill>
                <a:ea typeface="Garamond" panose="02020404030301010803" pitchFamily="18" charset="0"/>
                <a:cs typeface="Garamond" panose="02020404030301010803" pitchFamily="18" charset="0"/>
              </a:rPr>
              <a:t>	(Advokátovi byla za toto jednání uložena pokuta ve výši 6000 Kč.)</a:t>
            </a:r>
          </a:p>
          <a:p>
            <a:pPr>
              <a:lnSpc>
                <a:spcPct val="107000"/>
              </a:lnSpc>
            </a:pPr>
            <a:endParaRPr lang="cs-CZ" b="1" dirty="0">
              <a:solidFill>
                <a:srgbClr val="FF0000"/>
              </a:solidFill>
              <a:ea typeface="Calibri" panose="020F0502020204030204" pitchFamily="34" charset="0"/>
            </a:endParaRPr>
          </a:p>
        </p:txBody>
      </p:sp>
      <p:sp>
        <p:nvSpPr>
          <p:cNvPr id="6" name="Zástupný obsah 5">
            <a:extLst>
              <a:ext uri="{FF2B5EF4-FFF2-40B4-BE49-F238E27FC236}">
                <a16:creationId xmlns:a16="http://schemas.microsoft.com/office/drawing/2014/main" id="{11F9C5DB-A862-43AD-B04A-FDEC7F3CBC87}"/>
              </a:ext>
            </a:extLst>
          </p:cNvPr>
          <p:cNvSpPr>
            <a:spLocks noGrp="1"/>
          </p:cNvSpPr>
          <p:nvPr>
            <p:ph idx="1"/>
          </p:nvPr>
        </p:nvSpPr>
        <p:spPr>
          <a:xfrm>
            <a:off x="8892480" y="7173416"/>
            <a:ext cx="8077200" cy="4297363"/>
          </a:xfrm>
        </p:spPr>
        <p:txBody>
          <a:bodyPr/>
          <a:lstStyle/>
          <a:p>
            <a:endParaRPr lang="cs-CZ" dirty="0"/>
          </a:p>
        </p:txBody>
      </p:sp>
    </p:spTree>
    <p:extLst>
      <p:ext uri="{BB962C8B-B14F-4D97-AF65-F5344CB8AC3E}">
        <p14:creationId xmlns:p14="http://schemas.microsoft.com/office/powerpoint/2010/main" val="1127755021"/>
      </p:ext>
    </p:extLst>
  </p:cSld>
  <p:clrMapOvr>
    <a:masterClrMapping/>
  </p:clrMapOvr>
  <p:transition spd="slow">
    <p:wipe dir="d"/>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9928362-065E-4F59-9B7B-B66E159A4E24}"/>
              </a:ext>
            </a:extLst>
          </p:cNvPr>
          <p:cNvSpPr>
            <a:spLocks noGrp="1"/>
          </p:cNvSpPr>
          <p:nvPr>
            <p:ph type="title"/>
          </p:nvPr>
        </p:nvSpPr>
        <p:spPr>
          <a:xfrm>
            <a:off x="628650" y="43006"/>
            <a:ext cx="7886700" cy="994172"/>
          </a:xfrm>
        </p:spPr>
        <p:txBody>
          <a:bodyPr/>
          <a:lstStyle/>
          <a:p>
            <a:pPr algn="ctr"/>
            <a:r>
              <a:rPr lang="cs-CZ" b="1" dirty="0">
                <a:solidFill>
                  <a:srgbClr val="7030A0"/>
                </a:solidFill>
              </a:rPr>
              <a:t>Účelné cestovní náklady?</a:t>
            </a:r>
          </a:p>
        </p:txBody>
      </p:sp>
      <p:sp>
        <p:nvSpPr>
          <p:cNvPr id="3" name="Obdélník 2">
            <a:extLst>
              <a:ext uri="{FF2B5EF4-FFF2-40B4-BE49-F238E27FC236}">
                <a16:creationId xmlns:a16="http://schemas.microsoft.com/office/drawing/2014/main" id="{4FB330AB-643F-4A06-8A48-8AE7F0196C76}"/>
              </a:ext>
            </a:extLst>
          </p:cNvPr>
          <p:cNvSpPr/>
          <p:nvPr/>
        </p:nvSpPr>
        <p:spPr>
          <a:xfrm>
            <a:off x="1090819" y="1412776"/>
            <a:ext cx="7424531" cy="5212068"/>
          </a:xfrm>
          <a:prstGeom prst="rect">
            <a:avLst/>
          </a:prstGeom>
        </p:spPr>
        <p:txBody>
          <a:bodyPr wrap="square">
            <a:spAutoFit/>
          </a:bodyPr>
          <a:lstStyle/>
          <a:p>
            <a:pPr>
              <a:lnSpc>
                <a:spcPct val="107000"/>
              </a:lnSpc>
            </a:pPr>
            <a:r>
              <a:rPr lang="cs-CZ" sz="2400" b="1" dirty="0">
                <a:solidFill>
                  <a:srgbClr val="FF0000"/>
                </a:solidFill>
              </a:rPr>
              <a:t>Nález ÚS ze dne 6. 1. 2016, </a:t>
            </a:r>
            <a:r>
              <a:rPr lang="cs-CZ" sz="2400" b="1" dirty="0" err="1">
                <a:solidFill>
                  <a:srgbClr val="FF0000"/>
                </a:solidFill>
              </a:rPr>
              <a:t>sp</a:t>
            </a:r>
            <a:r>
              <a:rPr lang="cs-CZ" sz="2400" b="1" dirty="0">
                <a:solidFill>
                  <a:srgbClr val="FF0000"/>
                </a:solidFill>
              </a:rPr>
              <a:t>. zn. II. ÚS 3523/15: </a:t>
            </a:r>
            <a:r>
              <a:rPr lang="cs-CZ" sz="2400" b="1" dirty="0"/>
              <a:t>Nezbytnou podmínkou pro přiznání náhrady hotových výdajů je ovšem v každém případě to, že byly účelně vynaloženy v souvislosti s poskytnutím právní služby. Za situace, kdy se podle obecných soudů v případě některých porad jednalo o úkony nadbytečné, proto i na tyto výdaje dopadá závěr o jejich neúčelnosti.</a:t>
            </a:r>
          </a:p>
          <a:p>
            <a:pPr>
              <a:lnSpc>
                <a:spcPct val="107000"/>
              </a:lnSpc>
            </a:pPr>
            <a:r>
              <a:rPr lang="cs-CZ" sz="2400" b="1" dirty="0">
                <a:solidFill>
                  <a:srgbClr val="FF0000"/>
                </a:solidFill>
              </a:rPr>
              <a:t>Usnesení  NS ze dne 11. 2. 2015, </a:t>
            </a:r>
            <a:r>
              <a:rPr lang="cs-CZ" sz="2400" b="1" dirty="0" err="1">
                <a:solidFill>
                  <a:srgbClr val="FF0000"/>
                </a:solidFill>
              </a:rPr>
              <a:t>sp</a:t>
            </a:r>
            <a:r>
              <a:rPr lang="cs-CZ" sz="2400" b="1" dirty="0">
                <a:solidFill>
                  <a:srgbClr val="FF0000"/>
                </a:solidFill>
              </a:rPr>
              <a:t>. zn. </a:t>
            </a:r>
            <a:r>
              <a:rPr lang="cs-CZ" sz="2400" b="1" dirty="0" err="1">
                <a:solidFill>
                  <a:srgbClr val="FF0000"/>
                </a:solidFill>
              </a:rPr>
              <a:t>Cdo</a:t>
            </a:r>
            <a:r>
              <a:rPr lang="cs-CZ" sz="2400" b="1" dirty="0">
                <a:solidFill>
                  <a:srgbClr val="FF0000"/>
                </a:solidFill>
              </a:rPr>
              <a:t> 3190/2014:</a:t>
            </a:r>
            <a:r>
              <a:rPr lang="cs-CZ" sz="2400" b="1" dirty="0"/>
              <a:t> Mají-li být náklady ve smyslu ustanovení § 13 odst. 1 advokátního tarifu obhájcům nahrazovány, musí orgány o nich rozhodující dospět k závěru o jejich účelném vynaložení.</a:t>
            </a:r>
          </a:p>
          <a:p>
            <a:pPr>
              <a:lnSpc>
                <a:spcPct val="107000"/>
              </a:lnSpc>
            </a:pPr>
            <a:endParaRPr lang="cs-CZ" sz="2400" b="1" dirty="0">
              <a:ea typeface="Calibri" panose="020F0502020204030204" pitchFamily="34" charset="0"/>
            </a:endParaRPr>
          </a:p>
        </p:txBody>
      </p:sp>
      <p:sp>
        <p:nvSpPr>
          <p:cNvPr id="6" name="Zástupný obsah 5">
            <a:extLst>
              <a:ext uri="{FF2B5EF4-FFF2-40B4-BE49-F238E27FC236}">
                <a16:creationId xmlns:a16="http://schemas.microsoft.com/office/drawing/2014/main" id="{6AD600E8-0BE8-4A57-9919-0B67EF0F3034}"/>
              </a:ext>
            </a:extLst>
          </p:cNvPr>
          <p:cNvSpPr>
            <a:spLocks noGrp="1"/>
          </p:cNvSpPr>
          <p:nvPr>
            <p:ph idx="1"/>
          </p:nvPr>
        </p:nvSpPr>
        <p:spPr>
          <a:xfrm flipV="1">
            <a:off x="8748464" y="5893776"/>
            <a:ext cx="90736" cy="343536"/>
          </a:xfrm>
        </p:spPr>
        <p:txBody>
          <a:bodyPr>
            <a:normAutofit fontScale="62500" lnSpcReduction="20000"/>
          </a:bodyPr>
          <a:lstStyle/>
          <a:p>
            <a:endParaRPr lang="cs-CZ" dirty="0"/>
          </a:p>
        </p:txBody>
      </p:sp>
    </p:spTree>
    <p:extLst>
      <p:ext uri="{BB962C8B-B14F-4D97-AF65-F5344CB8AC3E}">
        <p14:creationId xmlns:p14="http://schemas.microsoft.com/office/powerpoint/2010/main" val="2133715160"/>
      </p:ext>
    </p:extLst>
  </p:cSld>
  <p:clrMapOvr>
    <a:masterClrMapping/>
  </p:clrMapOvr>
  <p:transition spd="slow">
    <p:wipe dir="d"/>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9928362-065E-4F59-9B7B-B66E159A4E24}"/>
              </a:ext>
            </a:extLst>
          </p:cNvPr>
          <p:cNvSpPr>
            <a:spLocks noGrp="1"/>
          </p:cNvSpPr>
          <p:nvPr>
            <p:ph type="title"/>
          </p:nvPr>
        </p:nvSpPr>
        <p:spPr>
          <a:xfrm>
            <a:off x="628650" y="66775"/>
            <a:ext cx="7886700" cy="994172"/>
          </a:xfrm>
        </p:spPr>
        <p:txBody>
          <a:bodyPr/>
          <a:lstStyle/>
          <a:p>
            <a:pPr algn="ctr"/>
            <a:r>
              <a:rPr lang="cs-CZ" b="1" dirty="0">
                <a:solidFill>
                  <a:srgbClr val="7030A0"/>
                </a:solidFill>
              </a:rPr>
              <a:t>Kárná judikatura</a:t>
            </a:r>
          </a:p>
        </p:txBody>
      </p:sp>
      <p:sp>
        <p:nvSpPr>
          <p:cNvPr id="6" name="Zástupný obsah 5">
            <a:extLst>
              <a:ext uri="{FF2B5EF4-FFF2-40B4-BE49-F238E27FC236}">
                <a16:creationId xmlns:a16="http://schemas.microsoft.com/office/drawing/2014/main" id="{A847DCFE-BCED-4366-BC66-0794FE8F974B}"/>
              </a:ext>
            </a:extLst>
          </p:cNvPr>
          <p:cNvSpPr>
            <a:spLocks noGrp="1"/>
          </p:cNvSpPr>
          <p:nvPr>
            <p:ph idx="1"/>
          </p:nvPr>
        </p:nvSpPr>
        <p:spPr>
          <a:xfrm>
            <a:off x="7236296" y="6669360"/>
            <a:ext cx="8077200" cy="4297363"/>
          </a:xfrm>
        </p:spPr>
        <p:txBody>
          <a:bodyPr/>
          <a:lstStyle/>
          <a:p>
            <a:endParaRPr lang="cs-CZ"/>
          </a:p>
        </p:txBody>
      </p:sp>
      <p:sp>
        <p:nvSpPr>
          <p:cNvPr id="8" name="TextovéPole 7">
            <a:extLst>
              <a:ext uri="{FF2B5EF4-FFF2-40B4-BE49-F238E27FC236}">
                <a16:creationId xmlns:a16="http://schemas.microsoft.com/office/drawing/2014/main" id="{5FEBA8E3-470E-400D-B380-FC60CD1C828E}"/>
              </a:ext>
            </a:extLst>
          </p:cNvPr>
          <p:cNvSpPr txBox="1"/>
          <p:nvPr/>
        </p:nvSpPr>
        <p:spPr>
          <a:xfrm>
            <a:off x="987911" y="1409855"/>
            <a:ext cx="7756358" cy="5293757"/>
          </a:xfrm>
          <a:prstGeom prst="rect">
            <a:avLst/>
          </a:prstGeom>
          <a:noFill/>
        </p:spPr>
        <p:txBody>
          <a:bodyPr wrap="square">
            <a:spAutoFit/>
          </a:bodyPr>
          <a:lstStyle/>
          <a:p>
            <a:pPr lvl="0"/>
            <a:r>
              <a:rPr lang="cs-CZ" sz="2600" b="1" dirty="0">
                <a:solidFill>
                  <a:srgbClr val="FF0000"/>
                </a:solidFill>
              </a:rPr>
              <a:t>K 47/2015 z 3. 6. 2015:</a:t>
            </a:r>
            <a:r>
              <a:rPr lang="cs-CZ" sz="2600" b="1" dirty="0"/>
              <a:t> Je kárným proviněním, jestliže advokát do vyúčtování mimosmluvní odměny zahrne úkony, které advokátní tarif nezná, např. jednání se správci sítí, s distributory plynu, ve věci odhadu apod., navíc jako tarifní hodnotu použije cenu dědického podílu místo paušální částky podle </a:t>
            </a:r>
          </a:p>
          <a:p>
            <a:pPr lvl="0"/>
            <a:r>
              <a:rPr lang="cs-CZ" sz="2600" b="1" dirty="0"/>
              <a:t>§ 9 odst. 1 AT. (Advokátovi byla za toto jednání uložena pokuta ve výši 6000 Kč.)</a:t>
            </a:r>
          </a:p>
          <a:p>
            <a:r>
              <a:rPr lang="cs-CZ" sz="2600" b="1" dirty="0">
                <a:solidFill>
                  <a:srgbClr val="FF0000"/>
                </a:solidFill>
              </a:rPr>
              <a:t>K 88/2013 z 4. 5. 2015: </a:t>
            </a:r>
            <a:r>
              <a:rPr lang="cs-CZ" sz="2600" b="1" dirty="0"/>
              <a:t>Je kárným proviněním, jestliže advokát klientovi vyúčtuje odměnu i za poradu, jejímž předmětem byla pouze výše jeho odměny. (Za toto jednání byla advokátovi uložena pokuta 20.000 Kč.)</a:t>
            </a:r>
          </a:p>
          <a:p>
            <a:pPr lvl="0"/>
            <a:endParaRPr lang="cs-CZ" sz="2600" b="1" dirty="0"/>
          </a:p>
        </p:txBody>
      </p:sp>
    </p:spTree>
    <p:extLst>
      <p:ext uri="{BB962C8B-B14F-4D97-AF65-F5344CB8AC3E}">
        <p14:creationId xmlns:p14="http://schemas.microsoft.com/office/powerpoint/2010/main" val="3617111048"/>
      </p:ext>
    </p:extLst>
  </p:cSld>
  <p:clrMapOvr>
    <a:masterClrMapping/>
  </p:clrMapOvr>
  <p:transition spd="slow">
    <p:wipe dir="d"/>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12170"/>
            <a:ext cx="8077200" cy="1143000"/>
          </a:xfrm>
        </p:spPr>
        <p:txBody>
          <a:bodyPr>
            <a:normAutofit/>
          </a:bodyPr>
          <a:lstStyle/>
          <a:p>
            <a:pPr algn="ctr"/>
            <a:r>
              <a:rPr lang="cs-CZ" sz="5400" b="1" dirty="0">
                <a:solidFill>
                  <a:srgbClr val="00B0F0"/>
                </a:solidFill>
              </a:rPr>
              <a:t>Zvláštní typy odměny</a:t>
            </a:r>
          </a:p>
        </p:txBody>
      </p:sp>
      <p:sp>
        <p:nvSpPr>
          <p:cNvPr id="3" name="Zástupný symbol pro obsah 2"/>
          <p:cNvSpPr>
            <a:spLocks noGrp="1"/>
          </p:cNvSpPr>
          <p:nvPr>
            <p:ph idx="1"/>
          </p:nvPr>
        </p:nvSpPr>
        <p:spPr>
          <a:xfrm>
            <a:off x="539552" y="1052736"/>
            <a:ext cx="8293224" cy="5072947"/>
          </a:xfrm>
        </p:spPr>
        <p:txBody>
          <a:bodyPr>
            <a:noAutofit/>
          </a:bodyPr>
          <a:lstStyle/>
          <a:p>
            <a:r>
              <a:rPr lang="cs-CZ" sz="3600" b="1" dirty="0">
                <a:solidFill>
                  <a:srgbClr val="FF0000"/>
                </a:solidFill>
              </a:rPr>
              <a:t>Insolvenční správce </a:t>
            </a:r>
            <a:r>
              <a:rPr lang="cs-CZ" sz="3600" b="1" dirty="0">
                <a:solidFill>
                  <a:srgbClr val="002060"/>
                </a:solidFill>
              </a:rPr>
              <a:t>– vyhláška                 č. 313/2007 Sb., o odměně insolvenčního správce.</a:t>
            </a:r>
          </a:p>
          <a:p>
            <a:r>
              <a:rPr lang="cs-CZ" sz="3600" b="1" dirty="0">
                <a:solidFill>
                  <a:srgbClr val="FF0000"/>
                </a:solidFill>
              </a:rPr>
              <a:t>Likvidátor</a:t>
            </a:r>
            <a:r>
              <a:rPr lang="cs-CZ" sz="3600" b="1" dirty="0">
                <a:solidFill>
                  <a:srgbClr val="002060"/>
                </a:solidFill>
              </a:rPr>
              <a:t> – vyhláška č. 474/2013 Sb.,     o odměně likvidátora aj.</a:t>
            </a:r>
          </a:p>
          <a:p>
            <a:r>
              <a:rPr lang="cs-CZ" sz="3600" b="1" dirty="0">
                <a:solidFill>
                  <a:srgbClr val="FF0000"/>
                </a:solidFill>
              </a:rPr>
              <a:t>Správce podniku </a:t>
            </a:r>
            <a:r>
              <a:rPr lang="cs-CZ" sz="3600" b="1" dirty="0">
                <a:solidFill>
                  <a:srgbClr val="002060"/>
                </a:solidFill>
              </a:rPr>
              <a:t>– vyhláška č. 485/2000 Sb., o výši odměny správců podniku.</a:t>
            </a:r>
          </a:p>
          <a:p>
            <a:r>
              <a:rPr lang="cs-CZ" sz="3600" b="1" dirty="0">
                <a:solidFill>
                  <a:srgbClr val="FF0000"/>
                </a:solidFill>
              </a:rPr>
              <a:t>Správce pozůstalosti </a:t>
            </a:r>
            <a:r>
              <a:rPr lang="cs-CZ" sz="3600" b="1" dirty="0">
                <a:solidFill>
                  <a:srgbClr val="002060"/>
                </a:solidFill>
              </a:rPr>
              <a:t>- vyhláška                 č. 196/2001 Sb. (novela č. 432/2013 Sb.)</a:t>
            </a:r>
          </a:p>
          <a:p>
            <a:endParaRPr lang="cs-CZ" sz="3600" b="1" dirty="0">
              <a:solidFill>
                <a:srgbClr val="002060"/>
              </a:solidFill>
            </a:endParaRPr>
          </a:p>
        </p:txBody>
      </p:sp>
    </p:spTree>
    <p:extLst>
      <p:ext uri="{BB962C8B-B14F-4D97-AF65-F5344CB8AC3E}">
        <p14:creationId xmlns:p14="http://schemas.microsoft.com/office/powerpoint/2010/main" val="3460605191"/>
      </p:ext>
    </p:extLst>
  </p:cSld>
  <p:clrMapOvr>
    <a:masterClrMapping/>
  </p:clrMapOvr>
  <p:transition spd="slow">
    <p:wipe di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755576" y="116632"/>
            <a:ext cx="8077200" cy="1143000"/>
          </a:xfrm>
        </p:spPr>
        <p:txBody>
          <a:bodyPr>
            <a:normAutofit/>
          </a:bodyPr>
          <a:lstStyle/>
          <a:p>
            <a:pPr algn="ctr"/>
            <a:r>
              <a:rPr lang="cs-CZ" sz="4800" b="1" i="1" dirty="0">
                <a:solidFill>
                  <a:srgbClr val="00B0F0"/>
                </a:solidFill>
              </a:rPr>
              <a:t>Plná moc </a:t>
            </a:r>
            <a:r>
              <a:rPr lang="cs-CZ" sz="4800" b="1" i="1" dirty="0">
                <a:solidFill>
                  <a:srgbClr val="FF0000"/>
                </a:solidFill>
              </a:rPr>
              <a:t>   ??</a:t>
            </a:r>
            <a:endParaRPr lang="cs-CZ" sz="4800" b="1" i="1" dirty="0">
              <a:solidFill>
                <a:srgbClr val="00B0F0"/>
              </a:solidFill>
            </a:endParaRPr>
          </a:p>
        </p:txBody>
      </p:sp>
      <p:sp>
        <p:nvSpPr>
          <p:cNvPr id="3" name="Content Placeholder 2"/>
          <p:cNvSpPr>
            <a:spLocks noGrp="1"/>
          </p:cNvSpPr>
          <p:nvPr>
            <p:ph idx="1"/>
            <p:custDataLst>
              <p:tags r:id="rId3"/>
            </p:custDataLst>
          </p:nvPr>
        </p:nvSpPr>
        <p:spPr>
          <a:xfrm>
            <a:off x="683568" y="1124744"/>
            <a:ext cx="8221216" cy="5976664"/>
          </a:xfrm>
        </p:spPr>
        <p:txBody>
          <a:bodyPr>
            <a:normAutofit fontScale="47500" lnSpcReduction="20000"/>
          </a:bodyPr>
          <a:lstStyle/>
          <a:p>
            <a:pPr marL="0" indent="0">
              <a:buNone/>
            </a:pPr>
            <a:r>
              <a:rPr lang="cs-CZ" sz="5100" i="1" dirty="0"/>
              <a:t>Já, níže podepsaná ……………..</a:t>
            </a:r>
            <a:endParaRPr lang="cs-CZ" sz="5100" dirty="0"/>
          </a:p>
          <a:p>
            <a:pPr marL="0" indent="0">
              <a:buNone/>
            </a:pPr>
            <a:r>
              <a:rPr lang="cs-CZ" sz="5100" i="1" dirty="0"/>
              <a:t>zmocňuji advokátku JUDr. Petru Malou, zapsanou v seznamu advokátů ČAK pod č. 0312, se sídlem v Praze 3, Nudná 1,</a:t>
            </a:r>
            <a:endParaRPr lang="cs-CZ" sz="5100" dirty="0"/>
          </a:p>
          <a:p>
            <a:pPr marL="0" indent="0">
              <a:buNone/>
            </a:pPr>
            <a:r>
              <a:rPr lang="cs-CZ" sz="5100" i="1" dirty="0"/>
              <a:t>by mě zastupovala ve všech právních záležitostech ve věci ………………………………., </a:t>
            </a:r>
          </a:p>
          <a:p>
            <a:pPr marL="0" indent="0">
              <a:buNone/>
            </a:pPr>
            <a:r>
              <a:rPr lang="cs-CZ" sz="5100" i="1" dirty="0"/>
              <a:t>zejména aby za mě vykonávala v této věci právní úkony, přijímala doručované písemnosti, podávala návrhy a žádosti, uzavírala smíry a narovnání, uznávala uplatněné nároky, vzdávala se nároků, podávala opravné prostředky, námitky nebo rozklady, vzdávala se jich, vymáhala nároky, plnění nároků přijímala, jejich plnění potvrzovala, jmenovala rozhodce a sjednávala rozhodčí smlouvy, to vše i tehdy, je-li podle právních předpisů zapotřebí zvláštní plné moci.</a:t>
            </a:r>
            <a:endParaRPr lang="cs-CZ" sz="5100" dirty="0"/>
          </a:p>
          <a:p>
            <a:pPr marL="0" indent="0">
              <a:buNone/>
            </a:pPr>
            <a:r>
              <a:rPr lang="cs-CZ" sz="5100" i="1" dirty="0"/>
              <a:t>Je mi známo, že podle smlouvy o poskytování právních služeb mu náleží odměna za toto zastoupení spolu s hotovými výdaji a náhradou za ztrátu času ve výši ……………. Kč za jeden úkon. Zavazuji se na základě výzvy advokáta rovněž složit přiměřenou zálohu.</a:t>
            </a:r>
            <a:endParaRPr lang="cs-CZ" sz="5100" dirty="0"/>
          </a:p>
          <a:p>
            <a:endParaRPr lang="cs-CZ" sz="4400" b="1" dirty="0">
              <a:solidFill>
                <a:srgbClr val="002060"/>
              </a:solidFill>
            </a:endParaRPr>
          </a:p>
        </p:txBody>
      </p:sp>
    </p:spTree>
    <p:custDataLst>
      <p:tags r:id="rId1"/>
    </p:custDataLst>
    <p:extLst>
      <p:ext uri="{BB962C8B-B14F-4D97-AF65-F5344CB8AC3E}">
        <p14:creationId xmlns:p14="http://schemas.microsoft.com/office/powerpoint/2010/main" val="114592780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12675"/>
            <a:ext cx="8077200" cy="1143000"/>
          </a:xfrm>
        </p:spPr>
        <p:txBody>
          <a:bodyPr/>
          <a:lstStyle/>
          <a:p>
            <a:pPr algn="ctr"/>
            <a:r>
              <a:rPr lang="cs-CZ" b="1" dirty="0">
                <a:solidFill>
                  <a:srgbClr val="00B0F0"/>
                </a:solidFill>
              </a:rPr>
              <a:t>Odměna mediátora</a:t>
            </a:r>
          </a:p>
        </p:txBody>
      </p:sp>
      <p:sp>
        <p:nvSpPr>
          <p:cNvPr id="3" name="Zástupný symbol pro obsah 2"/>
          <p:cNvSpPr>
            <a:spLocks noGrp="1"/>
          </p:cNvSpPr>
          <p:nvPr>
            <p:ph idx="1"/>
          </p:nvPr>
        </p:nvSpPr>
        <p:spPr>
          <a:xfrm>
            <a:off x="762000" y="980729"/>
            <a:ext cx="8077200" cy="5688632"/>
          </a:xfrm>
        </p:spPr>
        <p:txBody>
          <a:bodyPr>
            <a:noAutofit/>
          </a:bodyPr>
          <a:lstStyle/>
          <a:p>
            <a:r>
              <a:rPr lang="cs-CZ" sz="3600" b="1" dirty="0">
                <a:solidFill>
                  <a:srgbClr val="002060"/>
                </a:solidFill>
              </a:rPr>
              <a:t>Zákon č. 202/2012 Sb., o mediaci (účinnost 1. 9. 2012)</a:t>
            </a:r>
          </a:p>
          <a:p>
            <a:r>
              <a:rPr lang="cs-CZ" sz="3600" b="1" dirty="0">
                <a:solidFill>
                  <a:srgbClr val="002060"/>
                </a:solidFill>
              </a:rPr>
              <a:t>Smluvní odměna                                     (dle § 10 zákona  o mediaci)</a:t>
            </a:r>
          </a:p>
          <a:p>
            <a:r>
              <a:rPr lang="cs-CZ" sz="3600" b="1" dirty="0">
                <a:solidFill>
                  <a:srgbClr val="002060"/>
                </a:solidFill>
              </a:rPr>
              <a:t>Vyhláška z. 277/2012 Sb., o zkouškách  a odměně mediátora.</a:t>
            </a:r>
          </a:p>
          <a:p>
            <a:r>
              <a:rPr lang="cs-CZ" sz="3600" b="1" dirty="0">
                <a:solidFill>
                  <a:srgbClr val="002060"/>
                </a:solidFill>
              </a:rPr>
              <a:t>Výše odměny za první setkání                  s mediátorem u mediace nařízené soudem činí </a:t>
            </a:r>
            <a:r>
              <a:rPr lang="cs-CZ" sz="3600" b="1" dirty="0">
                <a:solidFill>
                  <a:srgbClr val="FF0000"/>
                </a:solidFill>
              </a:rPr>
              <a:t>400 Kč za hodinu </a:t>
            </a:r>
            <a:r>
              <a:rPr lang="cs-CZ" sz="3600" b="1" dirty="0">
                <a:solidFill>
                  <a:srgbClr val="002060"/>
                </a:solidFill>
              </a:rPr>
              <a:t>+ DPH    (§ 15 zákona o mediaci)</a:t>
            </a:r>
          </a:p>
        </p:txBody>
      </p:sp>
    </p:spTree>
    <p:extLst>
      <p:ext uri="{BB962C8B-B14F-4D97-AF65-F5344CB8AC3E}">
        <p14:creationId xmlns:p14="http://schemas.microsoft.com/office/powerpoint/2010/main" val="3658791683"/>
      </p:ext>
    </p:extLst>
  </p:cSld>
  <p:clrMapOvr>
    <a:masterClrMapping/>
  </p:clrMapOvr>
  <p:transition spd="slow">
    <p:wipe dir="d"/>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9928362-065E-4F59-9B7B-B66E159A4E24}"/>
              </a:ext>
            </a:extLst>
          </p:cNvPr>
          <p:cNvSpPr>
            <a:spLocks noGrp="1"/>
          </p:cNvSpPr>
          <p:nvPr>
            <p:ph type="title"/>
          </p:nvPr>
        </p:nvSpPr>
        <p:spPr>
          <a:xfrm>
            <a:off x="583169" y="360164"/>
            <a:ext cx="6557088" cy="994172"/>
          </a:xfrm>
        </p:spPr>
        <p:txBody>
          <a:bodyPr/>
          <a:lstStyle/>
          <a:p>
            <a:pPr algn="ctr"/>
            <a:r>
              <a:rPr lang="cs-CZ" b="1" dirty="0">
                <a:solidFill>
                  <a:srgbClr val="7030A0"/>
                </a:solidFill>
              </a:rPr>
              <a:t>Ošidná statistika </a:t>
            </a:r>
          </a:p>
        </p:txBody>
      </p:sp>
      <p:sp>
        <p:nvSpPr>
          <p:cNvPr id="6" name="Obdélník 5">
            <a:extLst>
              <a:ext uri="{FF2B5EF4-FFF2-40B4-BE49-F238E27FC236}">
                <a16:creationId xmlns:a16="http://schemas.microsoft.com/office/drawing/2014/main" id="{47E32E02-D20F-49B9-B961-7CB57BE2DDCF}"/>
              </a:ext>
            </a:extLst>
          </p:cNvPr>
          <p:cNvSpPr/>
          <p:nvPr/>
        </p:nvSpPr>
        <p:spPr>
          <a:xfrm>
            <a:off x="827584" y="1604189"/>
            <a:ext cx="7097087" cy="4893647"/>
          </a:xfrm>
          <a:prstGeom prst="rect">
            <a:avLst/>
          </a:prstGeom>
        </p:spPr>
        <p:txBody>
          <a:bodyPr wrap="square">
            <a:spAutoFit/>
          </a:bodyPr>
          <a:lstStyle/>
          <a:p>
            <a:pPr marL="257175" indent="-257175">
              <a:buFontTx/>
              <a:buChar char="-"/>
            </a:pPr>
            <a:r>
              <a:rPr lang="cs-CZ" sz="2400" b="1" dirty="0"/>
              <a:t>60 % advokátů používá smluvní odměnu, </a:t>
            </a:r>
          </a:p>
          <a:p>
            <a:r>
              <a:rPr lang="cs-CZ" sz="2400" b="1" dirty="0"/>
              <a:t>    40 % advokátní tarif</a:t>
            </a:r>
          </a:p>
          <a:p>
            <a:pPr marL="257175" indent="-257175">
              <a:buFontTx/>
              <a:buChar char="-"/>
            </a:pPr>
            <a:r>
              <a:rPr lang="cs-CZ" sz="2400" b="1" dirty="0"/>
              <a:t>70 % advokátů používá časovou odměnu,                   15 % úkonovou a 15 % </a:t>
            </a:r>
            <a:r>
              <a:rPr lang="cs-CZ" sz="2400" b="1" dirty="0" err="1"/>
              <a:t>success</a:t>
            </a:r>
            <a:r>
              <a:rPr lang="cs-CZ" sz="2400" b="1" dirty="0"/>
              <a:t> </a:t>
            </a:r>
            <a:r>
              <a:rPr lang="cs-CZ" sz="2400" b="1" dirty="0" err="1"/>
              <a:t>fee</a:t>
            </a:r>
            <a:r>
              <a:rPr lang="cs-CZ" sz="2400" b="1" dirty="0"/>
              <a:t> (60 % někdy kombinace několika druhů odměn)</a:t>
            </a:r>
          </a:p>
          <a:p>
            <a:pPr marL="257175" indent="-257175">
              <a:buFontTx/>
              <a:buChar char="-"/>
            </a:pPr>
            <a:r>
              <a:rPr lang="cs-CZ" sz="2400" b="1" dirty="0"/>
              <a:t>průměrná hodinová sazba činí 1500 Kč</a:t>
            </a:r>
          </a:p>
          <a:p>
            <a:pPr marL="257175" indent="-257175">
              <a:buFontTx/>
              <a:buChar char="-"/>
            </a:pPr>
            <a:r>
              <a:rPr lang="cs-CZ" sz="2400" b="1" dirty="0"/>
              <a:t>s výjimkou větších kanceláří a obchodních specialistů většina advokátů občas přijímá od klientů platby v hotovosti</a:t>
            </a:r>
          </a:p>
          <a:p>
            <a:pPr marL="257175" indent="-257175">
              <a:buFontTx/>
              <a:buChar char="-"/>
            </a:pPr>
            <a:r>
              <a:rPr lang="cs-CZ" sz="2400" b="1" dirty="0"/>
              <a:t>stížnosti týkající se odměňování tvoří pouhé 1 % ze všech stížností</a:t>
            </a:r>
          </a:p>
          <a:p>
            <a:pPr marL="257175" indent="-257175">
              <a:buFontTx/>
              <a:buChar char="-"/>
            </a:pPr>
            <a:r>
              <a:rPr lang="cs-CZ" sz="2400" b="1" dirty="0"/>
              <a:t>palmární žaloby podává 20 % advokátů</a:t>
            </a:r>
          </a:p>
          <a:p>
            <a:pPr marL="257175" indent="-257175">
              <a:buFontTx/>
              <a:buChar char="-"/>
            </a:pPr>
            <a:r>
              <a:rPr lang="cs-CZ" sz="2400" b="1" dirty="0"/>
              <a:t>54 % advokátů jsou plátci DPH</a:t>
            </a:r>
          </a:p>
        </p:txBody>
      </p:sp>
      <p:pic>
        <p:nvPicPr>
          <p:cNvPr id="2052" name="Picture 4" descr="Výsledek obrázku pro peníze">
            <a:extLst>
              <a:ext uri="{FF2B5EF4-FFF2-40B4-BE49-F238E27FC236}">
                <a16:creationId xmlns:a16="http://schemas.microsoft.com/office/drawing/2014/main" id="{1B0DC3C2-6121-4279-A580-1A54D4C2D625}"/>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320332" y="20188"/>
            <a:ext cx="2838839" cy="188965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Zástupný obsah 7">
            <a:extLst>
              <a:ext uri="{FF2B5EF4-FFF2-40B4-BE49-F238E27FC236}">
                <a16:creationId xmlns:a16="http://schemas.microsoft.com/office/drawing/2014/main" id="{A80B8B26-81CC-47C9-8757-0FF23D9785E8}"/>
              </a:ext>
            </a:extLst>
          </p:cNvPr>
          <p:cNvSpPr>
            <a:spLocks noGrp="1"/>
          </p:cNvSpPr>
          <p:nvPr>
            <p:ph idx="1"/>
          </p:nvPr>
        </p:nvSpPr>
        <p:spPr>
          <a:xfrm flipH="1" flipV="1">
            <a:off x="8839200" y="6741367"/>
            <a:ext cx="629344" cy="288033"/>
          </a:xfrm>
        </p:spPr>
        <p:txBody>
          <a:bodyPr>
            <a:normAutofit fontScale="47500" lnSpcReduction="20000"/>
          </a:bodyPr>
          <a:lstStyle/>
          <a:p>
            <a:pPr marL="0" indent="0">
              <a:buNone/>
            </a:pPr>
            <a:endParaRPr lang="cs-CZ" dirty="0"/>
          </a:p>
        </p:txBody>
      </p:sp>
    </p:spTree>
    <p:extLst>
      <p:ext uri="{BB962C8B-B14F-4D97-AF65-F5344CB8AC3E}">
        <p14:creationId xmlns:p14="http://schemas.microsoft.com/office/powerpoint/2010/main" val="3972139211"/>
      </p:ext>
    </p:extLst>
  </p:cSld>
  <p:clrMapOvr>
    <a:masterClrMapping/>
  </p:clrMapOvr>
  <p:transition spd="slow">
    <p:wipe dir="d"/>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403648" y="35394"/>
            <a:ext cx="7871594" cy="6650795"/>
          </a:xfrm>
          <a:prstGeom prst="rect">
            <a:avLst/>
          </a:prstGeom>
          <a:noFill/>
        </p:spPr>
        <p:txBody>
          <a:bodyPr wrap="square" rtlCol="0">
            <a:noAutofit/>
          </a:bodyPr>
          <a:lstStyle/>
          <a:p>
            <a:pPr algn="ctr"/>
            <a:r>
              <a:rPr lang="cs-CZ" sz="3600" b="1" i="1" dirty="0">
                <a:solidFill>
                  <a:srgbClr val="7030A0"/>
                </a:solidFill>
              </a:rPr>
              <a:t>Advokátní desatero</a:t>
            </a:r>
          </a:p>
          <a:p>
            <a:pPr marL="742950" indent="-742950">
              <a:buAutoNum type="arabicPeriod"/>
            </a:pPr>
            <a:endParaRPr lang="cs-CZ" sz="2800" b="1" i="1" dirty="0">
              <a:solidFill>
                <a:srgbClr val="7030A0"/>
              </a:solidFill>
            </a:endParaRPr>
          </a:p>
          <a:p>
            <a:pPr marL="742950" indent="-742950">
              <a:buAutoNum type="arabicPeriod"/>
            </a:pPr>
            <a:r>
              <a:rPr lang="cs-CZ" sz="2800" b="1" i="1" dirty="0">
                <a:solidFill>
                  <a:srgbClr val="7030A0"/>
                </a:solidFill>
              </a:rPr>
              <a:t>Klient má vždycky pravdu.</a:t>
            </a:r>
          </a:p>
          <a:p>
            <a:pPr marL="742950" indent="-742950">
              <a:buAutoNum type="arabicPeriod"/>
            </a:pPr>
            <a:r>
              <a:rPr lang="cs-CZ" sz="2800" b="1" i="1" dirty="0">
                <a:solidFill>
                  <a:srgbClr val="7030A0"/>
                </a:solidFill>
              </a:rPr>
              <a:t>Neusiluji o klienta za každou cenu.</a:t>
            </a:r>
          </a:p>
          <a:p>
            <a:pPr marL="742950" indent="-742950">
              <a:buAutoNum type="arabicPeriod"/>
            </a:pPr>
            <a:r>
              <a:rPr lang="cs-CZ" sz="2800" b="1" i="1" dirty="0">
                <a:solidFill>
                  <a:srgbClr val="7030A0"/>
                </a:solidFill>
              </a:rPr>
              <a:t>Nesvádím klienta jiného advokáta.</a:t>
            </a:r>
          </a:p>
          <a:p>
            <a:pPr marL="742950" indent="-742950">
              <a:buAutoNum type="arabicPeriod"/>
            </a:pPr>
            <a:r>
              <a:rPr lang="cs-CZ" sz="2800" b="1" i="1" dirty="0">
                <a:solidFill>
                  <a:srgbClr val="7030A0"/>
                </a:solidFill>
              </a:rPr>
              <a:t>Můj klient – můj pán.</a:t>
            </a:r>
          </a:p>
          <a:p>
            <a:pPr marL="742950" indent="-742950">
              <a:buAutoNum type="arabicPeriod"/>
            </a:pPr>
            <a:r>
              <a:rPr lang="cs-CZ" sz="2800" b="1" i="1" dirty="0">
                <a:solidFill>
                  <a:srgbClr val="7030A0"/>
                </a:solidFill>
              </a:rPr>
              <a:t>Důvěřuji slovům klienta, ale kryji si záda.</a:t>
            </a:r>
          </a:p>
          <a:p>
            <a:pPr marL="742950" indent="-742950">
              <a:buAutoNum type="arabicPeriod"/>
            </a:pPr>
            <a:r>
              <a:rPr lang="cs-CZ" sz="2800" b="1" i="1" dirty="0">
                <a:solidFill>
                  <a:srgbClr val="7030A0"/>
                </a:solidFill>
              </a:rPr>
              <a:t>O odměně a hotových nákladech informuji klienta předem.</a:t>
            </a:r>
          </a:p>
          <a:p>
            <a:pPr marL="742950" indent="-742950">
              <a:buAutoNum type="arabicPeriod"/>
            </a:pPr>
            <a:r>
              <a:rPr lang="cs-CZ" sz="2800" b="1" i="1" dirty="0">
                <a:solidFill>
                  <a:srgbClr val="7030A0"/>
                </a:solidFill>
              </a:rPr>
              <a:t>Nesáhnu klientovi na depozitum.</a:t>
            </a:r>
          </a:p>
          <a:p>
            <a:pPr marL="742950" indent="-742950">
              <a:buAutoNum type="arabicPeriod"/>
            </a:pPr>
            <a:r>
              <a:rPr lang="cs-CZ" sz="2800" b="1" i="1" dirty="0">
                <a:solidFill>
                  <a:srgbClr val="7030A0"/>
                </a:solidFill>
              </a:rPr>
              <a:t>Nikomu se s kauzami nesvěřuji.</a:t>
            </a:r>
          </a:p>
          <a:p>
            <a:pPr marL="742950" indent="-742950">
              <a:buAutoNum type="arabicPeriod"/>
            </a:pPr>
            <a:r>
              <a:rPr lang="cs-CZ" sz="2800" b="1" i="1" dirty="0">
                <a:solidFill>
                  <a:srgbClr val="7030A0"/>
                </a:solidFill>
              </a:rPr>
              <a:t>Pokud se potřebuji poradit, pak jedině s jiným advokátem a vždy anonymně.</a:t>
            </a:r>
          </a:p>
          <a:p>
            <a:pPr marL="742950" indent="-742950">
              <a:buAutoNum type="arabicPeriod"/>
            </a:pPr>
            <a:r>
              <a:rPr lang="cs-CZ" sz="2800" b="1" i="1" dirty="0">
                <a:solidFill>
                  <a:srgbClr val="7030A0"/>
                </a:solidFill>
              </a:rPr>
              <a:t>Proti klientovi, jinému advokátovi či soudci nepoužiji nikdy křivého ani neslušného slova.</a:t>
            </a:r>
          </a:p>
          <a:p>
            <a:pPr marL="742950" indent="-742950">
              <a:buAutoNum type="arabicPeriod"/>
            </a:pPr>
            <a:endParaRPr lang="cs-CZ" sz="4400" i="1" dirty="0">
              <a:solidFill>
                <a:srgbClr val="7030A0"/>
              </a:solidFill>
            </a:endParaRPr>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21088" y="41150"/>
            <a:ext cx="7765662" cy="16476125"/>
          </a:xfrm>
          <a:prstGeom prst="rect">
            <a:avLst/>
          </a:prstGeom>
        </p:spPr>
      </p:pic>
    </p:spTree>
    <p:extLst>
      <p:ext uri="{BB962C8B-B14F-4D97-AF65-F5344CB8AC3E}">
        <p14:creationId xmlns:p14="http://schemas.microsoft.com/office/powerpoint/2010/main" val="1872160035"/>
      </p:ext>
    </p:extLst>
  </p:cSld>
  <p:clrMapOvr>
    <a:masterClrMapping/>
  </p:clrMapOvr>
  <p:transition spd="slow">
    <p:push/>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411760" y="836712"/>
            <a:ext cx="6122640" cy="6021288"/>
          </a:xfrm>
          <a:prstGeom prst="rect">
            <a:avLst/>
          </a:prstGeom>
          <a:noFill/>
        </p:spPr>
        <p:txBody>
          <a:bodyPr wrap="square" rtlCol="0">
            <a:normAutofit fontScale="70000" lnSpcReduction="20000"/>
          </a:bodyPr>
          <a:lstStyle/>
          <a:p>
            <a:pPr algn="ctr"/>
            <a:r>
              <a:rPr lang="cs-CZ" sz="7200" b="1" i="1" dirty="0">
                <a:solidFill>
                  <a:srgbClr val="7030A0"/>
                </a:solidFill>
              </a:rPr>
              <a:t>„Tak jsem se včera vloupal k advokátovi a špatně to dopadlo.“</a:t>
            </a:r>
            <a:br>
              <a:rPr lang="cs-CZ" sz="7200" b="1" i="1" dirty="0">
                <a:solidFill>
                  <a:srgbClr val="7030A0"/>
                </a:solidFill>
              </a:rPr>
            </a:br>
            <a:r>
              <a:rPr lang="cs-CZ" sz="7200" b="1" i="1" dirty="0">
                <a:solidFill>
                  <a:srgbClr val="7030A0"/>
                </a:solidFill>
              </a:rPr>
              <a:t>„Chytil tě?"</a:t>
            </a:r>
            <a:br>
              <a:rPr lang="cs-CZ" sz="7200" b="1" i="1" dirty="0">
                <a:solidFill>
                  <a:srgbClr val="7030A0"/>
                </a:solidFill>
              </a:rPr>
            </a:br>
            <a:r>
              <a:rPr lang="cs-CZ" sz="7200" b="1" i="1" dirty="0">
                <a:solidFill>
                  <a:srgbClr val="7030A0"/>
                </a:solidFill>
              </a:rPr>
              <a:t>„Nejen to. Řekl mi, ať co nejrychleji odtud vypadnu, a hned si naúčtoval dva tisíce za poradu!“</a:t>
            </a: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63332" y="-6858000"/>
            <a:ext cx="7765662" cy="16476125"/>
          </a:xfrm>
          <a:prstGeom prst="rect">
            <a:avLst/>
          </a:prstGeom>
        </p:spPr>
      </p:pic>
      <p:pic>
        <p:nvPicPr>
          <p:cNvPr id="13" name="Picture 1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20753331" flipH="1">
            <a:off x="-316180" y="3775286"/>
            <a:ext cx="2895600" cy="3390489"/>
          </a:xfrm>
          <a:prstGeom prst="rect">
            <a:avLst/>
          </a:prstGeom>
        </p:spPr>
      </p:pic>
    </p:spTree>
  </p:cSld>
  <p:clrMapOvr>
    <a:masterClrMapping/>
  </p:clrMapOvr>
  <p:transition spd="slow">
    <p:push dir="u"/>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2594" name="Rectangle 2"/>
          <p:cNvSpPr>
            <a:spLocks noGrp="1" noChangeArrowheads="1"/>
          </p:cNvSpPr>
          <p:nvPr>
            <p:ph type="title"/>
            <p:custDataLst>
              <p:tags r:id="rId2"/>
            </p:custDataLst>
          </p:nvPr>
        </p:nvSpPr>
        <p:spPr>
          <a:xfrm>
            <a:off x="323528" y="1340768"/>
            <a:ext cx="8640960" cy="4896544"/>
          </a:xfrm>
        </p:spPr>
        <p:txBody>
          <a:bodyPr>
            <a:normAutofit/>
          </a:bodyPr>
          <a:lstStyle/>
          <a:p>
            <a:pPr algn="ctr">
              <a:defRPr lang="cs-CZ"/>
            </a:pPr>
            <a:r>
              <a:rPr lang="cs-CZ" sz="5400" dirty="0">
                <a:solidFill>
                  <a:srgbClr val="002060"/>
                </a:solidFill>
              </a:rPr>
              <a:t>Děkuji Vám za pozornost</a:t>
            </a:r>
            <a:br>
              <a:rPr lang="cs-CZ" sz="5400" dirty="0">
                <a:solidFill>
                  <a:srgbClr val="002060"/>
                </a:solidFill>
              </a:rPr>
            </a:br>
            <a:r>
              <a:rPr lang="cs-CZ" sz="5400" dirty="0">
                <a:solidFill>
                  <a:srgbClr val="002060"/>
                </a:solidFill>
              </a:rPr>
              <a:t>a těším se příště </a:t>
            </a:r>
            <a:br>
              <a:rPr lang="cs-CZ" sz="5400" dirty="0">
                <a:solidFill>
                  <a:srgbClr val="002060"/>
                </a:solidFill>
              </a:rPr>
            </a:br>
            <a:r>
              <a:rPr lang="cs-CZ" sz="5400" dirty="0">
                <a:solidFill>
                  <a:srgbClr val="002060"/>
                </a:solidFill>
              </a:rPr>
              <a:t>na shledanou</a:t>
            </a:r>
            <a:br>
              <a:rPr lang="cs-CZ" sz="5400" dirty="0">
                <a:solidFill>
                  <a:srgbClr val="002060"/>
                </a:solidFill>
              </a:rPr>
            </a:br>
            <a:br>
              <a:rPr lang="cs-CZ" sz="5400" dirty="0">
                <a:solidFill>
                  <a:srgbClr val="002060"/>
                </a:solidFill>
              </a:rPr>
            </a:br>
            <a:r>
              <a:rPr lang="cs-CZ" sz="3600" dirty="0" err="1">
                <a:solidFill>
                  <a:srgbClr val="002060"/>
                </a:solidFill>
              </a:rPr>
              <a:t>Judr.</a:t>
            </a:r>
            <a:r>
              <a:rPr lang="cs-CZ" sz="3600" dirty="0">
                <a:solidFill>
                  <a:srgbClr val="002060"/>
                </a:solidFill>
              </a:rPr>
              <a:t> Daniela Kovářová</a:t>
            </a:r>
          </a:p>
        </p:txBody>
      </p:sp>
    </p:spTree>
    <p:custDataLst>
      <p:tags r:id="rId1"/>
    </p:custData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9468544" y="9939"/>
            <a:ext cx="2532584" cy="171400"/>
          </a:xfrm>
        </p:spPr>
        <p:txBody>
          <a:bodyPr>
            <a:normAutofit fontScale="90000"/>
          </a:bodyPr>
          <a:lstStyle/>
          <a:p>
            <a:pPr algn="ctr"/>
            <a:endParaRPr lang="cs-CZ" sz="4800" b="1" dirty="0">
              <a:solidFill>
                <a:srgbClr val="00B0F0"/>
              </a:solidFill>
            </a:endParaRPr>
          </a:p>
        </p:txBody>
      </p:sp>
      <p:sp>
        <p:nvSpPr>
          <p:cNvPr id="3" name="Content Placeholder 2"/>
          <p:cNvSpPr>
            <a:spLocks noGrp="1"/>
          </p:cNvSpPr>
          <p:nvPr>
            <p:ph idx="1"/>
            <p:custDataLst>
              <p:tags r:id="rId3"/>
            </p:custDataLst>
          </p:nvPr>
        </p:nvSpPr>
        <p:spPr>
          <a:xfrm>
            <a:off x="787625" y="332656"/>
            <a:ext cx="8077200" cy="6264696"/>
          </a:xfrm>
        </p:spPr>
        <p:txBody>
          <a:bodyPr>
            <a:normAutofit fontScale="70000" lnSpcReduction="20000"/>
          </a:bodyPr>
          <a:lstStyle/>
          <a:p>
            <a:pPr marL="0" indent="0" algn="ctr">
              <a:buNone/>
            </a:pPr>
            <a:r>
              <a:rPr lang="cs-CZ" sz="4100" b="1" i="1" dirty="0"/>
              <a:t>Plná moc</a:t>
            </a:r>
          </a:p>
          <a:p>
            <a:pPr marL="0" indent="0" algn="ctr">
              <a:buNone/>
            </a:pPr>
            <a:endParaRPr lang="cs-CZ" b="1" i="1" dirty="0"/>
          </a:p>
          <a:p>
            <a:pPr marL="0" indent="0">
              <a:buNone/>
            </a:pPr>
            <a:r>
              <a:rPr lang="cs-CZ" b="1" i="1" dirty="0"/>
              <a:t>Já, níže podepsaný  Pavel Krutina</a:t>
            </a:r>
          </a:p>
          <a:p>
            <a:pPr marL="0" indent="0">
              <a:buNone/>
            </a:pPr>
            <a:endParaRPr lang="cs-CZ" b="1" i="1" dirty="0"/>
          </a:p>
          <a:p>
            <a:pPr marL="0" indent="0">
              <a:buNone/>
            </a:pPr>
            <a:r>
              <a:rPr lang="cs-CZ" b="1" i="1" dirty="0"/>
              <a:t>uděluji plnou moc JUDr. Daniele Kovářové, advokátce se sídlem v Praze 3, Přemyslovská 11, 130 00, zapsané v seznamu advokátů ČAK pod č. 00312</a:t>
            </a:r>
            <a:endParaRPr lang="cs-CZ" i="1" dirty="0"/>
          </a:p>
          <a:p>
            <a:pPr marL="0" indent="0">
              <a:buNone/>
            </a:pPr>
            <a:endParaRPr lang="cs-CZ" b="1" i="1" dirty="0"/>
          </a:p>
          <a:p>
            <a:pPr marL="0" indent="0">
              <a:buNone/>
            </a:pPr>
            <a:r>
              <a:rPr lang="cs-CZ" b="1" i="1" dirty="0"/>
              <a:t>k zastupování ve věci rozvodu manželství a věcí mých nezletilých dětí.</a:t>
            </a:r>
          </a:p>
          <a:p>
            <a:pPr marL="0" indent="0">
              <a:buNone/>
            </a:pPr>
            <a:endParaRPr lang="cs-CZ" b="1" i="1" dirty="0"/>
          </a:p>
          <a:p>
            <a:pPr marL="0" indent="0">
              <a:buNone/>
            </a:pPr>
            <a:r>
              <a:rPr lang="cs-CZ" b="1" i="1" dirty="0"/>
              <a:t>V Praze dne 4. února 2020</a:t>
            </a:r>
          </a:p>
          <a:p>
            <a:pPr marL="0" indent="0">
              <a:buNone/>
            </a:pPr>
            <a:r>
              <a:rPr lang="cs-CZ" b="1" i="1" dirty="0"/>
              <a:t>					………………………….</a:t>
            </a:r>
          </a:p>
          <a:p>
            <a:pPr marL="0" indent="0">
              <a:buNone/>
            </a:pPr>
            <a:r>
              <a:rPr lang="cs-CZ" b="1" i="1" dirty="0"/>
              <a:t>					    podpis klienta</a:t>
            </a:r>
          </a:p>
          <a:p>
            <a:pPr marL="0" indent="0">
              <a:buNone/>
            </a:pPr>
            <a:r>
              <a:rPr lang="cs-CZ" b="1" i="1" dirty="0"/>
              <a:t>Přijímám zmocnění.</a:t>
            </a:r>
          </a:p>
          <a:p>
            <a:pPr marL="0" indent="0">
              <a:buNone/>
            </a:pPr>
            <a:r>
              <a:rPr lang="cs-CZ" b="1" i="1" dirty="0"/>
              <a:t>					………………………….</a:t>
            </a:r>
          </a:p>
          <a:p>
            <a:pPr marL="0" indent="0">
              <a:buNone/>
            </a:pPr>
            <a:r>
              <a:rPr lang="cs-CZ" b="1" i="1" dirty="0"/>
              <a:t>					podpis advokátky</a:t>
            </a:r>
            <a:endParaRPr lang="cs-CZ" i="1" dirty="0"/>
          </a:p>
          <a:p>
            <a:endParaRPr lang="cs-CZ" dirty="0">
              <a:solidFill>
                <a:srgbClr val="002060"/>
              </a:solidFill>
            </a:endParaRPr>
          </a:p>
        </p:txBody>
      </p:sp>
    </p:spTree>
    <p:custDataLst>
      <p:tags r:id="rId1"/>
    </p:custDataLst>
    <p:extLst>
      <p:ext uri="{BB962C8B-B14F-4D97-AF65-F5344CB8AC3E}">
        <p14:creationId xmlns:p14="http://schemas.microsoft.com/office/powerpoint/2010/main" val="3676257582"/>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1000"/>
                                        <p:tgtEl>
                                          <p:spTgt spid="3">
                                            <p:txEl>
                                              <p:pRg st="4" end="4"/>
                                            </p:txEl>
                                          </p:spTgt>
                                        </p:tgtEl>
                                      </p:cBhvr>
                                    </p:animEffect>
                                    <p:anim calcmode="lin" valueType="num">
                                      <p:cBhvr>
                                        <p:cTn id="2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1000"/>
                                        <p:tgtEl>
                                          <p:spTgt spid="3">
                                            <p:txEl>
                                              <p:pRg st="6" end="6"/>
                                            </p:txEl>
                                          </p:spTgt>
                                        </p:tgtEl>
                                      </p:cBhvr>
                                    </p:animEffect>
                                    <p:anim calcmode="lin" valueType="num">
                                      <p:cBhvr>
                                        <p:cTn id="2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1000"/>
                                        <p:tgtEl>
                                          <p:spTgt spid="3">
                                            <p:txEl>
                                              <p:pRg st="8" end="8"/>
                                            </p:txEl>
                                          </p:spTgt>
                                        </p:tgtEl>
                                      </p:cBhvr>
                                    </p:animEffect>
                                    <p:anim calcmode="lin" valueType="num">
                                      <p:cBhvr>
                                        <p:cTn id="33"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Effect transition="in" filter="fade">
                                      <p:cBhvr>
                                        <p:cTn id="39" dur="1000"/>
                                        <p:tgtEl>
                                          <p:spTgt spid="3">
                                            <p:txEl>
                                              <p:pRg st="9" end="9"/>
                                            </p:txEl>
                                          </p:spTgt>
                                        </p:tgtEl>
                                      </p:cBhvr>
                                    </p:animEffect>
                                    <p:anim calcmode="lin" valueType="num">
                                      <p:cBhvr>
                                        <p:cTn id="40"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3">
                                            <p:txEl>
                                              <p:pRg st="10" end="10"/>
                                            </p:txEl>
                                          </p:spTgt>
                                        </p:tgtEl>
                                        <p:attrNameLst>
                                          <p:attrName>style.visibility</p:attrName>
                                        </p:attrNameLst>
                                      </p:cBhvr>
                                      <p:to>
                                        <p:strVal val="visible"/>
                                      </p:to>
                                    </p:set>
                                    <p:animEffect transition="in" filter="fade">
                                      <p:cBhvr>
                                        <p:cTn id="46" dur="1000"/>
                                        <p:tgtEl>
                                          <p:spTgt spid="3">
                                            <p:txEl>
                                              <p:pRg st="10" end="10"/>
                                            </p:txEl>
                                          </p:spTgt>
                                        </p:tgtEl>
                                      </p:cBhvr>
                                    </p:animEffect>
                                    <p:anim calcmode="lin" valueType="num">
                                      <p:cBhvr>
                                        <p:cTn id="47"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3">
                                            <p:txEl>
                                              <p:pRg st="11" end="11"/>
                                            </p:txEl>
                                          </p:spTgt>
                                        </p:tgtEl>
                                        <p:attrNameLst>
                                          <p:attrName>style.visibility</p:attrName>
                                        </p:attrNameLst>
                                      </p:cBhvr>
                                      <p:to>
                                        <p:strVal val="visible"/>
                                      </p:to>
                                    </p:set>
                                    <p:animEffect transition="in" filter="fade">
                                      <p:cBhvr>
                                        <p:cTn id="53" dur="1000"/>
                                        <p:tgtEl>
                                          <p:spTgt spid="3">
                                            <p:txEl>
                                              <p:pRg st="11" end="11"/>
                                            </p:txEl>
                                          </p:spTgt>
                                        </p:tgtEl>
                                      </p:cBhvr>
                                    </p:animEffect>
                                    <p:anim calcmode="lin" valueType="num">
                                      <p:cBhvr>
                                        <p:cTn id="54"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55"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3">
                                            <p:txEl>
                                              <p:pRg st="12" end="12"/>
                                            </p:txEl>
                                          </p:spTgt>
                                        </p:tgtEl>
                                        <p:attrNameLst>
                                          <p:attrName>style.visibility</p:attrName>
                                        </p:attrNameLst>
                                      </p:cBhvr>
                                      <p:to>
                                        <p:strVal val="visible"/>
                                      </p:to>
                                    </p:set>
                                    <p:animEffect transition="in" filter="fade">
                                      <p:cBhvr>
                                        <p:cTn id="60" dur="1000"/>
                                        <p:tgtEl>
                                          <p:spTgt spid="3">
                                            <p:txEl>
                                              <p:pRg st="12" end="12"/>
                                            </p:txEl>
                                          </p:spTgt>
                                        </p:tgtEl>
                                      </p:cBhvr>
                                    </p:animEffect>
                                    <p:anim calcmode="lin" valueType="num">
                                      <p:cBhvr>
                                        <p:cTn id="61"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62"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3">
                                            <p:txEl>
                                              <p:pRg st="13" end="13"/>
                                            </p:txEl>
                                          </p:spTgt>
                                        </p:tgtEl>
                                        <p:attrNameLst>
                                          <p:attrName>style.visibility</p:attrName>
                                        </p:attrNameLst>
                                      </p:cBhvr>
                                      <p:to>
                                        <p:strVal val="visible"/>
                                      </p:to>
                                    </p:set>
                                    <p:animEffect transition="in" filter="fade">
                                      <p:cBhvr>
                                        <p:cTn id="67" dur="1000"/>
                                        <p:tgtEl>
                                          <p:spTgt spid="3">
                                            <p:txEl>
                                              <p:pRg st="13" end="13"/>
                                            </p:txEl>
                                          </p:spTgt>
                                        </p:tgtEl>
                                      </p:cBhvr>
                                    </p:animEffect>
                                    <p:anim calcmode="lin" valueType="num">
                                      <p:cBhvr>
                                        <p:cTn id="68"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69" dur="1000" fill="hold"/>
                                        <p:tgtEl>
                                          <p:spTgt spid="3">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762000" y="269632"/>
            <a:ext cx="8077200" cy="927120"/>
          </a:xfrm>
        </p:spPr>
        <p:txBody>
          <a:bodyPr/>
          <a:lstStyle/>
          <a:p>
            <a:pPr algn="ctr"/>
            <a:r>
              <a:rPr lang="cs-CZ" b="1" dirty="0">
                <a:solidFill>
                  <a:srgbClr val="00B0F0"/>
                </a:solidFill>
              </a:rPr>
              <a:t>Povinnosti při smluvní odměně</a:t>
            </a:r>
          </a:p>
        </p:txBody>
      </p:sp>
      <p:sp>
        <p:nvSpPr>
          <p:cNvPr id="3" name="Content Placeholder 2"/>
          <p:cNvSpPr>
            <a:spLocks noGrp="1"/>
          </p:cNvSpPr>
          <p:nvPr>
            <p:ph idx="1"/>
            <p:custDataLst>
              <p:tags r:id="rId3"/>
            </p:custDataLst>
          </p:nvPr>
        </p:nvSpPr>
        <p:spPr>
          <a:xfrm>
            <a:off x="762000" y="1124744"/>
            <a:ext cx="8077200" cy="5544615"/>
          </a:xfrm>
        </p:spPr>
        <p:txBody>
          <a:bodyPr>
            <a:normAutofit fontScale="92500" lnSpcReduction="10000"/>
          </a:bodyPr>
          <a:lstStyle/>
          <a:p>
            <a:r>
              <a:rPr lang="cs-CZ" sz="3400" b="1" dirty="0">
                <a:solidFill>
                  <a:srgbClr val="002060"/>
                </a:solidFill>
              </a:rPr>
              <a:t>Advokát je všeobecně povinen </a:t>
            </a:r>
            <a:r>
              <a:rPr lang="cs-CZ" sz="3400" b="1" dirty="0">
                <a:solidFill>
                  <a:srgbClr val="FF0000"/>
                </a:solidFill>
              </a:rPr>
              <a:t>poctivým</a:t>
            </a:r>
            <a:r>
              <a:rPr lang="cs-CZ" sz="3400" b="1" dirty="0">
                <a:solidFill>
                  <a:srgbClr val="002060"/>
                </a:solidFill>
              </a:rPr>
              <a:t>, čestným a slušným chováním přispívat             k důstojnosti a vážnosti advokátního stavu. (čl. 4 odst. 1 Etických pravidel)</a:t>
            </a:r>
          </a:p>
          <a:p>
            <a:r>
              <a:rPr lang="cs-CZ" sz="3400" b="1" dirty="0">
                <a:solidFill>
                  <a:srgbClr val="002060"/>
                </a:solidFill>
              </a:rPr>
              <a:t>Projevy advokáta v souvislosti s výkonem advokacie jsou věcné, střízlivé a </a:t>
            </a:r>
            <a:r>
              <a:rPr lang="cs-CZ" sz="3400" b="1" dirty="0">
                <a:solidFill>
                  <a:srgbClr val="FF0000"/>
                </a:solidFill>
              </a:rPr>
              <a:t>nikoliv vědomě nepravdivé</a:t>
            </a:r>
            <a:r>
              <a:rPr lang="cs-CZ" sz="3400" b="1" dirty="0">
                <a:solidFill>
                  <a:srgbClr val="002060"/>
                </a:solidFill>
              </a:rPr>
              <a:t>. (čl. 4 odst. 3 Etických pravidel)</a:t>
            </a:r>
          </a:p>
          <a:p>
            <a:r>
              <a:rPr lang="cs-CZ" sz="3400" b="1" dirty="0">
                <a:solidFill>
                  <a:srgbClr val="002060"/>
                </a:solidFill>
              </a:rPr>
              <a:t>Oprávněné zájmy klienta mají </a:t>
            </a:r>
            <a:r>
              <a:rPr lang="cs-CZ" sz="3400" b="1" dirty="0">
                <a:solidFill>
                  <a:srgbClr val="FF0000"/>
                </a:solidFill>
              </a:rPr>
              <a:t>přednost</a:t>
            </a:r>
            <a:r>
              <a:rPr lang="cs-CZ" sz="3400" b="1" dirty="0">
                <a:solidFill>
                  <a:srgbClr val="002060"/>
                </a:solidFill>
              </a:rPr>
              <a:t> před vlastními zájmy advokáta i před jeho ohledem na jiné advokáty. (čl. 6 odst. 1 Etických pravidel)</a:t>
            </a:r>
          </a:p>
          <a:p>
            <a:endParaRPr lang="cs-CZ" dirty="0"/>
          </a:p>
          <a:p>
            <a:endParaRPr lang="cs-CZ" dirty="0"/>
          </a:p>
          <a:p>
            <a:endParaRPr lang="cs-CZ" dirty="0"/>
          </a:p>
        </p:txBody>
      </p:sp>
    </p:spTree>
    <p:custDataLst>
      <p:tags r:id="rId1"/>
    </p:custDataLst>
    <p:extLst>
      <p:ext uri="{BB962C8B-B14F-4D97-AF65-F5344CB8AC3E}">
        <p14:creationId xmlns:p14="http://schemas.microsoft.com/office/powerpoint/2010/main" val="2012917990"/>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755576" y="116632"/>
            <a:ext cx="8077200" cy="1143000"/>
          </a:xfrm>
        </p:spPr>
        <p:txBody>
          <a:bodyPr/>
          <a:lstStyle/>
          <a:p>
            <a:pPr algn="ctr"/>
            <a:r>
              <a:rPr lang="cs-CZ" b="1" dirty="0">
                <a:solidFill>
                  <a:srgbClr val="00B0F0"/>
                </a:solidFill>
              </a:rPr>
              <a:t>Článek 10 Etických pravidel</a:t>
            </a:r>
          </a:p>
        </p:txBody>
      </p:sp>
      <p:sp>
        <p:nvSpPr>
          <p:cNvPr id="3" name="Content Placeholder 2"/>
          <p:cNvSpPr>
            <a:spLocks noGrp="1"/>
          </p:cNvSpPr>
          <p:nvPr>
            <p:ph idx="1"/>
            <p:custDataLst>
              <p:tags r:id="rId3"/>
            </p:custDataLst>
          </p:nvPr>
        </p:nvSpPr>
        <p:spPr>
          <a:xfrm>
            <a:off x="899592" y="1484784"/>
            <a:ext cx="8077200" cy="5373216"/>
          </a:xfrm>
        </p:spPr>
        <p:txBody>
          <a:bodyPr>
            <a:normAutofit lnSpcReduction="10000"/>
          </a:bodyPr>
          <a:lstStyle/>
          <a:p>
            <a:pPr marL="0" indent="0">
              <a:buNone/>
            </a:pPr>
            <a:r>
              <a:rPr lang="cs-CZ" sz="3600" b="1" dirty="0">
                <a:solidFill>
                  <a:srgbClr val="002060"/>
                </a:solidFill>
              </a:rPr>
              <a:t>(1) Při sjednávání smluvní odměny je advokát povinen klientovi poskytnout </a:t>
            </a:r>
            <a:r>
              <a:rPr lang="cs-CZ" sz="3600" b="1" dirty="0">
                <a:solidFill>
                  <a:srgbClr val="FF0000"/>
                </a:solidFill>
              </a:rPr>
              <a:t>pravdivé </a:t>
            </a:r>
            <a:r>
              <a:rPr lang="cs-CZ" sz="3600" b="1" dirty="0">
                <a:solidFill>
                  <a:srgbClr val="002060"/>
                </a:solidFill>
              </a:rPr>
              <a:t>informace o očekávaném rozsahu svých výkonů a na jeho žádost      i úplné vysvětlení o výši mimosmluvní odměny v dané věci.</a:t>
            </a:r>
          </a:p>
          <a:p>
            <a:pPr marL="0" indent="0">
              <a:buNone/>
            </a:pPr>
            <a:r>
              <a:rPr lang="cs-CZ" sz="3600" b="1" dirty="0">
                <a:solidFill>
                  <a:srgbClr val="002060"/>
                </a:solidFill>
              </a:rPr>
              <a:t>(2) Smluvní odměna musí být </a:t>
            </a:r>
            <a:r>
              <a:rPr lang="cs-CZ" sz="3600" b="1" dirty="0">
                <a:solidFill>
                  <a:srgbClr val="FF0000"/>
                </a:solidFill>
              </a:rPr>
              <a:t>přiměřená.</a:t>
            </a:r>
            <a:r>
              <a:rPr lang="cs-CZ" sz="3600" b="1" dirty="0">
                <a:solidFill>
                  <a:srgbClr val="002060"/>
                </a:solidFill>
              </a:rPr>
              <a:t> Nesmí být ve zřejmém nepoměru              k hodnotě a složitosti věci.</a:t>
            </a:r>
          </a:p>
          <a:p>
            <a:pPr marL="0" indent="0">
              <a:buNone/>
            </a:pPr>
            <a:r>
              <a:rPr lang="cs-CZ" sz="3600" b="1" dirty="0">
                <a:solidFill>
                  <a:srgbClr val="002060"/>
                </a:solidFill>
              </a:rPr>
              <a:t> </a:t>
            </a:r>
          </a:p>
          <a:p>
            <a:pPr marL="0" indent="0">
              <a:buNone/>
            </a:pPr>
            <a:endParaRPr lang="cs-CZ" dirty="0"/>
          </a:p>
        </p:txBody>
      </p:sp>
    </p:spTree>
    <p:custDataLst>
      <p:tags r:id="rId1"/>
    </p:custDataLst>
    <p:extLst>
      <p:ext uri="{BB962C8B-B14F-4D97-AF65-F5344CB8AC3E}">
        <p14:creationId xmlns:p14="http://schemas.microsoft.com/office/powerpoint/2010/main" val="1097710946"/>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DVSECTIONID" val="yI2DOt6RzRcU51QxdhNewL"/>
</p:tagLst>
</file>

<file path=ppt/tags/tag10.xml><?xml version="1.0" encoding="utf-8"?>
<p:tagLst xmlns:a="http://schemas.openxmlformats.org/drawingml/2006/main" xmlns:r="http://schemas.openxmlformats.org/officeDocument/2006/relationships" xmlns:p="http://schemas.openxmlformats.org/presentationml/2006/main">
  <p:tag name="DVSECTIONID" val="Unk8vjtC9q0JAXtyxsX2O5"/>
</p:tagLst>
</file>

<file path=ppt/tags/tag11.xml><?xml version="1.0" encoding="utf-8"?>
<p:tagLst xmlns:a="http://schemas.openxmlformats.org/drawingml/2006/main" xmlns:r="http://schemas.openxmlformats.org/officeDocument/2006/relationships" xmlns:p="http://schemas.openxmlformats.org/presentationml/2006/main">
  <p:tag name="DVSHAPEID" val="Rcuf4iZwLgLEPe9Eifdx3u"/>
</p:tagLst>
</file>

<file path=ppt/tags/tag12.xml><?xml version="1.0" encoding="utf-8"?>
<p:tagLst xmlns:a="http://schemas.openxmlformats.org/drawingml/2006/main" xmlns:r="http://schemas.openxmlformats.org/officeDocument/2006/relationships" xmlns:p="http://schemas.openxmlformats.org/presentationml/2006/main">
  <p:tag name="DVSHAPEID" val="uzParF19LzvJyR9qw266In"/>
</p:tagLst>
</file>

<file path=ppt/tags/tag13.xml><?xml version="1.0" encoding="utf-8"?>
<p:tagLst xmlns:a="http://schemas.openxmlformats.org/drawingml/2006/main" xmlns:r="http://schemas.openxmlformats.org/officeDocument/2006/relationships" xmlns:p="http://schemas.openxmlformats.org/presentationml/2006/main">
  <p:tag name="DVSECTIONID" val="Unk8vjtC9q0JAXtyxsX2O5"/>
</p:tagLst>
</file>

<file path=ppt/tags/tag14.xml><?xml version="1.0" encoding="utf-8"?>
<p:tagLst xmlns:a="http://schemas.openxmlformats.org/drawingml/2006/main" xmlns:r="http://schemas.openxmlformats.org/officeDocument/2006/relationships" xmlns:p="http://schemas.openxmlformats.org/presentationml/2006/main">
  <p:tag name="DVSHAPEID" val="Rcuf4iZwLgLEPe9Eifdx3u"/>
</p:tagLst>
</file>

<file path=ppt/tags/tag15.xml><?xml version="1.0" encoding="utf-8"?>
<p:tagLst xmlns:a="http://schemas.openxmlformats.org/drawingml/2006/main" xmlns:r="http://schemas.openxmlformats.org/officeDocument/2006/relationships" xmlns:p="http://schemas.openxmlformats.org/presentationml/2006/main">
  <p:tag name="DVSHAPEID" val="uzParF19LzvJyR9qw266In"/>
</p:tagLst>
</file>

<file path=ppt/tags/tag16.xml><?xml version="1.0" encoding="utf-8"?>
<p:tagLst xmlns:a="http://schemas.openxmlformats.org/drawingml/2006/main" xmlns:r="http://schemas.openxmlformats.org/officeDocument/2006/relationships" xmlns:p="http://schemas.openxmlformats.org/presentationml/2006/main">
  <p:tag name="DVSECTIONID" val="Unk8vjtC9q0JAXtyxsX2O5"/>
</p:tagLst>
</file>

<file path=ppt/tags/tag17.xml><?xml version="1.0" encoding="utf-8"?>
<p:tagLst xmlns:a="http://schemas.openxmlformats.org/drawingml/2006/main" xmlns:r="http://schemas.openxmlformats.org/officeDocument/2006/relationships" xmlns:p="http://schemas.openxmlformats.org/presentationml/2006/main">
  <p:tag name="DVSHAPEID" val="Rcuf4iZwLgLEPe9Eifdx3u"/>
</p:tagLst>
</file>

<file path=ppt/tags/tag18.xml><?xml version="1.0" encoding="utf-8"?>
<p:tagLst xmlns:a="http://schemas.openxmlformats.org/drawingml/2006/main" xmlns:r="http://schemas.openxmlformats.org/officeDocument/2006/relationships" xmlns:p="http://schemas.openxmlformats.org/presentationml/2006/main">
  <p:tag name="DVSHAPEID" val="uzParF19LzvJyR9qw266In"/>
</p:tagLst>
</file>

<file path=ppt/tags/tag19.xml><?xml version="1.0" encoding="utf-8"?>
<p:tagLst xmlns:a="http://schemas.openxmlformats.org/drawingml/2006/main" xmlns:r="http://schemas.openxmlformats.org/officeDocument/2006/relationships" xmlns:p="http://schemas.openxmlformats.org/presentationml/2006/main">
  <p:tag name="DVSECTIONID" val="Unk8vjtC9q0JAXtyxsX2O5"/>
</p:tagLst>
</file>

<file path=ppt/tags/tag2.xml><?xml version="1.0" encoding="utf-8"?>
<p:tagLst xmlns:a="http://schemas.openxmlformats.org/drawingml/2006/main" xmlns:r="http://schemas.openxmlformats.org/officeDocument/2006/relationships" xmlns:p="http://schemas.openxmlformats.org/presentationml/2006/main">
  <p:tag name="DVSHAPEID" val="HAGzTPKJNXuuOK4v20iPS7"/>
</p:tagLst>
</file>

<file path=ppt/tags/tag20.xml><?xml version="1.0" encoding="utf-8"?>
<p:tagLst xmlns:a="http://schemas.openxmlformats.org/drawingml/2006/main" xmlns:r="http://schemas.openxmlformats.org/officeDocument/2006/relationships" xmlns:p="http://schemas.openxmlformats.org/presentationml/2006/main">
  <p:tag name="DVSHAPEID" val="Rcuf4iZwLgLEPe9Eifdx3u"/>
</p:tagLst>
</file>

<file path=ppt/tags/tag21.xml><?xml version="1.0" encoding="utf-8"?>
<p:tagLst xmlns:a="http://schemas.openxmlformats.org/drawingml/2006/main" xmlns:r="http://schemas.openxmlformats.org/officeDocument/2006/relationships" xmlns:p="http://schemas.openxmlformats.org/presentationml/2006/main">
  <p:tag name="DVSHAPEID" val="uzParF19LzvJyR9qw266In"/>
</p:tagLst>
</file>

<file path=ppt/tags/tag22.xml><?xml version="1.0" encoding="utf-8"?>
<p:tagLst xmlns:a="http://schemas.openxmlformats.org/drawingml/2006/main" xmlns:r="http://schemas.openxmlformats.org/officeDocument/2006/relationships" xmlns:p="http://schemas.openxmlformats.org/presentationml/2006/main">
  <p:tag name="DVSECTIONID" val="Unk8vjtC9q0JAXtyxsX2O5"/>
</p:tagLst>
</file>

<file path=ppt/tags/tag23.xml><?xml version="1.0" encoding="utf-8"?>
<p:tagLst xmlns:a="http://schemas.openxmlformats.org/drawingml/2006/main" xmlns:r="http://schemas.openxmlformats.org/officeDocument/2006/relationships" xmlns:p="http://schemas.openxmlformats.org/presentationml/2006/main">
  <p:tag name="DVSHAPEID" val="Rcuf4iZwLgLEPe9Eifdx3u"/>
</p:tagLst>
</file>

<file path=ppt/tags/tag24.xml><?xml version="1.0" encoding="utf-8"?>
<p:tagLst xmlns:a="http://schemas.openxmlformats.org/drawingml/2006/main" xmlns:r="http://schemas.openxmlformats.org/officeDocument/2006/relationships" xmlns:p="http://schemas.openxmlformats.org/presentationml/2006/main">
  <p:tag name="DVSHAPEID" val="uzParF19LzvJyR9qw266In"/>
</p:tagLst>
</file>

<file path=ppt/tags/tag25.xml><?xml version="1.0" encoding="utf-8"?>
<p:tagLst xmlns:a="http://schemas.openxmlformats.org/drawingml/2006/main" xmlns:r="http://schemas.openxmlformats.org/officeDocument/2006/relationships" xmlns:p="http://schemas.openxmlformats.org/presentationml/2006/main">
  <p:tag name="DVSECTIONID" val="Unk8vjtC9q0JAXtyxsX2O5"/>
</p:tagLst>
</file>

<file path=ppt/tags/tag26.xml><?xml version="1.0" encoding="utf-8"?>
<p:tagLst xmlns:a="http://schemas.openxmlformats.org/drawingml/2006/main" xmlns:r="http://schemas.openxmlformats.org/officeDocument/2006/relationships" xmlns:p="http://schemas.openxmlformats.org/presentationml/2006/main">
  <p:tag name="DVSHAPEID" val="Rcuf4iZwLgLEPe9Eifdx3u"/>
</p:tagLst>
</file>

<file path=ppt/tags/tag27.xml><?xml version="1.0" encoding="utf-8"?>
<p:tagLst xmlns:a="http://schemas.openxmlformats.org/drawingml/2006/main" xmlns:r="http://schemas.openxmlformats.org/officeDocument/2006/relationships" xmlns:p="http://schemas.openxmlformats.org/presentationml/2006/main">
  <p:tag name="DVSHAPEID" val="uzParF19LzvJyR9qw266In"/>
</p:tagLst>
</file>

<file path=ppt/tags/tag28.xml><?xml version="1.0" encoding="utf-8"?>
<p:tagLst xmlns:a="http://schemas.openxmlformats.org/drawingml/2006/main" xmlns:r="http://schemas.openxmlformats.org/officeDocument/2006/relationships" xmlns:p="http://schemas.openxmlformats.org/presentationml/2006/main">
  <p:tag name="DVSECTIONID" val="Unk8vjtC9q0JAXtyxsX2O5"/>
</p:tagLst>
</file>

<file path=ppt/tags/tag29.xml><?xml version="1.0" encoding="utf-8"?>
<p:tagLst xmlns:a="http://schemas.openxmlformats.org/drawingml/2006/main" xmlns:r="http://schemas.openxmlformats.org/officeDocument/2006/relationships" xmlns:p="http://schemas.openxmlformats.org/presentationml/2006/main">
  <p:tag name="DVSHAPEID" val="Rcuf4iZwLgLEPe9Eifdx3u"/>
</p:tagLst>
</file>

<file path=ppt/tags/tag3.xml><?xml version="1.0" encoding="utf-8"?>
<p:tagLst xmlns:a="http://schemas.openxmlformats.org/drawingml/2006/main" xmlns:r="http://schemas.openxmlformats.org/officeDocument/2006/relationships" xmlns:p="http://schemas.openxmlformats.org/presentationml/2006/main">
  <p:tag name="DVSHAPEID" val="0uhWvCQomImT50qU5y4Znw"/>
</p:tagLst>
</file>

<file path=ppt/tags/tag30.xml><?xml version="1.0" encoding="utf-8"?>
<p:tagLst xmlns:a="http://schemas.openxmlformats.org/drawingml/2006/main" xmlns:r="http://schemas.openxmlformats.org/officeDocument/2006/relationships" xmlns:p="http://schemas.openxmlformats.org/presentationml/2006/main">
  <p:tag name="DVSHAPEID" val="uzParF19LzvJyR9qw266In"/>
</p:tagLst>
</file>

<file path=ppt/tags/tag31.xml><?xml version="1.0" encoding="utf-8"?>
<p:tagLst xmlns:a="http://schemas.openxmlformats.org/drawingml/2006/main" xmlns:r="http://schemas.openxmlformats.org/officeDocument/2006/relationships" xmlns:p="http://schemas.openxmlformats.org/presentationml/2006/main">
  <p:tag name="DVSECTIONID" val="Unk8vjtC9q0JAXtyxsX2O5"/>
</p:tagLst>
</file>

<file path=ppt/tags/tag32.xml><?xml version="1.0" encoding="utf-8"?>
<p:tagLst xmlns:a="http://schemas.openxmlformats.org/drawingml/2006/main" xmlns:r="http://schemas.openxmlformats.org/officeDocument/2006/relationships" xmlns:p="http://schemas.openxmlformats.org/presentationml/2006/main">
  <p:tag name="DVSHAPEID" val="Rcuf4iZwLgLEPe9Eifdx3u"/>
</p:tagLst>
</file>

<file path=ppt/tags/tag33.xml><?xml version="1.0" encoding="utf-8"?>
<p:tagLst xmlns:a="http://schemas.openxmlformats.org/drawingml/2006/main" xmlns:r="http://schemas.openxmlformats.org/officeDocument/2006/relationships" xmlns:p="http://schemas.openxmlformats.org/presentationml/2006/main">
  <p:tag name="DVSHAPEID" val="uzParF19LzvJyR9qw266In"/>
</p:tagLst>
</file>

<file path=ppt/tags/tag34.xml><?xml version="1.0" encoding="utf-8"?>
<p:tagLst xmlns:a="http://schemas.openxmlformats.org/drawingml/2006/main" xmlns:r="http://schemas.openxmlformats.org/officeDocument/2006/relationships" xmlns:p="http://schemas.openxmlformats.org/presentationml/2006/main">
  <p:tag name="DVSECTIONID" val="Unk8vjtC9q0JAXtyxsX2O5"/>
</p:tagLst>
</file>

<file path=ppt/tags/tag35.xml><?xml version="1.0" encoding="utf-8"?>
<p:tagLst xmlns:a="http://schemas.openxmlformats.org/drawingml/2006/main" xmlns:r="http://schemas.openxmlformats.org/officeDocument/2006/relationships" xmlns:p="http://schemas.openxmlformats.org/presentationml/2006/main">
  <p:tag name="DVSHAPEID" val="Rcuf4iZwLgLEPe9Eifdx3u"/>
</p:tagLst>
</file>

<file path=ppt/tags/tag36.xml><?xml version="1.0" encoding="utf-8"?>
<p:tagLst xmlns:a="http://schemas.openxmlformats.org/drawingml/2006/main" xmlns:r="http://schemas.openxmlformats.org/officeDocument/2006/relationships" xmlns:p="http://schemas.openxmlformats.org/presentationml/2006/main">
  <p:tag name="DVSHAPEID" val="uzParF19LzvJyR9qw266In"/>
</p:tagLst>
</file>

<file path=ppt/tags/tag37.xml><?xml version="1.0" encoding="utf-8"?>
<p:tagLst xmlns:a="http://schemas.openxmlformats.org/drawingml/2006/main" xmlns:r="http://schemas.openxmlformats.org/officeDocument/2006/relationships" xmlns:p="http://schemas.openxmlformats.org/presentationml/2006/main">
  <p:tag name="DVSECTIONID" val="Unk8vjtC9q0JAXtyxsX2O5"/>
</p:tagLst>
</file>

<file path=ppt/tags/tag38.xml><?xml version="1.0" encoding="utf-8"?>
<p:tagLst xmlns:a="http://schemas.openxmlformats.org/drawingml/2006/main" xmlns:r="http://schemas.openxmlformats.org/officeDocument/2006/relationships" xmlns:p="http://schemas.openxmlformats.org/presentationml/2006/main">
  <p:tag name="DVSHAPEID" val="Rcuf4iZwLgLEPe9Eifdx3u"/>
</p:tagLst>
</file>

<file path=ppt/tags/tag39.xml><?xml version="1.0" encoding="utf-8"?>
<p:tagLst xmlns:a="http://schemas.openxmlformats.org/drawingml/2006/main" xmlns:r="http://schemas.openxmlformats.org/officeDocument/2006/relationships" xmlns:p="http://schemas.openxmlformats.org/presentationml/2006/main">
  <p:tag name="DVSHAPEID" val="uzParF19LzvJyR9qw266In"/>
</p:tagLst>
</file>

<file path=ppt/tags/tag4.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40.xml><?xml version="1.0" encoding="utf-8"?>
<p:tagLst xmlns:a="http://schemas.openxmlformats.org/drawingml/2006/main" xmlns:r="http://schemas.openxmlformats.org/officeDocument/2006/relationships" xmlns:p="http://schemas.openxmlformats.org/presentationml/2006/main">
  <p:tag name="DVSECTIONID" val="Unk8vjtC9q0JAXtyxsX2O5"/>
</p:tagLst>
</file>

<file path=ppt/tags/tag41.xml><?xml version="1.0" encoding="utf-8"?>
<p:tagLst xmlns:a="http://schemas.openxmlformats.org/drawingml/2006/main" xmlns:r="http://schemas.openxmlformats.org/officeDocument/2006/relationships" xmlns:p="http://schemas.openxmlformats.org/presentationml/2006/main">
  <p:tag name="DVSHAPEID" val="Rcuf4iZwLgLEPe9Eifdx3u"/>
</p:tagLst>
</file>

<file path=ppt/tags/tag42.xml><?xml version="1.0" encoding="utf-8"?>
<p:tagLst xmlns:a="http://schemas.openxmlformats.org/drawingml/2006/main" xmlns:r="http://schemas.openxmlformats.org/officeDocument/2006/relationships" xmlns:p="http://schemas.openxmlformats.org/presentationml/2006/main">
  <p:tag name="DVSHAPEID" val="uzParF19LzvJyR9qw266In"/>
</p:tagLst>
</file>

<file path=ppt/tags/tag43.xml><?xml version="1.0" encoding="utf-8"?>
<p:tagLst xmlns:a="http://schemas.openxmlformats.org/drawingml/2006/main" xmlns:r="http://schemas.openxmlformats.org/officeDocument/2006/relationships" xmlns:p="http://schemas.openxmlformats.org/presentationml/2006/main">
  <p:tag name="DVSECTIONID" val="c48BxRTjzwKhAarpC8SPOi"/>
</p:tagLst>
</file>

<file path=ppt/tags/tag44.xml><?xml version="1.0" encoding="utf-8"?>
<p:tagLst xmlns:a="http://schemas.openxmlformats.org/drawingml/2006/main" xmlns:r="http://schemas.openxmlformats.org/officeDocument/2006/relationships" xmlns:p="http://schemas.openxmlformats.org/presentationml/2006/main">
  <p:tag name="DVSHAPEID" val="GFUQynbDZ7CnnKAa7cx9MM"/>
</p:tagLst>
</file>

<file path=ppt/tags/tag5.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6.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7.xml><?xml version="1.0" encoding="utf-8"?>
<p:tagLst xmlns:a="http://schemas.openxmlformats.org/drawingml/2006/main" xmlns:r="http://schemas.openxmlformats.org/officeDocument/2006/relationships" xmlns:p="http://schemas.openxmlformats.org/presentationml/2006/main">
  <p:tag name="DVSECTIONID" val="Unk8vjtC9q0JAXtyxsX2O5"/>
</p:tagLst>
</file>

<file path=ppt/tags/tag8.xml><?xml version="1.0" encoding="utf-8"?>
<p:tagLst xmlns:a="http://schemas.openxmlformats.org/drawingml/2006/main" xmlns:r="http://schemas.openxmlformats.org/officeDocument/2006/relationships" xmlns:p="http://schemas.openxmlformats.org/presentationml/2006/main">
  <p:tag name="DVSHAPEID" val="Rcuf4iZwLgLEPe9Eifdx3u"/>
</p:tagLst>
</file>

<file path=ppt/tags/tag9.xml><?xml version="1.0" encoding="utf-8"?>
<p:tagLst xmlns:a="http://schemas.openxmlformats.org/drawingml/2006/main" xmlns:r="http://schemas.openxmlformats.org/officeDocument/2006/relationships" xmlns:p="http://schemas.openxmlformats.org/presentationml/2006/main">
  <p:tag name="DVSHAPEID" val="uzParF19LzvJyR9qw266In"/>
</p:tagLst>
</file>

<file path=ppt/theme/theme1.xml><?xml version="1.0" encoding="utf-8"?>
<a:theme xmlns:a="http://schemas.openxmlformats.org/drawingml/2006/main" name="Školení">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Training</Template>
  <TotalTime>0</TotalTime>
  <Words>6988</Words>
  <Application>Microsoft Office PowerPoint</Application>
  <PresentationFormat>Předvádění na obrazovce (4:3)</PresentationFormat>
  <Paragraphs>459</Paragraphs>
  <Slides>64</Slides>
  <Notes>26</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64</vt:i4>
      </vt:variant>
    </vt:vector>
  </HeadingPairs>
  <TitlesOfParts>
    <vt:vector size="68" baseType="lpstr">
      <vt:lpstr>Arial</vt:lpstr>
      <vt:lpstr>Calibri</vt:lpstr>
      <vt:lpstr>Georgia</vt:lpstr>
      <vt:lpstr>Školení</vt:lpstr>
      <vt:lpstr>Advokátní tarif Seminář pro advokátní koncipienty</vt:lpstr>
      <vt:lpstr>Prezentace aplikace PowerPoint</vt:lpstr>
      <vt:lpstr> </vt:lpstr>
      <vt:lpstr>Prameny</vt:lpstr>
      <vt:lpstr>Informace</vt:lpstr>
      <vt:lpstr>Plná moc    ??</vt:lpstr>
      <vt:lpstr>Prezentace aplikace PowerPoint</vt:lpstr>
      <vt:lpstr>Povinnosti při smluvní odměně</vt:lpstr>
      <vt:lpstr>Článek 10 Etických pravidel</vt:lpstr>
      <vt:lpstr>Článek 10 odst. 3</vt:lpstr>
      <vt:lpstr>Sleva či právní pomoc zdarma</vt:lpstr>
      <vt:lpstr>§ 22 odst. 1 ZA</vt:lpstr>
      <vt:lpstr>Smlouva s klientem  – smluvní volnost?</vt:lpstr>
      <vt:lpstr>Advokát smí vypovědět smlouvu</vt:lpstr>
      <vt:lpstr>Druhy smluvní odměny</vt:lpstr>
      <vt:lpstr>Povinnosti při skončení právní pomoci</vt:lpstr>
      <vt:lpstr>Žádné zadržovací právo!</vt:lpstr>
      <vt:lpstr>Úschova a správa majetku</vt:lpstr>
      <vt:lpstr>Kárná judikatura - úschovy</vt:lpstr>
      <vt:lpstr>Kárná judikatura</vt:lpstr>
      <vt:lpstr>Započtení</vt:lpstr>
      <vt:lpstr>Nechci, aby zastupování skončilo!</vt:lpstr>
      <vt:lpstr>Pozor na novelu čl. 10 odst. 6</vt:lpstr>
      <vt:lpstr>§ 33 odst. 2 trestního řádu</vt:lpstr>
      <vt:lpstr>§ 30 o. s. ř.</vt:lpstr>
      <vt:lpstr>Vedení klientského spisu</vt:lpstr>
      <vt:lpstr>Co povinnost mlčenlivosti?</vt:lpstr>
      <vt:lpstr>Prolomení povinnosti mlčenlivosti</vt:lpstr>
      <vt:lpstr>Novela zákona č. 280/2009 Sb. (daňový řád)</vt:lpstr>
      <vt:lpstr>Kontrolní otázka:  Kdy se použije smluvní odměna  a kdy mimosmluvní?</vt:lpstr>
      <vt:lpstr>Prezentace aplikace PowerPoint</vt:lpstr>
      <vt:lpstr>Pojetí Advokátního tarifu</vt:lpstr>
      <vt:lpstr>Tarifní hodnota a odměna</vt:lpstr>
      <vt:lpstr>Příklady odměny za úkon</vt:lpstr>
      <vt:lpstr>Úkony právní služby (plně)</vt:lpstr>
      <vt:lpstr>Úkony právní služby (polovinou)</vt:lpstr>
      <vt:lpstr>Rizika mimosmluvní odměny</vt:lpstr>
      <vt:lpstr>Řízení o určení vlastnického práva</vt:lpstr>
      <vt:lpstr>Hotovostní platby</vt:lpstr>
      <vt:lpstr>Ustanovení advokáta</vt:lpstr>
      <vt:lpstr>Bezplatná právní pomoc </vt:lpstr>
      <vt:lpstr>Typy bezplatky 1 </vt:lpstr>
      <vt:lpstr>Typy bezplatky 2 </vt:lpstr>
      <vt:lpstr>Typy bezplatky 3 </vt:lpstr>
      <vt:lpstr>Sazby obhajoby ex offo § 10, 12a</vt:lpstr>
      <vt:lpstr>Prezentace aplikace PowerPoint</vt:lpstr>
      <vt:lpstr> Usnesení VS v Praze ze dne 28. února 2019,  sp. zn. 14 To 8/2019   </vt:lpstr>
      <vt:lpstr>Porada s klientem</vt:lpstr>
      <vt:lpstr>Zákonné zvýšení či snížení</vt:lpstr>
      <vt:lpstr>Mimořádné zvýšení § 12 odst. 1 AT</vt:lpstr>
      <vt:lpstr>Více klientů vs více nároků</vt:lpstr>
      <vt:lpstr>Co když dojde ke změně kvalifikace</vt:lpstr>
      <vt:lpstr>§ 8 odst. 1 AT</vt:lpstr>
      <vt:lpstr>Náklady ustanoveného opatrovníka</vt:lpstr>
      <vt:lpstr>Ustanovený opatrovník</vt:lpstr>
      <vt:lpstr>Dobré mravy</vt:lpstr>
      <vt:lpstr>Účelné cestovní náklady?</vt:lpstr>
      <vt:lpstr>Kárná judikatura</vt:lpstr>
      <vt:lpstr>Zvláštní typy odměny</vt:lpstr>
      <vt:lpstr>Odměna mediátora</vt:lpstr>
      <vt:lpstr>Ošidná statistika </vt:lpstr>
      <vt:lpstr>Prezentace aplikace PowerPoint</vt:lpstr>
      <vt:lpstr>Prezentace aplikace PowerPoint</vt:lpstr>
      <vt:lpstr>Děkuji Vám za pozornost a těším se příště  na shledanou  Judr. Daniela Kovářová</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2015-02-01T06:25:37Z</dcterms:created>
  <dcterms:modified xsi:type="dcterms:W3CDTF">2021-02-07T20:26:18Z</dcterms:modified>
</cp:coreProperties>
</file>