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30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288403-347B-A94E-9EE7-A7B5427ED571}" type="datetimeFigureOut">
              <a:rPr lang="en-US" smtClean="0"/>
              <a:pPr/>
              <a:t>12.09.16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94E285-444D-4C0C-8BFA-BDB311F86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03-347B-A94E-9EE7-A7B5427ED571}" type="datetimeFigureOut">
              <a:rPr lang="en-US" smtClean="0"/>
              <a:pPr/>
              <a:t>12.09.16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A422-1EFC-BA43-A59E-A04D142C7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288403-347B-A94E-9EE7-A7B5427ED571}" type="datetimeFigureOut">
              <a:rPr lang="en-US" smtClean="0"/>
              <a:pPr/>
              <a:t>12.09.16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885A422-1EFC-BA43-A59E-A04D142C7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03-347B-A94E-9EE7-A7B5427ED571}" type="datetimeFigureOut">
              <a:rPr lang="en-US" smtClean="0"/>
              <a:pPr/>
              <a:t>12.09.16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85A422-1EFC-BA43-A59E-A04D142C7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03-347B-A94E-9EE7-A7B5427ED571}" type="datetimeFigureOut">
              <a:rPr lang="en-US" smtClean="0"/>
              <a:pPr/>
              <a:t>12.09.16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F94E285-444D-4C0C-8BFA-BDB311F86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288403-347B-A94E-9EE7-A7B5427ED571}" type="datetimeFigureOut">
              <a:rPr lang="en-US" smtClean="0"/>
              <a:pPr/>
              <a:t>12.09.16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885A422-1EFC-BA43-A59E-A04D142C7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288403-347B-A94E-9EE7-A7B5427ED571}" type="datetimeFigureOut">
              <a:rPr lang="en-US" smtClean="0"/>
              <a:pPr/>
              <a:t>12.09.16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885A422-1EFC-BA43-A59E-A04D142C7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03-347B-A94E-9EE7-A7B5427ED571}" type="datetimeFigureOut">
              <a:rPr lang="en-US" smtClean="0"/>
              <a:pPr/>
              <a:t>12.09.16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85A422-1EFC-BA43-A59E-A04D142C7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03-347B-A94E-9EE7-A7B5427ED571}" type="datetimeFigureOut">
              <a:rPr lang="en-US" smtClean="0"/>
              <a:pPr/>
              <a:t>12.09.16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85A422-1EFC-BA43-A59E-A04D142C7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03-347B-A94E-9EE7-A7B5427ED571}" type="datetimeFigureOut">
              <a:rPr lang="en-US" smtClean="0"/>
              <a:pPr/>
              <a:t>12.09.16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85A422-1EFC-BA43-A59E-A04D142C7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288403-347B-A94E-9EE7-A7B5427ED571}" type="datetimeFigureOut">
              <a:rPr lang="en-US" smtClean="0"/>
              <a:pPr/>
              <a:t>12.09.16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885A422-1EFC-BA43-A59E-A04D142C7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288403-347B-A94E-9EE7-A7B5427ED571}" type="datetimeFigureOut">
              <a:rPr lang="en-US" smtClean="0"/>
              <a:pPr/>
              <a:t>12.09.16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85A422-1EFC-BA43-A59E-A04D142C7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eck-online.cz/bo/document-view.seam?documentId=onrf6mjzgyzv6ojz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ADVOKÁTNÍ TARIF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Jiří Janeba, advokát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TARIFNÍ HODNOTA (2)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Opětující se plnění</a:t>
            </a:r>
          </a:p>
          <a:p>
            <a:r>
              <a:rPr lang="cs-CZ" dirty="0" smtClean="0"/>
              <a:t>Spojení dvou nebo více věcí ke společnému projednání</a:t>
            </a:r>
          </a:p>
          <a:p>
            <a:r>
              <a:rPr lang="cs-CZ" dirty="0" smtClean="0"/>
              <a:t>Výkon rozhodnutí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TARIFNÍ HODNOTA (3)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Způsob vypořádání podílového spoluvlastnictví</a:t>
            </a:r>
          </a:p>
          <a:p>
            <a:r>
              <a:rPr lang="cs-CZ" dirty="0" smtClean="0"/>
              <a:t>Vypořádání SJM</a:t>
            </a:r>
          </a:p>
          <a:p>
            <a:r>
              <a:rPr lang="cs-CZ" dirty="0" smtClean="0"/>
              <a:t>Dědické řízení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POMOCNÉ URČENÍ TARIFNÍ HODNOTY (1)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Věc nebo právo neocenitelné / ocenitelné jen s nepoměrnými obtížemi</a:t>
            </a:r>
          </a:p>
          <a:p>
            <a:r>
              <a:rPr lang="cs-CZ" dirty="0" smtClean="0"/>
              <a:t>§ 9 odst. 2 AT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POMOCNÉ URČENÍ TARIFNÍ HODNOTY (2) § 9 odst. 3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Částka</a:t>
            </a:r>
            <a:r>
              <a:rPr lang="en-US" dirty="0" smtClean="0"/>
              <a:t> 35 000 Kč se </a:t>
            </a:r>
            <a:r>
              <a:rPr lang="en-US" dirty="0" err="1" smtClean="0"/>
              <a:t>považuje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tarifní</a:t>
            </a:r>
            <a:r>
              <a:rPr lang="en-US" dirty="0" smtClean="0"/>
              <a:t> </a:t>
            </a:r>
            <a:r>
              <a:rPr lang="en-US" dirty="0" err="1" smtClean="0"/>
              <a:t>hodnotu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věcech</a:t>
            </a:r>
            <a:r>
              <a:rPr lang="en-US" dirty="0" smtClean="0"/>
              <a:t>:</a:t>
            </a:r>
            <a:endParaRPr lang="cs-CZ" dirty="0" smtClean="0"/>
          </a:p>
          <a:p>
            <a:r>
              <a:rPr lang="cs-CZ" b="1" u="sng" dirty="0" smtClean="0"/>
              <a:t>určení</a:t>
            </a:r>
            <a:r>
              <a:rPr lang="cs-CZ" dirty="0" smtClean="0"/>
              <a:t>, zda tu je právní vztah nebo právo, určení neplatnosti právního jednání, jde-li o určení práva k věci penězi neocenitelné nebo jde-li o určení neplatnosti právního jednání, jehož předmětem je věc nebo plnění penězi neocenitelné,	</a:t>
            </a:r>
          </a:p>
          <a:p>
            <a:r>
              <a:rPr lang="cs-CZ" b="1" u="sng" dirty="0" smtClean="0"/>
              <a:t>žaloba na projev vůle </a:t>
            </a:r>
            <a:r>
              <a:rPr lang="cs-CZ" dirty="0" smtClean="0"/>
              <a:t>směřující ke vzniku, změně nebo zániku právního jednání, jehož předmět je penězi neocenitelný,	</a:t>
            </a:r>
          </a:p>
          <a:p>
            <a:r>
              <a:rPr lang="cs-CZ" b="1" u="sng" dirty="0" smtClean="0"/>
              <a:t>zřízení nebo zrušen</a:t>
            </a:r>
            <a:r>
              <a:rPr lang="cs-CZ" dirty="0" smtClean="0"/>
              <a:t>í věcného břemene nebo práva stavby a dalších práv a povinností z věcných břemen nebo práva stavby,	</a:t>
            </a:r>
          </a:p>
          <a:p>
            <a:r>
              <a:rPr lang="cs-CZ" dirty="0" smtClean="0"/>
              <a:t>osobnostních práv, ve věcech ochrany proti uveřejňování informací, které jsou zneužitím svobody projevu, slova a tisku podle právních předpisů o hromadných informačních prostředcích, a ve věcech vyplývajících z uplatňování práv a povinností podle právních předpisů o ochraně osobních údajů nebo podle právních předpisů o ochraně průmyslového a jiného duševního vlastnictví, </a:t>
            </a:r>
            <a:r>
              <a:rPr lang="cs-CZ" b="1" u="sng" dirty="0" smtClean="0"/>
              <a:t>bez návrhu na náhradu nemajetkové újmy</a:t>
            </a:r>
            <a:r>
              <a:rPr lang="cs-CZ" dirty="0" smtClean="0"/>
              <a:t>, nebo	</a:t>
            </a:r>
          </a:p>
          <a:p>
            <a:r>
              <a:rPr lang="cs-CZ" b="1" u="sng" dirty="0" smtClean="0"/>
              <a:t>nájmů nebytových prostor, staveb a pozemků</a:t>
            </a:r>
            <a:r>
              <a:rPr lang="cs-CZ" dirty="0" smtClean="0"/>
              <a:t>, </a:t>
            </a:r>
            <a:r>
              <a:rPr lang="cs-CZ" u="sng" dirty="0" smtClean="0"/>
              <a:t>nejde-li </a:t>
            </a:r>
            <a:r>
              <a:rPr lang="cs-CZ" dirty="0" smtClean="0"/>
              <a:t>o peněžité plnění.	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POMOCNÉ URČENÍ TARIFNÍ HODNOTY (3) § 9 odst. 4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Částka</a:t>
            </a:r>
            <a:r>
              <a:rPr lang="en-US" dirty="0" smtClean="0"/>
              <a:t> 50 000 Kč se </a:t>
            </a:r>
            <a:r>
              <a:rPr lang="en-US" dirty="0" err="1" smtClean="0"/>
              <a:t>považuje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tarifní</a:t>
            </a:r>
            <a:r>
              <a:rPr lang="en-US" dirty="0" smtClean="0"/>
              <a:t> </a:t>
            </a:r>
            <a:r>
              <a:rPr lang="en-US" dirty="0" err="1" smtClean="0"/>
              <a:t>hodnotu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věcech</a:t>
            </a:r>
            <a:r>
              <a:rPr lang="en-US" dirty="0" smtClean="0"/>
              <a:t>:</a:t>
            </a:r>
            <a:endParaRPr lang="cs-CZ" dirty="0" smtClean="0"/>
          </a:p>
          <a:p>
            <a:r>
              <a:rPr lang="cs-CZ" dirty="0" smtClean="0"/>
              <a:t>osobnostních práv, ochrany proti uveřejňování informací, které jsou zneužitím svobody projevu, slova a tisku podle právních předpisů o hromadných informačních prostředcích, a ve věcech vyplývajících z uplatňování práv a povinností podle právních předpisů o ochraně osobních údajů nebo podle právních předpisů o ochraně průmyslového a jiného duševního vlastnictví, </a:t>
            </a:r>
            <a:r>
              <a:rPr lang="cs-CZ" b="1" u="sng" dirty="0" smtClean="0"/>
              <a:t>s návrhem na náhradu nemajetkové újmy</a:t>
            </a:r>
            <a:r>
              <a:rPr lang="cs-CZ" dirty="0" smtClean="0"/>
              <a:t>,		</a:t>
            </a:r>
          </a:p>
          <a:p>
            <a:r>
              <a:rPr lang="cs-CZ" b="1" u="sng" dirty="0" smtClean="0"/>
              <a:t>určení v případech uvedených v § 9 odst. 3 písm. a), jde-li o </a:t>
            </a:r>
            <a:r>
              <a:rPr lang="cs-CZ" dirty="0" smtClean="0"/>
              <a:t>právní vztah k obchodnímu závodu, nemovité věci, nebo právo z průmyslového nebo jiného duševního vlastnictví,	</a:t>
            </a:r>
          </a:p>
          <a:p>
            <a:r>
              <a:rPr lang="cs-CZ" b="1" u="sng" dirty="0" smtClean="0"/>
              <a:t>rozhodovaných v řízení v otázkách </a:t>
            </a:r>
            <a:r>
              <a:rPr lang="cs-CZ" dirty="0" smtClean="0"/>
              <a:t>svěřenských fondů, obchodních společností, družstev a jiných právnických osob, a dále ve věcech rozhodovaných v insolvenčním nebo obdobném řízení,	</a:t>
            </a:r>
          </a:p>
          <a:p>
            <a:r>
              <a:rPr lang="cs-CZ" dirty="0" smtClean="0"/>
              <a:t>žalob, kasačních stížností a dalších právních věcí projednávaných podle </a:t>
            </a:r>
            <a:r>
              <a:rPr lang="cs-CZ" b="1" u="sng" dirty="0" smtClean="0"/>
              <a:t>soudního řádu správního</a:t>
            </a:r>
            <a:r>
              <a:rPr lang="cs-CZ" dirty="0" smtClean="0"/>
              <a:t>, </a:t>
            </a:r>
            <a:r>
              <a:rPr lang="cs-CZ" u="sng" dirty="0" smtClean="0"/>
              <a:t>s výjimkou </a:t>
            </a:r>
            <a:r>
              <a:rPr lang="cs-CZ" dirty="0" smtClean="0"/>
              <a:t>věcí podle § 9 odst. 2, a dále ve věcech projednávaných podle </a:t>
            </a:r>
            <a:r>
              <a:rPr lang="cs-CZ" b="1" u="sng" dirty="0" smtClean="0"/>
              <a:t>části páté o.s.ř</a:t>
            </a:r>
            <a:r>
              <a:rPr lang="cs-CZ" dirty="0" smtClean="0"/>
              <a:t>., nebo </a:t>
            </a:r>
            <a:endParaRPr lang="cs-CZ" sz="2880" dirty="0" smtClean="0">
              <a:hlinkClick r:id="rId2"/>
            </a:endParaRPr>
          </a:p>
          <a:p>
            <a:r>
              <a:rPr lang="cs-CZ" b="1" u="sng" dirty="0" smtClean="0"/>
              <a:t>ústavních stížností</a:t>
            </a:r>
            <a:r>
              <a:rPr lang="cs-CZ" dirty="0" smtClean="0"/>
              <a:t>, </a:t>
            </a:r>
            <a:r>
              <a:rPr lang="cs-CZ" u="sng" dirty="0" smtClean="0"/>
              <a:t>s výjimkou </a:t>
            </a:r>
            <a:r>
              <a:rPr lang="cs-CZ" dirty="0" smtClean="0"/>
              <a:t>věcí podle § 9 odst. 2 AT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POMOCNÉ URČENÍ TARIFNÍ HODNOTY (4)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Výkon funkce opatrovníka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TARIFNÍ HODNOTA DLE § 10 AT (1)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Ustanovený obhájce v tr.ř.</a:t>
            </a:r>
          </a:p>
          <a:p>
            <a:r>
              <a:rPr lang="cs-CZ" dirty="0" smtClean="0"/>
              <a:t>Zvolený obhájce</a:t>
            </a:r>
          </a:p>
          <a:p>
            <a:r>
              <a:rPr lang="cs-CZ" dirty="0" smtClean="0"/>
              <a:t>Zastupování ve správním řízení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TARIFNÍ HODNOTA DLE § 10 AT (2)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Aplikace navazujících ustanovení</a:t>
            </a:r>
          </a:p>
          <a:p>
            <a:pPr lvl="1"/>
            <a:r>
              <a:rPr lang="cs-CZ" dirty="0" smtClean="0"/>
              <a:t>AT</a:t>
            </a:r>
          </a:p>
          <a:p>
            <a:pPr lvl="1"/>
            <a:r>
              <a:rPr lang="cs-CZ" dirty="0" smtClean="0"/>
              <a:t>tr.ř.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TARIFNÍ HODNOTA DLE § 10 AT (3)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b="1" u="sng" dirty="0" smtClean="0"/>
          </a:p>
          <a:p>
            <a:pPr>
              <a:buNone/>
            </a:pPr>
            <a:r>
              <a:rPr lang="cs-CZ" b="1" u="sng" dirty="0" smtClean="0"/>
              <a:t>Při obhajobě v trestním řízení se považuje za tarifní hodnotu</a:t>
            </a:r>
          </a:p>
          <a:p>
            <a:endParaRPr lang="cs-CZ" dirty="0" smtClean="0"/>
          </a:p>
          <a:p>
            <a:r>
              <a:rPr lang="cs-CZ" dirty="0" smtClean="0"/>
              <a:t>částka 5 000 Kč, jde-li o trestný čin, na který zákon stanoví trest odnětí svobody, jehož </a:t>
            </a:r>
            <a:r>
              <a:rPr lang="cs-CZ" b="1" u="sng" dirty="0" smtClean="0"/>
              <a:t>horní hranice nepřevyšuje jeden rok</a:t>
            </a:r>
            <a:r>
              <a:rPr lang="cs-CZ" dirty="0" smtClean="0"/>
              <a:t>,	</a:t>
            </a:r>
          </a:p>
          <a:p>
            <a:r>
              <a:rPr lang="cs-CZ" dirty="0" smtClean="0"/>
              <a:t>částka 10 000 Kč, jde-li o trestný čin, na který zákon stanoví trest odnětí svobody, jehož </a:t>
            </a:r>
            <a:r>
              <a:rPr lang="cs-CZ" b="1" u="sng" dirty="0" smtClean="0"/>
              <a:t>horní hranice převyšuje jeden rok a nepřevyšuje pět let</a:t>
            </a:r>
            <a:r>
              <a:rPr lang="cs-CZ" dirty="0" smtClean="0"/>
              <a:t>,	</a:t>
            </a:r>
          </a:p>
          <a:p>
            <a:r>
              <a:rPr lang="cs-CZ" dirty="0" smtClean="0"/>
              <a:t>částka 30 000 Kč, jde-li o trestný čin, na který zákon stanoví trest odnětí svobody, jehož </a:t>
            </a:r>
            <a:r>
              <a:rPr lang="cs-CZ" b="1" u="sng" dirty="0" smtClean="0"/>
              <a:t>horní hranice převyšuje pět let a nepřevyšuje deset let</a:t>
            </a:r>
            <a:r>
              <a:rPr lang="cs-CZ" dirty="0" smtClean="0"/>
              <a:t>,	</a:t>
            </a:r>
          </a:p>
          <a:p>
            <a:r>
              <a:rPr lang="cs-CZ" dirty="0" smtClean="0"/>
              <a:t>částka 50 000 Kč, jde-li o trestný čin, na který zákon stanoví </a:t>
            </a:r>
            <a:r>
              <a:rPr lang="cs-CZ" b="1" u="sng" dirty="0" smtClean="0"/>
              <a:t>trest odnětí svobody převyšující deset let anebo za který lze uložit výjimečný trest</a:t>
            </a:r>
            <a:r>
              <a:rPr lang="cs-CZ" dirty="0" smtClean="0"/>
              <a:t>	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TARIFNÍ HODNOTA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b="1" u="sng" dirty="0" smtClean="0"/>
          </a:p>
          <a:p>
            <a:endParaRPr lang="cs-CZ" dirty="0" smtClean="0"/>
          </a:p>
          <a:p>
            <a:r>
              <a:rPr lang="cs-CZ" dirty="0" smtClean="0"/>
              <a:t>Rozhodování soudem prvního stupně v neveřejném zasedání</a:t>
            </a:r>
          </a:p>
          <a:p>
            <a:r>
              <a:rPr lang="cs-CZ" dirty="0" smtClean="0"/>
              <a:t>Zastupovnání poškozeného v adhézním řízení</a:t>
            </a:r>
          </a:p>
          <a:p>
            <a:r>
              <a:rPr lang="cs-CZ" dirty="0" smtClean="0"/>
              <a:t>Výkon funkce opatrovníka	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PRÁVNÍ ÚPRAVA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čl</a:t>
            </a:r>
            <a:r>
              <a:rPr lang="en-US" dirty="0" smtClean="0"/>
              <a:t>. 28 LZPS</a:t>
            </a:r>
          </a:p>
          <a:p>
            <a:r>
              <a:rPr lang="en-US" dirty="0" smtClean="0"/>
              <a:t>§ 22 ZA</a:t>
            </a:r>
          </a:p>
          <a:p>
            <a:r>
              <a:rPr lang="en-US" dirty="0" err="1" smtClean="0"/>
              <a:t>vyhláška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177/1996 Sb.</a:t>
            </a:r>
          </a:p>
          <a:p>
            <a:r>
              <a:rPr lang="en-US" dirty="0" err="1" smtClean="0"/>
              <a:t>Etický</a:t>
            </a:r>
            <a:r>
              <a:rPr lang="en-US" dirty="0" smtClean="0"/>
              <a:t> </a:t>
            </a:r>
            <a:r>
              <a:rPr lang="en-US" dirty="0" err="1" smtClean="0"/>
              <a:t>kodex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ÚKONY PRÁVNÍ SLUŽBY § 11 ODST. 1 AT (1)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/>
              <a:t>převzetí</a:t>
            </a:r>
            <a:r>
              <a:rPr lang="en-US" b="1" u="sng" dirty="0" smtClean="0"/>
              <a:t> a </a:t>
            </a:r>
            <a:r>
              <a:rPr lang="en-US" b="1" u="sng" dirty="0" err="1" smtClean="0"/>
              <a:t>příprava</a:t>
            </a:r>
            <a:r>
              <a:rPr lang="en-US" b="1" u="sng" dirty="0" smtClean="0"/>
              <a:t> </a:t>
            </a:r>
            <a:r>
              <a:rPr lang="en-US" dirty="0" err="1" smtClean="0"/>
              <a:t>zastoupení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obhajoby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základě</a:t>
            </a:r>
            <a:r>
              <a:rPr lang="en-US" dirty="0" smtClean="0"/>
              <a:t> </a:t>
            </a:r>
            <a:r>
              <a:rPr lang="en-US" dirty="0" err="1" smtClean="0"/>
              <a:t>smlouvy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 </a:t>
            </a:r>
            <a:r>
              <a:rPr lang="en-US" dirty="0" err="1" smtClean="0"/>
              <a:t>poskytnutí</a:t>
            </a:r>
            <a:r>
              <a:rPr lang="en-US" dirty="0" smtClean="0"/>
              <a:t> </a:t>
            </a:r>
            <a:r>
              <a:rPr lang="en-US" dirty="0" err="1" smtClean="0"/>
              <a:t>právních</a:t>
            </a:r>
            <a:r>
              <a:rPr lang="en-US" dirty="0" smtClean="0"/>
              <a:t> </a:t>
            </a:r>
            <a:r>
              <a:rPr lang="en-US" dirty="0" err="1" smtClean="0"/>
              <a:t>služeb</a:t>
            </a:r>
            <a:endParaRPr lang="en-US" dirty="0" smtClean="0"/>
          </a:p>
          <a:p>
            <a:r>
              <a:rPr lang="en-US" b="1" u="sng" dirty="0" err="1" smtClean="0"/>
              <a:t>první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porada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</a:t>
            </a:r>
            <a:r>
              <a:rPr lang="en-US" b="1" u="sng" dirty="0" smtClean="0"/>
              <a:t> </a:t>
            </a:r>
            <a:r>
              <a:rPr lang="en-US" b="1" u="sng" dirty="0" err="1" smtClean="0"/>
              <a:t>klientem</a:t>
            </a:r>
            <a:r>
              <a:rPr lang="en-US" b="1" u="sng" dirty="0" smtClean="0"/>
              <a:t> </a:t>
            </a:r>
            <a:r>
              <a:rPr lang="en-US" dirty="0" err="1" smtClean="0"/>
              <a:t>včetně</a:t>
            </a:r>
            <a:r>
              <a:rPr lang="en-US" dirty="0" smtClean="0"/>
              <a:t> </a:t>
            </a:r>
            <a:r>
              <a:rPr lang="en-US" dirty="0" err="1" smtClean="0"/>
              <a:t>převzetí</a:t>
            </a:r>
            <a:r>
              <a:rPr lang="en-US" dirty="0" smtClean="0"/>
              <a:t> a </a:t>
            </a:r>
            <a:r>
              <a:rPr lang="en-US" dirty="0" err="1" smtClean="0"/>
              <a:t>přípravy</a:t>
            </a:r>
            <a:r>
              <a:rPr lang="en-US" dirty="0" smtClean="0"/>
              <a:t> </a:t>
            </a:r>
            <a:r>
              <a:rPr lang="en-US" dirty="0" err="1" smtClean="0"/>
              <a:t>zastoupení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obhajoby</a:t>
            </a:r>
            <a:r>
              <a:rPr lang="en-US" dirty="0" smtClean="0"/>
              <a:t>, je-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klientovi</a:t>
            </a:r>
            <a:r>
              <a:rPr lang="en-US" dirty="0" smtClean="0"/>
              <a:t> </a:t>
            </a:r>
            <a:r>
              <a:rPr lang="en-US" dirty="0" err="1" smtClean="0"/>
              <a:t>zástupce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obhájce</a:t>
            </a:r>
            <a:r>
              <a:rPr lang="en-US" dirty="0" smtClean="0"/>
              <a:t> </a:t>
            </a:r>
            <a:r>
              <a:rPr lang="en-US" dirty="0" err="1" smtClean="0"/>
              <a:t>ustanoven</a:t>
            </a:r>
            <a:r>
              <a:rPr lang="en-US" dirty="0" smtClean="0"/>
              <a:t> </a:t>
            </a:r>
            <a:r>
              <a:rPr lang="en-US" dirty="0" err="1" smtClean="0"/>
              <a:t>soudem</a:t>
            </a:r>
            <a:r>
              <a:rPr lang="en-US" dirty="0" smtClean="0"/>
              <a:t>	</a:t>
            </a:r>
          </a:p>
          <a:p>
            <a:r>
              <a:rPr lang="en-US" b="1" u="sng" dirty="0" err="1" smtClean="0"/>
              <a:t>další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porada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</a:t>
            </a:r>
            <a:r>
              <a:rPr lang="en-US" b="1" u="sng" dirty="0" smtClean="0"/>
              <a:t> </a:t>
            </a:r>
            <a:r>
              <a:rPr lang="en-US" b="1" u="sng" dirty="0" err="1" smtClean="0"/>
              <a:t>klientem</a:t>
            </a:r>
            <a:r>
              <a:rPr lang="en-US" b="1" u="sng" dirty="0" smtClean="0"/>
              <a:t> </a:t>
            </a:r>
            <a:r>
              <a:rPr lang="en-US" dirty="0" err="1" smtClean="0"/>
              <a:t>přesahující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hodinu</a:t>
            </a:r>
            <a:endParaRPr lang="en-US" dirty="0" smtClean="0"/>
          </a:p>
          <a:p>
            <a:r>
              <a:rPr lang="en-US" b="1" u="sng" dirty="0" err="1" smtClean="0"/>
              <a:t>písemné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podání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nebo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návrh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věci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samé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výzva</a:t>
            </a:r>
            <a:r>
              <a:rPr lang="en-US" b="1" u="sng" dirty="0" smtClean="0"/>
              <a:t> </a:t>
            </a:r>
            <a:r>
              <a:rPr lang="en-US" dirty="0" err="1" smtClean="0"/>
              <a:t>k</a:t>
            </a:r>
            <a:r>
              <a:rPr lang="en-US" dirty="0" smtClean="0"/>
              <a:t> </a:t>
            </a:r>
            <a:r>
              <a:rPr lang="en-US" dirty="0" err="1" smtClean="0"/>
              <a:t>plnění</a:t>
            </a:r>
            <a:r>
              <a:rPr lang="en-US" dirty="0" smtClean="0"/>
              <a:t> se </a:t>
            </a:r>
            <a:r>
              <a:rPr lang="en-US" dirty="0" err="1" smtClean="0"/>
              <a:t>základním</a:t>
            </a:r>
            <a:r>
              <a:rPr lang="en-US" dirty="0" smtClean="0"/>
              <a:t> </a:t>
            </a:r>
            <a:r>
              <a:rPr lang="en-US" dirty="0" err="1" smtClean="0"/>
              <a:t>skutkovým</a:t>
            </a:r>
            <a:r>
              <a:rPr lang="en-US" dirty="0" smtClean="0"/>
              <a:t> a </a:t>
            </a:r>
            <a:r>
              <a:rPr lang="en-US" dirty="0" err="1" smtClean="0"/>
              <a:t>právním</a:t>
            </a:r>
            <a:r>
              <a:rPr lang="en-US" dirty="0" smtClean="0"/>
              <a:t> </a:t>
            </a:r>
            <a:r>
              <a:rPr lang="en-US" dirty="0" err="1" smtClean="0"/>
              <a:t>rozborem</a:t>
            </a:r>
            <a:r>
              <a:rPr lang="en-US" dirty="0" smtClean="0"/>
              <a:t> </a:t>
            </a:r>
            <a:r>
              <a:rPr lang="en-US" dirty="0" err="1" smtClean="0"/>
              <a:t>předcházející</a:t>
            </a:r>
            <a:r>
              <a:rPr lang="en-US" dirty="0" smtClean="0"/>
              <a:t> </a:t>
            </a:r>
            <a:r>
              <a:rPr lang="en-US" dirty="0" err="1" smtClean="0"/>
              <a:t>návrhu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věci</a:t>
            </a:r>
            <a:r>
              <a:rPr lang="en-US" dirty="0" smtClean="0"/>
              <a:t> </a:t>
            </a:r>
            <a:r>
              <a:rPr lang="en-US" dirty="0" err="1" smtClean="0"/>
              <a:t>samé</a:t>
            </a:r>
            <a:r>
              <a:rPr lang="en-US" dirty="0" smtClean="0"/>
              <a:t>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ÚKONY PRÁVNÍ SLUŽBY § 11 ODST. 1 AT (2)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/>
              <a:t>účast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při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vyšetřovacích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úkonech</a:t>
            </a:r>
            <a:r>
              <a:rPr lang="en-US" b="1" u="sng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 </a:t>
            </a:r>
            <a:r>
              <a:rPr lang="en-US" dirty="0" err="1" smtClean="0"/>
              <a:t>přípravném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r>
              <a:rPr lang="en-US" dirty="0" smtClean="0"/>
              <a:t>, a to </a:t>
            </a:r>
            <a:r>
              <a:rPr lang="en-US" dirty="0" err="1" smtClean="0"/>
              <a:t>každé</a:t>
            </a:r>
            <a:r>
              <a:rPr lang="en-US" dirty="0" smtClean="0"/>
              <a:t> </a:t>
            </a:r>
            <a:r>
              <a:rPr lang="en-US" dirty="0" err="1" smtClean="0"/>
              <a:t>započaté</a:t>
            </a:r>
            <a:r>
              <a:rPr lang="en-US" dirty="0" smtClean="0"/>
              <a:t> </a:t>
            </a:r>
            <a:r>
              <a:rPr lang="en-US" dirty="0" err="1" smtClean="0"/>
              <a:t>dvě</a:t>
            </a:r>
            <a:r>
              <a:rPr lang="en-US" dirty="0" smtClean="0"/>
              <a:t> </a:t>
            </a:r>
            <a:r>
              <a:rPr lang="en-US" dirty="0" err="1" smtClean="0"/>
              <a:t>hodiny</a:t>
            </a:r>
            <a:r>
              <a:rPr lang="en-US" dirty="0" smtClean="0"/>
              <a:t>		</a:t>
            </a:r>
          </a:p>
          <a:p>
            <a:r>
              <a:rPr lang="en-US" b="1" u="sng" dirty="0" err="1" smtClean="0"/>
              <a:t>prostudování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spisu</a:t>
            </a:r>
            <a:r>
              <a:rPr lang="en-US" b="1" u="sng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skončení</a:t>
            </a:r>
            <a:r>
              <a:rPr lang="en-US" dirty="0" smtClean="0"/>
              <a:t> </a:t>
            </a:r>
            <a:r>
              <a:rPr lang="en-US" dirty="0" err="1" smtClean="0"/>
              <a:t>vyšetřování</a:t>
            </a:r>
            <a:r>
              <a:rPr lang="en-US" dirty="0" smtClean="0"/>
              <a:t>, a to </a:t>
            </a:r>
            <a:r>
              <a:rPr lang="en-US" dirty="0" err="1" smtClean="0"/>
              <a:t>každé</a:t>
            </a:r>
            <a:r>
              <a:rPr lang="en-US" dirty="0" smtClean="0"/>
              <a:t> </a:t>
            </a:r>
            <a:r>
              <a:rPr lang="en-US" dirty="0" err="1" smtClean="0"/>
              <a:t>započaté</a:t>
            </a:r>
            <a:r>
              <a:rPr lang="en-US" dirty="0" smtClean="0"/>
              <a:t> </a:t>
            </a:r>
            <a:r>
              <a:rPr lang="en-US" dirty="0" err="1" smtClean="0"/>
              <a:t>dvě</a:t>
            </a:r>
            <a:r>
              <a:rPr lang="en-US" dirty="0" smtClean="0"/>
              <a:t> </a:t>
            </a:r>
            <a:r>
              <a:rPr lang="en-US" dirty="0" err="1" smtClean="0"/>
              <a:t>hodiny</a:t>
            </a:r>
            <a:endParaRPr lang="en-US" dirty="0" smtClean="0"/>
          </a:p>
          <a:p>
            <a:r>
              <a:rPr lang="en-US" b="1" u="sng" dirty="0" err="1" smtClean="0"/>
              <a:t>účast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při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úkonu</a:t>
            </a:r>
            <a:r>
              <a:rPr lang="en-US" b="1" u="sng" dirty="0" smtClean="0"/>
              <a:t> </a:t>
            </a:r>
            <a:r>
              <a:rPr lang="en-US" dirty="0" err="1" smtClean="0"/>
              <a:t>správního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jiného</a:t>
            </a:r>
            <a:r>
              <a:rPr lang="en-US" dirty="0" smtClean="0"/>
              <a:t> </a:t>
            </a:r>
            <a:r>
              <a:rPr lang="en-US" dirty="0" err="1" smtClean="0"/>
              <a:t>orgánu</a:t>
            </a:r>
            <a:r>
              <a:rPr lang="en-US" dirty="0" smtClean="0"/>
              <a:t>, </a:t>
            </a:r>
            <a:r>
              <a:rPr lang="en-US" dirty="0" err="1" smtClean="0"/>
              <a:t>účast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jednání</a:t>
            </a:r>
            <a:r>
              <a:rPr lang="en-US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soudem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jiným</a:t>
            </a:r>
            <a:r>
              <a:rPr lang="en-US" dirty="0" smtClean="0"/>
              <a:t> </a:t>
            </a:r>
            <a:r>
              <a:rPr lang="en-US" dirty="0" err="1" smtClean="0"/>
              <a:t>orgánem</a:t>
            </a:r>
            <a:r>
              <a:rPr lang="en-US" dirty="0" smtClean="0"/>
              <a:t>, a to </a:t>
            </a:r>
            <a:r>
              <a:rPr lang="en-US" dirty="0" err="1" smtClean="0"/>
              <a:t>každé</a:t>
            </a:r>
            <a:r>
              <a:rPr lang="en-US" dirty="0" smtClean="0"/>
              <a:t> </a:t>
            </a:r>
            <a:r>
              <a:rPr lang="en-US" dirty="0" err="1" smtClean="0"/>
              <a:t>započaté</a:t>
            </a:r>
            <a:r>
              <a:rPr lang="en-US" dirty="0" smtClean="0"/>
              <a:t> </a:t>
            </a:r>
            <a:r>
              <a:rPr lang="en-US" dirty="0" err="1" smtClean="0"/>
              <a:t>dvě</a:t>
            </a:r>
            <a:r>
              <a:rPr lang="en-US" dirty="0" smtClean="0"/>
              <a:t> </a:t>
            </a:r>
            <a:r>
              <a:rPr lang="en-US" dirty="0" err="1" smtClean="0"/>
              <a:t>hodiny</a:t>
            </a:r>
            <a:r>
              <a:rPr lang="en-US" dirty="0" smtClean="0"/>
              <a:t>	</a:t>
            </a:r>
          </a:p>
          <a:p>
            <a:r>
              <a:rPr lang="en-US" b="1" u="sng" dirty="0" err="1" smtClean="0"/>
              <a:t>sepsání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právního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rozboru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věci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ÚKONY PRÁVNÍ SLUŽBY § 11 ODST. 1 AT (3)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b="1" u="sng" dirty="0" err="1" smtClean="0"/>
              <a:t>jednání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</a:t>
            </a:r>
            <a:r>
              <a:rPr lang="en-US" b="1" u="sng" dirty="0" smtClean="0"/>
              <a:t> </a:t>
            </a:r>
            <a:r>
              <a:rPr lang="en-US" b="1" u="sng" dirty="0" err="1" smtClean="0"/>
              <a:t>protistranou</a:t>
            </a:r>
            <a:r>
              <a:rPr lang="en-US" dirty="0" smtClean="0"/>
              <a:t>, a to </a:t>
            </a:r>
            <a:r>
              <a:rPr lang="en-US" dirty="0" err="1" smtClean="0"/>
              <a:t>každé</a:t>
            </a:r>
            <a:r>
              <a:rPr lang="en-US" dirty="0" smtClean="0"/>
              <a:t> </a:t>
            </a:r>
            <a:r>
              <a:rPr lang="en-US" dirty="0" err="1" smtClean="0"/>
              <a:t>dvě</a:t>
            </a:r>
            <a:r>
              <a:rPr lang="en-US" dirty="0" smtClean="0"/>
              <a:t> </a:t>
            </a:r>
            <a:r>
              <a:rPr lang="en-US" dirty="0" err="1" smtClean="0"/>
              <a:t>započaté</a:t>
            </a:r>
            <a:r>
              <a:rPr lang="en-US" dirty="0" smtClean="0"/>
              <a:t> </a:t>
            </a:r>
            <a:r>
              <a:rPr lang="en-US" dirty="0" err="1" smtClean="0"/>
              <a:t>hodiny</a:t>
            </a:r>
            <a:r>
              <a:rPr lang="en-US" dirty="0" smtClean="0"/>
              <a:t>,</a:t>
            </a:r>
          </a:p>
          <a:p>
            <a:r>
              <a:rPr lang="en-US" b="1" u="sng" dirty="0" err="1" smtClean="0"/>
              <a:t>návrh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na</a:t>
            </a:r>
            <a:r>
              <a:rPr lang="en-US" u="sng" dirty="0" smtClean="0"/>
              <a:t> </a:t>
            </a:r>
            <a:r>
              <a:rPr lang="en-US" b="1" u="sng" dirty="0" err="1" smtClean="0"/>
              <a:t>předběžné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opatření</a:t>
            </a:r>
            <a:r>
              <a:rPr lang="en-US" dirty="0" smtClean="0"/>
              <a:t>, </a:t>
            </a:r>
            <a:r>
              <a:rPr lang="en-US" dirty="0" err="1" smtClean="0"/>
              <a:t>dojde-li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smtClean="0"/>
              <a:t> </a:t>
            </a:r>
            <a:r>
              <a:rPr lang="en-US" dirty="0" err="1" smtClean="0"/>
              <a:t>němu</a:t>
            </a:r>
            <a:r>
              <a:rPr lang="en-US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zahájením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r>
              <a:rPr lang="en-US" dirty="0" smtClean="0"/>
              <a:t>, </a:t>
            </a:r>
            <a:r>
              <a:rPr lang="en-US" dirty="0" err="1" smtClean="0"/>
              <a:t>odvolání</a:t>
            </a:r>
            <a:r>
              <a:rPr lang="en-US" dirty="0" smtClean="0"/>
              <a:t> </a:t>
            </a:r>
            <a:r>
              <a:rPr lang="en-US" dirty="0" err="1" smtClean="0"/>
              <a:t>proti</a:t>
            </a:r>
            <a:r>
              <a:rPr lang="en-US" dirty="0" smtClean="0"/>
              <a:t> </a:t>
            </a:r>
            <a:r>
              <a:rPr lang="en-US" dirty="0" err="1" smtClean="0"/>
              <a:t>rozhodnutí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 </a:t>
            </a:r>
            <a:r>
              <a:rPr lang="en-US" dirty="0" err="1" smtClean="0"/>
              <a:t>předběžném</a:t>
            </a:r>
            <a:r>
              <a:rPr lang="en-US" dirty="0" smtClean="0"/>
              <a:t> </a:t>
            </a:r>
            <a:r>
              <a:rPr lang="en-US" dirty="0" err="1" smtClean="0"/>
              <a:t>opatření</a:t>
            </a:r>
            <a:r>
              <a:rPr lang="en-US" dirty="0" smtClean="0"/>
              <a:t> a </a:t>
            </a:r>
            <a:r>
              <a:rPr lang="en-US" dirty="0" err="1" smtClean="0"/>
              <a:t>vyjádření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smtClean="0"/>
              <a:t> </a:t>
            </a:r>
            <a:r>
              <a:rPr lang="en-US" dirty="0" err="1" smtClean="0"/>
              <a:t>nim</a:t>
            </a:r>
            <a:endParaRPr lang="en-US" dirty="0" smtClean="0"/>
          </a:p>
          <a:p>
            <a:r>
              <a:rPr lang="en-US" b="1" u="sng" dirty="0" err="1" smtClean="0"/>
              <a:t>odvolání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dovolání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návrh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obnovu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řízení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žaloba</a:t>
            </a:r>
            <a:r>
              <a:rPr lang="en-US" b="1" u="sng" dirty="0" smtClean="0"/>
              <a:t> pro </a:t>
            </a:r>
            <a:r>
              <a:rPr lang="en-US" b="1" u="sng" dirty="0" err="1" smtClean="0"/>
              <a:t>zmatečnost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popřípadě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stížnost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proti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rozhodnutí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</a:t>
            </a:r>
            <a:r>
              <a:rPr lang="en-US" b="1" u="sng" dirty="0" smtClean="0"/>
              <a:t> </a:t>
            </a:r>
            <a:r>
              <a:rPr lang="en-US" b="1" u="sng" dirty="0" err="1" smtClean="0"/>
              <a:t>návrhu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obnovu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řízení</a:t>
            </a:r>
            <a:r>
              <a:rPr lang="en-US" b="1" u="sng" dirty="0" smtClean="0"/>
              <a:t> a </a:t>
            </a:r>
            <a:r>
              <a:rPr lang="en-US" b="1" u="sng" dirty="0" err="1" smtClean="0"/>
              <a:t>vyjádření</a:t>
            </a:r>
            <a:r>
              <a:rPr lang="en-US" b="1" u="sng" dirty="0" smtClean="0"/>
              <a:t> </a:t>
            </a:r>
            <a:r>
              <a:rPr lang="en-US" dirty="0" err="1" smtClean="0"/>
              <a:t>k</a:t>
            </a:r>
            <a:r>
              <a:rPr lang="en-US" dirty="0" smtClean="0"/>
              <a:t> </a:t>
            </a:r>
            <a:r>
              <a:rPr lang="en-US" dirty="0" err="1" smtClean="0"/>
              <a:t>nim</a:t>
            </a:r>
            <a:endParaRPr lang="en-US" dirty="0" smtClean="0"/>
          </a:p>
          <a:p>
            <a:r>
              <a:rPr lang="en-US" b="1" u="sng" dirty="0" err="1" smtClean="0"/>
              <a:t>podnět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</a:t>
            </a:r>
            <a:r>
              <a:rPr lang="en-US" b="1" u="sng" dirty="0" smtClean="0"/>
              <a:t> </a:t>
            </a:r>
            <a:r>
              <a:rPr lang="en-US" b="1" u="sng" dirty="0" err="1" smtClean="0"/>
              <a:t>podání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stížnosti</a:t>
            </a:r>
            <a:r>
              <a:rPr lang="en-US" b="1" u="sng" dirty="0" smtClean="0"/>
              <a:t> pro </a:t>
            </a:r>
            <a:r>
              <a:rPr lang="en-US" b="1" u="sng" dirty="0" err="1" smtClean="0"/>
              <a:t>porušení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zákona</a:t>
            </a:r>
            <a:r>
              <a:rPr lang="en-US" b="1" u="sng" dirty="0" smtClean="0"/>
              <a:t> a </a:t>
            </a:r>
            <a:r>
              <a:rPr lang="en-US" b="1" u="sng" dirty="0" err="1" smtClean="0"/>
              <a:t>vyjádření</a:t>
            </a:r>
            <a:r>
              <a:rPr lang="en-US" b="1" u="sng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stížnosti</a:t>
            </a:r>
            <a:r>
              <a:rPr lang="en-US" dirty="0" smtClean="0"/>
              <a:t> pro </a:t>
            </a:r>
            <a:r>
              <a:rPr lang="en-US" dirty="0" err="1" smtClean="0"/>
              <a:t>porušení</a:t>
            </a:r>
            <a:r>
              <a:rPr lang="en-US" dirty="0" smtClean="0"/>
              <a:t> </a:t>
            </a:r>
            <a:r>
              <a:rPr lang="en-US" dirty="0" err="1" smtClean="0"/>
              <a:t>zákona</a:t>
            </a:r>
            <a:endParaRPr lang="en-US" dirty="0" smtClean="0"/>
          </a:p>
          <a:p>
            <a:r>
              <a:rPr lang="en-US" b="1" u="sng" dirty="0" err="1" smtClean="0"/>
              <a:t>sepsání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listiny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</a:t>
            </a:r>
            <a:r>
              <a:rPr lang="en-US" b="1" u="sng" dirty="0" smtClean="0"/>
              <a:t> </a:t>
            </a:r>
            <a:r>
              <a:rPr lang="en-US" b="1" u="sng" dirty="0" err="1" smtClean="0"/>
              <a:t>právním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jednání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ÚKONY PRÁVNÍ SLUŽBY § 11 ODST. 2 AT (1)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err="1" smtClean="0"/>
              <a:t>Mimosmluvní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odměna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výši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jedné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poloviny</a:t>
            </a:r>
            <a:r>
              <a:rPr lang="en-US" b="1" u="sng" dirty="0" smtClean="0"/>
              <a:t>:</a:t>
            </a:r>
            <a:endParaRPr lang="cs-CZ" b="1" u="sng" dirty="0" smtClean="0"/>
          </a:p>
          <a:p>
            <a:r>
              <a:rPr lang="cs-CZ" b="1" u="sng" dirty="0" smtClean="0"/>
              <a:t>návrh na </a:t>
            </a:r>
            <a:r>
              <a:rPr lang="cs-CZ" u="sng" dirty="0" smtClean="0"/>
              <a:t>předběžné opatření, dojde-li k němu po zahájení řízení, návrh na zajištění důkazu nebo dědictví</a:t>
            </a:r>
          </a:p>
          <a:p>
            <a:r>
              <a:rPr lang="cs-CZ" b="1" u="sng" dirty="0" smtClean="0"/>
              <a:t>návrh na opravu</a:t>
            </a:r>
            <a:r>
              <a:rPr lang="cs-CZ" dirty="0" smtClean="0"/>
              <a:t> odůvodnění rozhodnutí, </a:t>
            </a:r>
            <a:r>
              <a:rPr lang="cs-CZ" b="1" u="sng" dirty="0" smtClean="0"/>
              <a:t>na odstranění </a:t>
            </a:r>
            <a:r>
              <a:rPr lang="cs-CZ" dirty="0" smtClean="0"/>
              <a:t>následků zmeškání lhůty </a:t>
            </a:r>
            <a:r>
              <a:rPr lang="cs-CZ" b="1" u="sng" dirty="0" smtClean="0"/>
              <a:t>a na změnu </a:t>
            </a:r>
            <a:r>
              <a:rPr lang="cs-CZ" dirty="0" smtClean="0"/>
              <a:t>rozhodnutí odsuzujícího k plnění v budoucnu splatných dávek nebo k plnění ve splátkách	</a:t>
            </a:r>
          </a:p>
          <a:p>
            <a:r>
              <a:rPr lang="cs-CZ" b="1" u="sng" dirty="0" smtClean="0"/>
              <a:t>odvolání proti rozhodnutí</a:t>
            </a:r>
            <a:r>
              <a:rPr lang="cs-CZ" u="sng" dirty="0" smtClean="0"/>
              <a:t>, pokud nejde o rozhodnutí ve věci </a:t>
            </a:r>
            <a:r>
              <a:rPr lang="cs-CZ" dirty="0" smtClean="0"/>
              <a:t>samé, a vyjádření k takovému odvolání</a:t>
            </a:r>
          </a:p>
          <a:p>
            <a:r>
              <a:rPr lang="cs-CZ" b="1" u="sng" dirty="0" smtClean="0"/>
              <a:t>návrhy a stížnosti ve věcech</a:t>
            </a:r>
            <a:r>
              <a:rPr lang="cs-CZ" dirty="0" smtClean="0"/>
              <a:t>, ve kterých se rozhoduje ve veřejném zasedání, a vyjádření k nim, s výjimkou odvolání, návrhu na obnovu řízení a podnětu ke stížnosti pro porušení zákona	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ÚKONY PRÁVNÍ SLUŽBY § 11 ODST. 2 AT (2)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 err="1" smtClean="0"/>
              <a:t>Mimosmluvní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odměna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výši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jedné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poloviny</a:t>
            </a:r>
            <a:r>
              <a:rPr lang="en-US" b="1" u="sng" dirty="0" smtClean="0"/>
              <a:t>:</a:t>
            </a:r>
            <a:endParaRPr lang="cs-CZ" b="1" u="sng" dirty="0" smtClean="0"/>
          </a:p>
          <a:p>
            <a:endParaRPr lang="cs-CZ" b="1" u="sng" dirty="0" smtClean="0"/>
          </a:p>
          <a:p>
            <a:r>
              <a:rPr lang="cs-CZ" b="1" u="sng" dirty="0" smtClean="0"/>
              <a:t>jde-li o výkon rozhodnutí</a:t>
            </a:r>
            <a:r>
              <a:rPr lang="cs-CZ" dirty="0" smtClean="0"/>
              <a:t>, za první poradu s klientem včetně převzetí a přípravy zastoupení, za sepsání návrhu na zahájení řízení, vyjádření k návrhu, zastupování při jednání a sepsání odvolání proti rozhodnutí,</a:t>
            </a:r>
          </a:p>
          <a:p>
            <a:r>
              <a:rPr lang="cs-CZ" b="1" u="sng" dirty="0" smtClean="0"/>
              <a:t>účast při jednání</a:t>
            </a:r>
            <a:r>
              <a:rPr lang="cs-CZ" dirty="0" smtClean="0"/>
              <a:t>, při kterém došlo pouze k vyhlášení rozhodnutí,	</a:t>
            </a:r>
          </a:p>
          <a:p>
            <a:r>
              <a:rPr lang="cs-CZ" b="1" u="sng" dirty="0" smtClean="0"/>
              <a:t>účast při přípravě jednání</a:t>
            </a:r>
          </a:p>
          <a:p>
            <a:r>
              <a:rPr lang="cs-CZ" b="1" u="sng" dirty="0" smtClean="0"/>
              <a:t>jednoduchá výzva k plnění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ZVÝŠENÍ NEBO SNÍŽENÍ MIMOSMLUVNÍ ODMĚNY (1)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Úkon právní služby mimořádně obtížný</a:t>
            </a:r>
          </a:p>
          <a:p>
            <a:r>
              <a:rPr lang="cs-CZ" dirty="0" smtClean="0"/>
              <a:t>Dobrovolné snížení odměny advokátem</a:t>
            </a:r>
          </a:p>
          <a:p>
            <a:r>
              <a:rPr lang="cs-CZ" dirty="0" smtClean="0"/>
              <a:t>Spojení dvou a více věcí, pro něž spojení není stanoveno pr. předpisem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ZVÝŠENÍ NEBO SNÍŽENÍ MIMOSMLUVNÍ ODMĚNY (2)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en-US" dirty="0" err="1" smtClean="0"/>
              <a:t>Společné</a:t>
            </a:r>
            <a:r>
              <a:rPr lang="en-US" dirty="0" smtClean="0"/>
              <a:t> </a:t>
            </a:r>
            <a:r>
              <a:rPr lang="en-US" dirty="0" err="1" smtClean="0"/>
              <a:t>úkony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zastupování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obhajobě</a:t>
            </a:r>
            <a:r>
              <a:rPr lang="en-US" dirty="0" smtClean="0"/>
              <a:t> </a:t>
            </a:r>
            <a:r>
              <a:rPr lang="en-US" dirty="0" err="1" smtClean="0"/>
              <a:t>dvou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endParaRPr lang="en-US" dirty="0" smtClean="0"/>
          </a:p>
          <a:p>
            <a:r>
              <a:rPr lang="en-US" dirty="0" err="1" smtClean="0"/>
              <a:t>Obhajoba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 </a:t>
            </a:r>
            <a:r>
              <a:rPr lang="en-US" dirty="0" err="1" smtClean="0"/>
              <a:t>trestním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r>
              <a:rPr lang="en-US" dirty="0" smtClean="0"/>
              <a:t> </a:t>
            </a:r>
            <a:r>
              <a:rPr lang="en-US" dirty="0" err="1" smtClean="0"/>
              <a:t>vedeném</a:t>
            </a:r>
            <a:r>
              <a:rPr lang="en-US" dirty="0" smtClean="0"/>
              <a:t> pro </a:t>
            </a:r>
            <a:r>
              <a:rPr lang="en-US" dirty="0" err="1" smtClean="0"/>
              <a:t>trestné</a:t>
            </a:r>
            <a:r>
              <a:rPr lang="en-US" dirty="0" smtClean="0"/>
              <a:t> </a:t>
            </a:r>
            <a:r>
              <a:rPr lang="en-US" dirty="0" err="1" smtClean="0"/>
              <a:t>činy</a:t>
            </a:r>
            <a:r>
              <a:rPr lang="en-US" dirty="0" smtClean="0"/>
              <a:t> </a:t>
            </a:r>
            <a:r>
              <a:rPr lang="en-US" dirty="0" err="1" smtClean="0"/>
              <a:t>spáchané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 </a:t>
            </a:r>
            <a:r>
              <a:rPr lang="en-US" dirty="0" err="1" smtClean="0"/>
              <a:t>souběhu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ZVÝŠENÍ NEBO SNÍŽENÍ MIMOSMLUVNÍ ODMĚNY (3)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en-US" dirty="0" smtClean="0"/>
          </a:p>
          <a:p>
            <a:r>
              <a:rPr lang="en-US" dirty="0" err="1" smtClean="0"/>
              <a:t>Sazba</a:t>
            </a:r>
            <a:r>
              <a:rPr lang="en-US" dirty="0" smtClean="0"/>
              <a:t> </a:t>
            </a:r>
            <a:r>
              <a:rPr lang="en-US" dirty="0" err="1" smtClean="0"/>
              <a:t>mimosmluvní</a:t>
            </a:r>
            <a:r>
              <a:rPr lang="en-US" dirty="0" smtClean="0"/>
              <a:t> </a:t>
            </a:r>
            <a:r>
              <a:rPr lang="en-US" dirty="0" err="1" smtClean="0"/>
              <a:t>odměny</a:t>
            </a:r>
            <a:r>
              <a:rPr lang="en-US" dirty="0" smtClean="0"/>
              <a:t> </a:t>
            </a:r>
            <a:r>
              <a:rPr lang="en-US" dirty="0" err="1" smtClean="0"/>
              <a:t>snížená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20%</a:t>
            </a:r>
          </a:p>
          <a:p>
            <a:r>
              <a:rPr lang="cs-CZ" dirty="0" smtClean="0"/>
              <a:t>Nejvyšší limit snížené sazby mimosmluvní odměny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HOTOVÝCH VÝDAJŮ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Předmět náhrady hotových výdajů</a:t>
            </a:r>
          </a:p>
          <a:p>
            <a:r>
              <a:rPr lang="cs-CZ" dirty="0" smtClean="0"/>
              <a:t>Dohoda o přiměřené paušální částce jako náhradě veškerých nebo některých hotových výdajů</a:t>
            </a:r>
          </a:p>
          <a:p>
            <a:r>
              <a:rPr lang="cs-CZ" dirty="0" smtClean="0"/>
              <a:t>Výše paušální částky dle AT</a:t>
            </a:r>
          </a:p>
          <a:p>
            <a:r>
              <a:rPr lang="cs-CZ" dirty="0" smtClean="0"/>
              <a:t>Náhrada cestovních výdajů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ZA PROMEŠKANÝ ČAS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Podmínky pro vznik náhrady za promeškaný čas</a:t>
            </a:r>
          </a:p>
          <a:p>
            <a:r>
              <a:rPr lang="cs-CZ" dirty="0" smtClean="0"/>
              <a:t>Výše náhrady</a:t>
            </a:r>
          </a:p>
          <a:p>
            <a:r>
              <a:rPr lang="cs-CZ" dirty="0" smtClean="0"/>
              <a:t>Neaplikace náhrady za promeškaný čas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SMLUVNÍ / MIMOSLUVNÍ ODMĚNA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Poskytování právních služeb (§ 1 odst. 2 ZA)</a:t>
            </a:r>
          </a:p>
          <a:p>
            <a:r>
              <a:rPr lang="cs-CZ" dirty="0" smtClean="0"/>
              <a:t>Svobodná vůle advokáta a klienta</a:t>
            </a:r>
          </a:p>
          <a:p>
            <a:r>
              <a:rPr lang="cs-CZ" dirty="0" smtClean="0"/>
              <a:t>Smluvní vs. </a:t>
            </a:r>
            <a:r>
              <a:rPr lang="cs-CZ" dirty="0" smtClean="0"/>
              <a:t>mimosmluvní </a:t>
            </a:r>
            <a:r>
              <a:rPr lang="cs-CZ" dirty="0" smtClean="0"/>
              <a:t>rámec </a:t>
            </a:r>
          </a:p>
          <a:p>
            <a:r>
              <a:rPr lang="cs-CZ" dirty="0" smtClean="0"/>
              <a:t>Náklady řízení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ADVOKÁT </a:t>
            </a:r>
            <a:r>
              <a:rPr lang="cs-CZ" smtClean="0"/>
              <a:t>– PLÁTCE DPH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Den poskytnutí právní služby</a:t>
            </a:r>
          </a:p>
          <a:p>
            <a:r>
              <a:rPr lang="cs-CZ" dirty="0" smtClean="0"/>
              <a:t>Vystavení daňového dokladu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OMEZENÍ ODMĚNY A NÁHRAD – O.S.Ř. (1)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pPr>
              <a:buNone/>
            </a:pPr>
            <a:r>
              <a:rPr lang="en-US" u="sng" dirty="0" smtClean="0"/>
              <a:t>V </a:t>
            </a:r>
            <a:r>
              <a:rPr lang="en-US" u="sng" dirty="0" err="1" smtClean="0"/>
              <a:t>občanském</a:t>
            </a:r>
            <a:r>
              <a:rPr lang="en-US" u="sng" dirty="0" smtClean="0"/>
              <a:t> </a:t>
            </a:r>
            <a:r>
              <a:rPr lang="en-US" u="sng" dirty="0" err="1" smtClean="0"/>
              <a:t>soudním</a:t>
            </a:r>
            <a:r>
              <a:rPr lang="en-US" u="sng" dirty="0" smtClean="0"/>
              <a:t> </a:t>
            </a:r>
            <a:r>
              <a:rPr lang="en-US" u="sng" dirty="0" err="1" smtClean="0"/>
              <a:t>řízení</a:t>
            </a:r>
            <a:endParaRPr lang="en-US" u="sng" dirty="0" smtClean="0"/>
          </a:p>
          <a:p>
            <a:pPr lvl="1"/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bylo</a:t>
            </a:r>
            <a:r>
              <a:rPr lang="en-US" dirty="0" smtClean="0"/>
              <a:t> </a:t>
            </a:r>
            <a:r>
              <a:rPr lang="en-US" dirty="0" err="1" smtClean="0"/>
              <a:t>zahájeno</a:t>
            </a:r>
            <a:r>
              <a:rPr lang="en-US" dirty="0" smtClean="0"/>
              <a:t> </a:t>
            </a:r>
            <a:r>
              <a:rPr lang="en-US" dirty="0" err="1" smtClean="0"/>
              <a:t>návrhem</a:t>
            </a:r>
            <a:r>
              <a:rPr lang="en-US" dirty="0" smtClean="0"/>
              <a:t> </a:t>
            </a:r>
            <a:r>
              <a:rPr lang="en-US" dirty="0" err="1" smtClean="0"/>
              <a:t>podaným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ustáleném</a:t>
            </a:r>
            <a:r>
              <a:rPr lang="en-US" dirty="0" smtClean="0"/>
              <a:t> </a:t>
            </a:r>
            <a:r>
              <a:rPr lang="en-US" dirty="0" err="1" smtClean="0"/>
              <a:t>vzoru</a:t>
            </a:r>
            <a:r>
              <a:rPr lang="en-US" dirty="0" smtClean="0"/>
              <a:t> </a:t>
            </a:r>
            <a:r>
              <a:rPr lang="en-US" dirty="0" err="1" smtClean="0"/>
              <a:t>uplatněném</a:t>
            </a:r>
            <a:r>
              <a:rPr lang="en-US" dirty="0" smtClean="0"/>
              <a:t> </a:t>
            </a:r>
            <a:r>
              <a:rPr lang="en-US" dirty="0" err="1" smtClean="0"/>
              <a:t>opakovaně</a:t>
            </a:r>
            <a:r>
              <a:rPr lang="en-US" dirty="0" smtClean="0"/>
              <a:t> </a:t>
            </a:r>
            <a:r>
              <a:rPr lang="en-US" dirty="0" err="1" smtClean="0"/>
              <a:t>týmž</a:t>
            </a:r>
            <a:r>
              <a:rPr lang="en-US" dirty="0" smtClean="0"/>
              <a:t> </a:t>
            </a:r>
            <a:r>
              <a:rPr lang="en-US" dirty="0" err="1" smtClean="0"/>
              <a:t>žalobcem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skutkově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 </a:t>
            </a:r>
            <a:r>
              <a:rPr lang="en-US" dirty="0" err="1" smtClean="0"/>
              <a:t>právně</a:t>
            </a:r>
            <a:r>
              <a:rPr lang="en-US" dirty="0" smtClean="0"/>
              <a:t> </a:t>
            </a:r>
            <a:r>
              <a:rPr lang="en-US" dirty="0" err="1" smtClean="0"/>
              <a:t>obdobných</a:t>
            </a:r>
            <a:r>
              <a:rPr lang="en-US" dirty="0" smtClean="0"/>
              <a:t> </a:t>
            </a:r>
            <a:r>
              <a:rPr lang="en-US" dirty="0" err="1" smtClean="0"/>
              <a:t>věcech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v</a:t>
            </a:r>
            <a:r>
              <a:rPr lang="en-US" dirty="0" smtClean="0"/>
              <a:t> </a:t>
            </a:r>
            <a:r>
              <a:rPr lang="en-US" dirty="0" err="1" smtClean="0"/>
              <a:t>němž</a:t>
            </a:r>
            <a:r>
              <a:rPr lang="en-US" dirty="0" smtClean="0"/>
              <a:t> je </a:t>
            </a:r>
            <a:r>
              <a:rPr lang="en-US" dirty="0" err="1" smtClean="0"/>
              <a:t>předmětem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r>
              <a:rPr lang="en-US" dirty="0" smtClean="0"/>
              <a:t> </a:t>
            </a:r>
            <a:r>
              <a:rPr lang="en-US" dirty="0" err="1" smtClean="0"/>
              <a:t>peněžité</a:t>
            </a:r>
            <a:r>
              <a:rPr lang="en-US" dirty="0" smtClean="0"/>
              <a:t> </a:t>
            </a:r>
            <a:r>
              <a:rPr lang="en-US" dirty="0" err="1" smtClean="0"/>
              <a:t>plnění</a:t>
            </a:r>
            <a:r>
              <a:rPr lang="en-US" dirty="0" smtClean="0"/>
              <a:t> a </a:t>
            </a:r>
            <a:r>
              <a:rPr lang="en-US" dirty="0" err="1" smtClean="0"/>
              <a:t>tarifní</a:t>
            </a:r>
            <a:r>
              <a:rPr lang="en-US" dirty="0" smtClean="0"/>
              <a:t> </a:t>
            </a:r>
            <a:r>
              <a:rPr lang="en-US" dirty="0" err="1" smtClean="0"/>
              <a:t>hodnota</a:t>
            </a:r>
            <a:r>
              <a:rPr lang="en-US" dirty="0" smtClean="0"/>
              <a:t> </a:t>
            </a:r>
            <a:r>
              <a:rPr lang="en-US" dirty="0" err="1" smtClean="0"/>
              <a:t>nepřevyšuje</a:t>
            </a:r>
            <a:r>
              <a:rPr lang="en-US" dirty="0" smtClean="0"/>
              <a:t> 50 000 Kč a</a:t>
            </a:r>
          </a:p>
          <a:p>
            <a:pPr lvl="1"/>
            <a:r>
              <a:rPr lang="en-US" dirty="0" err="1" smtClean="0"/>
              <a:t>v</a:t>
            </a:r>
            <a:r>
              <a:rPr lang="en-US" dirty="0" smtClean="0"/>
              <a:t> </a:t>
            </a:r>
            <a:r>
              <a:rPr lang="en-US" dirty="0" err="1" smtClean="0"/>
              <a:t>němž</a:t>
            </a:r>
            <a:r>
              <a:rPr lang="en-US" dirty="0" smtClean="0"/>
              <a:t> </a:t>
            </a:r>
            <a:r>
              <a:rPr lang="en-US" dirty="0" err="1" smtClean="0"/>
              <a:t>byla</a:t>
            </a:r>
            <a:r>
              <a:rPr lang="en-US" dirty="0" smtClean="0"/>
              <a:t> </a:t>
            </a:r>
            <a:r>
              <a:rPr lang="en-US" dirty="0" err="1" smtClean="0"/>
              <a:t>žalobci</a:t>
            </a:r>
            <a:r>
              <a:rPr lang="en-US" dirty="0" smtClean="0"/>
              <a:t> </a:t>
            </a:r>
            <a:r>
              <a:rPr lang="en-US" dirty="0" err="1" smtClean="0"/>
              <a:t>přiznána</a:t>
            </a:r>
            <a:r>
              <a:rPr lang="en-US" dirty="0" smtClean="0"/>
              <a:t> </a:t>
            </a:r>
            <a:r>
              <a:rPr lang="en-US" dirty="0" err="1" smtClean="0"/>
              <a:t>náhrada</a:t>
            </a:r>
            <a:r>
              <a:rPr lang="en-US" dirty="0" smtClean="0"/>
              <a:t> </a:t>
            </a:r>
            <a:r>
              <a:rPr lang="en-US" dirty="0" err="1" smtClean="0"/>
              <a:t>nákladů</a:t>
            </a:r>
            <a:r>
              <a:rPr lang="en-US" dirty="0" smtClean="0"/>
              <a:t> </a:t>
            </a:r>
            <a:r>
              <a:rPr lang="en-US" dirty="0" err="1" smtClean="0"/>
              <a:t>řízení,činí</a:t>
            </a:r>
            <a:r>
              <a:rPr lang="en-US" dirty="0" smtClean="0"/>
              <a:t> pro </a:t>
            </a:r>
            <a:r>
              <a:rPr lang="en-US" dirty="0" err="1" smtClean="0"/>
              <a:t>účely</a:t>
            </a:r>
            <a:r>
              <a:rPr lang="en-US" dirty="0" smtClean="0"/>
              <a:t> </a:t>
            </a:r>
            <a:r>
              <a:rPr lang="en-US" u="sng" dirty="0" err="1" smtClean="0"/>
              <a:t>stanovení</a:t>
            </a:r>
            <a:r>
              <a:rPr lang="en-US" u="sng" dirty="0" smtClean="0"/>
              <a:t> </a:t>
            </a:r>
            <a:r>
              <a:rPr lang="en-US" u="sng" dirty="0" err="1" smtClean="0"/>
              <a:t>náhrady</a:t>
            </a:r>
            <a:r>
              <a:rPr lang="en-US" u="sng" dirty="0" smtClean="0"/>
              <a:t> </a:t>
            </a:r>
            <a:r>
              <a:rPr lang="en-US" u="sng" dirty="0" err="1" smtClean="0"/>
              <a:t>nákladů</a:t>
            </a:r>
            <a:r>
              <a:rPr lang="en-US" u="sng" dirty="0" smtClean="0"/>
              <a:t> </a:t>
            </a:r>
            <a:r>
              <a:rPr lang="en-US" u="sng" dirty="0" err="1" smtClean="0"/>
              <a:t>řízení</a:t>
            </a:r>
            <a:r>
              <a:rPr lang="en-US" u="sng" dirty="0" smtClean="0"/>
              <a:t> </a:t>
            </a:r>
            <a:r>
              <a:rPr lang="en-US" u="sng" dirty="0" err="1" smtClean="0"/>
              <a:t>sazba</a:t>
            </a:r>
            <a:r>
              <a:rPr lang="en-US" u="sng" dirty="0" smtClean="0"/>
              <a:t> </a:t>
            </a:r>
            <a:r>
              <a:rPr lang="en-US" u="sng" dirty="0" err="1" smtClean="0"/>
              <a:t>za</a:t>
            </a:r>
            <a:r>
              <a:rPr lang="en-US" u="sng" dirty="0" smtClean="0"/>
              <a:t> </a:t>
            </a:r>
            <a:r>
              <a:rPr lang="en-US" u="sng" dirty="0" err="1" smtClean="0"/>
              <a:t>každý</a:t>
            </a:r>
            <a:r>
              <a:rPr lang="en-US" u="sng" dirty="0" smtClean="0"/>
              <a:t> </a:t>
            </a:r>
            <a:r>
              <a:rPr lang="en-US" u="sng" dirty="0" err="1" smtClean="0"/>
              <a:t>úkon</a:t>
            </a:r>
            <a:r>
              <a:rPr lang="en-US" u="sng" dirty="0" smtClean="0"/>
              <a:t> </a:t>
            </a:r>
            <a:r>
              <a:rPr lang="en-US" u="sng" dirty="0" err="1" smtClean="0"/>
              <a:t>právní</a:t>
            </a:r>
            <a:r>
              <a:rPr lang="en-US" u="sng" dirty="0" smtClean="0"/>
              <a:t> </a:t>
            </a:r>
            <a:r>
              <a:rPr lang="en-US" u="sng" dirty="0" err="1" smtClean="0"/>
              <a:t>služby</a:t>
            </a:r>
            <a:r>
              <a:rPr lang="en-US" u="sng" dirty="0" smtClean="0"/>
              <a:t> do </a:t>
            </a:r>
            <a:r>
              <a:rPr lang="en-US" u="sng" dirty="0" err="1" smtClean="0"/>
              <a:t>podání</a:t>
            </a:r>
            <a:r>
              <a:rPr lang="en-US" u="sng" dirty="0" smtClean="0"/>
              <a:t> </a:t>
            </a:r>
            <a:r>
              <a:rPr lang="en-US" u="sng" dirty="0" err="1" smtClean="0"/>
              <a:t>návrhu</a:t>
            </a:r>
            <a:r>
              <a:rPr lang="en-US" u="sng" dirty="0" smtClean="0"/>
              <a:t> </a:t>
            </a:r>
            <a:r>
              <a:rPr lang="en-US" u="sng" dirty="0" err="1" smtClean="0"/>
              <a:t>na</a:t>
            </a:r>
            <a:r>
              <a:rPr lang="en-US" u="sng" dirty="0" smtClean="0"/>
              <a:t> </a:t>
            </a:r>
            <a:r>
              <a:rPr lang="en-US" u="sng" dirty="0" err="1" smtClean="0"/>
              <a:t>zahájení</a:t>
            </a:r>
            <a:r>
              <a:rPr lang="en-US" u="sng" dirty="0" smtClean="0"/>
              <a:t> </a:t>
            </a:r>
            <a:r>
              <a:rPr lang="en-US" u="sng" dirty="0" err="1" smtClean="0"/>
              <a:t>řízení</a:t>
            </a:r>
            <a:r>
              <a:rPr lang="en-US" u="sng" dirty="0" smtClean="0"/>
              <a:t> </a:t>
            </a:r>
            <a:r>
              <a:rPr lang="en-US" u="sng" dirty="0" err="1" smtClean="0"/>
              <a:t>včetně</a:t>
            </a:r>
            <a:r>
              <a:rPr lang="en-US" u="sng" dirty="0" smtClean="0"/>
              <a:t> </a:t>
            </a:r>
            <a:r>
              <a:rPr lang="en-US" u="sng" dirty="0" err="1" smtClean="0"/>
              <a:t>z</a:t>
            </a:r>
            <a:r>
              <a:rPr lang="en-US" u="sng" dirty="0" smtClean="0"/>
              <a:t> </a:t>
            </a:r>
            <a:r>
              <a:rPr lang="en-US" u="sng" dirty="0" err="1" smtClean="0"/>
              <a:t>tarifní</a:t>
            </a:r>
            <a:r>
              <a:rPr lang="en-US" u="sng" dirty="0" smtClean="0"/>
              <a:t> </a:t>
            </a:r>
            <a:r>
              <a:rPr lang="en-US" u="sng" dirty="0" err="1" smtClean="0"/>
              <a:t>hodnoty</a:t>
            </a:r>
            <a:endParaRPr lang="en-US" u="sng" dirty="0" smtClean="0"/>
          </a:p>
          <a:p>
            <a:pPr lvl="2"/>
            <a:r>
              <a:rPr lang="en-US" dirty="0" smtClean="0"/>
              <a:t>do 10 000 Kč 200 Kč,</a:t>
            </a:r>
          </a:p>
          <a:p>
            <a:pPr lvl="2"/>
            <a:r>
              <a:rPr lang="en-US" dirty="0" err="1" smtClean="0"/>
              <a:t>přes</a:t>
            </a:r>
            <a:r>
              <a:rPr lang="en-US" dirty="0" smtClean="0"/>
              <a:t> 10 000 Kč do 30 000 Kč 300 Kč</a:t>
            </a:r>
          </a:p>
          <a:p>
            <a:pPr lvl="2"/>
            <a:r>
              <a:rPr lang="en-US" dirty="0" err="1" smtClean="0"/>
              <a:t>přes</a:t>
            </a:r>
            <a:r>
              <a:rPr lang="en-US" dirty="0" smtClean="0"/>
              <a:t> 30 000 Kč do 50 000 Kč 500 Kč.	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OMEZENÍ ODMĚNY A NÁHRAD – O.S.Ř. (2)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věcech</a:t>
            </a:r>
            <a:r>
              <a:rPr lang="en-US" dirty="0" smtClean="0"/>
              <a:t> </a:t>
            </a:r>
            <a:r>
              <a:rPr lang="en-US" dirty="0" err="1" smtClean="0"/>
              <a:t>výkonu</a:t>
            </a:r>
            <a:r>
              <a:rPr lang="en-US" dirty="0" smtClean="0"/>
              <a:t> </a:t>
            </a:r>
            <a:r>
              <a:rPr lang="en-US" dirty="0" err="1" smtClean="0"/>
              <a:t>rozhodnutí</a:t>
            </a:r>
            <a:r>
              <a:rPr lang="en-US" dirty="0" smtClean="0"/>
              <a:t>, je-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vymáháno</a:t>
            </a:r>
            <a:r>
              <a:rPr lang="en-US" dirty="0" smtClean="0"/>
              <a:t> </a:t>
            </a:r>
            <a:r>
              <a:rPr lang="en-US" dirty="0" err="1" smtClean="0"/>
              <a:t>peněžité</a:t>
            </a:r>
            <a:r>
              <a:rPr lang="en-US" dirty="0" smtClean="0"/>
              <a:t> </a:t>
            </a:r>
            <a:r>
              <a:rPr lang="en-US" dirty="0" err="1" smtClean="0"/>
              <a:t>plnění</a:t>
            </a:r>
            <a:r>
              <a:rPr lang="en-US" dirty="0" smtClean="0"/>
              <a:t> a </a:t>
            </a:r>
            <a:r>
              <a:rPr lang="en-US" dirty="0" err="1" smtClean="0"/>
              <a:t>tarifní</a:t>
            </a:r>
            <a:r>
              <a:rPr lang="en-US" dirty="0" smtClean="0"/>
              <a:t> </a:t>
            </a:r>
            <a:r>
              <a:rPr lang="en-US" dirty="0" err="1" smtClean="0"/>
              <a:t>hodnota</a:t>
            </a:r>
            <a:r>
              <a:rPr lang="en-US" dirty="0" smtClean="0"/>
              <a:t> </a:t>
            </a:r>
            <a:r>
              <a:rPr lang="en-US" dirty="0" err="1" smtClean="0"/>
              <a:t>nepřevyšuje</a:t>
            </a:r>
            <a:r>
              <a:rPr lang="en-US" dirty="0" smtClean="0"/>
              <a:t>      50 000 Kč, </a:t>
            </a:r>
            <a:r>
              <a:rPr lang="en-US" dirty="0" err="1" smtClean="0"/>
              <a:t>činí</a:t>
            </a:r>
            <a:r>
              <a:rPr lang="en-US" dirty="0" smtClean="0"/>
              <a:t> pro </a:t>
            </a:r>
            <a:r>
              <a:rPr lang="en-US" dirty="0" err="1" smtClean="0"/>
              <a:t>účely</a:t>
            </a:r>
            <a:r>
              <a:rPr lang="en-US" dirty="0" smtClean="0"/>
              <a:t> </a:t>
            </a:r>
            <a:r>
              <a:rPr lang="en-US" dirty="0" err="1" smtClean="0"/>
              <a:t>stanovení</a:t>
            </a:r>
            <a:r>
              <a:rPr lang="en-US" dirty="0" smtClean="0"/>
              <a:t> </a:t>
            </a:r>
            <a:r>
              <a:rPr lang="en-US" dirty="0" err="1" smtClean="0"/>
              <a:t>náhrady</a:t>
            </a:r>
            <a:r>
              <a:rPr lang="en-US" dirty="0" smtClean="0"/>
              <a:t> </a:t>
            </a:r>
            <a:r>
              <a:rPr lang="en-US" dirty="0" err="1" smtClean="0"/>
              <a:t>nákladů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r>
              <a:rPr lang="en-US" dirty="0" smtClean="0"/>
              <a:t> </a:t>
            </a:r>
            <a:r>
              <a:rPr lang="en-US" dirty="0" err="1" smtClean="0"/>
              <a:t>sazba</a:t>
            </a:r>
            <a:r>
              <a:rPr lang="en-US" dirty="0" smtClean="0"/>
              <a:t> </a:t>
            </a:r>
            <a:r>
              <a:rPr lang="en-US" dirty="0" err="1" smtClean="0"/>
              <a:t>odměny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první</a:t>
            </a:r>
            <a:r>
              <a:rPr lang="en-US" dirty="0" smtClean="0"/>
              <a:t> </a:t>
            </a:r>
            <a:r>
              <a:rPr lang="en-US" dirty="0" err="1" smtClean="0"/>
              <a:t>poradu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 </a:t>
            </a:r>
            <a:r>
              <a:rPr lang="en-US" dirty="0" err="1" smtClean="0"/>
              <a:t>klientem</a:t>
            </a:r>
            <a:r>
              <a:rPr lang="en-US" dirty="0" smtClean="0"/>
              <a:t> </a:t>
            </a:r>
            <a:r>
              <a:rPr lang="en-US" dirty="0" err="1" smtClean="0"/>
              <a:t>včetně</a:t>
            </a:r>
            <a:r>
              <a:rPr lang="en-US" dirty="0" smtClean="0"/>
              <a:t> </a:t>
            </a:r>
            <a:r>
              <a:rPr lang="en-US" dirty="0" err="1" smtClean="0"/>
              <a:t>převzetí</a:t>
            </a:r>
            <a:r>
              <a:rPr lang="en-US" dirty="0" smtClean="0"/>
              <a:t> a </a:t>
            </a:r>
            <a:r>
              <a:rPr lang="en-US" dirty="0" err="1" smtClean="0"/>
              <a:t>přípravy</a:t>
            </a:r>
            <a:r>
              <a:rPr lang="en-US" dirty="0" smtClean="0"/>
              <a:t> </a:t>
            </a:r>
            <a:r>
              <a:rPr lang="en-US" dirty="0" err="1" smtClean="0"/>
              <a:t>zastoupení</a:t>
            </a:r>
            <a:r>
              <a:rPr lang="en-US" dirty="0" smtClean="0"/>
              <a:t> a 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sepsání</a:t>
            </a:r>
            <a:r>
              <a:rPr lang="en-US" dirty="0" smtClean="0"/>
              <a:t> </a:t>
            </a:r>
            <a:r>
              <a:rPr lang="en-US" dirty="0" err="1" smtClean="0"/>
              <a:t>návrhu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zahájení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r>
              <a:rPr lang="en-US" dirty="0" smtClean="0"/>
              <a:t> 100 Kč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každý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 </a:t>
            </a:r>
            <a:r>
              <a:rPr lang="en-US" dirty="0" err="1" smtClean="0"/>
              <a:t>těchto</a:t>
            </a:r>
            <a:r>
              <a:rPr lang="en-US" dirty="0" smtClean="0"/>
              <a:t> </a:t>
            </a:r>
            <a:r>
              <a:rPr lang="en-US" dirty="0" err="1" smtClean="0"/>
              <a:t>úkonů</a:t>
            </a:r>
            <a:r>
              <a:rPr lang="en-US" dirty="0" smtClean="0"/>
              <a:t>.</a:t>
            </a:r>
            <a:endParaRPr lang="cs-CZ" dirty="0" smtClean="0"/>
          </a:p>
          <a:p>
            <a:pPr lvl="2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OMEZENÍ ODMĚNY A NÁHRAD – O.S.Ř. (3)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en-US" dirty="0" err="1" smtClean="0"/>
              <a:t>Sazba</a:t>
            </a:r>
            <a:r>
              <a:rPr lang="en-US" dirty="0" smtClean="0"/>
              <a:t> </a:t>
            </a:r>
            <a:r>
              <a:rPr lang="en-US" dirty="0" err="1" smtClean="0"/>
              <a:t>odměny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úkony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služby</a:t>
            </a:r>
            <a:r>
              <a:rPr lang="en-US" dirty="0" smtClean="0"/>
              <a:t> pro </a:t>
            </a:r>
            <a:r>
              <a:rPr lang="en-US" dirty="0" err="1" smtClean="0"/>
              <a:t>účely</a:t>
            </a:r>
            <a:r>
              <a:rPr lang="en-US" dirty="0" smtClean="0"/>
              <a:t> </a:t>
            </a:r>
            <a:r>
              <a:rPr lang="en-US" dirty="0" err="1" smtClean="0"/>
              <a:t>stanovení</a:t>
            </a:r>
            <a:r>
              <a:rPr lang="en-US" dirty="0" smtClean="0"/>
              <a:t> </a:t>
            </a:r>
            <a:r>
              <a:rPr lang="en-US" dirty="0" err="1" smtClean="0"/>
              <a:t>náhrady</a:t>
            </a:r>
            <a:r>
              <a:rPr lang="en-US" dirty="0" smtClean="0"/>
              <a:t> </a:t>
            </a:r>
            <a:r>
              <a:rPr lang="en-US" dirty="0" err="1" smtClean="0"/>
              <a:t>nákladů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 </a:t>
            </a:r>
            <a:r>
              <a:rPr lang="en-US" dirty="0" err="1" smtClean="0"/>
              <a:t>řízeních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§ 14b </a:t>
            </a:r>
            <a:r>
              <a:rPr lang="en-US" dirty="0" err="1" smtClean="0"/>
              <a:t>odst</a:t>
            </a:r>
            <a:r>
              <a:rPr lang="en-US" dirty="0" smtClean="0"/>
              <a:t>. 1 a 2 se </a:t>
            </a:r>
            <a:r>
              <a:rPr lang="en-US" dirty="0" err="1" smtClean="0"/>
              <a:t>stanoví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§ 7 AT</a:t>
            </a:r>
          </a:p>
          <a:p>
            <a:r>
              <a:rPr lang="en-US" dirty="0" err="1" smtClean="0"/>
              <a:t>Celková</a:t>
            </a:r>
            <a:r>
              <a:rPr lang="en-US" dirty="0" smtClean="0"/>
              <a:t> </a:t>
            </a:r>
            <a:r>
              <a:rPr lang="en-US" dirty="0" err="1" smtClean="0"/>
              <a:t>výše</a:t>
            </a:r>
            <a:r>
              <a:rPr lang="en-US" dirty="0" smtClean="0"/>
              <a:t> </a:t>
            </a:r>
            <a:r>
              <a:rPr lang="en-US" dirty="0" err="1" smtClean="0"/>
              <a:t>odměny</a:t>
            </a:r>
            <a:r>
              <a:rPr lang="en-US" dirty="0" smtClean="0"/>
              <a:t> pro </a:t>
            </a:r>
            <a:r>
              <a:rPr lang="en-US" dirty="0" err="1" smtClean="0"/>
              <a:t>účely</a:t>
            </a:r>
            <a:r>
              <a:rPr lang="en-US" dirty="0" smtClean="0"/>
              <a:t> </a:t>
            </a:r>
            <a:r>
              <a:rPr lang="en-US" dirty="0" err="1" smtClean="0"/>
              <a:t>stanovení</a:t>
            </a:r>
            <a:r>
              <a:rPr lang="en-US" dirty="0" smtClean="0"/>
              <a:t> </a:t>
            </a:r>
            <a:r>
              <a:rPr lang="en-US" dirty="0" err="1" smtClean="0"/>
              <a:t>náhrady</a:t>
            </a:r>
            <a:r>
              <a:rPr lang="en-US" dirty="0" smtClean="0"/>
              <a:t> </a:t>
            </a:r>
            <a:r>
              <a:rPr lang="en-US" dirty="0" err="1" smtClean="0"/>
              <a:t>nákladů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 </a:t>
            </a:r>
            <a:r>
              <a:rPr lang="en-US" dirty="0" err="1" smtClean="0"/>
              <a:t>řízení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§ 14b </a:t>
            </a:r>
            <a:r>
              <a:rPr lang="en-US" dirty="0" err="1" smtClean="0"/>
              <a:t>odst</a:t>
            </a:r>
            <a:r>
              <a:rPr lang="en-US" dirty="0" smtClean="0"/>
              <a:t>. 1 je </a:t>
            </a:r>
            <a:r>
              <a:rPr lang="en-US" dirty="0" err="1" smtClean="0"/>
              <a:t>omezena</a:t>
            </a:r>
            <a:r>
              <a:rPr lang="en-US" dirty="0" smtClean="0"/>
              <a:t> </a:t>
            </a:r>
            <a:r>
              <a:rPr lang="en-US" dirty="0" err="1" smtClean="0"/>
              <a:t>výší</a:t>
            </a:r>
            <a:r>
              <a:rPr lang="en-US" dirty="0" smtClean="0"/>
              <a:t> </a:t>
            </a:r>
            <a:r>
              <a:rPr lang="en-US" dirty="0" err="1" smtClean="0"/>
              <a:t>tarifní</a:t>
            </a:r>
            <a:r>
              <a:rPr lang="en-US" dirty="0" smtClean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Paušální</a:t>
            </a:r>
            <a:r>
              <a:rPr lang="en-US" dirty="0" smtClean="0"/>
              <a:t> </a:t>
            </a:r>
            <a:r>
              <a:rPr lang="en-US" dirty="0" err="1" smtClean="0"/>
              <a:t>částka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náhrada</a:t>
            </a:r>
            <a:r>
              <a:rPr lang="en-US" dirty="0" smtClean="0"/>
              <a:t> </a:t>
            </a:r>
            <a:r>
              <a:rPr lang="en-US" dirty="0" err="1" smtClean="0"/>
              <a:t>výdajů</a:t>
            </a:r>
            <a:r>
              <a:rPr lang="en-US" dirty="0" smtClean="0"/>
              <a:t> </a:t>
            </a:r>
            <a:r>
              <a:rPr lang="en-US" dirty="0" err="1" smtClean="0"/>
              <a:t>činí</a:t>
            </a:r>
            <a:endParaRPr lang="en-US" dirty="0" smtClean="0"/>
          </a:p>
          <a:p>
            <a:pPr lvl="1"/>
            <a:r>
              <a:rPr lang="en-US" dirty="0" smtClean="0"/>
              <a:t>100 Kč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každý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 </a:t>
            </a:r>
            <a:r>
              <a:rPr lang="en-US" dirty="0" err="1" smtClean="0"/>
              <a:t>úkonů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služby</a:t>
            </a:r>
            <a:r>
              <a:rPr lang="en-US" dirty="0" smtClean="0"/>
              <a:t> </a:t>
            </a:r>
            <a:r>
              <a:rPr lang="en-US" dirty="0" err="1" smtClean="0"/>
              <a:t>hrazený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§ 14b </a:t>
            </a:r>
            <a:r>
              <a:rPr lang="en-US" dirty="0" err="1" smtClean="0"/>
              <a:t>odst</a:t>
            </a:r>
            <a:r>
              <a:rPr lang="en-US" dirty="0" smtClean="0"/>
              <a:t>. 1 a 2,	</a:t>
            </a:r>
          </a:p>
          <a:p>
            <a:pPr lvl="1"/>
            <a:r>
              <a:rPr lang="en-US" dirty="0" smtClean="0"/>
              <a:t>300 Kč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každý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 </a:t>
            </a:r>
            <a:r>
              <a:rPr lang="en-US" dirty="0" err="1" smtClean="0"/>
              <a:t>úkonů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služby</a:t>
            </a:r>
            <a:r>
              <a:rPr lang="en-US" dirty="0" smtClean="0"/>
              <a:t> </a:t>
            </a:r>
            <a:r>
              <a:rPr lang="en-US" dirty="0" err="1" smtClean="0"/>
              <a:t>hrazený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§ 14b </a:t>
            </a:r>
            <a:r>
              <a:rPr lang="en-US" dirty="0" err="1" smtClean="0"/>
              <a:t>odst</a:t>
            </a:r>
            <a:r>
              <a:rPr lang="en-US" dirty="0" smtClean="0"/>
              <a:t>. 3</a:t>
            </a:r>
          </a:p>
          <a:p>
            <a:pPr lvl="2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sz="4000" dirty="0" smtClean="0"/>
              <a:t>Děkuji za pozornost!</a:t>
            </a:r>
            <a:endParaRPr lang="cs-CZ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ETICKÝ KODEX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Sjednávání odměny</a:t>
            </a:r>
          </a:p>
          <a:p>
            <a:r>
              <a:rPr lang="cs-CZ" dirty="0" smtClean="0"/>
              <a:t>Přiměřenost</a:t>
            </a:r>
          </a:p>
          <a:p>
            <a:r>
              <a:rPr lang="cs-CZ" dirty="0" smtClean="0"/>
              <a:t>Podílová odměna</a:t>
            </a:r>
          </a:p>
          <a:p>
            <a:r>
              <a:rPr lang="cs-CZ" dirty="0" smtClean="0"/>
              <a:t>Zálohy</a:t>
            </a:r>
          </a:p>
          <a:p>
            <a:r>
              <a:rPr lang="cs-CZ" dirty="0" smtClean="0"/>
              <a:t>Záznamy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SMLUVNÍ ODMĚNA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Dohoda o částce / způsob jejího určení</a:t>
            </a:r>
          </a:p>
          <a:p>
            <a:r>
              <a:rPr lang="cs-CZ" dirty="0" smtClean="0"/>
              <a:t>Ochrana advokáta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SMLUVNÍ ODMĚNA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Časová odměna</a:t>
            </a:r>
          </a:p>
          <a:p>
            <a:r>
              <a:rPr lang="cs-CZ" dirty="0" smtClean="0"/>
              <a:t>Odhad celkové výše odměny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VÝŠE MIMOSMLUVNÍ ODMĚNY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Použití mimosmluvní odměny</a:t>
            </a:r>
          </a:p>
          <a:p>
            <a:r>
              <a:rPr lang="cs-CZ" dirty="0" smtClean="0"/>
              <a:t>Správa majetku</a:t>
            </a:r>
          </a:p>
          <a:p>
            <a:r>
              <a:rPr lang="cs-CZ" dirty="0" smtClean="0"/>
              <a:t>Prohlášení o pravosti podpisu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SAZBA MIMOSMLUVNÍ ODMĚNY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Výpočet sazby dle tarifní hodnoty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TARIFNÍ HODNOTA (1)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Peněžité plnění</a:t>
            </a:r>
          </a:p>
          <a:p>
            <a:r>
              <a:rPr lang="cs-CZ" dirty="0" smtClean="0"/>
              <a:t>Cena věci nebo práva</a:t>
            </a:r>
          </a:p>
          <a:p>
            <a:r>
              <a:rPr lang="cs-CZ" dirty="0" smtClean="0"/>
              <a:t>Doba ocenění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744</TotalTime>
  <Words>564</Words>
  <Application>Microsoft Macintosh PowerPoint</Application>
  <PresentationFormat>On-screen Show (4:3)</PresentationFormat>
  <Paragraphs>217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Median</vt:lpstr>
      <vt:lpstr>ADVOKÁTNÍ TARIF</vt:lpstr>
      <vt:lpstr>PRÁVNÍ ÚPRAVA AT</vt:lpstr>
      <vt:lpstr>SMLUVNÍ / MIMOSLUVNÍ ODMĚNA</vt:lpstr>
      <vt:lpstr>ETICKÝ KODEX</vt:lpstr>
      <vt:lpstr>SMLUVNÍ ODMĚNA (1)</vt:lpstr>
      <vt:lpstr>SMLUVNÍ ODMĚNA (2)</vt:lpstr>
      <vt:lpstr>VÝŠE MIMOSMLUVNÍ ODMĚNY</vt:lpstr>
      <vt:lpstr>SAZBA MIMOSMLUVNÍ ODMĚNY</vt:lpstr>
      <vt:lpstr>TARIFNÍ HODNOTA (1)</vt:lpstr>
      <vt:lpstr>TARIFNÍ HODNOTA (2)</vt:lpstr>
      <vt:lpstr>TARIFNÍ HODNOTA (3)</vt:lpstr>
      <vt:lpstr>POMOCNÉ URČENÍ TARIFNÍ HODNOTY (1)</vt:lpstr>
      <vt:lpstr>POMOCNÉ URČENÍ TARIFNÍ HODNOTY (2) § 9 odst. 3</vt:lpstr>
      <vt:lpstr>POMOCNÉ URČENÍ TARIFNÍ HODNOTY (3) § 9 odst. 4</vt:lpstr>
      <vt:lpstr>POMOCNÉ URČENÍ TARIFNÍ HODNOTY (4)</vt:lpstr>
      <vt:lpstr>TARIFNÍ HODNOTA DLE § 10 AT (1)</vt:lpstr>
      <vt:lpstr>TARIFNÍ HODNOTA DLE § 10 AT (2)</vt:lpstr>
      <vt:lpstr>TARIFNÍ HODNOTA DLE § 10 AT (3)</vt:lpstr>
      <vt:lpstr>TARIFNÍ HODNOTA</vt:lpstr>
      <vt:lpstr>ÚKONY PRÁVNÍ SLUŽBY § 11 ODST. 1 AT (1)</vt:lpstr>
      <vt:lpstr>ÚKONY PRÁVNÍ SLUŽBY § 11 ODST. 1 AT (2)</vt:lpstr>
      <vt:lpstr>ÚKONY PRÁVNÍ SLUŽBY § 11 ODST. 1 AT (3)</vt:lpstr>
      <vt:lpstr>ÚKONY PRÁVNÍ SLUŽBY § 11 ODST. 2 AT (1) </vt:lpstr>
      <vt:lpstr>ÚKONY PRÁVNÍ SLUŽBY § 11 ODST. 2 AT (2)</vt:lpstr>
      <vt:lpstr>ZVÝŠENÍ NEBO SNÍŽENÍ MIMOSMLUVNÍ ODMĚNY (1)</vt:lpstr>
      <vt:lpstr>ZVÝŠENÍ NEBO SNÍŽENÍ MIMOSMLUVNÍ ODMĚNY (2)</vt:lpstr>
      <vt:lpstr>ZVÝŠENÍ NEBO SNÍŽENÍ MIMOSMLUVNÍ ODMĚNY (3)</vt:lpstr>
      <vt:lpstr>NÁHRADA HOTOVÝCH VÝDAJŮ</vt:lpstr>
      <vt:lpstr>NÁHRADA ZA PROMEŠKANÝ ČAS</vt:lpstr>
      <vt:lpstr>ADVOKÁT – PLÁTCE DPH</vt:lpstr>
      <vt:lpstr>OMEZENÍ ODMĚNY A NÁHRAD – O.S.Ř. (1)</vt:lpstr>
      <vt:lpstr>OMEZENÍ ODMĚNY A NÁHRAD – O.S.Ř. (2)</vt:lpstr>
      <vt:lpstr>OMEZENÍ ODMĚNY A NÁHRAD – O.S.Ř. (3)</vt:lpstr>
      <vt:lpstr>PowerPoint Presentation</vt:lpstr>
    </vt:vector>
  </TitlesOfParts>
  <Company>Havlíček &amp; Janeba, advokátní kancelář,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ADVOKÁTNÍ TARIF</dc:title>
  <dc:creator>Jiri Janeba</dc:creator>
  <cp:lastModifiedBy>Jiri Janeba</cp:lastModifiedBy>
  <cp:revision>25</cp:revision>
  <cp:lastPrinted>2015-01-23T09:48:15Z</cp:lastPrinted>
  <dcterms:created xsi:type="dcterms:W3CDTF">2015-02-03T08:47:38Z</dcterms:created>
  <dcterms:modified xsi:type="dcterms:W3CDTF">2016-09-12T11:38:33Z</dcterms:modified>
</cp:coreProperties>
</file>