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9"/>
  </p:notesMasterIdLst>
  <p:handoutMasterIdLst>
    <p:handoutMasterId r:id="rId30"/>
  </p:handoutMasterIdLst>
  <p:sldIdLst>
    <p:sldId id="256" r:id="rId3"/>
    <p:sldId id="362" r:id="rId4"/>
    <p:sldId id="330" r:id="rId5"/>
    <p:sldId id="331" r:id="rId6"/>
    <p:sldId id="338" r:id="rId7"/>
    <p:sldId id="340" r:id="rId8"/>
    <p:sldId id="341" r:id="rId9"/>
    <p:sldId id="342" r:id="rId10"/>
    <p:sldId id="351" r:id="rId11"/>
    <p:sldId id="352" r:id="rId12"/>
    <p:sldId id="363" r:id="rId13"/>
    <p:sldId id="353" r:id="rId14"/>
    <p:sldId id="354" r:id="rId15"/>
    <p:sldId id="355" r:id="rId16"/>
    <p:sldId id="343" r:id="rId17"/>
    <p:sldId id="361" r:id="rId18"/>
    <p:sldId id="344" r:id="rId19"/>
    <p:sldId id="345" r:id="rId20"/>
    <p:sldId id="347" r:id="rId21"/>
    <p:sldId id="357" r:id="rId22"/>
    <p:sldId id="358" r:id="rId23"/>
    <p:sldId id="348" r:id="rId24"/>
    <p:sldId id="359" r:id="rId25"/>
    <p:sldId id="360" r:id="rId26"/>
    <p:sldId id="349" r:id="rId27"/>
    <p:sldId id="350" r:id="rId28"/>
  </p:sldIdLst>
  <p:sldSz cx="9144000" cy="6858000" type="screen4x3"/>
  <p:notesSz cx="6662738" cy="9906000"/>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03E30"/>
    <a:srgbClr val="FF3300"/>
    <a:srgbClr val="FFCDCD"/>
    <a:srgbClr val="FFABAB"/>
    <a:srgbClr val="FF8B8B"/>
    <a:srgbClr val="FF5353"/>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738" autoAdjust="0"/>
    <p:restoredTop sz="67626" autoAdjust="0"/>
  </p:normalViewPr>
  <p:slideViewPr>
    <p:cSldViewPr>
      <p:cViewPr>
        <p:scale>
          <a:sx n="60" d="100"/>
          <a:sy n="60" d="100"/>
        </p:scale>
        <p:origin x="-1320" y="-3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582" y="-90"/>
      </p:cViewPr>
      <p:guideLst>
        <p:guide orient="horz" pos="3121"/>
        <p:guide pos="2099"/>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2"/>
            <a:ext cx="2887912" cy="495380"/>
          </a:xfrm>
          <a:prstGeom prst="rect">
            <a:avLst/>
          </a:prstGeom>
        </p:spPr>
        <p:txBody>
          <a:bodyPr vert="horz" lIns="91275" tIns="45638" rIns="91275" bIns="45638" rtlCol="0"/>
          <a:lstStyle>
            <a:lvl1pPr algn="l">
              <a:defRPr sz="1200"/>
            </a:lvl1pPr>
          </a:lstStyle>
          <a:p>
            <a:pPr>
              <a:defRPr/>
            </a:pPr>
            <a:endParaRPr lang="de-CH"/>
          </a:p>
        </p:txBody>
      </p:sp>
      <p:sp>
        <p:nvSpPr>
          <p:cNvPr id="3" name="Datumsplatzhalter 2"/>
          <p:cNvSpPr>
            <a:spLocks noGrp="1"/>
          </p:cNvSpPr>
          <p:nvPr>
            <p:ph type="dt" sz="quarter" idx="1"/>
          </p:nvPr>
        </p:nvSpPr>
        <p:spPr>
          <a:xfrm>
            <a:off x="3773271" y="2"/>
            <a:ext cx="2887912" cy="495380"/>
          </a:xfrm>
          <a:prstGeom prst="rect">
            <a:avLst/>
          </a:prstGeom>
        </p:spPr>
        <p:txBody>
          <a:bodyPr vert="horz" lIns="91275" tIns="45638" rIns="91275" bIns="45638" rtlCol="0"/>
          <a:lstStyle>
            <a:lvl1pPr algn="r">
              <a:defRPr sz="1200"/>
            </a:lvl1pPr>
          </a:lstStyle>
          <a:p>
            <a:pPr>
              <a:defRPr/>
            </a:pPr>
            <a:fld id="{0899447B-818C-404E-9249-9CFF2C31F419}" type="datetimeFigureOut">
              <a:rPr lang="de-CH"/>
              <a:pPr>
                <a:defRPr/>
              </a:pPr>
              <a:t>05.10.2012</a:t>
            </a:fld>
            <a:endParaRPr lang="de-CH"/>
          </a:p>
        </p:txBody>
      </p:sp>
      <p:sp>
        <p:nvSpPr>
          <p:cNvPr id="4" name="Fußzeilenplatzhalter 3"/>
          <p:cNvSpPr>
            <a:spLocks noGrp="1"/>
          </p:cNvSpPr>
          <p:nvPr>
            <p:ph type="ftr" sz="quarter" idx="2"/>
          </p:nvPr>
        </p:nvSpPr>
        <p:spPr>
          <a:xfrm>
            <a:off x="1" y="9409027"/>
            <a:ext cx="2887912" cy="495379"/>
          </a:xfrm>
          <a:prstGeom prst="rect">
            <a:avLst/>
          </a:prstGeom>
        </p:spPr>
        <p:txBody>
          <a:bodyPr vert="horz" lIns="91275" tIns="45638" rIns="91275" bIns="45638" rtlCol="0" anchor="b"/>
          <a:lstStyle>
            <a:lvl1pPr algn="l">
              <a:defRPr sz="1200"/>
            </a:lvl1pPr>
          </a:lstStyle>
          <a:p>
            <a:pPr>
              <a:defRPr/>
            </a:pPr>
            <a:endParaRPr lang="de-CH"/>
          </a:p>
        </p:txBody>
      </p:sp>
      <p:sp>
        <p:nvSpPr>
          <p:cNvPr id="5" name="Foliennummernplatzhalter 4"/>
          <p:cNvSpPr>
            <a:spLocks noGrp="1"/>
          </p:cNvSpPr>
          <p:nvPr>
            <p:ph type="sldNum" sz="quarter" idx="3"/>
          </p:nvPr>
        </p:nvSpPr>
        <p:spPr>
          <a:xfrm>
            <a:off x="3773271" y="9409027"/>
            <a:ext cx="2887912" cy="495379"/>
          </a:xfrm>
          <a:prstGeom prst="rect">
            <a:avLst/>
          </a:prstGeom>
        </p:spPr>
        <p:txBody>
          <a:bodyPr vert="horz" lIns="91275" tIns="45638" rIns="91275" bIns="45638" rtlCol="0" anchor="b"/>
          <a:lstStyle>
            <a:lvl1pPr algn="r">
              <a:defRPr sz="1200"/>
            </a:lvl1pPr>
          </a:lstStyle>
          <a:p>
            <a:pPr>
              <a:defRPr/>
            </a:pPr>
            <a:fld id="{66C70E20-A6EE-4E54-8461-933B0F13E926}" type="slidenum">
              <a:rPr lang="de-CH"/>
              <a:pPr>
                <a:defRPr/>
              </a:pPr>
              <a:t>‹#›</a:t>
            </a:fld>
            <a:endParaRPr lang="de-CH"/>
          </a:p>
        </p:txBody>
      </p:sp>
    </p:spTree>
    <p:extLst>
      <p:ext uri="{BB962C8B-B14F-4D97-AF65-F5344CB8AC3E}">
        <p14:creationId xmlns:p14="http://schemas.microsoft.com/office/powerpoint/2010/main" xmlns="" val="1985030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2887083" cy="494582"/>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774097" y="1"/>
            <a:ext cx="2887083" cy="494582"/>
          </a:xfrm>
          <a:prstGeom prst="rect">
            <a:avLst/>
          </a:prstGeom>
        </p:spPr>
        <p:txBody>
          <a:bodyPr vert="horz" lIns="91440" tIns="45720" rIns="91440" bIns="45720" rtlCol="0"/>
          <a:lstStyle>
            <a:lvl1pPr algn="r">
              <a:defRPr sz="1200"/>
            </a:lvl1pPr>
          </a:lstStyle>
          <a:p>
            <a:fld id="{6E1E1CC2-80DA-4463-9A6C-7F2D79348B57}" type="datetimeFigureOut">
              <a:rPr lang="de-CH" smtClean="0"/>
              <a:pPr/>
              <a:t>05.10.2012</a:t>
            </a:fld>
            <a:endParaRPr lang="de-CH"/>
          </a:p>
        </p:txBody>
      </p:sp>
      <p:sp>
        <p:nvSpPr>
          <p:cNvPr id="4" name="Folienbildplatzhalter 3"/>
          <p:cNvSpPr>
            <a:spLocks noGrp="1" noRot="1" noChangeAspect="1"/>
          </p:cNvSpPr>
          <p:nvPr>
            <p:ph type="sldImg" idx="2"/>
          </p:nvPr>
        </p:nvSpPr>
        <p:spPr>
          <a:xfrm>
            <a:off x="855663" y="742950"/>
            <a:ext cx="4951412" cy="371475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65650" y="4704912"/>
            <a:ext cx="5331438" cy="445762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Fußzeilenplatzhalter 5"/>
          <p:cNvSpPr>
            <a:spLocks noGrp="1"/>
          </p:cNvSpPr>
          <p:nvPr>
            <p:ph type="ftr" sz="quarter" idx="4"/>
          </p:nvPr>
        </p:nvSpPr>
        <p:spPr>
          <a:xfrm>
            <a:off x="0" y="9408227"/>
            <a:ext cx="2887083" cy="496177"/>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774097" y="9408227"/>
            <a:ext cx="2887083" cy="496177"/>
          </a:xfrm>
          <a:prstGeom prst="rect">
            <a:avLst/>
          </a:prstGeom>
        </p:spPr>
        <p:txBody>
          <a:bodyPr vert="horz" lIns="91440" tIns="45720" rIns="91440" bIns="45720" rtlCol="0" anchor="b"/>
          <a:lstStyle>
            <a:lvl1pPr algn="r">
              <a:defRPr sz="1200"/>
            </a:lvl1pPr>
          </a:lstStyle>
          <a:p>
            <a:fld id="{1D448F34-023C-44CE-AEC5-926D2344394F}" type="slidenum">
              <a:rPr lang="de-CH" smtClean="0"/>
              <a:pPr/>
              <a:t>‹#›</a:t>
            </a:fld>
            <a:endParaRPr lang="de-CH"/>
          </a:p>
        </p:txBody>
      </p:sp>
    </p:spTree>
    <p:extLst>
      <p:ext uri="{BB962C8B-B14F-4D97-AF65-F5344CB8AC3E}">
        <p14:creationId xmlns:p14="http://schemas.microsoft.com/office/powerpoint/2010/main" xmlns="" val="3960532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1D448F34-023C-44CE-AEC5-926D2344394F}" type="slidenum">
              <a:rPr lang="de-CH" smtClean="0"/>
              <a:pPr/>
              <a:t>1</a:t>
            </a:fld>
            <a:endParaRPr lang="de-CH"/>
          </a:p>
        </p:txBody>
      </p:sp>
    </p:spTree>
    <p:extLst>
      <p:ext uri="{BB962C8B-B14F-4D97-AF65-F5344CB8AC3E}">
        <p14:creationId xmlns:p14="http://schemas.microsoft.com/office/powerpoint/2010/main" xmlns="" val="4799441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1D448F34-023C-44CE-AEC5-926D2344394F}" type="slidenum">
              <a:rPr lang="de-CH" smtClean="0"/>
              <a:pPr/>
              <a:t>10</a:t>
            </a:fld>
            <a:endParaRPr lang="de-CH"/>
          </a:p>
        </p:txBody>
      </p:sp>
    </p:spTree>
    <p:extLst>
      <p:ext uri="{BB962C8B-B14F-4D97-AF65-F5344CB8AC3E}">
        <p14:creationId xmlns:p14="http://schemas.microsoft.com/office/powerpoint/2010/main" xmlns="" val="2646229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1D448F34-023C-44CE-AEC5-926D2344394F}" type="slidenum">
              <a:rPr lang="de-CH" smtClean="0"/>
              <a:pPr/>
              <a:t>11</a:t>
            </a:fld>
            <a:endParaRPr lang="de-CH"/>
          </a:p>
        </p:txBody>
      </p:sp>
    </p:spTree>
    <p:extLst>
      <p:ext uri="{BB962C8B-B14F-4D97-AF65-F5344CB8AC3E}">
        <p14:creationId xmlns:p14="http://schemas.microsoft.com/office/powerpoint/2010/main" xmlns="" val="13814279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lvl="0" indent="-171450">
              <a:buFont typeface="Arial" pitchFamily="34" charset="0"/>
              <a:buChar char="•"/>
            </a:pPr>
            <a:r>
              <a:rPr lang="en-GB" sz="1200" u="sng" kern="1200" dirty="0" smtClean="0">
                <a:solidFill>
                  <a:schemeClr val="tx1"/>
                </a:solidFill>
                <a:effectLst/>
                <a:latin typeface="+mn-lt"/>
                <a:ea typeface="+mn-ea"/>
                <a:cs typeface="+mn-cs"/>
              </a:rPr>
              <a:t>Article 11(1)</a:t>
            </a:r>
            <a:r>
              <a:rPr lang="en-GB" sz="1200" kern="1200" dirty="0" smtClean="0">
                <a:solidFill>
                  <a:schemeClr val="tx1"/>
                </a:solidFill>
                <a:effectLst/>
                <a:latin typeface="+mn-lt"/>
                <a:ea typeface="+mn-ea"/>
                <a:cs typeface="+mn-cs"/>
              </a:rPr>
              <a:t> now foresees that party intending to challenge arbitrator shall send notice of challenge to Court within 15 days after reasons for challenge became known to party. Same time-limit as </a:t>
            </a:r>
            <a:r>
              <a:rPr lang="en-GB" sz="1200" u="sng" kern="1200" dirty="0" smtClean="0">
                <a:solidFill>
                  <a:schemeClr val="tx1"/>
                </a:solidFill>
                <a:effectLst/>
                <a:latin typeface="+mn-lt"/>
                <a:ea typeface="+mn-ea"/>
                <a:cs typeface="+mn-cs"/>
              </a:rPr>
              <a:t>Article 12(1) UNCITRAL Rules</a:t>
            </a:r>
            <a:r>
              <a:rPr lang="en-GB" sz="1200" kern="1200" dirty="0" smtClean="0">
                <a:solidFill>
                  <a:schemeClr val="tx1"/>
                </a:solidFill>
                <a:effectLst/>
                <a:latin typeface="+mn-lt"/>
                <a:ea typeface="+mn-ea"/>
                <a:cs typeface="+mn-cs"/>
              </a:rPr>
              <a:t> (&gt;&lt; still 30 days under Article 14(2) ICC Rules).</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u="sng" kern="1200" dirty="0" smtClean="0">
                <a:solidFill>
                  <a:schemeClr val="tx1"/>
                </a:solidFill>
                <a:effectLst/>
                <a:latin typeface="+mn-lt"/>
                <a:ea typeface="+mn-ea"/>
                <a:cs typeface="+mn-cs"/>
              </a:rPr>
              <a:t>Article 11(2)</a:t>
            </a:r>
            <a:r>
              <a:rPr lang="en-GB" sz="1200" kern="1200" dirty="0" smtClean="0">
                <a:solidFill>
                  <a:schemeClr val="tx1"/>
                </a:solidFill>
                <a:effectLst/>
                <a:latin typeface="+mn-lt"/>
                <a:ea typeface="+mn-ea"/>
                <a:cs typeface="+mn-cs"/>
              </a:rPr>
              <a:t>: new time-limit of 15 days from date of notice of challenge, within which parties can decide to agree to challenge or challenged arbitrator can decide to withdraw. If neither occurs, Court is to decide on challenge.</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kern="1200" dirty="0" smtClean="0">
                <a:solidFill>
                  <a:schemeClr val="tx1"/>
                </a:solidFill>
                <a:effectLst/>
                <a:latin typeface="+mn-lt"/>
                <a:ea typeface="+mn-ea"/>
                <a:cs typeface="+mn-cs"/>
              </a:rPr>
              <a:t>If challenged arbitrator withdraws, challenge proceedings end and Court to begin process of replacement (</a:t>
            </a:r>
            <a:r>
              <a:rPr lang="en-GB" sz="1200" u="sng" kern="1200" dirty="0" smtClean="0">
                <a:solidFill>
                  <a:schemeClr val="tx1"/>
                </a:solidFill>
                <a:effectLst/>
                <a:latin typeface="+mn-lt"/>
                <a:ea typeface="+mn-ea"/>
                <a:cs typeface="+mn-cs"/>
              </a:rPr>
              <a:t>Article 13</a:t>
            </a:r>
            <a:r>
              <a:rPr lang="en-GB" sz="1200" kern="1200" dirty="0" smtClean="0">
                <a:solidFill>
                  <a:schemeClr val="tx1"/>
                </a:solidFill>
                <a:effectLst/>
                <a:latin typeface="+mn-lt"/>
                <a:ea typeface="+mn-ea"/>
                <a:cs typeface="+mn-cs"/>
              </a:rPr>
              <a:t>).</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kern="1200" dirty="0" smtClean="0">
                <a:solidFill>
                  <a:schemeClr val="tx1"/>
                </a:solidFill>
                <a:effectLst/>
                <a:latin typeface="+mn-lt"/>
                <a:ea typeface="+mn-ea"/>
                <a:cs typeface="+mn-cs"/>
              </a:rPr>
              <a:t>Challenge procedure also ends if other parties agree to the challenge. </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kern="1200" dirty="0" smtClean="0">
                <a:solidFill>
                  <a:schemeClr val="tx1"/>
                </a:solidFill>
                <a:effectLst/>
                <a:latin typeface="+mn-lt"/>
                <a:ea typeface="+mn-ea"/>
                <a:cs typeface="+mn-cs"/>
              </a:rPr>
              <a:t>While not expressly stated (&gt;&lt; </a:t>
            </a:r>
            <a:r>
              <a:rPr lang="en-GB" sz="1200" u="sng" kern="1200" dirty="0" smtClean="0">
                <a:solidFill>
                  <a:schemeClr val="tx1"/>
                </a:solidFill>
                <a:effectLst/>
                <a:latin typeface="+mn-lt"/>
                <a:ea typeface="+mn-ea"/>
                <a:cs typeface="+mn-cs"/>
              </a:rPr>
              <a:t>Article 13(3) UNCITRAL Rules</a:t>
            </a:r>
            <a:r>
              <a:rPr lang="en-GB" sz="1200" kern="1200" dirty="0" smtClean="0">
                <a:solidFill>
                  <a:schemeClr val="tx1"/>
                </a:solidFill>
                <a:effectLst/>
                <a:latin typeface="+mn-lt"/>
                <a:ea typeface="+mn-ea"/>
                <a:cs typeface="+mn-cs"/>
              </a:rPr>
              <a:t>) withdrawal or agreement to the challenge does not imply that grounds for challenge were valid. </a:t>
            </a:r>
            <a:endParaRPr lang="de-CH" sz="1200" kern="1200" dirty="0" smtClean="0">
              <a:solidFill>
                <a:schemeClr val="tx1"/>
              </a:solidFill>
              <a:effectLst/>
              <a:latin typeface="+mn-lt"/>
              <a:ea typeface="+mn-ea"/>
              <a:cs typeface="+mn-cs"/>
            </a:endParaRPr>
          </a:p>
          <a:p>
            <a:endParaRPr lang="de-CH" dirty="0"/>
          </a:p>
        </p:txBody>
      </p:sp>
      <p:sp>
        <p:nvSpPr>
          <p:cNvPr id="4" name="Foliennummernplatzhalter 3"/>
          <p:cNvSpPr>
            <a:spLocks noGrp="1"/>
          </p:cNvSpPr>
          <p:nvPr>
            <p:ph type="sldNum" sz="quarter" idx="10"/>
          </p:nvPr>
        </p:nvSpPr>
        <p:spPr/>
        <p:txBody>
          <a:bodyPr/>
          <a:lstStyle/>
          <a:p>
            <a:fld id="{1D448F34-023C-44CE-AEC5-926D2344394F}" type="slidenum">
              <a:rPr lang="de-CH" smtClean="0"/>
              <a:pPr/>
              <a:t>12</a:t>
            </a:fld>
            <a:endParaRPr lang="de-CH"/>
          </a:p>
        </p:txBody>
      </p:sp>
    </p:spTree>
    <p:extLst>
      <p:ext uri="{BB962C8B-B14F-4D97-AF65-F5344CB8AC3E}">
        <p14:creationId xmlns:p14="http://schemas.microsoft.com/office/powerpoint/2010/main" xmlns="" val="613101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lvl="0" indent="-171450">
              <a:buFont typeface="Arial" pitchFamily="34" charset="0"/>
              <a:buChar char="•"/>
            </a:pPr>
            <a:r>
              <a:rPr lang="en-GB" sz="1200" kern="1200" dirty="0" smtClean="0">
                <a:solidFill>
                  <a:schemeClr val="tx1"/>
                </a:solidFill>
                <a:effectLst/>
                <a:latin typeface="+mn-lt"/>
                <a:ea typeface="+mn-ea"/>
                <a:cs typeface="+mn-cs"/>
              </a:rPr>
              <a:t>If arbitrator is to be replaced, </a:t>
            </a:r>
            <a:r>
              <a:rPr lang="en-GB" sz="1200" u="sng" kern="1200" dirty="0" smtClean="0">
                <a:solidFill>
                  <a:schemeClr val="tx1"/>
                </a:solidFill>
                <a:effectLst/>
                <a:latin typeface="+mn-lt"/>
                <a:ea typeface="+mn-ea"/>
                <a:cs typeface="+mn-cs"/>
              </a:rPr>
              <a:t>Article 13(1)</a:t>
            </a:r>
            <a:r>
              <a:rPr lang="en-GB" sz="1200" kern="1200" dirty="0" smtClean="0">
                <a:solidFill>
                  <a:schemeClr val="tx1"/>
                </a:solidFill>
                <a:effectLst/>
                <a:latin typeface="+mn-lt"/>
                <a:ea typeface="+mn-ea"/>
                <a:cs typeface="+mn-cs"/>
              </a:rPr>
              <a:t> embodies generally accepted default rule that replacement should be made in accordance with procedure applied to initial appointment </a:t>
            </a:r>
            <a:r>
              <a:rPr lang="en-GB" sz="1200" kern="1200" dirty="0" smtClean="0">
                <a:solidFill>
                  <a:schemeClr val="tx1"/>
                </a:solidFill>
                <a:effectLst/>
                <a:latin typeface="+mn-lt"/>
                <a:ea typeface="+mn-ea"/>
                <a:cs typeface="+mn-cs"/>
                <a:sym typeface="Wingdings"/>
              </a:rPr>
              <a:t></a:t>
            </a:r>
            <a:r>
              <a:rPr lang="en-GB" sz="1200" kern="1200" dirty="0" smtClean="0">
                <a:solidFill>
                  <a:schemeClr val="tx1"/>
                </a:solidFill>
                <a:effectLst/>
                <a:latin typeface="+mn-lt"/>
                <a:ea typeface="+mn-ea"/>
                <a:cs typeface="+mn-cs"/>
              </a:rPr>
              <a:t> maintain consistency with general principle of party autonomy. Provision makes clear that general rule also applies even if party or arbitrator had failed to make required designation during original appointment procedure. </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kern="1200" dirty="0" smtClean="0">
                <a:solidFill>
                  <a:schemeClr val="tx1"/>
                </a:solidFill>
                <a:effectLst/>
                <a:latin typeface="+mn-lt"/>
                <a:ea typeface="+mn-ea"/>
                <a:cs typeface="+mn-cs"/>
              </a:rPr>
              <a:t>New </a:t>
            </a:r>
            <a:r>
              <a:rPr lang="en-GB" sz="1200" u="sng" kern="1200" dirty="0" smtClean="0">
                <a:solidFill>
                  <a:schemeClr val="tx1"/>
                </a:solidFill>
                <a:effectLst/>
                <a:latin typeface="+mn-lt"/>
                <a:ea typeface="+mn-ea"/>
                <a:cs typeface="+mn-cs"/>
              </a:rPr>
              <a:t>Article 13(2)(a):</a:t>
            </a:r>
            <a:r>
              <a:rPr lang="en-GB" sz="1200" kern="1200" dirty="0" smtClean="0">
                <a:solidFill>
                  <a:schemeClr val="tx1"/>
                </a:solidFill>
                <a:effectLst/>
                <a:latin typeface="+mn-lt"/>
                <a:ea typeface="+mn-ea"/>
                <a:cs typeface="+mn-cs"/>
              </a:rPr>
              <a:t> Court under exceptional circumstances – upon consultation with all parties and the remaining arbitrators – may directly appoint a replacement arbitrator </a:t>
            </a:r>
            <a:r>
              <a:rPr lang="en-GB" sz="1200" kern="1200" dirty="0" smtClean="0">
                <a:solidFill>
                  <a:schemeClr val="tx1"/>
                </a:solidFill>
                <a:effectLst/>
                <a:latin typeface="+mn-lt"/>
                <a:ea typeface="+mn-ea"/>
                <a:cs typeface="+mn-cs"/>
                <a:sym typeface="Wingdings"/>
              </a:rPr>
              <a:t></a:t>
            </a:r>
            <a:r>
              <a:rPr lang="en-GB" sz="1200" kern="1200" dirty="0" smtClean="0">
                <a:solidFill>
                  <a:schemeClr val="tx1"/>
                </a:solidFill>
                <a:effectLst/>
                <a:latin typeface="+mn-lt"/>
                <a:ea typeface="+mn-ea"/>
                <a:cs typeface="+mn-cs"/>
              </a:rPr>
              <a:t> aims at addressing specific situations where party attempts to undermine the proceedings with obstructive behaviour. Provision to be applied with restraint and only in clear cases of misconduct. </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kern="1200" dirty="0" smtClean="0">
                <a:solidFill>
                  <a:schemeClr val="tx1"/>
                </a:solidFill>
                <a:effectLst/>
                <a:latin typeface="+mn-lt"/>
                <a:ea typeface="+mn-ea"/>
                <a:cs typeface="+mn-cs"/>
              </a:rPr>
              <a:t>New </a:t>
            </a:r>
            <a:r>
              <a:rPr lang="en-GB" sz="1200" u="sng" kern="1200" dirty="0" smtClean="0">
                <a:solidFill>
                  <a:schemeClr val="tx1"/>
                </a:solidFill>
                <a:effectLst/>
                <a:latin typeface="+mn-lt"/>
                <a:ea typeface="+mn-ea"/>
                <a:cs typeface="+mn-cs"/>
              </a:rPr>
              <a:t>Article 13(2)(b):</a:t>
            </a:r>
            <a:r>
              <a:rPr lang="en-GB" sz="1200" kern="1200" dirty="0" smtClean="0">
                <a:solidFill>
                  <a:schemeClr val="tx1"/>
                </a:solidFill>
                <a:effectLst/>
                <a:latin typeface="+mn-lt"/>
                <a:ea typeface="+mn-ea"/>
                <a:cs typeface="+mn-cs"/>
              </a:rPr>
              <a:t> Court – again only in exceptional circumstances and upon consultation with all parties and the remaining arbitrators – may authorize remaining arbitrators to proceed with arbitration and make any decision and award without appointment of a replacement arbitrator. </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kern="1200" dirty="0" smtClean="0">
                <a:solidFill>
                  <a:schemeClr val="tx1"/>
                </a:solidFill>
                <a:effectLst/>
                <a:latin typeface="+mn-lt"/>
                <a:ea typeface="+mn-ea"/>
                <a:cs typeface="+mn-cs"/>
              </a:rPr>
              <a:t>Only admissible after proceedings were already closed (</a:t>
            </a:r>
            <a:r>
              <a:rPr lang="en-GB" sz="1200" u="sng" kern="1200" dirty="0" smtClean="0">
                <a:solidFill>
                  <a:schemeClr val="tx1"/>
                </a:solidFill>
                <a:effectLst/>
                <a:latin typeface="+mn-lt"/>
                <a:ea typeface="+mn-ea"/>
                <a:cs typeface="+mn-cs"/>
              </a:rPr>
              <a:t>Article 29</a:t>
            </a:r>
            <a:r>
              <a:rPr lang="en-GB" sz="1200" kern="1200" dirty="0" smtClean="0">
                <a:solidFill>
                  <a:schemeClr val="tx1"/>
                </a:solidFill>
                <a:effectLst/>
                <a:latin typeface="+mn-lt"/>
                <a:ea typeface="+mn-ea"/>
                <a:cs typeface="+mn-cs"/>
              </a:rPr>
              <a:t>), i.e. when established that parties have had a reasonable opportunity to present their case.</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kern="1200" dirty="0" smtClean="0">
                <a:solidFill>
                  <a:schemeClr val="tx1"/>
                </a:solidFill>
                <a:effectLst/>
                <a:latin typeface="+mn-lt"/>
                <a:ea typeface="+mn-ea"/>
                <a:cs typeface="+mn-cs"/>
              </a:rPr>
              <a:t>Discretionary power of Court not to replace an arbitrator has advantage of providing flexibility &gt;&lt; concerns when deliberations of tribunal have not yet occurred </a:t>
            </a:r>
            <a:r>
              <a:rPr lang="en-GB" sz="1200" kern="1200" dirty="0" smtClean="0">
                <a:solidFill>
                  <a:schemeClr val="tx1"/>
                </a:solidFill>
                <a:effectLst/>
                <a:latin typeface="+mn-lt"/>
                <a:ea typeface="+mn-ea"/>
                <a:cs typeface="+mn-cs"/>
                <a:sym typeface="Wingdings"/>
              </a:rPr>
              <a:t></a:t>
            </a:r>
            <a:r>
              <a:rPr lang="en-GB" sz="1200" kern="1200" dirty="0" smtClean="0">
                <a:solidFill>
                  <a:schemeClr val="tx1"/>
                </a:solidFill>
                <a:effectLst/>
                <a:latin typeface="+mn-lt"/>
                <a:ea typeface="+mn-ea"/>
                <a:cs typeface="+mn-cs"/>
              </a:rPr>
              <a:t> party whose nominee is not replaced may well be at a disadvantage and arbitral tribunal may not have benefit of a balanced discussion of issues </a:t>
            </a:r>
            <a:r>
              <a:rPr lang="en-GB" sz="1200" kern="1200" dirty="0" smtClean="0">
                <a:solidFill>
                  <a:schemeClr val="tx1"/>
                </a:solidFill>
                <a:effectLst/>
                <a:latin typeface="+mn-lt"/>
                <a:ea typeface="+mn-ea"/>
                <a:cs typeface="+mn-cs"/>
                <a:sym typeface="Wingdings"/>
              </a:rPr>
              <a:t></a:t>
            </a:r>
            <a:r>
              <a:rPr lang="en-GB" sz="1200" kern="1200" dirty="0" smtClean="0">
                <a:solidFill>
                  <a:schemeClr val="tx1"/>
                </a:solidFill>
                <a:effectLst/>
                <a:latin typeface="+mn-lt"/>
                <a:ea typeface="+mn-ea"/>
                <a:cs typeface="+mn-cs"/>
              </a:rPr>
              <a:t> Court will use caution when making use of powers under Article 13(2)(b) and will also check whether </a:t>
            </a:r>
            <a:r>
              <a:rPr lang="en-GB" sz="1200" i="1" kern="1200" dirty="0" err="1" smtClean="0">
                <a:solidFill>
                  <a:schemeClr val="tx1"/>
                </a:solidFill>
                <a:effectLst/>
                <a:latin typeface="+mn-lt"/>
                <a:ea typeface="+mn-ea"/>
                <a:cs typeface="+mn-cs"/>
              </a:rPr>
              <a:t>lex</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arbitri</a:t>
            </a:r>
            <a:r>
              <a:rPr lang="en-GB" sz="1200" kern="1200" dirty="0" smtClean="0">
                <a:solidFill>
                  <a:schemeClr val="tx1"/>
                </a:solidFill>
                <a:effectLst/>
                <a:latin typeface="+mn-lt"/>
                <a:ea typeface="+mn-ea"/>
                <a:cs typeface="+mn-cs"/>
              </a:rPr>
              <a:t> permits "truncated tribunal".</a:t>
            </a:r>
            <a:endParaRPr lang="de-CH" sz="1200" kern="1200" dirty="0" smtClean="0">
              <a:solidFill>
                <a:schemeClr val="tx1"/>
              </a:solidFill>
              <a:effectLst/>
              <a:latin typeface="+mn-lt"/>
              <a:ea typeface="+mn-ea"/>
              <a:cs typeface="+mn-cs"/>
            </a:endParaRPr>
          </a:p>
          <a:p>
            <a:endParaRPr lang="de-CH" dirty="0"/>
          </a:p>
        </p:txBody>
      </p:sp>
      <p:sp>
        <p:nvSpPr>
          <p:cNvPr id="4" name="Foliennummernplatzhalter 3"/>
          <p:cNvSpPr>
            <a:spLocks noGrp="1"/>
          </p:cNvSpPr>
          <p:nvPr>
            <p:ph type="sldNum" sz="quarter" idx="10"/>
          </p:nvPr>
        </p:nvSpPr>
        <p:spPr/>
        <p:txBody>
          <a:bodyPr/>
          <a:lstStyle/>
          <a:p>
            <a:fld id="{1D448F34-023C-44CE-AEC5-926D2344394F}" type="slidenum">
              <a:rPr lang="de-CH" smtClean="0"/>
              <a:pPr/>
              <a:t>13</a:t>
            </a:fld>
            <a:endParaRPr lang="de-CH"/>
          </a:p>
        </p:txBody>
      </p:sp>
    </p:spTree>
    <p:extLst>
      <p:ext uri="{BB962C8B-B14F-4D97-AF65-F5344CB8AC3E}">
        <p14:creationId xmlns:p14="http://schemas.microsoft.com/office/powerpoint/2010/main" xmlns="" val="18290921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lvl="0" indent="0">
              <a:buFont typeface="Arial" pitchFamily="34" charset="0"/>
              <a:buNone/>
            </a:pPr>
            <a:r>
              <a:rPr lang="en-GB" sz="1200" b="1" kern="1200" dirty="0" smtClean="0">
                <a:solidFill>
                  <a:schemeClr val="tx1"/>
                </a:solidFill>
                <a:effectLst/>
                <a:latin typeface="+mn-lt"/>
                <a:ea typeface="+mn-ea"/>
                <a:cs typeface="+mn-cs"/>
              </a:rPr>
              <a:t>General:</a:t>
            </a:r>
          </a:p>
          <a:p>
            <a:pPr marL="171450" lvl="0" indent="-171450">
              <a:buFont typeface="Arial" pitchFamily="34" charset="0"/>
              <a:buChar char="•"/>
            </a:pPr>
            <a:r>
              <a:rPr lang="en-GB" sz="1200" kern="1200" dirty="0" smtClean="0">
                <a:solidFill>
                  <a:schemeClr val="tx1"/>
                </a:solidFill>
                <a:effectLst/>
                <a:latin typeface="+mn-lt"/>
                <a:ea typeface="+mn-ea"/>
                <a:cs typeface="+mn-cs"/>
              </a:rPr>
              <a:t>Swiss Rules 2004 already provided many helpful tools for controlling time and costs:</a:t>
            </a:r>
            <a:endParaRPr lang="de-CH" sz="1200" kern="1200" dirty="0" smtClean="0">
              <a:solidFill>
                <a:schemeClr val="tx1"/>
              </a:solidFill>
              <a:effectLst/>
              <a:latin typeface="+mn-lt"/>
              <a:ea typeface="+mn-ea"/>
              <a:cs typeface="+mn-cs"/>
            </a:endParaRPr>
          </a:p>
          <a:p>
            <a:pPr marL="628650" lvl="1" indent="-171450">
              <a:buFont typeface="Arial" pitchFamily="34" charset="0"/>
              <a:buChar char="•"/>
            </a:pPr>
            <a:r>
              <a:rPr lang="en-GB" sz="1200" kern="1200" dirty="0" smtClean="0">
                <a:solidFill>
                  <a:schemeClr val="tx1"/>
                </a:solidFill>
                <a:effectLst/>
                <a:latin typeface="+mn-lt"/>
                <a:ea typeface="+mn-ea"/>
                <a:cs typeface="+mn-cs"/>
              </a:rPr>
              <a:t>Second exchange of briefs need not be the norm (</a:t>
            </a:r>
            <a:r>
              <a:rPr lang="en-GB" sz="1200" u="sng" kern="1200" dirty="0" smtClean="0">
                <a:solidFill>
                  <a:schemeClr val="tx1"/>
                </a:solidFill>
                <a:effectLst/>
                <a:latin typeface="+mn-lt"/>
                <a:ea typeface="+mn-ea"/>
                <a:cs typeface="+mn-cs"/>
              </a:rPr>
              <a:t>Article 22</a:t>
            </a:r>
            <a:r>
              <a:rPr lang="en-GB" sz="1200" kern="1200" dirty="0" smtClean="0">
                <a:solidFill>
                  <a:schemeClr val="tx1"/>
                </a:solidFill>
                <a:effectLst/>
                <a:latin typeface="+mn-lt"/>
                <a:ea typeface="+mn-ea"/>
                <a:cs typeface="+mn-cs"/>
              </a:rPr>
              <a:t>),</a:t>
            </a:r>
            <a:endParaRPr lang="de-CH" sz="1200" kern="1200" dirty="0" smtClean="0">
              <a:solidFill>
                <a:schemeClr val="tx1"/>
              </a:solidFill>
              <a:effectLst/>
              <a:latin typeface="+mn-lt"/>
              <a:ea typeface="+mn-ea"/>
              <a:cs typeface="+mn-cs"/>
            </a:endParaRPr>
          </a:p>
          <a:p>
            <a:pPr marL="628650" lvl="1" indent="-171450">
              <a:buFont typeface="Arial" pitchFamily="34" charset="0"/>
              <a:buChar char="•"/>
            </a:pPr>
            <a:r>
              <a:rPr lang="en-GB" sz="1200" kern="1200" dirty="0" smtClean="0">
                <a:solidFill>
                  <a:schemeClr val="tx1"/>
                </a:solidFill>
                <a:effectLst/>
                <a:latin typeface="+mn-lt"/>
                <a:ea typeface="+mn-ea"/>
                <a:cs typeface="+mn-cs"/>
              </a:rPr>
              <a:t>Standard time-limit for submission of written submissions not more than 45 days (</a:t>
            </a:r>
            <a:r>
              <a:rPr lang="en-GB" sz="1200" u="sng" kern="1200" dirty="0" smtClean="0">
                <a:solidFill>
                  <a:schemeClr val="tx1"/>
                </a:solidFill>
                <a:effectLst/>
                <a:latin typeface="+mn-lt"/>
                <a:ea typeface="+mn-ea"/>
                <a:cs typeface="+mn-cs"/>
              </a:rPr>
              <a:t>Article 23</a:t>
            </a:r>
            <a:r>
              <a:rPr lang="en-GB" sz="1200" kern="1200" dirty="0" smtClean="0">
                <a:solidFill>
                  <a:schemeClr val="tx1"/>
                </a:solidFill>
                <a:effectLst/>
                <a:latin typeface="+mn-lt"/>
                <a:ea typeface="+mn-ea"/>
                <a:cs typeface="+mn-cs"/>
              </a:rPr>
              <a:t>),</a:t>
            </a:r>
            <a:endParaRPr lang="de-CH" sz="1200" kern="1200" dirty="0" smtClean="0">
              <a:solidFill>
                <a:schemeClr val="tx1"/>
              </a:solidFill>
              <a:effectLst/>
              <a:latin typeface="+mn-lt"/>
              <a:ea typeface="+mn-ea"/>
              <a:cs typeface="+mn-cs"/>
            </a:endParaRPr>
          </a:p>
          <a:p>
            <a:pPr marL="628650" lvl="1" indent="-171450">
              <a:buFont typeface="Arial" pitchFamily="34" charset="0"/>
              <a:buChar char="•"/>
            </a:pPr>
            <a:r>
              <a:rPr lang="fr-CH" sz="1200" kern="1200" dirty="0" smtClean="0">
                <a:solidFill>
                  <a:schemeClr val="tx1"/>
                </a:solidFill>
                <a:effectLst/>
                <a:latin typeface="+mn-lt"/>
                <a:ea typeface="+mn-ea"/>
                <a:cs typeface="+mn-cs"/>
              </a:rPr>
              <a:t>‘document </a:t>
            </a:r>
            <a:r>
              <a:rPr lang="fr-CH" sz="1200" kern="1200" dirty="0" err="1" smtClean="0">
                <a:solidFill>
                  <a:schemeClr val="tx1"/>
                </a:solidFill>
                <a:effectLst/>
                <a:latin typeface="+mn-lt"/>
                <a:ea typeface="+mn-ea"/>
                <a:cs typeface="+mn-cs"/>
              </a:rPr>
              <a:t>only</a:t>
            </a:r>
            <a:r>
              <a:rPr lang="fr-CH" sz="1200" kern="1200" dirty="0" smtClean="0">
                <a:solidFill>
                  <a:schemeClr val="tx1"/>
                </a:solidFill>
                <a:effectLst/>
                <a:latin typeface="+mn-lt"/>
                <a:ea typeface="+mn-ea"/>
                <a:cs typeface="+mn-cs"/>
              </a:rPr>
              <a:t>’ arbitrations possible (</a:t>
            </a:r>
            <a:r>
              <a:rPr lang="fr-CH" sz="1200" u="sng" kern="1200" dirty="0" smtClean="0">
                <a:solidFill>
                  <a:schemeClr val="tx1"/>
                </a:solidFill>
                <a:effectLst/>
                <a:latin typeface="+mn-lt"/>
                <a:ea typeface="+mn-ea"/>
                <a:cs typeface="+mn-cs"/>
              </a:rPr>
              <a:t>Article 15(2)</a:t>
            </a:r>
            <a:r>
              <a:rPr lang="fr-CH" sz="1200" kern="1200" dirty="0" smtClean="0">
                <a:solidFill>
                  <a:schemeClr val="tx1"/>
                </a:solidFill>
                <a:effectLst/>
                <a:latin typeface="+mn-lt"/>
                <a:ea typeface="+mn-ea"/>
                <a:cs typeface="+mn-cs"/>
              </a:rPr>
              <a:t>),</a:t>
            </a:r>
            <a:endParaRPr lang="de-CH" sz="1200" kern="1200" dirty="0" smtClean="0">
              <a:solidFill>
                <a:schemeClr val="tx1"/>
              </a:solidFill>
              <a:effectLst/>
              <a:latin typeface="+mn-lt"/>
              <a:ea typeface="+mn-ea"/>
              <a:cs typeface="+mn-cs"/>
            </a:endParaRPr>
          </a:p>
          <a:p>
            <a:pPr marL="628650" lvl="1" indent="-171450">
              <a:buFont typeface="Arial" pitchFamily="34" charset="0"/>
              <a:buChar char="•"/>
            </a:pPr>
            <a:r>
              <a:rPr lang="en-GB" sz="1200" kern="1200" dirty="0" smtClean="0">
                <a:solidFill>
                  <a:schemeClr val="tx1"/>
                </a:solidFill>
                <a:effectLst/>
                <a:latin typeface="+mn-lt"/>
                <a:ea typeface="+mn-ea"/>
                <a:cs typeface="+mn-cs"/>
              </a:rPr>
              <a:t>Expedited Procedure for cases with aggregate amount in dispute of less than CHF 1 million or upon opting-in by the parties (</a:t>
            </a:r>
            <a:r>
              <a:rPr lang="en-GB" sz="1200" u="sng" kern="1200" dirty="0" smtClean="0">
                <a:solidFill>
                  <a:schemeClr val="tx1"/>
                </a:solidFill>
                <a:effectLst/>
                <a:latin typeface="+mn-lt"/>
                <a:ea typeface="+mn-ea"/>
                <a:cs typeface="+mn-cs"/>
              </a:rPr>
              <a:t>Article 42</a:t>
            </a:r>
            <a:r>
              <a:rPr lang="en-GB" sz="1200" kern="1200" dirty="0" smtClean="0">
                <a:solidFill>
                  <a:schemeClr val="tx1"/>
                </a:solidFill>
                <a:effectLst/>
                <a:latin typeface="+mn-lt"/>
                <a:ea typeface="+mn-ea"/>
                <a:cs typeface="+mn-cs"/>
              </a:rPr>
              <a:t>).</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kern="1200" dirty="0" smtClean="0">
                <a:solidFill>
                  <a:schemeClr val="tx1"/>
                </a:solidFill>
                <a:effectLst/>
                <a:latin typeface="+mn-lt"/>
                <a:ea typeface="+mn-ea"/>
                <a:cs typeface="+mn-cs"/>
              </a:rPr>
              <a:t>[less relevant] Revised provisions on joinder and consolidation (to be addressed separately), amendments to Article 3 as discussed and increased supervisory powers of the Court serve same purpose.</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kern="1200" dirty="0" smtClean="0">
                <a:solidFill>
                  <a:schemeClr val="tx1"/>
                </a:solidFill>
                <a:effectLst/>
                <a:latin typeface="+mn-lt"/>
                <a:ea typeface="+mn-ea"/>
                <a:cs typeface="+mn-cs"/>
              </a:rPr>
              <a:t>As regards conduct of proceedings by arbitral tribunal, Working Group was cautious not to unduly interfere with autonomy of parties and tribunals or the flexibility inherent in the process. </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kern="1200" dirty="0" smtClean="0">
                <a:solidFill>
                  <a:schemeClr val="tx1"/>
                </a:solidFill>
                <a:effectLst/>
                <a:latin typeface="+mn-lt"/>
                <a:ea typeface="+mn-ea"/>
                <a:cs typeface="+mn-cs"/>
              </a:rPr>
              <a:t>Working Group refrained from proposing, let alone imposing, any case management techniques on parties or tribunals, save for the established provisional timetable (Article 15(3)) and the increasingly accepted settlement facilitation by arbitral tribunals upon agreement by the parties (Article 15(8)).</a:t>
            </a:r>
          </a:p>
          <a:p>
            <a:pPr marL="0" lvl="0" indent="0">
              <a:buFont typeface="Arial" pitchFamily="34" charset="0"/>
              <a:buNone/>
            </a:pPr>
            <a:endParaRPr lang="en-GB" sz="1200" kern="1200" dirty="0" smtClean="0">
              <a:solidFill>
                <a:schemeClr val="tx1"/>
              </a:solidFill>
              <a:effectLst/>
              <a:latin typeface="+mn-lt"/>
              <a:ea typeface="+mn-ea"/>
              <a:cs typeface="+mn-cs"/>
            </a:endParaRPr>
          </a:p>
          <a:p>
            <a:pPr marL="0" lvl="0" indent="0">
              <a:buFont typeface="Arial" pitchFamily="34" charset="0"/>
              <a:buNone/>
            </a:pPr>
            <a:r>
              <a:rPr lang="en-GB" sz="1200" b="1" kern="1200" dirty="0" smtClean="0">
                <a:solidFill>
                  <a:schemeClr val="tx1"/>
                </a:solidFill>
                <a:effectLst/>
                <a:latin typeface="+mn-lt"/>
                <a:ea typeface="+mn-ea"/>
                <a:cs typeface="+mn-cs"/>
              </a:rPr>
              <a:t>Good faith:</a:t>
            </a:r>
          </a:p>
          <a:p>
            <a:pPr marL="171450" lvl="0" indent="-171450">
              <a:buFont typeface="Arial" pitchFamily="34" charset="0"/>
              <a:buChar char="•"/>
            </a:pPr>
            <a:r>
              <a:rPr lang="en-GB" sz="1200" kern="1200" dirty="0" smtClean="0">
                <a:solidFill>
                  <a:schemeClr val="tx1"/>
                </a:solidFill>
                <a:effectLst/>
                <a:latin typeface="+mn-lt"/>
                <a:ea typeface="+mn-ea"/>
                <a:cs typeface="+mn-cs"/>
              </a:rPr>
              <a:t>Obligation to act in good faith generally accepted principle.</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kern="1200" dirty="0" smtClean="0">
                <a:solidFill>
                  <a:schemeClr val="tx1"/>
                </a:solidFill>
                <a:effectLst/>
                <a:latin typeface="+mn-lt"/>
                <a:ea typeface="+mn-ea"/>
                <a:cs typeface="+mn-cs"/>
              </a:rPr>
              <a:t>Amended </a:t>
            </a:r>
            <a:r>
              <a:rPr lang="en-GB" sz="1200" u="sng" kern="1200" dirty="0" smtClean="0">
                <a:solidFill>
                  <a:schemeClr val="tx1"/>
                </a:solidFill>
                <a:effectLst/>
                <a:latin typeface="+mn-lt"/>
                <a:ea typeface="+mn-ea"/>
                <a:cs typeface="+mn-cs"/>
              </a:rPr>
              <a:t>Article 15(7)</a:t>
            </a:r>
            <a:r>
              <a:rPr lang="en-GB" sz="1200" kern="1200" dirty="0" smtClean="0">
                <a:solidFill>
                  <a:schemeClr val="tx1"/>
                </a:solidFill>
                <a:effectLst/>
                <a:latin typeface="+mn-lt"/>
                <a:ea typeface="+mn-ea"/>
                <a:cs typeface="+mn-cs"/>
              </a:rPr>
              <a:t> clarifies that contributions to efficient proceedings and avoidance of unnecessary delays and costs are manifestations of principle of good faith.</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kern="1200" dirty="0" smtClean="0">
                <a:solidFill>
                  <a:schemeClr val="tx1"/>
                </a:solidFill>
                <a:effectLst/>
                <a:latin typeface="+mn-lt"/>
                <a:ea typeface="+mn-ea"/>
                <a:cs typeface="+mn-cs"/>
              </a:rPr>
              <a:t>Explicit mention of this duty underscores increased amount of attention that issue is being given by arbitration users and reflects efforts made by the Swiss Chambers’ Arbitration Institution to improve the conduct of arbitral proceedings.</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kern="1200" dirty="0" smtClean="0">
                <a:solidFill>
                  <a:schemeClr val="tx1"/>
                </a:solidFill>
                <a:effectLst/>
                <a:latin typeface="+mn-lt"/>
                <a:ea typeface="+mn-ea"/>
                <a:cs typeface="+mn-cs"/>
              </a:rPr>
              <a:t>Arbitral tribunal may increasingly take this element into consideration when deciding how costs are to be allocated (Art. 40(1-2)) (compare also Article 9(7) IBA Rules).</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kern="1200" dirty="0" smtClean="0">
                <a:solidFill>
                  <a:schemeClr val="tx1"/>
                </a:solidFill>
                <a:effectLst/>
                <a:latin typeface="+mn-lt"/>
                <a:ea typeface="+mn-ea"/>
                <a:cs typeface="+mn-cs"/>
              </a:rPr>
              <a:t>[less relevant] Selective amendments to Articles 15(7), 18(3), 19(2), 29(1), and 30 make more explicit that a party’s right to be heard pursuant to Article 15(1) does not entail a right to present its case regardless of the stage of the proceedings.</a:t>
            </a:r>
          </a:p>
          <a:p>
            <a:pPr marL="171450" lvl="0" indent="-171450">
              <a:buFont typeface="Arial" pitchFamily="34" charset="0"/>
              <a:buChar char="•"/>
            </a:pPr>
            <a:endParaRPr lang="en-GB" sz="1200" kern="1200" dirty="0" smtClean="0">
              <a:solidFill>
                <a:schemeClr val="tx1"/>
              </a:solidFill>
              <a:effectLst/>
              <a:latin typeface="+mn-lt"/>
              <a:ea typeface="+mn-ea"/>
              <a:cs typeface="+mn-cs"/>
            </a:endParaRPr>
          </a:p>
          <a:p>
            <a:pPr marL="0" lvl="0" indent="0">
              <a:buFont typeface="Arial" pitchFamily="34" charset="0"/>
              <a:buNone/>
            </a:pPr>
            <a:r>
              <a:rPr lang="en-GB" sz="1200" b="1" kern="1200" dirty="0" smtClean="0">
                <a:solidFill>
                  <a:schemeClr val="tx1"/>
                </a:solidFill>
                <a:effectLst/>
                <a:latin typeface="+mn-lt"/>
                <a:ea typeface="+mn-ea"/>
                <a:cs typeface="+mn-cs"/>
              </a:rPr>
              <a:t>Settlement facilitation</a:t>
            </a:r>
          </a:p>
          <a:p>
            <a:pPr marL="171450" lvl="0" indent="-171450">
              <a:buFont typeface="Arial" pitchFamily="34" charset="0"/>
              <a:buChar char="•"/>
            </a:pPr>
            <a:r>
              <a:rPr lang="en-GB" sz="1200" kern="1200" dirty="0" smtClean="0">
                <a:solidFill>
                  <a:schemeClr val="tx1"/>
                </a:solidFill>
                <a:effectLst/>
                <a:latin typeface="+mn-lt"/>
                <a:ea typeface="+mn-ea"/>
                <a:cs typeface="+mn-cs"/>
              </a:rPr>
              <a:t>[less relevant] The arbitral tribunal should consider informing the parties that they are free to settle all or part of the dispute at any time during the course of the proceedings. </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kern="1200" dirty="0" smtClean="0">
                <a:solidFill>
                  <a:schemeClr val="tx1"/>
                </a:solidFill>
                <a:effectLst/>
                <a:latin typeface="+mn-lt"/>
                <a:ea typeface="+mn-ea"/>
                <a:cs typeface="+mn-cs"/>
              </a:rPr>
              <a:t>[less relevant] Parties may request tribunal to suspend the arbitration proceedings for a specific period of time while settlement discussions take place. </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kern="1200" dirty="0" smtClean="0">
                <a:solidFill>
                  <a:schemeClr val="tx1"/>
                </a:solidFill>
                <a:effectLst/>
                <a:latin typeface="+mn-lt"/>
                <a:ea typeface="+mn-ea"/>
                <a:cs typeface="+mn-cs"/>
              </a:rPr>
              <a:t>[less relevant] It may be advisable for tribunal to schedule proceedings in a way that facilitates the continuation or initiation of settlement negotiations (ICC Techniques </a:t>
            </a:r>
            <a:r>
              <a:rPr lang="en-GB" sz="1200" kern="1200" dirty="0" err="1" smtClean="0">
                <a:solidFill>
                  <a:schemeClr val="tx1"/>
                </a:solidFill>
                <a:effectLst/>
                <a:latin typeface="+mn-lt"/>
                <a:ea typeface="+mn-ea"/>
                <a:cs typeface="+mn-cs"/>
              </a:rPr>
              <a:t>para</a:t>
            </a:r>
            <a:r>
              <a:rPr lang="en-GB" sz="1200" kern="1200" dirty="0" smtClean="0">
                <a:solidFill>
                  <a:schemeClr val="tx1"/>
                </a:solidFill>
                <a:effectLst/>
                <a:latin typeface="+mn-lt"/>
                <a:ea typeface="+mn-ea"/>
                <a:cs typeface="+mn-cs"/>
              </a:rPr>
              <a:t>. 43; UNCITRAL Notes </a:t>
            </a:r>
            <a:r>
              <a:rPr lang="en-GB" sz="1200" kern="1200" dirty="0" err="1" smtClean="0">
                <a:solidFill>
                  <a:schemeClr val="tx1"/>
                </a:solidFill>
                <a:effectLst/>
                <a:latin typeface="+mn-lt"/>
                <a:ea typeface="+mn-ea"/>
                <a:cs typeface="+mn-cs"/>
              </a:rPr>
              <a:t>para</a:t>
            </a:r>
            <a:r>
              <a:rPr lang="en-GB" sz="1200" kern="1200" dirty="0" smtClean="0">
                <a:solidFill>
                  <a:schemeClr val="tx1"/>
                </a:solidFill>
                <a:effectLst/>
                <a:latin typeface="+mn-lt"/>
                <a:ea typeface="+mn-ea"/>
                <a:cs typeface="+mn-cs"/>
              </a:rPr>
              <a:t>. 47).</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kern="1200" dirty="0" smtClean="0">
                <a:solidFill>
                  <a:schemeClr val="tx1"/>
                </a:solidFill>
                <a:effectLst/>
                <a:latin typeface="+mn-lt"/>
                <a:ea typeface="+mn-ea"/>
                <a:cs typeface="+mn-cs"/>
              </a:rPr>
              <a:t>Attitudes differ as to whether it was appropriate for arbitral tribunals to raise the possibility of settlement. In Switzerland, particularly in the German-speaking part, settlement facilitation by arbitral tribunals has a long tradition. </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kern="1200" dirty="0" smtClean="0">
                <a:solidFill>
                  <a:schemeClr val="tx1"/>
                </a:solidFill>
                <a:effectLst/>
                <a:latin typeface="+mn-lt"/>
                <a:ea typeface="+mn-ea"/>
                <a:cs typeface="+mn-cs"/>
              </a:rPr>
              <a:t>Concept has won greater international acceptance recently</a:t>
            </a:r>
            <a:endParaRPr lang="de-CH" sz="1200" kern="1200" dirty="0" smtClean="0">
              <a:solidFill>
                <a:schemeClr val="tx1"/>
              </a:solidFill>
              <a:effectLst/>
              <a:latin typeface="+mn-lt"/>
              <a:ea typeface="+mn-ea"/>
              <a:cs typeface="+mn-cs"/>
            </a:endParaRPr>
          </a:p>
          <a:p>
            <a:pPr marL="628650" lvl="1" indent="-171450">
              <a:buFont typeface="Arial" pitchFamily="34" charset="0"/>
              <a:buChar char="•"/>
            </a:pPr>
            <a:r>
              <a:rPr lang="en-GB" sz="1200" u="sng" kern="1200" dirty="0" smtClean="0">
                <a:solidFill>
                  <a:schemeClr val="tx1"/>
                </a:solidFill>
                <a:effectLst/>
                <a:latin typeface="+mn-lt"/>
                <a:ea typeface="+mn-ea"/>
                <a:cs typeface="+mn-cs"/>
              </a:rPr>
              <a:t>CEDR Rules</a:t>
            </a:r>
            <a:endParaRPr lang="de-CH" sz="1200" kern="1200" dirty="0" smtClean="0">
              <a:solidFill>
                <a:schemeClr val="tx1"/>
              </a:solidFill>
              <a:effectLst/>
              <a:latin typeface="+mn-lt"/>
              <a:ea typeface="+mn-ea"/>
              <a:cs typeface="+mn-cs"/>
            </a:endParaRPr>
          </a:p>
          <a:p>
            <a:pPr marL="628650" lvl="1" indent="-171450">
              <a:buFont typeface="Arial" pitchFamily="34" charset="0"/>
              <a:buChar char="•"/>
            </a:pPr>
            <a:r>
              <a:rPr lang="en-GB" sz="1200" kern="1200" dirty="0" smtClean="0">
                <a:solidFill>
                  <a:schemeClr val="tx1"/>
                </a:solidFill>
                <a:effectLst/>
                <a:latin typeface="+mn-lt"/>
                <a:ea typeface="+mn-ea"/>
                <a:cs typeface="+mn-cs"/>
              </a:rPr>
              <a:t>the </a:t>
            </a:r>
            <a:r>
              <a:rPr lang="en-GB" sz="1200" u="sng" kern="1200" dirty="0" smtClean="0">
                <a:solidFill>
                  <a:schemeClr val="tx1"/>
                </a:solidFill>
                <a:effectLst/>
                <a:latin typeface="+mn-lt"/>
                <a:ea typeface="+mn-ea"/>
                <a:cs typeface="+mn-cs"/>
              </a:rPr>
              <a:t>IBA Guidelines General Standard (4)</a:t>
            </a:r>
            <a:endParaRPr lang="de-CH" sz="1200" kern="1200" dirty="0" smtClean="0">
              <a:solidFill>
                <a:schemeClr val="tx1"/>
              </a:solidFill>
              <a:effectLst/>
              <a:latin typeface="+mn-lt"/>
              <a:ea typeface="+mn-ea"/>
              <a:cs typeface="+mn-cs"/>
            </a:endParaRPr>
          </a:p>
          <a:p>
            <a:pPr marL="628650" lvl="1" indent="-171450">
              <a:buFont typeface="Arial" pitchFamily="34" charset="0"/>
              <a:buChar char="•"/>
            </a:pPr>
            <a:r>
              <a:rPr lang="fr-CH" sz="1200" kern="1200" dirty="0" smtClean="0">
                <a:solidFill>
                  <a:schemeClr val="tx1"/>
                </a:solidFill>
                <a:effectLst/>
                <a:latin typeface="+mn-lt"/>
                <a:ea typeface="+mn-ea"/>
                <a:cs typeface="+mn-cs"/>
              </a:rPr>
              <a:t>ICC </a:t>
            </a:r>
            <a:r>
              <a:rPr lang="fr-CH" sz="1200" kern="1200" dirty="0" err="1" smtClean="0">
                <a:solidFill>
                  <a:schemeClr val="tx1"/>
                </a:solidFill>
                <a:effectLst/>
                <a:latin typeface="+mn-lt"/>
                <a:ea typeface="+mn-ea"/>
                <a:cs typeface="+mn-cs"/>
              </a:rPr>
              <a:t>Rules</a:t>
            </a:r>
            <a:r>
              <a:rPr lang="fr-CH" sz="1200" kern="1200" dirty="0" smtClean="0">
                <a:solidFill>
                  <a:schemeClr val="tx1"/>
                </a:solidFill>
                <a:effectLst/>
                <a:latin typeface="+mn-lt"/>
                <a:ea typeface="+mn-ea"/>
                <a:cs typeface="+mn-cs"/>
              </a:rPr>
              <a:t> 2012 : compare ICC Techniques para. </a:t>
            </a:r>
            <a:r>
              <a:rPr lang="en-GB" sz="1200" kern="1200" dirty="0" smtClean="0">
                <a:solidFill>
                  <a:schemeClr val="tx1"/>
                </a:solidFill>
                <a:effectLst/>
                <a:latin typeface="+mn-lt"/>
                <a:ea typeface="+mn-ea"/>
                <a:cs typeface="+mn-cs"/>
              </a:rPr>
              <a:t>43 (2007) [no mentioning of settlement facilitation by tribunal itself] with Appendix IV </a:t>
            </a:r>
            <a:r>
              <a:rPr lang="en-GB" sz="1200" kern="1200" dirty="0" err="1" smtClean="0">
                <a:solidFill>
                  <a:schemeClr val="tx1"/>
                </a:solidFill>
                <a:effectLst/>
                <a:latin typeface="+mn-lt"/>
                <a:ea typeface="+mn-ea"/>
                <a:cs typeface="+mn-cs"/>
              </a:rPr>
              <a:t>para</a:t>
            </a:r>
            <a:r>
              <a:rPr lang="en-GB" sz="1200" kern="1200" dirty="0" smtClean="0">
                <a:solidFill>
                  <a:schemeClr val="tx1"/>
                </a:solidFill>
                <a:effectLst/>
                <a:latin typeface="+mn-lt"/>
                <a:ea typeface="+mn-ea"/>
                <a:cs typeface="+mn-cs"/>
              </a:rPr>
              <a:t>. h) (ii) ICC Rules</a:t>
            </a:r>
            <a:endParaRPr lang="de-CH" sz="1200" kern="1200" dirty="0" smtClean="0">
              <a:solidFill>
                <a:schemeClr val="tx1"/>
              </a:solidFill>
              <a:effectLst/>
              <a:latin typeface="+mn-lt"/>
              <a:ea typeface="+mn-ea"/>
              <a:cs typeface="+mn-cs"/>
            </a:endParaRPr>
          </a:p>
          <a:p>
            <a:pPr marL="914400" lvl="2" indent="0">
              <a:buFont typeface="Arial" pitchFamily="34" charset="0"/>
              <a:buNone/>
            </a:pPr>
            <a:r>
              <a:rPr lang="en-GB" sz="1200" i="1" kern="1200" dirty="0" smtClean="0">
                <a:solidFill>
                  <a:schemeClr val="tx1"/>
                </a:solidFill>
                <a:effectLst/>
                <a:latin typeface="+mn-lt"/>
                <a:ea typeface="+mn-ea"/>
                <a:cs typeface="+mn-cs"/>
              </a:rPr>
              <a:t>Where agreed between the parties and the arbitral tribunal, the arbitral tribunal may take steps to facilitate settlement of the dispute, provided that every effort is made to ensure that any subsequent award is enforceable at law.</a:t>
            </a:r>
            <a:endParaRPr lang="de-CH" sz="1200" kern="1200" dirty="0" smtClean="0">
              <a:solidFill>
                <a:schemeClr val="tx1"/>
              </a:solidFill>
              <a:effectLst/>
              <a:latin typeface="+mn-lt"/>
              <a:ea typeface="+mn-ea"/>
              <a:cs typeface="+mn-cs"/>
            </a:endParaRPr>
          </a:p>
          <a:p>
            <a:pPr marL="171450" indent="-171450">
              <a:buFont typeface="Arial" pitchFamily="34" charset="0"/>
              <a:buChar char="•"/>
            </a:pPr>
            <a:r>
              <a:rPr lang="en-GB" sz="1200" kern="1200" dirty="0" smtClean="0">
                <a:solidFill>
                  <a:schemeClr val="tx1"/>
                </a:solidFill>
                <a:effectLst/>
                <a:latin typeface="+mn-lt"/>
                <a:ea typeface="+mn-ea"/>
                <a:cs typeface="+mn-cs"/>
              </a:rPr>
              <a:t> </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u="sng" kern="1200" dirty="0" smtClean="0">
                <a:solidFill>
                  <a:schemeClr val="tx1"/>
                </a:solidFill>
                <a:effectLst/>
                <a:latin typeface="+mn-lt"/>
                <a:ea typeface="+mn-ea"/>
                <a:cs typeface="+mn-cs"/>
              </a:rPr>
              <a:t>Article 15(8)</a:t>
            </a:r>
            <a:r>
              <a:rPr lang="en-GB" sz="1200" kern="1200" dirty="0" smtClean="0">
                <a:solidFill>
                  <a:schemeClr val="tx1"/>
                </a:solidFill>
                <a:effectLst/>
                <a:latin typeface="+mn-lt"/>
                <a:ea typeface="+mn-ea"/>
                <a:cs typeface="+mn-cs"/>
              </a:rPr>
              <a:t> now expressly foresees such possibility if agreed by the Parties.</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kern="1200" dirty="0" smtClean="0">
                <a:solidFill>
                  <a:schemeClr val="tx1"/>
                </a:solidFill>
                <a:effectLst/>
                <a:latin typeface="+mn-lt"/>
                <a:ea typeface="+mn-ea"/>
                <a:cs typeface="+mn-cs"/>
              </a:rPr>
              <a:t>Provision makes clear that mere participation in, or knowledge acquired during, agreed facilitation of a settlement does not </a:t>
            </a:r>
            <a:r>
              <a:rPr lang="en-GB" sz="1200" i="1" kern="1200" dirty="0" err="1" smtClean="0">
                <a:solidFill>
                  <a:schemeClr val="tx1"/>
                </a:solidFill>
                <a:effectLst/>
                <a:latin typeface="+mn-lt"/>
                <a:ea typeface="+mn-ea"/>
                <a:cs typeface="+mn-cs"/>
              </a:rPr>
              <a:t>eo</a:t>
            </a:r>
            <a:r>
              <a:rPr lang="en-GB" sz="1200" i="1" kern="1200" dirty="0" smtClean="0">
                <a:solidFill>
                  <a:schemeClr val="tx1"/>
                </a:solidFill>
                <a:effectLst/>
                <a:latin typeface="+mn-lt"/>
                <a:ea typeface="+mn-ea"/>
                <a:cs typeface="+mn-cs"/>
              </a:rPr>
              <a:t> ipso </a:t>
            </a:r>
            <a:r>
              <a:rPr lang="en-GB" sz="1200" kern="1200" dirty="0" smtClean="0">
                <a:solidFill>
                  <a:schemeClr val="tx1"/>
                </a:solidFill>
                <a:effectLst/>
                <a:latin typeface="+mn-lt"/>
                <a:ea typeface="+mn-ea"/>
                <a:cs typeface="+mn-cs"/>
              </a:rPr>
              <a:t>disqualify an arbitrator, and that parties’ agreement to steps intended to facilitate settlement constitutes a waiver of right to challenge an arbitrator.</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kern="1200" dirty="0" smtClean="0">
                <a:solidFill>
                  <a:schemeClr val="tx1"/>
                </a:solidFill>
                <a:effectLst/>
                <a:latin typeface="+mn-lt"/>
                <a:ea typeface="+mn-ea"/>
                <a:cs typeface="+mn-cs"/>
              </a:rPr>
              <a:t>Arbitrator’s obligation to disclose and to be impartial is on-going (</a:t>
            </a:r>
            <a:r>
              <a:rPr lang="en-GB" sz="1200" u="sng" kern="1200" dirty="0" smtClean="0">
                <a:solidFill>
                  <a:schemeClr val="tx1"/>
                </a:solidFill>
                <a:effectLst/>
                <a:latin typeface="+mn-lt"/>
                <a:ea typeface="+mn-ea"/>
                <a:cs typeface="+mn-cs"/>
              </a:rPr>
              <a:t>Articles 9(1) and (2)</a:t>
            </a:r>
            <a:r>
              <a:rPr lang="en-GB" sz="1200"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sym typeface="Wingdings"/>
              </a:rPr>
              <a:t></a:t>
            </a:r>
            <a:r>
              <a:rPr lang="en-GB" sz="1200" kern="1200" dirty="0" smtClean="0">
                <a:solidFill>
                  <a:schemeClr val="tx1"/>
                </a:solidFill>
                <a:effectLst/>
                <a:latin typeface="+mn-lt"/>
                <a:ea typeface="+mn-ea"/>
                <a:cs typeface="+mn-cs"/>
              </a:rPr>
              <a:t> arbitrator should disclose, or even resign, if, as a consequence of  involvement in settlement facilitation, arbitrator develops doubts as to his or her impartiality in the further course of the arbitration (</a:t>
            </a:r>
            <a:r>
              <a:rPr lang="en-GB" sz="1200" u="sng" kern="1200" dirty="0" smtClean="0">
                <a:solidFill>
                  <a:schemeClr val="tx1"/>
                </a:solidFill>
                <a:effectLst/>
                <a:latin typeface="+mn-lt"/>
                <a:ea typeface="+mn-ea"/>
                <a:cs typeface="+mn-cs"/>
              </a:rPr>
              <a:t>IBA Guidelines General Standard (4)</a:t>
            </a:r>
            <a:r>
              <a:rPr lang="en-GB" sz="1200" kern="1200" dirty="0" smtClean="0">
                <a:solidFill>
                  <a:schemeClr val="tx1"/>
                </a:solidFill>
                <a:effectLst/>
                <a:latin typeface="+mn-lt"/>
                <a:ea typeface="+mn-ea"/>
                <a:cs typeface="+mn-cs"/>
              </a:rPr>
              <a:t>; </a:t>
            </a:r>
            <a:r>
              <a:rPr lang="en-GB" sz="1200" u="sng" kern="1200" dirty="0" smtClean="0">
                <a:solidFill>
                  <a:schemeClr val="tx1"/>
                </a:solidFill>
                <a:effectLst/>
                <a:latin typeface="+mn-lt"/>
                <a:ea typeface="+mn-ea"/>
                <a:cs typeface="+mn-cs"/>
              </a:rPr>
              <a:t>Article 7(1) CEDR Rules</a:t>
            </a:r>
            <a:r>
              <a:rPr lang="en-GB" sz="1200" kern="1200" dirty="0" smtClean="0">
                <a:solidFill>
                  <a:schemeClr val="tx1"/>
                </a:solidFill>
                <a:effectLst/>
                <a:latin typeface="+mn-lt"/>
                <a:ea typeface="+mn-ea"/>
                <a:cs typeface="+mn-cs"/>
              </a:rPr>
              <a:t>).</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endParaRPr lang="de-CH" sz="1200" kern="1200" dirty="0" smtClean="0">
              <a:solidFill>
                <a:schemeClr val="tx1"/>
              </a:solidFill>
              <a:effectLst/>
              <a:latin typeface="+mn-lt"/>
              <a:ea typeface="+mn-ea"/>
              <a:cs typeface="+mn-cs"/>
            </a:endParaRPr>
          </a:p>
          <a:p>
            <a:pPr marL="171450" lvl="0" indent="-171450">
              <a:buFont typeface="Arial" pitchFamily="34" charset="0"/>
              <a:buChar char="•"/>
            </a:pPr>
            <a:endParaRPr lang="de-CH" sz="1200" kern="1200" dirty="0" smtClean="0">
              <a:solidFill>
                <a:schemeClr val="tx1"/>
              </a:solidFill>
              <a:effectLst/>
              <a:latin typeface="+mn-lt"/>
              <a:ea typeface="+mn-ea"/>
              <a:cs typeface="+mn-cs"/>
            </a:endParaRPr>
          </a:p>
          <a:p>
            <a:endParaRPr lang="de-CH" dirty="0"/>
          </a:p>
        </p:txBody>
      </p:sp>
      <p:sp>
        <p:nvSpPr>
          <p:cNvPr id="4" name="Foliennummernplatzhalter 3"/>
          <p:cNvSpPr>
            <a:spLocks noGrp="1"/>
          </p:cNvSpPr>
          <p:nvPr>
            <p:ph type="sldNum" sz="quarter" idx="10"/>
          </p:nvPr>
        </p:nvSpPr>
        <p:spPr/>
        <p:txBody>
          <a:bodyPr/>
          <a:lstStyle/>
          <a:p>
            <a:fld id="{1D448F34-023C-44CE-AEC5-926D2344394F}" type="slidenum">
              <a:rPr lang="de-CH" smtClean="0"/>
              <a:pPr/>
              <a:t>14</a:t>
            </a:fld>
            <a:endParaRPr lang="de-CH"/>
          </a:p>
        </p:txBody>
      </p:sp>
    </p:spTree>
    <p:extLst>
      <p:ext uri="{BB962C8B-B14F-4D97-AF65-F5344CB8AC3E}">
        <p14:creationId xmlns:p14="http://schemas.microsoft.com/office/powerpoint/2010/main" xmlns="" val="36165748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lvl="0" indent="0">
              <a:buFont typeface="Arial" pitchFamily="34" charset="0"/>
              <a:buNone/>
            </a:pPr>
            <a:r>
              <a:rPr lang="en-GB" sz="1200" b="1" kern="1200" dirty="0" smtClean="0">
                <a:solidFill>
                  <a:schemeClr val="tx1"/>
                </a:solidFill>
                <a:effectLst/>
                <a:latin typeface="+mn-lt"/>
                <a:ea typeface="+mn-ea"/>
                <a:cs typeface="+mn-cs"/>
              </a:rPr>
              <a:t>Providing</a:t>
            </a:r>
            <a:r>
              <a:rPr lang="en-GB" sz="1200" b="1" kern="1200" baseline="0" dirty="0" smtClean="0">
                <a:solidFill>
                  <a:schemeClr val="tx1"/>
                </a:solidFill>
                <a:effectLst/>
                <a:latin typeface="+mn-lt"/>
                <a:ea typeface="+mn-ea"/>
                <a:cs typeface="+mn-cs"/>
              </a:rPr>
              <a:t> of evidence</a:t>
            </a:r>
            <a:endParaRPr lang="en-GB" sz="1200" b="1" kern="1200" dirty="0" smtClean="0">
              <a:solidFill>
                <a:schemeClr val="tx1"/>
              </a:solidFill>
              <a:effectLst/>
              <a:latin typeface="+mn-lt"/>
              <a:ea typeface="+mn-ea"/>
              <a:cs typeface="+mn-cs"/>
            </a:endParaRPr>
          </a:p>
          <a:p>
            <a:pPr marL="171450" lvl="0" indent="-171450">
              <a:buFont typeface="Arial" pitchFamily="34" charset="0"/>
              <a:buChar char="•"/>
            </a:pPr>
            <a:r>
              <a:rPr lang="en-GB" sz="1200" kern="1200" dirty="0" smtClean="0">
                <a:solidFill>
                  <a:schemeClr val="tx1"/>
                </a:solidFill>
                <a:effectLst/>
                <a:latin typeface="+mn-lt"/>
                <a:ea typeface="+mn-ea"/>
                <a:cs typeface="+mn-cs"/>
              </a:rPr>
              <a:t>UNCITRAL Rules do not require Claimant to annex all documents and other evidence on which it relies to Statement of Claim. </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u="sng" kern="1200" dirty="0" smtClean="0">
                <a:solidFill>
                  <a:schemeClr val="tx1"/>
                </a:solidFill>
                <a:effectLst/>
                <a:latin typeface="+mn-lt"/>
                <a:ea typeface="+mn-ea"/>
                <a:cs typeface="+mn-cs"/>
              </a:rPr>
              <a:t>Articles 18(3) and 19(2)(</a:t>
            </a:r>
            <a:r>
              <a:rPr lang="en-GB" sz="1200" i="1" u="sng" kern="1200" dirty="0" smtClean="0">
                <a:solidFill>
                  <a:schemeClr val="tx1"/>
                </a:solidFill>
                <a:effectLst/>
                <a:latin typeface="+mn-lt"/>
                <a:ea typeface="+mn-ea"/>
                <a:cs typeface="+mn-cs"/>
              </a:rPr>
              <a:t>in fine</a:t>
            </a:r>
            <a:r>
              <a:rPr lang="en-GB" sz="1200" u="sng" kern="1200" dirty="0" smtClean="0">
                <a:solidFill>
                  <a:schemeClr val="tx1"/>
                </a:solidFill>
                <a:effectLst/>
                <a:latin typeface="+mn-lt"/>
                <a:ea typeface="+mn-ea"/>
                <a:cs typeface="+mn-cs"/>
              </a:rPr>
              <a:t>)</a:t>
            </a:r>
            <a:r>
              <a:rPr lang="en-GB" sz="1200" kern="1200" dirty="0" smtClean="0">
                <a:solidFill>
                  <a:schemeClr val="tx1"/>
                </a:solidFill>
                <a:effectLst/>
                <a:latin typeface="+mn-lt"/>
                <a:ea typeface="+mn-ea"/>
                <a:cs typeface="+mn-cs"/>
              </a:rPr>
              <a:t>: Drafters of Swiss Rules intended to promote efficiency of proceedings by making sure that Respondent and arbitral tribunal receive documentary evidence on which Claimant relies as soon and as early as possible.</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kern="1200" dirty="0" smtClean="0">
                <a:solidFill>
                  <a:schemeClr val="tx1"/>
                </a:solidFill>
                <a:effectLst/>
                <a:latin typeface="+mn-lt"/>
                <a:ea typeface="+mn-ea"/>
                <a:cs typeface="+mn-cs"/>
              </a:rPr>
              <a:t>Similarly, Statement of Defence shall be accompanied not only by </a:t>
            </a:r>
            <a:r>
              <a:rPr lang="en-GB" sz="1200" i="1" kern="1200" dirty="0" smtClean="0">
                <a:solidFill>
                  <a:schemeClr val="tx1"/>
                </a:solidFill>
                <a:effectLst/>
                <a:latin typeface="+mn-lt"/>
                <a:ea typeface="+mn-ea"/>
                <a:cs typeface="+mn-cs"/>
              </a:rPr>
              <a:t>"all documents"</a:t>
            </a:r>
            <a:r>
              <a:rPr lang="en-GB" sz="1200" kern="1200" dirty="0" smtClean="0">
                <a:solidFill>
                  <a:schemeClr val="tx1"/>
                </a:solidFill>
                <a:effectLst/>
                <a:latin typeface="+mn-lt"/>
                <a:ea typeface="+mn-ea"/>
                <a:cs typeface="+mn-cs"/>
              </a:rPr>
              <a:t>, but also by all </a:t>
            </a:r>
            <a:r>
              <a:rPr lang="en-GB" sz="1200" i="1" kern="1200" dirty="0" smtClean="0">
                <a:solidFill>
                  <a:schemeClr val="tx1"/>
                </a:solidFill>
                <a:effectLst/>
                <a:latin typeface="+mn-lt"/>
                <a:ea typeface="+mn-ea"/>
                <a:cs typeface="+mn-cs"/>
              </a:rPr>
              <a:t>"other evidence"</a:t>
            </a:r>
            <a:r>
              <a:rPr lang="en-GB" sz="1200" kern="1200" dirty="0" smtClean="0">
                <a:solidFill>
                  <a:schemeClr val="tx1"/>
                </a:solidFill>
                <a:effectLst/>
                <a:latin typeface="+mn-lt"/>
                <a:ea typeface="+mn-ea"/>
                <a:cs typeface="+mn-cs"/>
              </a:rPr>
              <a:t>. </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kern="1200" dirty="0" smtClean="0">
                <a:solidFill>
                  <a:schemeClr val="tx1"/>
                </a:solidFill>
                <a:effectLst/>
                <a:latin typeface="+mn-lt"/>
                <a:ea typeface="+mn-ea"/>
                <a:cs typeface="+mn-cs"/>
              </a:rPr>
              <a:t>Wording "</a:t>
            </a:r>
            <a:r>
              <a:rPr lang="en-GB" sz="1200" i="1" kern="1200" dirty="0" smtClean="0">
                <a:solidFill>
                  <a:schemeClr val="tx1"/>
                </a:solidFill>
                <a:effectLst/>
                <a:latin typeface="+mn-lt"/>
                <a:ea typeface="+mn-ea"/>
                <a:cs typeface="+mn-cs"/>
              </a:rPr>
              <a:t>as a rule</a:t>
            </a:r>
            <a:r>
              <a:rPr lang="en-GB" sz="1200" kern="1200" dirty="0" smtClean="0">
                <a:solidFill>
                  <a:schemeClr val="tx1"/>
                </a:solidFill>
                <a:effectLst/>
                <a:latin typeface="+mn-lt"/>
                <a:ea typeface="+mn-ea"/>
                <a:cs typeface="+mn-cs"/>
              </a:rPr>
              <a:t>" allows for flexibility where needed.</a:t>
            </a:r>
            <a:endParaRPr lang="de-CH" sz="1200" kern="1200" dirty="0" smtClean="0">
              <a:solidFill>
                <a:schemeClr val="tx1"/>
              </a:solidFill>
              <a:effectLst/>
              <a:latin typeface="+mn-lt"/>
              <a:ea typeface="+mn-ea"/>
              <a:cs typeface="+mn-cs"/>
            </a:endParaRPr>
          </a:p>
          <a:p>
            <a:endParaRPr lang="de-CH" dirty="0"/>
          </a:p>
        </p:txBody>
      </p:sp>
      <p:sp>
        <p:nvSpPr>
          <p:cNvPr id="4" name="Foliennummernplatzhalter 3"/>
          <p:cNvSpPr>
            <a:spLocks noGrp="1"/>
          </p:cNvSpPr>
          <p:nvPr>
            <p:ph type="sldNum" sz="quarter" idx="10"/>
          </p:nvPr>
        </p:nvSpPr>
        <p:spPr/>
        <p:txBody>
          <a:bodyPr/>
          <a:lstStyle/>
          <a:p>
            <a:fld id="{1D448F34-023C-44CE-AEC5-926D2344394F}" type="slidenum">
              <a:rPr lang="de-CH" smtClean="0"/>
              <a:pPr/>
              <a:t>15</a:t>
            </a:fld>
            <a:endParaRPr lang="de-CH"/>
          </a:p>
        </p:txBody>
      </p:sp>
    </p:spTree>
    <p:extLst>
      <p:ext uri="{BB962C8B-B14F-4D97-AF65-F5344CB8AC3E}">
        <p14:creationId xmlns:p14="http://schemas.microsoft.com/office/powerpoint/2010/main" xmlns="" val="21031215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1D448F34-023C-44CE-AEC5-926D2344394F}" type="slidenum">
              <a:rPr lang="de-CH" smtClean="0"/>
              <a:pPr/>
              <a:t>16</a:t>
            </a:fld>
            <a:endParaRPr lang="de-CH"/>
          </a:p>
        </p:txBody>
      </p:sp>
    </p:spTree>
    <p:extLst>
      <p:ext uri="{BB962C8B-B14F-4D97-AF65-F5344CB8AC3E}">
        <p14:creationId xmlns:p14="http://schemas.microsoft.com/office/powerpoint/2010/main" xmlns="" val="37108546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1D448F34-023C-44CE-AEC5-926D2344394F}" type="slidenum">
              <a:rPr lang="de-CH" smtClean="0"/>
              <a:pPr/>
              <a:t>17</a:t>
            </a:fld>
            <a:endParaRPr lang="de-CH"/>
          </a:p>
        </p:txBody>
      </p:sp>
    </p:spTree>
    <p:extLst>
      <p:ext uri="{BB962C8B-B14F-4D97-AF65-F5344CB8AC3E}">
        <p14:creationId xmlns:p14="http://schemas.microsoft.com/office/powerpoint/2010/main" xmlns="" val="26362354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1D448F34-023C-44CE-AEC5-926D2344394F}" type="slidenum">
              <a:rPr lang="de-CH" smtClean="0"/>
              <a:pPr/>
              <a:t>18</a:t>
            </a:fld>
            <a:endParaRPr lang="de-CH"/>
          </a:p>
        </p:txBody>
      </p:sp>
    </p:spTree>
    <p:extLst>
      <p:ext uri="{BB962C8B-B14F-4D97-AF65-F5344CB8AC3E}">
        <p14:creationId xmlns:p14="http://schemas.microsoft.com/office/powerpoint/2010/main" xmlns="" val="42321421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lvl="0" indent="-171450">
              <a:buFont typeface="Arial" pitchFamily="34" charset="0"/>
              <a:buChar char="•"/>
            </a:pPr>
            <a:r>
              <a:rPr lang="en-GB" sz="1200" kern="1200" dirty="0" smtClean="0">
                <a:solidFill>
                  <a:schemeClr val="tx1"/>
                </a:solidFill>
                <a:effectLst/>
                <a:latin typeface="+mn-lt"/>
                <a:ea typeface="+mn-ea"/>
                <a:cs typeface="+mn-cs"/>
              </a:rPr>
              <a:t>Article 26 Swiss Rules 2004 was based on Article 26 UNCITRAL Rules 1976 with certain amendments. Article 26 UNCITRAL Rules was fundamentally changed in 2010 revision of UNCITRAL Rules, which was modelled on provision on interim measures contained in </a:t>
            </a:r>
            <a:r>
              <a:rPr lang="en-GB" sz="1200" u="sng" kern="1200" dirty="0" smtClean="0">
                <a:solidFill>
                  <a:schemeClr val="tx1"/>
                </a:solidFill>
                <a:effectLst/>
                <a:latin typeface="+mn-lt"/>
                <a:ea typeface="+mn-ea"/>
                <a:cs typeface="+mn-cs"/>
              </a:rPr>
              <a:t>UNCITRAL Model Law</a:t>
            </a:r>
            <a:r>
              <a:rPr lang="en-GB" sz="1200" kern="1200" dirty="0" smtClean="0">
                <a:solidFill>
                  <a:schemeClr val="tx1"/>
                </a:solidFill>
                <a:effectLst/>
                <a:latin typeface="+mn-lt"/>
                <a:ea typeface="+mn-ea"/>
                <a:cs typeface="+mn-cs"/>
              </a:rPr>
              <a:t>.  Working Group decided </a:t>
            </a:r>
            <a:r>
              <a:rPr lang="en-GB" sz="1200" b="1" kern="1200" dirty="0" smtClean="0">
                <a:solidFill>
                  <a:schemeClr val="tx1"/>
                </a:solidFill>
                <a:effectLst/>
                <a:latin typeface="+mn-lt"/>
                <a:ea typeface="+mn-ea"/>
                <a:cs typeface="+mn-cs"/>
              </a:rPr>
              <a:t>not to follow this approach</a:t>
            </a:r>
            <a:r>
              <a:rPr lang="en-GB" sz="1200" kern="1200" dirty="0" smtClean="0">
                <a:solidFill>
                  <a:schemeClr val="tx1"/>
                </a:solidFill>
                <a:effectLst/>
                <a:latin typeface="+mn-lt"/>
                <a:ea typeface="+mn-ea"/>
                <a:cs typeface="+mn-cs"/>
              </a:rPr>
              <a:t>.</a:t>
            </a:r>
            <a:endParaRPr lang="de-CH" sz="1200" kern="1200" dirty="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1D448F34-023C-44CE-AEC5-926D2344394F}" type="slidenum">
              <a:rPr lang="de-CH" smtClean="0"/>
              <a:pPr/>
              <a:t>19</a:t>
            </a:fld>
            <a:endParaRPr lang="de-CH"/>
          </a:p>
        </p:txBody>
      </p:sp>
    </p:spTree>
    <p:extLst>
      <p:ext uri="{BB962C8B-B14F-4D97-AF65-F5344CB8AC3E}">
        <p14:creationId xmlns:p14="http://schemas.microsoft.com/office/powerpoint/2010/main" xmlns="" val="2461698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1D448F34-023C-44CE-AEC5-926D2344394F}" type="slidenum">
              <a:rPr lang="de-CH" smtClean="0"/>
              <a:pPr/>
              <a:t>2</a:t>
            </a:fld>
            <a:endParaRPr lang="de-CH"/>
          </a:p>
        </p:txBody>
      </p:sp>
    </p:spTree>
    <p:extLst>
      <p:ext uri="{BB962C8B-B14F-4D97-AF65-F5344CB8AC3E}">
        <p14:creationId xmlns:p14="http://schemas.microsoft.com/office/powerpoint/2010/main" xmlns="" val="38883450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1D448F34-023C-44CE-AEC5-926D2344394F}" type="slidenum">
              <a:rPr lang="de-CH" smtClean="0"/>
              <a:pPr/>
              <a:t>20</a:t>
            </a:fld>
            <a:endParaRPr lang="de-CH"/>
          </a:p>
        </p:txBody>
      </p:sp>
    </p:spTree>
    <p:extLst>
      <p:ext uri="{BB962C8B-B14F-4D97-AF65-F5344CB8AC3E}">
        <p14:creationId xmlns:p14="http://schemas.microsoft.com/office/powerpoint/2010/main" xmlns="" val="36760603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lvl="0" indent="-171450">
              <a:buFont typeface="Arial" pitchFamily="34" charset="0"/>
              <a:buChar char="•"/>
            </a:pPr>
            <a:r>
              <a:rPr lang="en-US" sz="1200" kern="1200" dirty="0" smtClean="0">
                <a:solidFill>
                  <a:schemeClr val="tx1"/>
                </a:solidFill>
                <a:effectLst/>
                <a:latin typeface="+mn-lt"/>
                <a:ea typeface="+mn-ea"/>
                <a:cs typeface="+mn-cs"/>
              </a:rPr>
              <a:t>Most substantive amendment: </a:t>
            </a:r>
            <a:r>
              <a:rPr lang="en-US" sz="1200" u="sng" kern="1200" dirty="0" smtClean="0">
                <a:solidFill>
                  <a:schemeClr val="tx1"/>
                </a:solidFill>
                <a:effectLst/>
                <a:latin typeface="+mn-lt"/>
                <a:ea typeface="+mn-ea"/>
                <a:cs typeface="+mn-cs"/>
              </a:rPr>
              <a:t>Article 26(3)</a:t>
            </a:r>
            <a:r>
              <a:rPr lang="en-US" sz="1200" kern="1200" dirty="0" smtClean="0">
                <a:solidFill>
                  <a:schemeClr val="tx1"/>
                </a:solidFill>
                <a:effectLst/>
                <a:latin typeface="+mn-lt"/>
                <a:ea typeface="+mn-ea"/>
                <a:cs typeface="+mn-cs"/>
              </a:rPr>
              <a:t> vests tribunal with competence to issue preliminary orders. </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kern="1200" dirty="0" smtClean="0">
                <a:solidFill>
                  <a:schemeClr val="tx1"/>
                </a:solidFill>
                <a:effectLst/>
                <a:latin typeface="+mn-lt"/>
                <a:ea typeface="+mn-ea"/>
                <a:cs typeface="+mn-cs"/>
              </a:rPr>
              <a:t>Situations may include: </a:t>
            </a:r>
            <a:endParaRPr lang="de-CH" sz="1200" kern="1200" dirty="0" smtClean="0">
              <a:solidFill>
                <a:schemeClr val="tx1"/>
              </a:solidFill>
              <a:effectLst/>
              <a:latin typeface="+mn-lt"/>
              <a:ea typeface="+mn-ea"/>
              <a:cs typeface="+mn-cs"/>
            </a:endParaRPr>
          </a:p>
          <a:p>
            <a:pPr marL="628650" lvl="1" indent="-171450">
              <a:buFont typeface="Arial" pitchFamily="34" charset="0"/>
              <a:buChar char="•"/>
            </a:pPr>
            <a:r>
              <a:rPr lang="en-GB" sz="1200" kern="1200" dirty="0" smtClean="0">
                <a:solidFill>
                  <a:schemeClr val="tx1"/>
                </a:solidFill>
                <a:effectLst/>
                <a:latin typeface="+mn-lt"/>
                <a:ea typeface="+mn-ea"/>
                <a:cs typeface="+mn-cs"/>
              </a:rPr>
              <a:t>cases of extreme urgency; and </a:t>
            </a:r>
            <a:endParaRPr lang="de-CH" sz="1200" kern="1200" dirty="0" smtClean="0">
              <a:solidFill>
                <a:schemeClr val="tx1"/>
              </a:solidFill>
              <a:effectLst/>
              <a:latin typeface="+mn-lt"/>
              <a:ea typeface="+mn-ea"/>
              <a:cs typeface="+mn-cs"/>
            </a:endParaRPr>
          </a:p>
          <a:p>
            <a:pPr marL="628650" lvl="1" indent="-171450">
              <a:buFont typeface="Arial" pitchFamily="34" charset="0"/>
              <a:buChar char="•"/>
            </a:pPr>
            <a:r>
              <a:rPr lang="en-GB" sz="1200" kern="1200" dirty="0" smtClean="0">
                <a:solidFill>
                  <a:schemeClr val="tx1"/>
                </a:solidFill>
                <a:effectLst/>
                <a:latin typeface="+mn-lt"/>
                <a:ea typeface="+mn-ea"/>
                <a:cs typeface="+mn-cs"/>
              </a:rPr>
              <a:t>cases in which very purpose of requested interim measure could be jeopardised by giving other party advance notice of request.</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u="sng" kern="1200" dirty="0" smtClean="0">
                <a:solidFill>
                  <a:schemeClr val="tx1"/>
                </a:solidFill>
                <a:effectLst/>
                <a:latin typeface="+mn-lt"/>
                <a:ea typeface="+mn-ea"/>
                <a:cs typeface="+mn-cs"/>
              </a:rPr>
              <a:t>Article 26(3)</a:t>
            </a:r>
            <a:r>
              <a:rPr lang="en-GB" sz="1200" kern="1200" dirty="0" smtClean="0">
                <a:solidFill>
                  <a:schemeClr val="tx1"/>
                </a:solidFill>
                <a:effectLst/>
                <a:latin typeface="+mn-lt"/>
                <a:ea typeface="+mn-ea"/>
                <a:cs typeface="+mn-cs"/>
              </a:rPr>
              <a:t> covers these situations, but not limited to them. In contrast to </a:t>
            </a:r>
            <a:r>
              <a:rPr lang="en-GB" sz="1200" u="sng" kern="1200" dirty="0" smtClean="0">
                <a:solidFill>
                  <a:schemeClr val="tx1"/>
                </a:solidFill>
                <a:effectLst/>
                <a:latin typeface="+mn-lt"/>
                <a:ea typeface="+mn-ea"/>
                <a:cs typeface="+mn-cs"/>
              </a:rPr>
              <a:t>Articles 17B and 17C UNCITRAL Model Law</a:t>
            </a:r>
            <a:r>
              <a:rPr lang="en-GB" sz="1200" kern="1200" dirty="0" smtClean="0">
                <a:solidFill>
                  <a:schemeClr val="tx1"/>
                </a:solidFill>
                <a:effectLst/>
                <a:latin typeface="+mn-lt"/>
                <a:ea typeface="+mn-ea"/>
                <a:cs typeface="+mn-cs"/>
              </a:rPr>
              <a:t> leaves tribunal discretion to issue preliminary orders in other scenarios, which is demonstrated by generic reference to requirement of </a:t>
            </a:r>
            <a:r>
              <a:rPr lang="en-GB" sz="1200" i="1" kern="1200" dirty="0" smtClean="0">
                <a:solidFill>
                  <a:schemeClr val="tx1"/>
                </a:solidFill>
                <a:effectLst/>
                <a:latin typeface="+mn-lt"/>
                <a:ea typeface="+mn-ea"/>
                <a:cs typeface="+mn-cs"/>
              </a:rPr>
              <a:t>“exceptional circumstances”</a:t>
            </a:r>
            <a:r>
              <a:rPr lang="en-GB" sz="1200" kern="1200" dirty="0" smtClean="0">
                <a:solidFill>
                  <a:schemeClr val="tx1"/>
                </a:solidFill>
                <a:effectLst/>
                <a:latin typeface="+mn-lt"/>
                <a:ea typeface="+mn-ea"/>
                <a:cs typeface="+mn-cs"/>
              </a:rPr>
              <a:t>.</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US" sz="1200" kern="1200" dirty="0" smtClean="0">
                <a:solidFill>
                  <a:schemeClr val="tx1"/>
                </a:solidFill>
                <a:effectLst/>
                <a:latin typeface="+mn-lt"/>
                <a:ea typeface="+mn-ea"/>
                <a:cs typeface="+mn-cs"/>
              </a:rPr>
              <a:t>No</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further guidance regarding procedure to be followed by arbitral tribunal. Up to arbitral tribunal to determine appropriate procedure in compliance with mandatory requirements of </a:t>
            </a:r>
            <a:r>
              <a:rPr lang="en-US" sz="1200" u="sng" kern="1200" dirty="0" smtClean="0">
                <a:solidFill>
                  <a:schemeClr val="tx1"/>
                </a:solidFill>
                <a:effectLst/>
                <a:latin typeface="+mn-lt"/>
                <a:ea typeface="+mn-ea"/>
                <a:cs typeface="+mn-cs"/>
              </a:rPr>
              <a:t>Article 15(1)</a:t>
            </a:r>
            <a:r>
              <a:rPr lang="en-US" sz="1200" kern="1200" dirty="0" smtClean="0">
                <a:solidFill>
                  <a:schemeClr val="tx1"/>
                </a:solidFill>
                <a:effectLst/>
                <a:latin typeface="+mn-lt"/>
                <a:ea typeface="+mn-ea"/>
                <a:cs typeface="+mn-cs"/>
              </a:rPr>
              <a:t>.</a:t>
            </a:r>
            <a:endParaRPr lang="de-CH" sz="1200" kern="1200" dirty="0" smtClean="0">
              <a:solidFill>
                <a:schemeClr val="tx1"/>
              </a:solidFill>
              <a:effectLst/>
              <a:latin typeface="+mn-lt"/>
              <a:ea typeface="+mn-ea"/>
              <a:cs typeface="+mn-cs"/>
            </a:endParaRPr>
          </a:p>
          <a:p>
            <a:endParaRPr lang="de-CH" dirty="0"/>
          </a:p>
        </p:txBody>
      </p:sp>
      <p:sp>
        <p:nvSpPr>
          <p:cNvPr id="4" name="Foliennummernplatzhalter 3"/>
          <p:cNvSpPr>
            <a:spLocks noGrp="1"/>
          </p:cNvSpPr>
          <p:nvPr>
            <p:ph type="sldNum" sz="quarter" idx="10"/>
          </p:nvPr>
        </p:nvSpPr>
        <p:spPr/>
        <p:txBody>
          <a:bodyPr/>
          <a:lstStyle/>
          <a:p>
            <a:fld id="{1D448F34-023C-44CE-AEC5-926D2344394F}" type="slidenum">
              <a:rPr lang="de-CH" smtClean="0"/>
              <a:pPr/>
              <a:t>21</a:t>
            </a:fld>
            <a:endParaRPr lang="de-CH"/>
          </a:p>
        </p:txBody>
      </p:sp>
    </p:spTree>
    <p:extLst>
      <p:ext uri="{BB962C8B-B14F-4D97-AF65-F5344CB8AC3E}">
        <p14:creationId xmlns:p14="http://schemas.microsoft.com/office/powerpoint/2010/main" xmlns="" val="19588270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1D448F34-023C-44CE-AEC5-926D2344394F}" type="slidenum">
              <a:rPr lang="de-CH" smtClean="0"/>
              <a:pPr/>
              <a:t>22</a:t>
            </a:fld>
            <a:endParaRPr lang="de-CH"/>
          </a:p>
        </p:txBody>
      </p:sp>
    </p:spTree>
    <p:extLst>
      <p:ext uri="{BB962C8B-B14F-4D97-AF65-F5344CB8AC3E}">
        <p14:creationId xmlns:p14="http://schemas.microsoft.com/office/powerpoint/2010/main" xmlns="" val="16457784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lvl="0" indent="-171450">
              <a:buFont typeface="Arial" pitchFamily="34" charset="0"/>
              <a:buChar char="•"/>
            </a:pPr>
            <a:r>
              <a:rPr lang="en-GB" sz="1200" u="sng" kern="1200" dirty="0" smtClean="0">
                <a:solidFill>
                  <a:schemeClr val="tx1"/>
                </a:solidFill>
                <a:effectLst/>
                <a:latin typeface="+mn-lt"/>
                <a:ea typeface="+mn-ea"/>
                <a:cs typeface="+mn-cs"/>
              </a:rPr>
              <a:t>Article 4(1)</a:t>
            </a:r>
            <a:r>
              <a:rPr lang="en-GB" sz="1200" kern="1200" dirty="0" smtClean="0">
                <a:solidFill>
                  <a:schemeClr val="tx1"/>
                </a:solidFill>
                <a:effectLst/>
                <a:latin typeface="+mn-lt"/>
                <a:ea typeface="+mn-ea"/>
                <a:cs typeface="+mn-cs"/>
              </a:rPr>
              <a:t> sets forth basis on which Court decides whether to consolidate newly commenced case under Swiss Rules with other arbitral proceedings that are also pending under Swiss Rules. Court is required to consult parties to all proceedings, as well as any arbitrators that have already been confirmed in any of the proceedings. </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kern="1200" dirty="0" smtClean="0">
                <a:solidFill>
                  <a:schemeClr val="tx1"/>
                </a:solidFill>
                <a:effectLst/>
                <a:latin typeface="+mn-lt"/>
                <a:ea typeface="+mn-ea"/>
                <a:cs typeface="+mn-cs"/>
              </a:rPr>
              <a:t>By selecting Swiss Rules parties are deemed to have agreed in advance that Court may decide, under the appropriate circumstances, to consolidate future proceedings so that the Court could – at least theoretically – order consolidation even over the objection of one of the parties. In contrast to other rules (&gt;&lt; Article 11 SCC Rules), consolidation can be ordered by the Court even when the Notice of Arbitration is submitted between parties that are not identical to those in the existing proceedings (&gt;&lt; Article 10 ICC Rules: only if parties so agree or all claims are made under same arbitration agreement). </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kern="1200" dirty="0" smtClean="0">
                <a:solidFill>
                  <a:schemeClr val="tx1"/>
                </a:solidFill>
                <a:effectLst/>
                <a:latin typeface="+mn-lt"/>
                <a:ea typeface="+mn-ea"/>
                <a:cs typeface="+mn-cs"/>
              </a:rPr>
              <a:t>Practice has shown that Chambers ordered consolidation only in limited and justifiable circumstances, and usually only when endorsed by parties concerned. It can be expected that Court will continue to adopt a restrictive approach.</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endParaRPr lang="de-CH" sz="1200" kern="1200" dirty="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1D448F34-023C-44CE-AEC5-926D2344394F}" type="slidenum">
              <a:rPr lang="de-CH" smtClean="0"/>
              <a:pPr/>
              <a:t>23</a:t>
            </a:fld>
            <a:endParaRPr lang="de-CH"/>
          </a:p>
        </p:txBody>
      </p:sp>
    </p:spTree>
    <p:extLst>
      <p:ext uri="{BB962C8B-B14F-4D97-AF65-F5344CB8AC3E}">
        <p14:creationId xmlns:p14="http://schemas.microsoft.com/office/powerpoint/2010/main" xmlns="" val="36078766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itchFamily="34" charset="0"/>
              <a:buChar char="•"/>
            </a:pPr>
            <a:r>
              <a:rPr lang="en-GB" sz="1200" b="1" kern="1200" dirty="0" smtClean="0">
                <a:solidFill>
                  <a:schemeClr val="tx1"/>
                </a:solidFill>
                <a:effectLst/>
                <a:latin typeface="+mn-lt"/>
                <a:ea typeface="+mn-ea"/>
                <a:cs typeface="+mn-cs"/>
              </a:rPr>
              <a:t>Relevant circumstances:</a:t>
            </a:r>
          </a:p>
          <a:p>
            <a:pPr marL="628650" lvl="1" indent="-171450">
              <a:buFont typeface="Arial" pitchFamily="34" charset="0"/>
              <a:buChar char="•"/>
            </a:pPr>
            <a:r>
              <a:rPr lang="en-GB" sz="1200" kern="1200" dirty="0" smtClean="0">
                <a:solidFill>
                  <a:schemeClr val="tx1"/>
                </a:solidFill>
                <a:effectLst/>
                <a:latin typeface="+mn-lt"/>
                <a:ea typeface="+mn-ea"/>
                <a:cs typeface="+mn-cs"/>
              </a:rPr>
              <a:t>Fact that the two (or more) cases to be consolidated are not based on the same arbitration agreement should not, in and of itself, prevent consolidation. </a:t>
            </a:r>
          </a:p>
          <a:p>
            <a:pPr marL="628650" lvl="1" indent="-171450">
              <a:buFont typeface="Arial" pitchFamily="34" charset="0"/>
              <a:buChar char="•"/>
            </a:pPr>
            <a:r>
              <a:rPr lang="en-GB" sz="1200" kern="1200" dirty="0" smtClean="0">
                <a:solidFill>
                  <a:schemeClr val="tx1"/>
                </a:solidFill>
                <a:effectLst/>
                <a:latin typeface="+mn-lt"/>
                <a:ea typeface="+mn-ea"/>
                <a:cs typeface="+mn-cs"/>
              </a:rPr>
              <a:t>Reference to the Swiss Rules in the two (or more) arbitration agreements and their compatibility, particularly in terms of the number of arbitrators, the language of the arbitration, and the seat of the arbitration, will be required. </a:t>
            </a:r>
            <a:endParaRPr lang="de-CH" dirty="0" smtClean="0"/>
          </a:p>
          <a:p>
            <a:pPr marL="628650" lvl="1" indent="-171450">
              <a:buFont typeface="Arial" pitchFamily="34" charset="0"/>
              <a:buChar char="•"/>
            </a:pPr>
            <a:r>
              <a:rPr lang="en-GB" sz="1200" b="1" i="1" kern="1200" dirty="0" smtClean="0">
                <a:solidFill>
                  <a:schemeClr val="tx1"/>
                </a:solidFill>
                <a:effectLst/>
                <a:latin typeface="+mn-lt"/>
                <a:ea typeface="+mn-ea"/>
                <a:cs typeface="+mn-cs"/>
              </a:rPr>
              <a:t>[opinion] </a:t>
            </a:r>
            <a:r>
              <a:rPr lang="en-GB" sz="1200" kern="1200" dirty="0" smtClean="0">
                <a:solidFill>
                  <a:schemeClr val="tx1"/>
                </a:solidFill>
                <a:effectLst/>
                <a:latin typeface="+mn-lt"/>
                <a:ea typeface="+mn-ea"/>
                <a:cs typeface="+mn-cs"/>
              </a:rPr>
              <a:t>Consolidation of arbitral proceedings having their seat in different cities should be possible so long as the </a:t>
            </a:r>
            <a:r>
              <a:rPr lang="en-GB" sz="1200" i="1" kern="1200" dirty="0" err="1" smtClean="0">
                <a:solidFill>
                  <a:schemeClr val="tx1"/>
                </a:solidFill>
                <a:effectLst/>
                <a:latin typeface="+mn-lt"/>
                <a:ea typeface="+mn-ea"/>
                <a:cs typeface="+mn-cs"/>
              </a:rPr>
              <a:t>lex</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arbitri</a:t>
            </a:r>
            <a:r>
              <a:rPr lang="en-GB" sz="1200" kern="1200" dirty="0" smtClean="0">
                <a:solidFill>
                  <a:schemeClr val="tx1"/>
                </a:solidFill>
                <a:effectLst/>
                <a:latin typeface="+mn-lt"/>
                <a:ea typeface="+mn-ea"/>
                <a:cs typeface="+mn-cs"/>
              </a:rPr>
              <a:t> remains the same. </a:t>
            </a:r>
          </a:p>
          <a:p>
            <a:pPr marL="628650" lvl="1" indent="-171450">
              <a:buFont typeface="Arial" pitchFamily="34" charset="0"/>
              <a:buChar char="•"/>
            </a:pPr>
            <a:r>
              <a:rPr lang="en-GB" sz="1200" b="1" i="1" kern="1200" dirty="0" smtClean="0">
                <a:solidFill>
                  <a:schemeClr val="tx1"/>
                </a:solidFill>
                <a:effectLst/>
                <a:latin typeface="+mn-lt"/>
                <a:ea typeface="+mn-ea"/>
                <a:cs typeface="+mn-cs"/>
              </a:rPr>
              <a:t>[less relevant]  </a:t>
            </a:r>
            <a:r>
              <a:rPr lang="en-GB" sz="1200" kern="1200" dirty="0" smtClean="0">
                <a:solidFill>
                  <a:schemeClr val="tx1"/>
                </a:solidFill>
                <a:effectLst/>
                <a:latin typeface="+mn-lt"/>
                <a:ea typeface="+mn-ea"/>
                <a:cs typeface="+mn-cs"/>
              </a:rPr>
              <a:t>Submission of only one of the proceedings to the Expedited Procedure of Article 42 may be argument against consolidation, but see power of Court to decide that Expedited Procedure shall not apply (</a:t>
            </a:r>
            <a:r>
              <a:rPr lang="en-GB" sz="1200" u="sng" kern="1200" dirty="0" smtClean="0">
                <a:solidFill>
                  <a:schemeClr val="tx1"/>
                </a:solidFill>
                <a:effectLst/>
                <a:latin typeface="+mn-lt"/>
                <a:ea typeface="+mn-ea"/>
                <a:cs typeface="+mn-cs"/>
              </a:rPr>
              <a:t>Article 42(2)</a:t>
            </a:r>
            <a:r>
              <a:rPr lang="en-GB" sz="1200" kern="1200" dirty="0" smtClean="0">
                <a:solidFill>
                  <a:schemeClr val="tx1"/>
                </a:solidFill>
                <a:effectLst/>
                <a:latin typeface="+mn-lt"/>
                <a:ea typeface="+mn-ea"/>
                <a:cs typeface="+mn-cs"/>
              </a:rPr>
              <a:t>).</a:t>
            </a:r>
            <a:endParaRPr lang="de-CH" sz="1200" kern="1200" dirty="0" smtClean="0">
              <a:solidFill>
                <a:schemeClr val="tx1"/>
              </a:solidFill>
              <a:effectLst/>
              <a:latin typeface="+mn-lt"/>
              <a:ea typeface="+mn-ea"/>
              <a:cs typeface="+mn-cs"/>
            </a:endParaRPr>
          </a:p>
          <a:p>
            <a:pPr marL="628650" lvl="1" indent="-171450">
              <a:buFont typeface="Arial" pitchFamily="34" charset="0"/>
              <a:buChar char="•"/>
            </a:pPr>
            <a:r>
              <a:rPr lang="en-GB" sz="1200" kern="1200" dirty="0" smtClean="0">
                <a:solidFill>
                  <a:schemeClr val="tx1"/>
                </a:solidFill>
                <a:effectLst/>
                <a:latin typeface="+mn-lt"/>
                <a:ea typeface="+mn-ea"/>
                <a:cs typeface="+mn-cs"/>
              </a:rPr>
              <a:t>Generally speaking, the more advanced the pending proceedings are, the less justified a consolidation will be. </a:t>
            </a:r>
            <a:endParaRPr lang="de-CH" sz="1200" kern="1200" dirty="0" smtClean="0">
              <a:solidFill>
                <a:schemeClr val="tx1"/>
              </a:solidFill>
              <a:effectLst/>
              <a:latin typeface="+mn-lt"/>
              <a:ea typeface="+mn-ea"/>
              <a:cs typeface="+mn-cs"/>
            </a:endParaRPr>
          </a:p>
          <a:p>
            <a:pPr marL="171450" indent="-171450">
              <a:buFont typeface="Arial" pitchFamily="34" charset="0"/>
              <a:buChar char="•"/>
            </a:pPr>
            <a:r>
              <a:rPr lang="de-CH" b="1" dirty="0" err="1" smtClean="0"/>
              <a:t>Waiver</a:t>
            </a:r>
            <a:r>
              <a:rPr lang="de-CH" b="1" dirty="0" smtClean="0"/>
              <a:t>: </a:t>
            </a:r>
            <a:r>
              <a:rPr lang="en-US" b="0" dirty="0" smtClean="0"/>
              <a:t>the Court could – at least theoretically – order consolidation even over the objection of one of the parties. In contrast to other rules (&gt;&lt; Article 11 SCC Rules).</a:t>
            </a:r>
          </a:p>
          <a:p>
            <a:pPr marL="628650" lvl="1" indent="-171450">
              <a:buFont typeface="Arial" pitchFamily="34" charset="0"/>
              <a:buChar char="•"/>
            </a:pPr>
            <a:r>
              <a:rPr lang="en-GB" sz="1200" kern="1200" dirty="0" smtClean="0">
                <a:solidFill>
                  <a:schemeClr val="tx1"/>
                </a:solidFill>
                <a:effectLst/>
                <a:latin typeface="+mn-lt"/>
                <a:ea typeface="+mn-ea"/>
                <a:cs typeface="+mn-cs"/>
              </a:rPr>
              <a:t>Court's right to revoke appointment and confirmation of arbitrators in all proceedings and appoint new arbitrators when deemed appropriate, e.g. by applying mechanisms for multi-party proceedings including, if appropriate, appointment of all arbitrators by Court (</a:t>
            </a:r>
            <a:r>
              <a:rPr lang="en-GB" sz="1200" u="sng" kern="1200" dirty="0" smtClean="0">
                <a:solidFill>
                  <a:schemeClr val="tx1"/>
                </a:solidFill>
                <a:effectLst/>
                <a:latin typeface="+mn-lt"/>
                <a:ea typeface="+mn-ea"/>
                <a:cs typeface="+mn-cs"/>
              </a:rPr>
              <a:t>Articles 8(4) and (5)</a:t>
            </a:r>
            <a:r>
              <a:rPr lang="en-GB" sz="1200" kern="1200" dirty="0" smtClean="0">
                <a:solidFill>
                  <a:schemeClr val="tx1"/>
                </a:solidFill>
                <a:effectLst/>
                <a:latin typeface="+mn-lt"/>
                <a:ea typeface="+mn-ea"/>
                <a:cs typeface="+mn-cs"/>
              </a:rPr>
              <a:t>).</a:t>
            </a:r>
            <a:endParaRPr lang="de-CH" sz="1200" kern="1200" dirty="0" smtClean="0">
              <a:solidFill>
                <a:schemeClr val="tx1"/>
              </a:solidFill>
              <a:effectLst/>
              <a:latin typeface="+mn-lt"/>
              <a:ea typeface="+mn-ea"/>
              <a:cs typeface="+mn-cs"/>
            </a:endParaRPr>
          </a:p>
          <a:p>
            <a:pPr marL="628650" lvl="1" indent="-171450">
              <a:buFont typeface="Arial" pitchFamily="34" charset="0"/>
              <a:buChar char="•"/>
            </a:pPr>
            <a:r>
              <a:rPr lang="en-GB" sz="1200" kern="1200" dirty="0" smtClean="0">
                <a:solidFill>
                  <a:schemeClr val="tx1"/>
                </a:solidFill>
                <a:effectLst/>
                <a:latin typeface="+mn-lt"/>
                <a:ea typeface="+mn-ea"/>
                <a:cs typeface="+mn-cs"/>
              </a:rPr>
              <a:t>The validity of waiver under Article 4(1) depends upon </a:t>
            </a:r>
            <a:r>
              <a:rPr lang="en-GB" sz="1200" i="1" kern="1200" dirty="0" err="1" smtClean="0">
                <a:solidFill>
                  <a:schemeClr val="tx1"/>
                </a:solidFill>
                <a:effectLst/>
                <a:latin typeface="+mn-lt"/>
                <a:ea typeface="+mn-ea"/>
                <a:cs typeface="+mn-cs"/>
              </a:rPr>
              <a:t>lex</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arbitri</a:t>
            </a:r>
            <a:r>
              <a:rPr lang="en-GB" sz="1200" kern="1200" dirty="0" smtClean="0">
                <a:solidFill>
                  <a:schemeClr val="tx1"/>
                </a:solidFill>
                <a:effectLst/>
                <a:latin typeface="+mn-lt"/>
                <a:ea typeface="+mn-ea"/>
                <a:cs typeface="+mn-cs"/>
              </a:rPr>
              <a:t>, but is expected to be valid under Swiss law as long as principle of equality is respected.</a:t>
            </a:r>
            <a:endParaRPr lang="de-CH" sz="1200" kern="1200" dirty="0" smtClean="0">
              <a:solidFill>
                <a:schemeClr val="tx1"/>
              </a:solidFill>
              <a:effectLst/>
              <a:latin typeface="+mn-lt"/>
              <a:ea typeface="+mn-ea"/>
              <a:cs typeface="+mn-cs"/>
            </a:endParaRPr>
          </a:p>
          <a:p>
            <a:pPr marL="171450" indent="-171450">
              <a:buFont typeface="Arial" pitchFamily="34" charset="0"/>
              <a:buChar char="•"/>
            </a:pPr>
            <a:endParaRPr lang="de-CH" b="0" dirty="0"/>
          </a:p>
        </p:txBody>
      </p:sp>
      <p:sp>
        <p:nvSpPr>
          <p:cNvPr id="4" name="Foliennummernplatzhalter 3"/>
          <p:cNvSpPr>
            <a:spLocks noGrp="1"/>
          </p:cNvSpPr>
          <p:nvPr>
            <p:ph type="sldNum" sz="quarter" idx="10"/>
          </p:nvPr>
        </p:nvSpPr>
        <p:spPr/>
        <p:txBody>
          <a:bodyPr/>
          <a:lstStyle/>
          <a:p>
            <a:fld id="{1D448F34-023C-44CE-AEC5-926D2344394F}" type="slidenum">
              <a:rPr lang="de-CH" smtClean="0"/>
              <a:pPr/>
              <a:t>24</a:t>
            </a:fld>
            <a:endParaRPr lang="de-CH"/>
          </a:p>
        </p:txBody>
      </p:sp>
    </p:spTree>
    <p:extLst>
      <p:ext uri="{BB962C8B-B14F-4D97-AF65-F5344CB8AC3E}">
        <p14:creationId xmlns:p14="http://schemas.microsoft.com/office/powerpoint/2010/main" xmlns="" val="32099549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lvl="0" indent="-171450">
              <a:buFont typeface="Arial" pitchFamily="34" charset="0"/>
              <a:buChar char="•"/>
            </a:pPr>
            <a:r>
              <a:rPr lang="en-GB" sz="1200" u="sng" kern="1200" dirty="0" smtClean="0">
                <a:solidFill>
                  <a:schemeClr val="tx1"/>
                </a:solidFill>
                <a:effectLst/>
                <a:latin typeface="+mn-lt"/>
                <a:ea typeface="+mn-ea"/>
                <a:cs typeface="+mn-cs"/>
              </a:rPr>
              <a:t>Article 4(2)</a:t>
            </a:r>
            <a:r>
              <a:rPr lang="en-GB" sz="1200" kern="1200" dirty="0" smtClean="0">
                <a:solidFill>
                  <a:schemeClr val="tx1"/>
                </a:solidFill>
                <a:effectLst/>
                <a:latin typeface="+mn-lt"/>
                <a:ea typeface="+mn-ea"/>
                <a:cs typeface="+mn-cs"/>
              </a:rPr>
              <a:t>: Provision on joinder has undergone more limited modifications compared to provision on consolidation.</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kern="1200" dirty="0" smtClean="0">
                <a:solidFill>
                  <a:schemeClr val="tx1"/>
                </a:solidFill>
                <a:effectLst/>
                <a:latin typeface="+mn-lt"/>
                <a:ea typeface="+mn-ea"/>
                <a:cs typeface="+mn-cs"/>
              </a:rPr>
              <a:t>Changes were not intended by Working Group to change substance of provision. </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kern="1200" dirty="0" smtClean="0">
                <a:solidFill>
                  <a:schemeClr val="tx1"/>
                </a:solidFill>
                <a:effectLst/>
                <a:latin typeface="+mn-lt"/>
                <a:ea typeface="+mn-ea"/>
                <a:cs typeface="+mn-cs"/>
              </a:rPr>
              <a:t>Changes in wording were inspired by </a:t>
            </a:r>
            <a:r>
              <a:rPr lang="en-GB" sz="1200" u="sng" kern="1200" dirty="0" smtClean="0">
                <a:solidFill>
                  <a:schemeClr val="tx1"/>
                </a:solidFill>
                <a:effectLst/>
                <a:latin typeface="+mn-lt"/>
                <a:ea typeface="+mn-ea"/>
                <a:cs typeface="+mn-cs"/>
              </a:rPr>
              <a:t>Article 17(5) UNCITRAL Rules 2010</a:t>
            </a:r>
            <a:r>
              <a:rPr lang="en-GB" sz="1200" kern="1200" dirty="0" smtClean="0">
                <a:solidFill>
                  <a:schemeClr val="tx1"/>
                </a:solidFill>
                <a:effectLst/>
                <a:latin typeface="+mn-lt"/>
                <a:ea typeface="+mn-ea"/>
                <a:cs typeface="+mn-cs"/>
              </a:rPr>
              <a:t> and are intended to clarify a number of issues.</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kern="1200" dirty="0" smtClean="0">
                <a:solidFill>
                  <a:schemeClr val="tx1"/>
                </a:solidFill>
                <a:effectLst/>
                <a:latin typeface="+mn-lt"/>
                <a:ea typeface="+mn-ea"/>
                <a:cs typeface="+mn-cs"/>
              </a:rPr>
              <a:t>First, change in terminology used from </a:t>
            </a:r>
            <a:r>
              <a:rPr lang="en-GB" sz="1200" i="1" kern="1200" dirty="0" smtClean="0">
                <a:solidFill>
                  <a:schemeClr val="tx1"/>
                </a:solidFill>
                <a:effectLst/>
                <a:latin typeface="+mn-lt"/>
                <a:ea typeface="+mn-ea"/>
                <a:cs typeface="+mn-cs"/>
              </a:rPr>
              <a:t>”a third party”</a:t>
            </a:r>
            <a:r>
              <a:rPr lang="en-GB" sz="1200" kern="1200" dirty="0" smtClean="0">
                <a:solidFill>
                  <a:schemeClr val="tx1"/>
                </a:solidFill>
                <a:effectLst/>
                <a:latin typeface="+mn-lt"/>
                <a:ea typeface="+mn-ea"/>
                <a:cs typeface="+mn-cs"/>
              </a:rPr>
              <a:t> to </a:t>
            </a:r>
            <a:r>
              <a:rPr lang="en-GB" sz="1200" i="1" kern="1200" dirty="0" smtClean="0">
                <a:solidFill>
                  <a:schemeClr val="tx1"/>
                </a:solidFill>
                <a:effectLst/>
                <a:latin typeface="+mn-lt"/>
                <a:ea typeface="+mn-ea"/>
                <a:cs typeface="+mn-cs"/>
              </a:rPr>
              <a:t>”one or more third persons”</a:t>
            </a:r>
            <a:r>
              <a:rPr lang="en-GB" sz="1200" kern="1200" dirty="0" smtClean="0">
                <a:solidFill>
                  <a:schemeClr val="tx1"/>
                </a:solidFill>
                <a:effectLst/>
                <a:latin typeface="+mn-lt"/>
                <a:ea typeface="+mn-ea"/>
                <a:cs typeface="+mn-cs"/>
              </a:rPr>
              <a:t>. Purpose is three-fold: </a:t>
            </a:r>
            <a:endParaRPr lang="de-CH" sz="1200" kern="1200" dirty="0" smtClean="0">
              <a:solidFill>
                <a:schemeClr val="tx1"/>
              </a:solidFill>
              <a:effectLst/>
              <a:latin typeface="+mn-lt"/>
              <a:ea typeface="+mn-ea"/>
              <a:cs typeface="+mn-cs"/>
            </a:endParaRPr>
          </a:p>
          <a:p>
            <a:pPr marL="628650" lvl="1" indent="-171450">
              <a:buFont typeface="Arial" pitchFamily="34" charset="0"/>
              <a:buChar char="•"/>
            </a:pPr>
            <a:r>
              <a:rPr lang="en-GB" sz="1200" kern="1200" dirty="0" smtClean="0">
                <a:solidFill>
                  <a:schemeClr val="tx1"/>
                </a:solidFill>
                <a:effectLst/>
                <a:latin typeface="+mn-lt"/>
                <a:ea typeface="+mn-ea"/>
                <a:cs typeface="+mn-cs"/>
              </a:rPr>
              <a:t>makes clear that more than one additional third person can be joined in pending proceedings; </a:t>
            </a:r>
            <a:endParaRPr lang="de-CH" sz="1200" kern="1200" dirty="0" smtClean="0">
              <a:solidFill>
                <a:schemeClr val="tx1"/>
              </a:solidFill>
              <a:effectLst/>
              <a:latin typeface="+mn-lt"/>
              <a:ea typeface="+mn-ea"/>
              <a:cs typeface="+mn-cs"/>
            </a:endParaRPr>
          </a:p>
          <a:p>
            <a:pPr marL="628650" lvl="1" indent="-171450">
              <a:buFont typeface="Arial" pitchFamily="34" charset="0"/>
              <a:buChar char="•"/>
            </a:pPr>
            <a:r>
              <a:rPr lang="en-GB" sz="1200" kern="1200" dirty="0" smtClean="0">
                <a:solidFill>
                  <a:schemeClr val="tx1"/>
                </a:solidFill>
                <a:effectLst/>
                <a:latin typeface="+mn-lt"/>
                <a:ea typeface="+mn-ea"/>
                <a:cs typeface="+mn-cs"/>
              </a:rPr>
              <a:t>changed reference from a third </a:t>
            </a:r>
            <a:r>
              <a:rPr lang="en-GB" sz="1200" i="1" kern="1200" dirty="0" smtClean="0">
                <a:solidFill>
                  <a:schemeClr val="tx1"/>
                </a:solidFill>
                <a:effectLst/>
                <a:latin typeface="+mn-lt"/>
                <a:ea typeface="+mn-ea"/>
                <a:cs typeface="+mn-cs"/>
              </a:rPr>
              <a:t>“party”</a:t>
            </a:r>
            <a:r>
              <a:rPr lang="en-GB" sz="1200" kern="1200" dirty="0" smtClean="0">
                <a:solidFill>
                  <a:schemeClr val="tx1"/>
                </a:solidFill>
                <a:effectLst/>
                <a:latin typeface="+mn-lt"/>
                <a:ea typeface="+mn-ea"/>
                <a:cs typeface="+mn-cs"/>
              </a:rPr>
              <a:t> to a third </a:t>
            </a:r>
            <a:r>
              <a:rPr lang="en-GB" sz="1200" i="1" kern="1200" dirty="0" smtClean="0">
                <a:solidFill>
                  <a:schemeClr val="tx1"/>
                </a:solidFill>
                <a:effectLst/>
                <a:latin typeface="+mn-lt"/>
                <a:ea typeface="+mn-ea"/>
                <a:cs typeface="+mn-cs"/>
              </a:rPr>
              <a:t>“person”</a:t>
            </a:r>
            <a:r>
              <a:rPr lang="en-GB" sz="1200" kern="1200" dirty="0" smtClean="0">
                <a:solidFill>
                  <a:schemeClr val="tx1"/>
                </a:solidFill>
                <a:effectLst/>
                <a:latin typeface="+mn-lt"/>
                <a:ea typeface="+mn-ea"/>
                <a:cs typeface="+mn-cs"/>
              </a:rPr>
              <a:t> reflects understanding that third person to be joined is not as of the date of the request a party to the arbitral proceedings;</a:t>
            </a:r>
            <a:endParaRPr lang="de-CH" sz="1200" kern="1200" dirty="0" smtClean="0">
              <a:solidFill>
                <a:schemeClr val="tx1"/>
              </a:solidFill>
              <a:effectLst/>
              <a:latin typeface="+mn-lt"/>
              <a:ea typeface="+mn-ea"/>
              <a:cs typeface="+mn-cs"/>
            </a:endParaRPr>
          </a:p>
          <a:p>
            <a:pPr marL="628650" lvl="1" indent="-171450">
              <a:buFont typeface="Arial" pitchFamily="34" charset="0"/>
              <a:buChar char="•"/>
            </a:pPr>
            <a:r>
              <a:rPr lang="en-GB" sz="1200" kern="1200" dirty="0" smtClean="0">
                <a:solidFill>
                  <a:schemeClr val="tx1"/>
                </a:solidFill>
                <a:effectLst/>
                <a:latin typeface="+mn-lt"/>
                <a:ea typeface="+mn-ea"/>
                <a:cs typeface="+mn-cs"/>
              </a:rPr>
              <a:t>wording clarifies that third person allowed by arbitral tribunal to participate in pending proceedings will not necessarily become a “proper party”, i.e. an additional claimant or an additional respondent. Participation by third persons may take other forms, such as the “side intervention” (</a:t>
            </a:r>
            <a:r>
              <a:rPr lang="en-GB" sz="1200" i="1" kern="1200" dirty="0" err="1" smtClean="0">
                <a:solidFill>
                  <a:schemeClr val="tx1"/>
                </a:solidFill>
                <a:effectLst/>
                <a:latin typeface="+mn-lt"/>
                <a:ea typeface="+mn-ea"/>
                <a:cs typeface="+mn-cs"/>
              </a:rPr>
              <a:t>Nebenintervention</a:t>
            </a:r>
            <a:r>
              <a:rPr lang="en-GB" sz="1200" i="1" kern="1200" dirty="0" smtClean="0">
                <a:solidFill>
                  <a:schemeClr val="tx1"/>
                </a:solidFill>
                <a:effectLst/>
                <a:latin typeface="+mn-lt"/>
                <a:ea typeface="+mn-ea"/>
                <a:cs typeface="+mn-cs"/>
              </a:rPr>
              <a:t>, intervention </a:t>
            </a:r>
            <a:r>
              <a:rPr lang="en-GB" sz="1200" i="1" kern="1200" dirty="0" err="1" smtClean="0">
                <a:solidFill>
                  <a:schemeClr val="tx1"/>
                </a:solidFill>
                <a:effectLst/>
                <a:latin typeface="+mn-lt"/>
                <a:ea typeface="+mn-ea"/>
                <a:cs typeface="+mn-cs"/>
              </a:rPr>
              <a:t>accessoire</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intervento</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adesivo</a:t>
            </a:r>
            <a:r>
              <a:rPr lang="en-GB" sz="1200" i="1"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see e.g. Article 73 CCP), the </a:t>
            </a:r>
            <a:r>
              <a:rPr lang="en-GB" sz="1200" i="1" kern="1200" dirty="0" smtClean="0">
                <a:solidFill>
                  <a:schemeClr val="tx1"/>
                </a:solidFill>
                <a:effectLst/>
                <a:latin typeface="+mn-lt"/>
                <a:ea typeface="+mn-ea"/>
                <a:cs typeface="+mn-cs"/>
              </a:rPr>
              <a:t>third-practice </a:t>
            </a:r>
            <a:r>
              <a:rPr lang="en-GB" sz="1200" kern="1200" dirty="0" smtClean="0">
                <a:solidFill>
                  <a:schemeClr val="tx1"/>
                </a:solidFill>
                <a:effectLst/>
                <a:latin typeface="+mn-lt"/>
                <a:ea typeface="+mn-ea"/>
                <a:cs typeface="+mn-cs"/>
              </a:rPr>
              <a:t>in the United States or the common-law based </a:t>
            </a:r>
            <a:r>
              <a:rPr lang="en-GB" sz="1200" i="1" kern="1200" dirty="0" smtClean="0">
                <a:solidFill>
                  <a:schemeClr val="tx1"/>
                </a:solidFill>
                <a:effectLst/>
                <a:latin typeface="+mn-lt"/>
                <a:ea typeface="+mn-ea"/>
                <a:cs typeface="+mn-cs"/>
              </a:rPr>
              <a:t>vouching-in</a:t>
            </a:r>
            <a:r>
              <a:rPr lang="en-GB" sz="1200" kern="1200" dirty="0" smtClean="0">
                <a:solidFill>
                  <a:schemeClr val="tx1"/>
                </a:solidFill>
                <a:effectLst/>
                <a:latin typeface="+mn-lt"/>
                <a:ea typeface="+mn-ea"/>
                <a:cs typeface="+mn-cs"/>
              </a:rPr>
              <a:t>, or in the form of </a:t>
            </a:r>
            <a:r>
              <a:rPr lang="en-GB" sz="1200" i="1" kern="1200" dirty="0" smtClean="0">
                <a:solidFill>
                  <a:schemeClr val="tx1"/>
                </a:solidFill>
                <a:effectLst/>
                <a:latin typeface="+mn-lt"/>
                <a:ea typeface="+mn-ea"/>
                <a:cs typeface="+mn-cs"/>
              </a:rPr>
              <a:t>amicus curiae</a:t>
            </a:r>
            <a:r>
              <a:rPr lang="en-GB" sz="1200" kern="1200" dirty="0" smtClean="0">
                <a:solidFill>
                  <a:schemeClr val="tx1"/>
                </a:solidFill>
                <a:effectLst/>
                <a:latin typeface="+mn-lt"/>
                <a:ea typeface="+mn-ea"/>
                <a:cs typeface="+mn-cs"/>
              </a:rPr>
              <a:t> briefs (&gt;&lt; Article 7 ICC Rules which only allows for the filing of a new claim against a third party by an existing party (claimant or respondent) in the pending proceedings (i.e. the equivalent to a </a:t>
            </a:r>
            <a:r>
              <a:rPr lang="en-GB" sz="1200" i="1" kern="1200" dirty="0" err="1" smtClean="0">
                <a:solidFill>
                  <a:schemeClr val="tx1"/>
                </a:solidFill>
                <a:effectLst/>
                <a:latin typeface="+mn-lt"/>
                <a:ea typeface="+mn-ea"/>
                <a:cs typeface="+mn-cs"/>
              </a:rPr>
              <a:t>Streitverkündungsklage</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appel</a:t>
            </a:r>
            <a:r>
              <a:rPr lang="en-GB" sz="1200" i="1" kern="1200" dirty="0" smtClean="0">
                <a:solidFill>
                  <a:schemeClr val="tx1"/>
                </a:solidFill>
                <a:effectLst/>
                <a:latin typeface="+mn-lt"/>
                <a:ea typeface="+mn-ea"/>
                <a:cs typeface="+mn-cs"/>
              </a:rPr>
              <a:t> en cause, </a:t>
            </a:r>
            <a:r>
              <a:rPr lang="en-GB" sz="1200" i="1" kern="1200" dirty="0" err="1" smtClean="0">
                <a:solidFill>
                  <a:schemeClr val="tx1"/>
                </a:solidFill>
                <a:effectLst/>
                <a:latin typeface="+mn-lt"/>
                <a:ea typeface="+mn-ea"/>
                <a:cs typeface="+mn-cs"/>
              </a:rPr>
              <a:t>azione</a:t>
            </a:r>
            <a:r>
              <a:rPr lang="en-GB" sz="1200" i="1" kern="1200" dirty="0" smtClean="0">
                <a:solidFill>
                  <a:schemeClr val="tx1"/>
                </a:solidFill>
                <a:effectLst/>
                <a:latin typeface="+mn-lt"/>
                <a:ea typeface="+mn-ea"/>
                <a:cs typeface="+mn-cs"/>
              </a:rPr>
              <a:t> di </a:t>
            </a:r>
            <a:r>
              <a:rPr lang="en-GB" sz="1200" i="1" kern="1200" dirty="0" err="1" smtClean="0">
                <a:solidFill>
                  <a:schemeClr val="tx1"/>
                </a:solidFill>
                <a:effectLst/>
                <a:latin typeface="+mn-lt"/>
                <a:ea typeface="+mn-ea"/>
                <a:cs typeface="+mn-cs"/>
              </a:rPr>
              <a:t>chiamata</a:t>
            </a:r>
            <a:r>
              <a:rPr lang="en-GB" sz="1200" i="1" kern="1200" dirty="0" smtClean="0">
                <a:solidFill>
                  <a:schemeClr val="tx1"/>
                </a:solidFill>
                <a:effectLst/>
                <a:latin typeface="+mn-lt"/>
                <a:ea typeface="+mn-ea"/>
                <a:cs typeface="+mn-cs"/>
              </a:rPr>
              <a:t> in </a:t>
            </a:r>
            <a:r>
              <a:rPr lang="en-GB" sz="1200" i="1" kern="1200" dirty="0" err="1" smtClean="0">
                <a:solidFill>
                  <a:schemeClr val="tx1"/>
                </a:solidFill>
                <a:effectLst/>
                <a:latin typeface="+mn-lt"/>
                <a:ea typeface="+mn-ea"/>
                <a:cs typeface="+mn-cs"/>
              </a:rPr>
              <a:t>causa</a:t>
            </a:r>
            <a:r>
              <a:rPr lang="en-GB" sz="1200" i="1"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under Article 81 CCP))</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kern="1200" dirty="0" smtClean="0">
                <a:solidFill>
                  <a:schemeClr val="tx1"/>
                </a:solidFill>
                <a:effectLst/>
                <a:latin typeface="+mn-lt"/>
                <a:ea typeface="+mn-ea"/>
                <a:cs typeface="+mn-cs"/>
              </a:rPr>
              <a:t>Second, change from </a:t>
            </a:r>
            <a:r>
              <a:rPr lang="en-GB" sz="1200" i="1" kern="1200" dirty="0" smtClean="0">
                <a:solidFill>
                  <a:schemeClr val="tx1"/>
                </a:solidFill>
                <a:effectLst/>
                <a:latin typeface="+mn-lt"/>
                <a:ea typeface="+mn-ea"/>
                <a:cs typeface="+mn-cs"/>
              </a:rPr>
              <a:t>“intends to cause”</a:t>
            </a:r>
            <a:r>
              <a:rPr lang="en-GB" sz="1200" kern="1200" dirty="0" smtClean="0">
                <a:solidFill>
                  <a:schemeClr val="tx1"/>
                </a:solidFill>
                <a:effectLst/>
                <a:latin typeface="+mn-lt"/>
                <a:ea typeface="+mn-ea"/>
                <a:cs typeface="+mn-cs"/>
              </a:rPr>
              <a:t> to </a:t>
            </a:r>
            <a:r>
              <a:rPr lang="en-GB" sz="1200" i="1" kern="1200" dirty="0" smtClean="0">
                <a:solidFill>
                  <a:schemeClr val="tx1"/>
                </a:solidFill>
                <a:effectLst/>
                <a:latin typeface="+mn-lt"/>
                <a:ea typeface="+mn-ea"/>
                <a:cs typeface="+mn-cs"/>
              </a:rPr>
              <a:t>“requests to cause”</a:t>
            </a:r>
            <a:r>
              <a:rPr lang="en-GB" sz="1200" kern="1200" dirty="0" smtClean="0">
                <a:solidFill>
                  <a:schemeClr val="tx1"/>
                </a:solidFill>
                <a:effectLst/>
                <a:latin typeface="+mn-lt"/>
                <a:ea typeface="+mn-ea"/>
                <a:cs typeface="+mn-cs"/>
              </a:rPr>
              <a:t> is purely linguistic, and clarifies that actual request must be made by one of the parties in the pending arbitration.</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kern="1200" dirty="0" smtClean="0">
                <a:solidFill>
                  <a:schemeClr val="tx1"/>
                </a:solidFill>
                <a:effectLst/>
                <a:latin typeface="+mn-lt"/>
                <a:ea typeface="+mn-ea"/>
                <a:cs typeface="+mn-cs"/>
              </a:rPr>
              <a:t>In deciding arbitral tribunal must still consult with all parties. Additional wording emphasizes fact that although they are not yet parties to proceedings, person or persons to be joined must still be consulted by arbitral tribunal.</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kern="1200" dirty="0" smtClean="0">
                <a:solidFill>
                  <a:schemeClr val="tx1"/>
                </a:solidFill>
                <a:effectLst/>
                <a:latin typeface="+mn-lt"/>
                <a:ea typeface="+mn-ea"/>
                <a:cs typeface="+mn-cs"/>
              </a:rPr>
              <a:t>Since Article 4(1) is intended to cover the full spectrum of potential ways of third-person participation, it still does not expressly require the person(s) to be joined to be a party to the arbitration agreement, because some forms of participation may not require existence of an agreement to arbitrate.</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kern="1200" dirty="0" smtClean="0">
                <a:solidFill>
                  <a:schemeClr val="tx1"/>
                </a:solidFill>
                <a:effectLst/>
                <a:latin typeface="+mn-lt"/>
                <a:ea typeface="+mn-ea"/>
                <a:cs typeface="+mn-cs"/>
              </a:rPr>
              <a:t>[less relevant] With regard to participation of a third person as additional claimant or respondent, some authors argue that by selecting Swiss Rules parties are deemed having given their (anticipatory) consent for intervention of third persons, and that person requesting to participate in a pending arbitration is thereby deemed to have fulfilled formal and substantive conditions to become a “proper party” to the proceedings.</a:t>
            </a:r>
            <a:endParaRPr lang="de-CH" sz="1200" kern="1200" dirty="0" smtClean="0">
              <a:solidFill>
                <a:schemeClr val="tx1"/>
              </a:solidFill>
              <a:effectLst/>
              <a:latin typeface="+mn-lt"/>
              <a:ea typeface="+mn-ea"/>
              <a:cs typeface="+mn-cs"/>
            </a:endParaRPr>
          </a:p>
          <a:p>
            <a:pPr marL="628650" lvl="1" indent="-171450">
              <a:buFont typeface="Arial" pitchFamily="34" charset="0"/>
              <a:buChar char="•"/>
            </a:pPr>
            <a:r>
              <a:rPr lang="en-GB" sz="1200" kern="1200" dirty="0" smtClean="0">
                <a:solidFill>
                  <a:schemeClr val="tx1"/>
                </a:solidFill>
                <a:effectLst/>
                <a:latin typeface="+mn-lt"/>
                <a:ea typeface="+mn-ea"/>
                <a:cs typeface="+mn-cs"/>
              </a:rPr>
              <a:t>This view has been challenged by argument that any such anticipatory consent may not be valid because it may not relate to a “defined legal relationship” as required by most arbitration laws. </a:t>
            </a:r>
            <a:endParaRPr lang="de-CH" sz="1200" kern="1200" dirty="0" smtClean="0">
              <a:solidFill>
                <a:schemeClr val="tx1"/>
              </a:solidFill>
              <a:effectLst/>
              <a:latin typeface="+mn-lt"/>
              <a:ea typeface="+mn-ea"/>
              <a:cs typeface="+mn-cs"/>
            </a:endParaRPr>
          </a:p>
          <a:p>
            <a:pPr marL="628650" lvl="1" indent="-171450">
              <a:buFont typeface="Arial" pitchFamily="34" charset="0"/>
              <a:buChar char="•"/>
            </a:pPr>
            <a:r>
              <a:rPr lang="en-GB" sz="1200" kern="1200" dirty="0" smtClean="0">
                <a:solidFill>
                  <a:schemeClr val="tx1"/>
                </a:solidFill>
                <a:effectLst/>
                <a:latin typeface="+mn-lt"/>
                <a:ea typeface="+mn-ea"/>
                <a:cs typeface="+mn-cs"/>
              </a:rPr>
              <a:t>Other authors have expressed concern that such provision could be interpreted as giving the arbitral tribunal the competence to order a joinder without the consent of the person to be joined (if request is made by one of the original parties to the arbitration) or of the original parties to the proceedings (if request is made by a third person).</a:t>
            </a:r>
            <a:endParaRPr lang="de-CH" sz="1200" kern="1200" dirty="0" smtClean="0">
              <a:solidFill>
                <a:schemeClr val="tx1"/>
              </a:solidFill>
              <a:effectLst/>
              <a:latin typeface="+mn-lt"/>
              <a:ea typeface="+mn-ea"/>
              <a:cs typeface="+mn-cs"/>
            </a:endParaRPr>
          </a:p>
          <a:p>
            <a:pPr marL="628650" lvl="1" indent="-171450">
              <a:buFont typeface="Arial" pitchFamily="34" charset="0"/>
              <a:buChar char="•"/>
            </a:pPr>
            <a:r>
              <a:rPr lang="en-GB" sz="1200" kern="1200" dirty="0" smtClean="0">
                <a:solidFill>
                  <a:schemeClr val="tx1"/>
                </a:solidFill>
                <a:effectLst/>
                <a:latin typeface="+mn-lt"/>
                <a:ea typeface="+mn-ea"/>
                <a:cs typeface="+mn-cs"/>
              </a:rPr>
              <a:t>[opinion] In my view, however, as was stated by Nathalie </a:t>
            </a:r>
            <a:r>
              <a:rPr lang="en-GB" sz="1200" kern="1200" dirty="0" err="1" smtClean="0">
                <a:solidFill>
                  <a:schemeClr val="tx1"/>
                </a:solidFill>
                <a:effectLst/>
                <a:latin typeface="+mn-lt"/>
                <a:ea typeface="+mn-ea"/>
                <a:cs typeface="+mn-cs"/>
              </a:rPr>
              <a:t>Voser</a:t>
            </a:r>
            <a:r>
              <a:rPr lang="en-GB" sz="1200" kern="1200" dirty="0" smtClean="0">
                <a:solidFill>
                  <a:schemeClr val="tx1"/>
                </a:solidFill>
                <a:effectLst/>
                <a:latin typeface="+mn-lt"/>
                <a:ea typeface="+mn-ea"/>
                <a:cs typeface="+mn-cs"/>
              </a:rPr>
              <a:t> </a:t>
            </a:r>
            <a:endParaRPr lang="de-CH" sz="1200" kern="1200" dirty="0" smtClean="0">
              <a:solidFill>
                <a:schemeClr val="tx1"/>
              </a:solidFill>
              <a:effectLst/>
              <a:latin typeface="+mn-lt"/>
              <a:ea typeface="+mn-ea"/>
              <a:cs typeface="+mn-cs"/>
            </a:endParaRPr>
          </a:p>
          <a:p>
            <a:pPr marL="171450" indent="-171450">
              <a:buFont typeface="Arial" pitchFamily="34" charset="0"/>
              <a:buChar char="•"/>
            </a:pPr>
            <a:r>
              <a:rPr lang="en-GB" sz="1200" kern="1200" dirty="0" smtClean="0">
                <a:solidFill>
                  <a:schemeClr val="tx1"/>
                </a:solidFill>
                <a:effectLst/>
                <a:latin typeface="+mn-lt"/>
                <a:ea typeface="+mn-ea"/>
                <a:cs typeface="+mn-cs"/>
              </a:rPr>
              <a:t>"</a:t>
            </a:r>
            <a:r>
              <a:rPr lang="en-GB" sz="1200" i="1" kern="1200" dirty="0" smtClean="0">
                <a:solidFill>
                  <a:schemeClr val="tx1"/>
                </a:solidFill>
                <a:effectLst/>
                <a:latin typeface="+mn-lt"/>
                <a:ea typeface="+mn-ea"/>
                <a:cs typeface="+mn-cs"/>
              </a:rPr>
              <a:t>it is perfectly possible to read this provision primarily as a declaratory norm intended to point to competences that the arbitral tribunal already has and, more importantly, to make the parties aware of these competences</a:t>
            </a:r>
            <a:r>
              <a:rPr lang="en-GB" sz="1200" kern="1200" dirty="0" smtClean="0">
                <a:solidFill>
                  <a:schemeClr val="tx1"/>
                </a:solidFill>
                <a:effectLst/>
                <a:latin typeface="+mn-lt"/>
                <a:ea typeface="+mn-ea"/>
                <a:cs typeface="+mn-cs"/>
              </a:rPr>
              <a:t>".</a:t>
            </a:r>
            <a:endParaRPr lang="de-CH" sz="1200" kern="1200" dirty="0" smtClean="0">
              <a:solidFill>
                <a:schemeClr val="tx1"/>
              </a:solidFill>
              <a:effectLst/>
              <a:latin typeface="+mn-lt"/>
              <a:ea typeface="+mn-ea"/>
              <a:cs typeface="+mn-cs"/>
            </a:endParaRPr>
          </a:p>
          <a:p>
            <a:pPr marL="628650" lvl="1" indent="-171450">
              <a:buFont typeface="Arial" pitchFamily="34" charset="0"/>
              <a:buChar char="•"/>
            </a:pPr>
            <a:r>
              <a:rPr lang="en-GB" sz="1200" kern="1200" dirty="0" smtClean="0">
                <a:solidFill>
                  <a:schemeClr val="tx1"/>
                </a:solidFill>
                <a:effectLst/>
                <a:latin typeface="+mn-lt"/>
                <a:ea typeface="+mn-ea"/>
                <a:cs typeface="+mn-cs"/>
              </a:rPr>
              <a:t>In other words, Article 4(2) cannot serve as a substitute for the consent of either the parties to the arbitration or the third person. </a:t>
            </a:r>
            <a:endParaRPr lang="de-CH" sz="1200" kern="1200" dirty="0" smtClean="0">
              <a:solidFill>
                <a:schemeClr val="tx1"/>
              </a:solidFill>
              <a:effectLst/>
              <a:latin typeface="+mn-lt"/>
              <a:ea typeface="+mn-ea"/>
              <a:cs typeface="+mn-cs"/>
            </a:endParaRPr>
          </a:p>
          <a:p>
            <a:pPr marL="628650" lvl="1" indent="-171450">
              <a:buFont typeface="Arial" pitchFamily="34" charset="0"/>
              <a:buChar char="•"/>
            </a:pPr>
            <a:r>
              <a:rPr lang="en-GB" sz="1200" kern="1200" dirty="0" smtClean="0">
                <a:solidFill>
                  <a:schemeClr val="tx1"/>
                </a:solidFill>
                <a:effectLst/>
                <a:latin typeface="+mn-lt"/>
                <a:ea typeface="+mn-ea"/>
                <a:cs typeface="+mn-cs"/>
              </a:rPr>
              <a:t>If the third person is a party to same arbitration agreement as that binding all parties to the pending proceedings, the prevailing view is that third person (as well as the other parties) must be considered as having implicitly agreed to a possible joinder.</a:t>
            </a:r>
            <a:endParaRPr lang="de-CH" sz="1200" kern="1200" dirty="0" smtClean="0">
              <a:solidFill>
                <a:schemeClr val="tx1"/>
              </a:solidFill>
              <a:effectLst/>
              <a:latin typeface="+mn-lt"/>
              <a:ea typeface="+mn-ea"/>
              <a:cs typeface="+mn-cs"/>
            </a:endParaRPr>
          </a:p>
          <a:p>
            <a:pPr marL="628650" lvl="1" indent="-171450">
              <a:buFont typeface="Arial" pitchFamily="34" charset="0"/>
              <a:buChar char="•"/>
            </a:pPr>
            <a:r>
              <a:rPr lang="en-GB" sz="1200" kern="1200" dirty="0" smtClean="0">
                <a:solidFill>
                  <a:schemeClr val="tx1"/>
                </a:solidFill>
                <a:effectLst/>
                <a:latin typeface="+mn-lt"/>
                <a:ea typeface="+mn-ea"/>
                <a:cs typeface="+mn-cs"/>
              </a:rPr>
              <a:t>In cases where there are multiple related contracts containing identical (or compatible) arbitration agreements which all refer to Swiss Rules, arbitral tribunal will have to determine, taking into account the circumstances of the case, whether it can be assumed that all parties (including the third person) consented, at least implicitly, to submit the whole dispute to one single arbitral tribunal. </a:t>
            </a:r>
            <a:endParaRPr lang="de-CH" sz="1200" kern="1200" dirty="0" smtClean="0">
              <a:solidFill>
                <a:schemeClr val="tx1"/>
              </a:solidFill>
              <a:effectLst/>
              <a:latin typeface="+mn-lt"/>
              <a:ea typeface="+mn-ea"/>
              <a:cs typeface="+mn-cs"/>
            </a:endParaRPr>
          </a:p>
          <a:p>
            <a:pPr marL="628650" lvl="1" indent="-171450">
              <a:buFont typeface="Arial" pitchFamily="34" charset="0"/>
              <a:buChar char="•"/>
            </a:pPr>
            <a:r>
              <a:rPr lang="en-GB" sz="1200" kern="1200" dirty="0" smtClean="0">
                <a:solidFill>
                  <a:schemeClr val="tx1"/>
                </a:solidFill>
                <a:effectLst/>
                <a:latin typeface="+mn-lt"/>
                <a:ea typeface="+mn-ea"/>
                <a:cs typeface="+mn-cs"/>
              </a:rPr>
              <a:t>[opinion] The provision only sets out the procedural framework for joining a third person to a pending proceeding and does not itself create a jurisdictional basis over the third person or persons concerned. In the context of a request for joinder of an additional claimant or respondent, arbitral tribunal must therefore decide whether third person to be joined is (or can be regarded as) party to the arbitration clause(s) forming the basis of the proceedings. This may entail an analysis whether arbitration agreement should be extended to a non-signatory under any of the number of theories that have been developed in this context.</a:t>
            </a:r>
            <a:endParaRPr lang="de-CH" sz="1200" kern="1200" dirty="0" smtClean="0">
              <a:solidFill>
                <a:schemeClr val="tx1"/>
              </a:solidFill>
              <a:effectLst/>
              <a:latin typeface="+mn-lt"/>
              <a:ea typeface="+mn-ea"/>
              <a:cs typeface="+mn-cs"/>
            </a:endParaRPr>
          </a:p>
          <a:p>
            <a:pPr marL="628650" lvl="1" indent="-171450">
              <a:buFont typeface="Arial" pitchFamily="34" charset="0"/>
              <a:buChar char="•"/>
            </a:pPr>
            <a:r>
              <a:rPr lang="en-GB" sz="1200" kern="1200" dirty="0" smtClean="0">
                <a:solidFill>
                  <a:schemeClr val="tx1"/>
                </a:solidFill>
                <a:effectLst/>
                <a:latin typeface="+mn-lt"/>
                <a:ea typeface="+mn-ea"/>
                <a:cs typeface="+mn-cs"/>
              </a:rPr>
              <a:t>[opinion] In any case, as explained in context of consolidation, third person cannot, as a rule, be forced to join the arbitration as an additional respondent against its will if arbitral tribunal is already constituted, given that it did not have opportunity to participate in constitution of tribunal. </a:t>
            </a:r>
            <a:endParaRPr lang="de-CH" sz="1200" kern="1200" dirty="0" smtClean="0">
              <a:solidFill>
                <a:schemeClr val="tx1"/>
              </a:solidFill>
              <a:effectLst/>
              <a:latin typeface="+mn-lt"/>
              <a:ea typeface="+mn-ea"/>
              <a:cs typeface="+mn-cs"/>
            </a:endParaRPr>
          </a:p>
          <a:p>
            <a:pPr marL="628650" lvl="1" indent="-171450">
              <a:buFont typeface="Arial" pitchFamily="34" charset="0"/>
              <a:buChar char="•"/>
            </a:pPr>
            <a:r>
              <a:rPr lang="en-GB" sz="1200" kern="1200" dirty="0" smtClean="0">
                <a:solidFill>
                  <a:schemeClr val="tx1"/>
                </a:solidFill>
                <a:effectLst/>
                <a:latin typeface="+mn-lt"/>
                <a:ea typeface="+mn-ea"/>
                <a:cs typeface="+mn-cs"/>
              </a:rPr>
              <a:t>Where there are different, incompatible arbitration clauses, joinder is not possible. </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kern="1200" dirty="0" smtClean="0">
                <a:solidFill>
                  <a:schemeClr val="tx1"/>
                </a:solidFill>
                <a:effectLst/>
                <a:latin typeface="+mn-lt"/>
                <a:ea typeface="+mn-ea"/>
                <a:cs typeface="+mn-cs"/>
              </a:rPr>
              <a:t>There (still) is no time restriction as to moment in the proceedings when a request for joinder can be made (&gt;&lt; Article 7 ICC Rules). Principle that the more advanced the proceedings are, the less justified a joinder will be, will apply.</a:t>
            </a:r>
            <a:endParaRPr lang="de-CH" sz="1200" kern="1200" dirty="0" smtClean="0">
              <a:solidFill>
                <a:schemeClr val="tx1"/>
              </a:solidFill>
              <a:effectLst/>
              <a:latin typeface="+mn-lt"/>
              <a:ea typeface="+mn-ea"/>
              <a:cs typeface="+mn-cs"/>
            </a:endParaRPr>
          </a:p>
          <a:p>
            <a:pPr marL="171450" indent="-171450">
              <a:buFont typeface="Arial" pitchFamily="34" charset="0"/>
              <a:buChar char="•"/>
            </a:pPr>
            <a:endParaRPr lang="de-CH" dirty="0"/>
          </a:p>
        </p:txBody>
      </p:sp>
      <p:sp>
        <p:nvSpPr>
          <p:cNvPr id="4" name="Foliennummernplatzhalter 3"/>
          <p:cNvSpPr>
            <a:spLocks noGrp="1"/>
          </p:cNvSpPr>
          <p:nvPr>
            <p:ph type="sldNum" sz="quarter" idx="10"/>
          </p:nvPr>
        </p:nvSpPr>
        <p:spPr/>
        <p:txBody>
          <a:bodyPr/>
          <a:lstStyle/>
          <a:p>
            <a:fld id="{1D448F34-023C-44CE-AEC5-926D2344394F}" type="slidenum">
              <a:rPr lang="de-CH" smtClean="0"/>
              <a:pPr/>
              <a:t>25</a:t>
            </a:fld>
            <a:endParaRPr lang="de-CH"/>
          </a:p>
        </p:txBody>
      </p:sp>
    </p:spTree>
    <p:extLst>
      <p:ext uri="{BB962C8B-B14F-4D97-AF65-F5344CB8AC3E}">
        <p14:creationId xmlns:p14="http://schemas.microsoft.com/office/powerpoint/2010/main" xmlns="" val="20232376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1D448F34-023C-44CE-AEC5-926D2344394F}" type="slidenum">
              <a:rPr lang="de-CH" smtClean="0"/>
              <a:pPr/>
              <a:t>26</a:t>
            </a:fld>
            <a:endParaRPr lang="de-CH"/>
          </a:p>
        </p:txBody>
      </p:sp>
    </p:spTree>
    <p:extLst>
      <p:ext uri="{BB962C8B-B14F-4D97-AF65-F5344CB8AC3E}">
        <p14:creationId xmlns:p14="http://schemas.microsoft.com/office/powerpoint/2010/main" xmlns="" val="402556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1D448F34-023C-44CE-AEC5-926D2344394F}" type="slidenum">
              <a:rPr lang="de-CH" smtClean="0"/>
              <a:pPr/>
              <a:t>3</a:t>
            </a:fld>
            <a:endParaRPr lang="de-CH"/>
          </a:p>
        </p:txBody>
      </p:sp>
    </p:spTree>
    <p:extLst>
      <p:ext uri="{BB962C8B-B14F-4D97-AF65-F5344CB8AC3E}">
        <p14:creationId xmlns:p14="http://schemas.microsoft.com/office/powerpoint/2010/main" xmlns="" val="1876562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lvl="0" indent="-171450">
              <a:buFont typeface="Arial" pitchFamily="34" charset="0"/>
              <a:buChar char="•"/>
            </a:pPr>
            <a:r>
              <a:rPr lang="en-GB" sz="1200" kern="1200" dirty="0" smtClean="0">
                <a:solidFill>
                  <a:schemeClr val="tx1"/>
                </a:solidFill>
                <a:effectLst/>
                <a:latin typeface="+mn-lt"/>
                <a:ea typeface="+mn-ea"/>
                <a:cs typeface="+mn-cs"/>
              </a:rPr>
              <a:t>Acceleration of constitution of arbitral tribunal:  </a:t>
            </a:r>
            <a:r>
              <a:rPr lang="en-GB" sz="1200" u="sng" kern="1200" dirty="0" smtClean="0">
                <a:solidFill>
                  <a:schemeClr val="tx1"/>
                </a:solidFill>
                <a:effectLst/>
                <a:latin typeface="+mn-lt"/>
                <a:ea typeface="+mn-ea"/>
                <a:cs typeface="+mn-cs"/>
              </a:rPr>
              <a:t>Articles 3(3)(h) and 3(7)(f) </a:t>
            </a:r>
            <a:r>
              <a:rPr lang="en-GB" sz="1200" kern="1200" dirty="0" smtClean="0">
                <a:solidFill>
                  <a:schemeClr val="tx1"/>
                </a:solidFill>
                <a:effectLst/>
                <a:latin typeface="+mn-lt"/>
                <a:ea typeface="+mn-ea"/>
                <a:cs typeface="+mn-cs"/>
              </a:rPr>
              <a:t>now provide that in instances where parties’ agreement requires the designation of one or more arbitrators by a party, such designation must be made in Notice of Arbitration or Answer thereto (compare </a:t>
            </a:r>
            <a:r>
              <a:rPr lang="en-GB" sz="1200" i="1" kern="1200" dirty="0" smtClean="0">
                <a:solidFill>
                  <a:schemeClr val="tx1"/>
                </a:solidFill>
                <a:effectLst/>
                <a:latin typeface="+mn-lt"/>
                <a:ea typeface="+mn-ea"/>
                <a:cs typeface="+mn-cs"/>
              </a:rPr>
              <a:t>“may”</a:t>
            </a:r>
            <a:r>
              <a:rPr lang="en-GB" sz="1200" kern="1200" dirty="0" smtClean="0">
                <a:solidFill>
                  <a:schemeClr val="tx1"/>
                </a:solidFill>
                <a:effectLst/>
                <a:latin typeface="+mn-lt"/>
                <a:ea typeface="+mn-ea"/>
                <a:cs typeface="+mn-cs"/>
              </a:rPr>
              <a:t> in previously Articles 3(4)(b) and 3(8)(b)). </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u="sng" kern="1200" dirty="0" smtClean="0">
                <a:solidFill>
                  <a:schemeClr val="tx1"/>
                </a:solidFill>
                <a:effectLst/>
                <a:latin typeface="+mn-lt"/>
                <a:ea typeface="+mn-ea"/>
                <a:cs typeface="+mn-cs"/>
              </a:rPr>
              <a:t>Articles 3(3)(g) and 3(7)(e)</a:t>
            </a:r>
            <a:r>
              <a:rPr lang="en-GB" sz="1200" kern="1200" dirty="0" smtClean="0">
                <a:solidFill>
                  <a:schemeClr val="tx1"/>
                </a:solidFill>
                <a:effectLst/>
                <a:latin typeface="+mn-lt"/>
                <a:ea typeface="+mn-ea"/>
                <a:cs typeface="+mn-cs"/>
              </a:rPr>
              <a:t>: If not previously agreed thereon parties to provide in Notice/Answer their proposals</a:t>
            </a:r>
            <a:endParaRPr lang="de-CH" sz="1200" kern="1200" dirty="0" smtClean="0">
              <a:solidFill>
                <a:schemeClr val="tx1"/>
              </a:solidFill>
              <a:effectLst/>
              <a:latin typeface="+mn-lt"/>
              <a:ea typeface="+mn-ea"/>
              <a:cs typeface="+mn-cs"/>
            </a:endParaRPr>
          </a:p>
          <a:p>
            <a:pPr marL="628650" lvl="1" indent="-171450">
              <a:buFont typeface="Arial" pitchFamily="34" charset="0"/>
              <a:buChar char="•"/>
            </a:pPr>
            <a:r>
              <a:rPr lang="en-GB" sz="1200" kern="1200" dirty="0" smtClean="0">
                <a:solidFill>
                  <a:schemeClr val="tx1"/>
                </a:solidFill>
                <a:effectLst/>
                <a:latin typeface="+mn-lt"/>
                <a:ea typeface="+mn-ea"/>
                <a:cs typeface="+mn-cs"/>
              </a:rPr>
              <a:t>as to number of arbitrators </a:t>
            </a:r>
            <a:r>
              <a:rPr lang="en-GB" sz="1200" kern="1200" dirty="0" smtClean="0">
                <a:solidFill>
                  <a:schemeClr val="tx1"/>
                </a:solidFill>
                <a:effectLst/>
                <a:latin typeface="+mn-lt"/>
                <a:ea typeface="+mn-ea"/>
                <a:cs typeface="+mn-cs"/>
                <a:sym typeface="Wingdings"/>
              </a:rPr>
              <a:t></a:t>
            </a:r>
            <a:r>
              <a:rPr lang="en-GB" sz="1200" kern="1200" dirty="0" smtClean="0">
                <a:solidFill>
                  <a:schemeClr val="tx1"/>
                </a:solidFill>
                <a:effectLst/>
                <a:latin typeface="+mn-lt"/>
                <a:ea typeface="+mn-ea"/>
                <a:cs typeface="+mn-cs"/>
              </a:rPr>
              <a:t> Court decision (Article 6), </a:t>
            </a:r>
            <a:endParaRPr lang="de-CH" sz="1200" kern="1200" dirty="0" smtClean="0">
              <a:solidFill>
                <a:schemeClr val="tx1"/>
              </a:solidFill>
              <a:effectLst/>
              <a:latin typeface="+mn-lt"/>
              <a:ea typeface="+mn-ea"/>
              <a:cs typeface="+mn-cs"/>
            </a:endParaRPr>
          </a:p>
          <a:p>
            <a:pPr marL="628650" lvl="1" indent="-171450">
              <a:buFont typeface="Arial" pitchFamily="34" charset="0"/>
              <a:buChar char="•"/>
            </a:pPr>
            <a:r>
              <a:rPr lang="en-GB" sz="1200" kern="1200" dirty="0" smtClean="0">
                <a:solidFill>
                  <a:schemeClr val="tx1"/>
                </a:solidFill>
                <a:effectLst/>
                <a:latin typeface="+mn-lt"/>
                <a:ea typeface="+mn-ea"/>
                <a:cs typeface="+mn-cs"/>
              </a:rPr>
              <a:t>as to language of proceedings (cf. Article 17(1): determination of language to be made by tribunal “</a:t>
            </a:r>
            <a:r>
              <a:rPr lang="en-GB" sz="1200" i="1" kern="1200" dirty="0" smtClean="0">
                <a:solidFill>
                  <a:schemeClr val="tx1"/>
                </a:solidFill>
                <a:effectLst/>
                <a:latin typeface="+mn-lt"/>
                <a:ea typeface="+mn-ea"/>
                <a:cs typeface="+mn-cs"/>
              </a:rPr>
              <a:t>promptly after its appointment</a:t>
            </a:r>
            <a:r>
              <a:rPr lang="en-GB" sz="1200" kern="1200" dirty="0" smtClean="0">
                <a:solidFill>
                  <a:schemeClr val="tx1"/>
                </a:solidFill>
                <a:effectLst/>
                <a:latin typeface="+mn-lt"/>
                <a:ea typeface="+mn-ea"/>
                <a:cs typeface="+mn-cs"/>
              </a:rPr>
              <a:t>”),</a:t>
            </a:r>
            <a:endParaRPr lang="de-CH" sz="1200" kern="1200" dirty="0" smtClean="0">
              <a:solidFill>
                <a:schemeClr val="tx1"/>
              </a:solidFill>
              <a:effectLst/>
              <a:latin typeface="+mn-lt"/>
              <a:ea typeface="+mn-ea"/>
              <a:cs typeface="+mn-cs"/>
            </a:endParaRPr>
          </a:p>
          <a:p>
            <a:pPr marL="628650" lvl="1" indent="-171450">
              <a:buFont typeface="Arial" pitchFamily="34" charset="0"/>
              <a:buChar char="•"/>
            </a:pPr>
            <a:r>
              <a:rPr lang="en-GB" sz="1200" kern="1200" dirty="0" smtClean="0">
                <a:solidFill>
                  <a:schemeClr val="tx1"/>
                </a:solidFill>
                <a:effectLst/>
                <a:latin typeface="+mn-lt"/>
                <a:ea typeface="+mn-ea"/>
                <a:cs typeface="+mn-cs"/>
              </a:rPr>
              <a:t>as to seat of the arbitration </a:t>
            </a:r>
            <a:r>
              <a:rPr lang="en-GB" sz="1200" kern="1200" dirty="0" smtClean="0">
                <a:solidFill>
                  <a:schemeClr val="tx1"/>
                </a:solidFill>
                <a:effectLst/>
                <a:latin typeface="+mn-lt"/>
                <a:ea typeface="+mn-ea"/>
                <a:cs typeface="+mn-cs"/>
                <a:sym typeface="Wingdings"/>
              </a:rPr>
              <a:t></a:t>
            </a:r>
            <a:r>
              <a:rPr lang="en-GB" sz="1200" kern="1200" dirty="0" smtClean="0">
                <a:solidFill>
                  <a:schemeClr val="tx1"/>
                </a:solidFill>
                <a:effectLst/>
                <a:latin typeface="+mn-lt"/>
                <a:ea typeface="+mn-ea"/>
                <a:cs typeface="+mn-cs"/>
              </a:rPr>
              <a:t> Court decision (Article 16),</a:t>
            </a:r>
            <a:endParaRPr lang="de-CH" sz="1200" kern="1200" dirty="0" smtClean="0">
              <a:solidFill>
                <a:schemeClr val="tx1"/>
              </a:solidFill>
              <a:effectLst/>
              <a:latin typeface="+mn-lt"/>
              <a:ea typeface="+mn-ea"/>
              <a:cs typeface="+mn-cs"/>
            </a:endParaRPr>
          </a:p>
          <a:p>
            <a:pPr marL="628650" lvl="1" indent="-171450">
              <a:buFont typeface="Arial" pitchFamily="34" charset="0"/>
              <a:buChar char="•"/>
            </a:pPr>
            <a:r>
              <a:rPr lang="en-GB" sz="1200" kern="1200" dirty="0" smtClean="0">
                <a:solidFill>
                  <a:schemeClr val="tx1"/>
                </a:solidFill>
                <a:effectLst/>
                <a:latin typeface="+mn-lt"/>
                <a:ea typeface="+mn-ea"/>
                <a:cs typeface="+mn-cs"/>
              </a:rPr>
              <a:t>but not as to the applicable law (&gt;&lt; Articles 4(3)(h) and 5(1)(f) ICC Rules) [compare to </a:t>
            </a:r>
            <a:r>
              <a:rPr lang="en-GB" sz="1200" u="sng" kern="1200" dirty="0" smtClean="0">
                <a:solidFill>
                  <a:schemeClr val="tx1"/>
                </a:solidFill>
                <a:effectLst/>
                <a:latin typeface="+mn-lt"/>
                <a:ea typeface="+mn-ea"/>
                <a:cs typeface="+mn-cs"/>
              </a:rPr>
              <a:t>Article 43(1)(b)</a:t>
            </a:r>
            <a:r>
              <a:rPr lang="en-GB" sz="1200" kern="1200" dirty="0" smtClean="0">
                <a:solidFill>
                  <a:schemeClr val="tx1"/>
                </a:solidFill>
                <a:effectLst/>
                <a:latin typeface="+mn-lt"/>
                <a:ea typeface="+mn-ea"/>
                <a:cs typeface="+mn-cs"/>
              </a:rPr>
              <a:t>) for Emergency Relief where that information is immediately of importance].</a:t>
            </a:r>
            <a:endParaRPr lang="de-CH" sz="1200" kern="1200" dirty="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1D448F34-023C-44CE-AEC5-926D2344394F}" type="slidenum">
              <a:rPr lang="de-CH" smtClean="0"/>
              <a:pPr/>
              <a:t>4</a:t>
            </a:fld>
            <a:endParaRPr lang="de-CH"/>
          </a:p>
        </p:txBody>
      </p:sp>
    </p:spTree>
    <p:extLst>
      <p:ext uri="{BB962C8B-B14F-4D97-AF65-F5344CB8AC3E}">
        <p14:creationId xmlns:p14="http://schemas.microsoft.com/office/powerpoint/2010/main" xmlns="" val="2975884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1D448F34-023C-44CE-AEC5-926D2344394F}" type="slidenum">
              <a:rPr lang="de-CH" smtClean="0"/>
              <a:pPr/>
              <a:t>5</a:t>
            </a:fld>
            <a:endParaRPr lang="de-CH"/>
          </a:p>
        </p:txBody>
      </p:sp>
    </p:spTree>
    <p:extLst>
      <p:ext uri="{BB962C8B-B14F-4D97-AF65-F5344CB8AC3E}">
        <p14:creationId xmlns:p14="http://schemas.microsoft.com/office/powerpoint/2010/main" xmlns="" val="40619315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1D448F34-023C-44CE-AEC5-926D2344394F}" type="slidenum">
              <a:rPr lang="de-CH" smtClean="0"/>
              <a:pPr/>
              <a:t>6</a:t>
            </a:fld>
            <a:endParaRPr lang="de-CH"/>
          </a:p>
        </p:txBody>
      </p:sp>
    </p:spTree>
    <p:extLst>
      <p:ext uri="{BB962C8B-B14F-4D97-AF65-F5344CB8AC3E}">
        <p14:creationId xmlns:p14="http://schemas.microsoft.com/office/powerpoint/2010/main" xmlns="" val="18490910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lvl="0" indent="-171450">
              <a:buFont typeface="Arial" pitchFamily="34" charset="0"/>
              <a:buChar char="•"/>
            </a:pPr>
            <a:r>
              <a:rPr lang="en-GB" sz="1200" kern="1200" dirty="0" smtClean="0">
                <a:solidFill>
                  <a:schemeClr val="tx1"/>
                </a:solidFill>
                <a:effectLst/>
                <a:latin typeface="+mn-lt"/>
                <a:ea typeface="+mn-ea"/>
                <a:cs typeface="+mn-cs"/>
              </a:rPr>
              <a:t>"gatekeeper" function now in </a:t>
            </a:r>
            <a:r>
              <a:rPr lang="en-GB" sz="1200" u="sng" kern="1200" dirty="0" smtClean="0">
                <a:solidFill>
                  <a:schemeClr val="tx1"/>
                </a:solidFill>
                <a:effectLst/>
                <a:latin typeface="+mn-lt"/>
                <a:ea typeface="+mn-ea"/>
                <a:cs typeface="+mn-cs"/>
              </a:rPr>
              <a:t>Article 3(12)</a:t>
            </a:r>
            <a:r>
              <a:rPr lang="en-GB" sz="1200" kern="1200" dirty="0" smtClean="0">
                <a:solidFill>
                  <a:schemeClr val="tx1"/>
                </a:solidFill>
                <a:effectLst/>
                <a:latin typeface="+mn-lt"/>
                <a:ea typeface="+mn-ea"/>
                <a:cs typeface="+mn-cs"/>
              </a:rPr>
              <a:t>. </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i="1" kern="1200" dirty="0" smtClean="0">
                <a:solidFill>
                  <a:schemeClr val="tx1"/>
                </a:solidFill>
                <a:effectLst/>
                <a:latin typeface="+mn-lt"/>
                <a:ea typeface="+mn-ea"/>
                <a:cs typeface="+mn-cs"/>
              </a:rPr>
              <a:t>prima facie </a:t>
            </a:r>
            <a:r>
              <a:rPr lang="en-GB" sz="1200" kern="1200" dirty="0" smtClean="0">
                <a:solidFill>
                  <a:schemeClr val="tx1"/>
                </a:solidFill>
                <a:effectLst/>
                <a:latin typeface="+mn-lt"/>
                <a:ea typeface="+mn-ea"/>
                <a:cs typeface="+mn-cs"/>
              </a:rPr>
              <a:t>control of jurisdiction now limited to cases where the Respondent </a:t>
            </a:r>
            <a:endParaRPr lang="de-CH" sz="1200" kern="1200" dirty="0" smtClean="0">
              <a:solidFill>
                <a:schemeClr val="tx1"/>
              </a:solidFill>
              <a:effectLst/>
              <a:latin typeface="+mn-lt"/>
              <a:ea typeface="+mn-ea"/>
              <a:cs typeface="+mn-cs"/>
            </a:endParaRPr>
          </a:p>
          <a:p>
            <a:pPr marL="628650" lvl="1" indent="-171450">
              <a:buFont typeface="Arial" pitchFamily="34" charset="0"/>
              <a:buChar char="•"/>
            </a:pPr>
            <a:r>
              <a:rPr lang="en-GB" sz="1200" kern="1200" dirty="0" smtClean="0">
                <a:solidFill>
                  <a:schemeClr val="tx1"/>
                </a:solidFill>
                <a:effectLst/>
                <a:latin typeface="+mn-lt"/>
                <a:ea typeface="+mn-ea"/>
                <a:cs typeface="+mn-cs"/>
              </a:rPr>
              <a:t>has not filed an Answer to the Notice of Arbitration, or </a:t>
            </a:r>
            <a:endParaRPr lang="de-CH" sz="1200" kern="1200" dirty="0" smtClean="0">
              <a:solidFill>
                <a:schemeClr val="tx1"/>
              </a:solidFill>
              <a:effectLst/>
              <a:latin typeface="+mn-lt"/>
              <a:ea typeface="+mn-ea"/>
              <a:cs typeface="+mn-cs"/>
            </a:endParaRPr>
          </a:p>
          <a:p>
            <a:pPr marL="628650" lvl="1" indent="-171450">
              <a:buFont typeface="Arial" pitchFamily="34" charset="0"/>
              <a:buChar char="•"/>
            </a:pPr>
            <a:r>
              <a:rPr lang="en-GB" sz="1200" kern="1200" dirty="0" smtClean="0">
                <a:solidFill>
                  <a:schemeClr val="tx1"/>
                </a:solidFill>
                <a:effectLst/>
                <a:latin typeface="+mn-lt"/>
                <a:ea typeface="+mn-ea"/>
                <a:cs typeface="+mn-cs"/>
              </a:rPr>
              <a:t>objects to the proceedings being administered under the Swiss Rules. </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kern="1200" dirty="0" smtClean="0">
                <a:solidFill>
                  <a:schemeClr val="tx1"/>
                </a:solidFill>
                <a:effectLst/>
                <a:latin typeface="+mn-lt"/>
                <a:ea typeface="+mn-ea"/>
                <a:cs typeface="+mn-cs"/>
              </a:rPr>
              <a:t>Under Swiss Rules 2004 decision was taken immediately after receipt of Notice of Arbitration and before hearing Respondent </a:t>
            </a:r>
            <a:r>
              <a:rPr lang="en-GB" sz="1200" kern="1200" dirty="0" smtClean="0">
                <a:solidFill>
                  <a:schemeClr val="tx1"/>
                </a:solidFill>
                <a:effectLst/>
                <a:latin typeface="+mn-lt"/>
                <a:ea typeface="+mn-ea"/>
                <a:cs typeface="+mn-cs"/>
                <a:sym typeface="Wingdings"/>
              </a:rPr>
              <a:t></a:t>
            </a:r>
            <a:r>
              <a:rPr lang="en-GB" sz="1200" kern="1200" dirty="0" smtClean="0">
                <a:solidFill>
                  <a:schemeClr val="tx1"/>
                </a:solidFill>
                <a:effectLst/>
                <a:latin typeface="+mn-lt"/>
                <a:ea typeface="+mn-ea"/>
                <a:cs typeface="+mn-cs"/>
              </a:rPr>
              <a:t> occasionally resulted in cases not being administered without knowing whether Respondent would not have accepted jurisdiction.</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kern="1200" dirty="0" smtClean="0">
                <a:solidFill>
                  <a:schemeClr val="tx1"/>
                </a:solidFill>
                <a:effectLst/>
                <a:latin typeface="+mn-lt"/>
                <a:ea typeface="+mn-ea"/>
                <a:cs typeface="+mn-cs"/>
              </a:rPr>
              <a:t>Refusal to administer a case will remain the exception.</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kern="1200" dirty="0" smtClean="0">
                <a:solidFill>
                  <a:schemeClr val="tx1"/>
                </a:solidFill>
                <a:effectLst/>
                <a:latin typeface="+mn-lt"/>
                <a:ea typeface="+mn-ea"/>
                <a:cs typeface="+mn-cs"/>
              </a:rPr>
              <a:t>Test less mechanical and more flexible than under Articles 6(3+4) ICC Rules.</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kern="1200" dirty="0" smtClean="0">
                <a:solidFill>
                  <a:schemeClr val="tx1"/>
                </a:solidFill>
                <a:effectLst/>
                <a:latin typeface="+mn-lt"/>
                <a:ea typeface="+mn-ea"/>
                <a:cs typeface="+mn-cs"/>
              </a:rPr>
              <a:t>[opinion] Consistency with joinder provision in </a:t>
            </a:r>
            <a:r>
              <a:rPr lang="en-GB" sz="1200" u="sng" kern="1200" dirty="0" smtClean="0">
                <a:solidFill>
                  <a:schemeClr val="tx1"/>
                </a:solidFill>
                <a:effectLst/>
                <a:latin typeface="+mn-lt"/>
                <a:ea typeface="+mn-ea"/>
                <a:cs typeface="+mn-cs"/>
              </a:rPr>
              <a:t>Article 4(2)</a:t>
            </a:r>
            <a:r>
              <a:rPr lang="en-GB" sz="1200" kern="1200" dirty="0" smtClean="0">
                <a:solidFill>
                  <a:schemeClr val="tx1"/>
                </a:solidFill>
                <a:effectLst/>
                <a:latin typeface="+mn-lt"/>
                <a:ea typeface="+mn-ea"/>
                <a:cs typeface="+mn-cs"/>
              </a:rPr>
              <a:t>: issue as to whether or not two or more claims involving more than two parties may be determined together in a single arbitration should be left to the arbitral tribunal and not the Court as the former is the proper body to decide such issue (&gt;&lt; ICC Rules). </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kern="1200" dirty="0" smtClean="0">
                <a:solidFill>
                  <a:schemeClr val="tx1"/>
                </a:solidFill>
                <a:effectLst/>
                <a:latin typeface="+mn-lt"/>
                <a:ea typeface="+mn-ea"/>
                <a:cs typeface="+mn-cs"/>
              </a:rPr>
              <a:t>Unlike Articles 8 and 9 ICC Rules, Swiss Rules do not contain any explicit tests relating to claims between multiple parties and multiple contracts </a:t>
            </a:r>
            <a:r>
              <a:rPr lang="en-GB" sz="1200" kern="1200" dirty="0" smtClean="0">
                <a:solidFill>
                  <a:schemeClr val="tx1"/>
                </a:solidFill>
                <a:effectLst/>
                <a:latin typeface="+mn-lt"/>
                <a:ea typeface="+mn-ea"/>
                <a:cs typeface="+mn-cs"/>
                <a:sym typeface="Wingdings"/>
              </a:rPr>
              <a:t></a:t>
            </a:r>
            <a:r>
              <a:rPr lang="en-GB" sz="1200" kern="1200" dirty="0" smtClean="0">
                <a:solidFill>
                  <a:schemeClr val="tx1"/>
                </a:solidFill>
                <a:effectLst/>
                <a:latin typeface="+mn-lt"/>
                <a:ea typeface="+mn-ea"/>
                <a:cs typeface="+mn-cs"/>
              </a:rPr>
              <a:t> [opinion] limits risk that in complex situations, such as combination of multiple parties and multiple contracts or their appearance in conjunction with requests for extension of arbitration agreement to non-signatories, cases are not administered </a:t>
            </a:r>
            <a:r>
              <a:rPr lang="en-GB" sz="1200" kern="1200" dirty="0" smtClean="0">
                <a:solidFill>
                  <a:schemeClr val="tx1"/>
                </a:solidFill>
                <a:effectLst/>
                <a:latin typeface="+mn-lt"/>
                <a:ea typeface="+mn-ea"/>
                <a:cs typeface="+mn-cs"/>
                <a:sym typeface="Wingdings"/>
              </a:rPr>
              <a:t></a:t>
            </a:r>
            <a:r>
              <a:rPr lang="en-GB" sz="1200" kern="1200" dirty="0" smtClean="0">
                <a:solidFill>
                  <a:schemeClr val="tx1"/>
                </a:solidFill>
                <a:effectLst/>
                <a:latin typeface="+mn-lt"/>
                <a:ea typeface="+mn-ea"/>
                <a:cs typeface="+mn-cs"/>
              </a:rPr>
              <a:t> [opinion] risk of undermining competence/competence of  tribunal is reduced.</a:t>
            </a:r>
          </a:p>
          <a:p>
            <a:pPr marL="171450" lvl="0" indent="-171450">
              <a:buFont typeface="Arial" pitchFamily="34" charset="0"/>
              <a:buChar char="•"/>
            </a:pPr>
            <a:endParaRPr lang="en-GB" sz="1200" kern="1200" dirty="0" smtClean="0">
              <a:solidFill>
                <a:schemeClr val="tx1"/>
              </a:solidFill>
              <a:effectLst/>
              <a:latin typeface="+mn-lt"/>
              <a:ea typeface="+mn-ea"/>
              <a:cs typeface="+mn-cs"/>
            </a:endParaRPr>
          </a:p>
          <a:p>
            <a:pPr marL="171450" lvl="0" indent="-171450">
              <a:buFont typeface="Arial" pitchFamily="34" charset="0"/>
              <a:buChar char="•"/>
            </a:pPr>
            <a:r>
              <a:rPr lang="en-GB" sz="1200" u="sng" kern="1200" dirty="0" smtClean="0">
                <a:solidFill>
                  <a:schemeClr val="tx1"/>
                </a:solidFill>
                <a:effectLst/>
                <a:latin typeface="+mn-lt"/>
                <a:ea typeface="+mn-ea"/>
                <a:cs typeface="+mn-cs"/>
              </a:rPr>
              <a:t>Article 5(4)</a:t>
            </a:r>
            <a:r>
              <a:rPr lang="en-GB" sz="1200" kern="1200" dirty="0" smtClean="0">
                <a:solidFill>
                  <a:schemeClr val="tx1"/>
                </a:solidFill>
                <a:effectLst/>
                <a:latin typeface="+mn-lt"/>
                <a:ea typeface="+mn-ea"/>
                <a:cs typeface="+mn-cs"/>
              </a:rPr>
              <a:t> provides a set of rules for settlements or other grounds for termination, such as the withdrawal of the Notice of Arbitration, which materialize prior to the full constitution of the arbitral tribunal. </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kern="1200" dirty="0" smtClean="0">
                <a:solidFill>
                  <a:schemeClr val="tx1"/>
                </a:solidFill>
                <a:effectLst/>
                <a:latin typeface="+mn-lt"/>
                <a:ea typeface="+mn-ea"/>
                <a:cs typeface="+mn-cs"/>
              </a:rPr>
              <a:t>Frequent situations where a settlement is obtained in the shadow of a looming arbitration proceeding. </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kern="1200" dirty="0" smtClean="0">
                <a:solidFill>
                  <a:schemeClr val="tx1"/>
                </a:solidFill>
                <a:effectLst/>
                <a:latin typeface="+mn-lt"/>
                <a:ea typeface="+mn-ea"/>
                <a:cs typeface="+mn-cs"/>
              </a:rPr>
              <a:t>Sometimes parties file for arbitration in order to exert settlement pressure, but withdraw the claim if no amicable solution is reached. </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kern="1200" dirty="0" smtClean="0">
                <a:solidFill>
                  <a:schemeClr val="tx1"/>
                </a:solidFill>
                <a:effectLst/>
                <a:latin typeface="+mn-lt"/>
                <a:ea typeface="+mn-ea"/>
                <a:cs typeface="+mn-cs"/>
              </a:rPr>
              <a:t>Each party may request that Court proceed with the arbitral proceedings so that the arbitral tribunal may decide on costs, in particular for legal representation. </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r>
              <a:rPr lang="en-GB" sz="1200" kern="1200" dirty="0" smtClean="0">
                <a:solidFill>
                  <a:schemeClr val="tx1"/>
                </a:solidFill>
                <a:effectLst/>
                <a:latin typeface="+mn-lt"/>
                <a:ea typeface="+mn-ea"/>
                <a:cs typeface="+mn-cs"/>
              </a:rPr>
              <a:t>Provision does not constitute substantive change given that possibility already existed under the Swiss Rules 2004. </a:t>
            </a:r>
            <a:endParaRPr lang="de-CH" sz="1200" kern="1200" dirty="0" smtClean="0">
              <a:solidFill>
                <a:schemeClr val="tx1"/>
              </a:solidFill>
              <a:effectLst/>
              <a:latin typeface="+mn-lt"/>
              <a:ea typeface="+mn-ea"/>
              <a:cs typeface="+mn-cs"/>
            </a:endParaRPr>
          </a:p>
          <a:p>
            <a:pPr marL="171450" lvl="0" indent="-171450">
              <a:buFont typeface="Arial" pitchFamily="34" charset="0"/>
              <a:buChar char="•"/>
            </a:pPr>
            <a:endParaRPr lang="de-CH" sz="1200" kern="1200" dirty="0" smtClean="0">
              <a:solidFill>
                <a:schemeClr val="tx1"/>
              </a:solidFill>
              <a:effectLst/>
              <a:latin typeface="+mn-lt"/>
              <a:ea typeface="+mn-ea"/>
              <a:cs typeface="+mn-cs"/>
            </a:endParaRPr>
          </a:p>
          <a:p>
            <a:endParaRPr lang="de-CH" dirty="0"/>
          </a:p>
        </p:txBody>
      </p:sp>
      <p:sp>
        <p:nvSpPr>
          <p:cNvPr id="4" name="Foliennummernplatzhalter 3"/>
          <p:cNvSpPr>
            <a:spLocks noGrp="1"/>
          </p:cNvSpPr>
          <p:nvPr>
            <p:ph type="sldNum" sz="quarter" idx="10"/>
          </p:nvPr>
        </p:nvSpPr>
        <p:spPr/>
        <p:txBody>
          <a:bodyPr/>
          <a:lstStyle/>
          <a:p>
            <a:fld id="{1D448F34-023C-44CE-AEC5-926D2344394F}" type="slidenum">
              <a:rPr lang="de-CH" smtClean="0"/>
              <a:pPr/>
              <a:t>7</a:t>
            </a:fld>
            <a:endParaRPr lang="de-CH"/>
          </a:p>
        </p:txBody>
      </p:sp>
    </p:spTree>
    <p:extLst>
      <p:ext uri="{BB962C8B-B14F-4D97-AF65-F5344CB8AC3E}">
        <p14:creationId xmlns:p14="http://schemas.microsoft.com/office/powerpoint/2010/main" xmlns="" val="36223905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1D448F34-023C-44CE-AEC5-926D2344394F}" type="slidenum">
              <a:rPr lang="de-CH" smtClean="0"/>
              <a:pPr/>
              <a:t>8</a:t>
            </a:fld>
            <a:endParaRPr lang="de-CH"/>
          </a:p>
        </p:txBody>
      </p:sp>
    </p:spTree>
    <p:extLst>
      <p:ext uri="{BB962C8B-B14F-4D97-AF65-F5344CB8AC3E}">
        <p14:creationId xmlns:p14="http://schemas.microsoft.com/office/powerpoint/2010/main" xmlns="" val="21659380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1D448F34-023C-44CE-AEC5-926D2344394F}" type="slidenum">
              <a:rPr lang="de-CH" smtClean="0"/>
              <a:pPr/>
              <a:t>9</a:t>
            </a:fld>
            <a:endParaRPr lang="de-CH"/>
          </a:p>
        </p:txBody>
      </p:sp>
    </p:spTree>
    <p:extLst>
      <p:ext uri="{BB962C8B-B14F-4D97-AF65-F5344CB8AC3E}">
        <p14:creationId xmlns:p14="http://schemas.microsoft.com/office/powerpoint/2010/main" xmlns="" val="27242392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4" name="Grafik 6"/>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20638" y="0"/>
            <a:ext cx="9164638" cy="2063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extfeld 4"/>
          <p:cNvSpPr txBox="1">
            <a:spLocks noChangeArrowheads="1"/>
          </p:cNvSpPr>
          <p:nvPr userDrawn="1"/>
        </p:nvSpPr>
        <p:spPr bwMode="auto">
          <a:xfrm>
            <a:off x="468313" y="1249363"/>
            <a:ext cx="2374900"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de-CH" sz="1400" smtClean="0">
                <a:latin typeface="Frutiger LT 57 Cn" pitchFamily="34" charset="0"/>
              </a:rPr>
              <a:t>www.swissarbitration.org</a:t>
            </a:r>
          </a:p>
        </p:txBody>
      </p:sp>
      <p:sp>
        <p:nvSpPr>
          <p:cNvPr id="2" name="Titel 1"/>
          <p:cNvSpPr>
            <a:spLocks noGrp="1"/>
          </p:cNvSpPr>
          <p:nvPr>
            <p:ph type="ctrTitle"/>
          </p:nvPr>
        </p:nvSpPr>
        <p:spPr>
          <a:xfrm>
            <a:off x="685800" y="260649"/>
            <a:ext cx="7772400" cy="1512167"/>
          </a:xfrm>
        </p:spPr>
        <p:txBody>
          <a:bodyPr/>
          <a:lstStyle/>
          <a:p>
            <a:r>
              <a:rPr lang="de-DE" dirty="0" smtClean="0"/>
              <a:t>Titelmasterformat durch Klicken bearbeiten</a:t>
            </a:r>
            <a:endParaRPr lang="de-CH" dirty="0"/>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CH"/>
          </a:p>
        </p:txBody>
      </p:sp>
      <p:sp>
        <p:nvSpPr>
          <p:cNvPr id="6" name="Rectangle 4"/>
          <p:cNvSpPr>
            <a:spLocks noGrp="1" noChangeArrowheads="1"/>
          </p:cNvSpPr>
          <p:nvPr>
            <p:ph type="dt" sz="half" idx="10"/>
          </p:nvPr>
        </p:nvSpPr>
        <p:spPr/>
        <p:txBody>
          <a:bodyPr/>
          <a:lstStyle>
            <a:lvl1pPr>
              <a:defRPr/>
            </a:lvl1pPr>
          </a:lstStyle>
          <a:p>
            <a:pPr>
              <a:defRPr/>
            </a:pPr>
            <a:endParaRPr lang="de-DE"/>
          </a:p>
        </p:txBody>
      </p:sp>
      <p:sp>
        <p:nvSpPr>
          <p:cNvPr id="7" name="Rectangle 5"/>
          <p:cNvSpPr>
            <a:spLocks noGrp="1" noChangeArrowheads="1"/>
          </p:cNvSpPr>
          <p:nvPr>
            <p:ph type="ftr" sz="quarter" idx="11"/>
          </p:nvPr>
        </p:nvSpPr>
        <p:spPr/>
        <p:txBody>
          <a:bodyPr/>
          <a:lstStyle>
            <a:lvl1pPr>
              <a:defRPr/>
            </a:lvl1pPr>
          </a:lstStyle>
          <a:p>
            <a:pPr>
              <a:defRPr/>
            </a:pPr>
            <a:endParaRPr lang="de-DE"/>
          </a:p>
        </p:txBody>
      </p:sp>
      <p:sp>
        <p:nvSpPr>
          <p:cNvPr id="8" name="Rectangle 6"/>
          <p:cNvSpPr>
            <a:spLocks noGrp="1" noChangeArrowheads="1"/>
          </p:cNvSpPr>
          <p:nvPr>
            <p:ph type="sldNum" sz="quarter" idx="12"/>
          </p:nvPr>
        </p:nvSpPr>
        <p:spPr/>
        <p:txBody>
          <a:bodyPr/>
          <a:lstStyle>
            <a:lvl1pPr>
              <a:defRPr/>
            </a:lvl1pPr>
          </a:lstStyle>
          <a:p>
            <a:pPr>
              <a:defRPr/>
            </a:pPr>
            <a:fld id="{0E62341D-0ED3-4841-B128-BB31D33C5FC7}" type="slidenum">
              <a:rPr lang="de-DE"/>
              <a:pPr>
                <a:defRPr/>
              </a:pPr>
              <a:t>‹#›</a:t>
            </a:fld>
            <a:endParaRPr lang="de-DE"/>
          </a:p>
        </p:txBody>
      </p:sp>
    </p:spTree>
    <p:extLst>
      <p:ext uri="{BB962C8B-B14F-4D97-AF65-F5344CB8AC3E}">
        <p14:creationId xmlns:p14="http://schemas.microsoft.com/office/powerpoint/2010/main" xmlns="" val="2634416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48E90EDB-185E-402D-BB3C-B2FA6B9056A5}" type="slidenum">
              <a:rPr lang="de-DE"/>
              <a:pPr>
                <a:defRPr/>
              </a:pPr>
              <a:t>‹#›</a:t>
            </a:fld>
            <a:endParaRPr lang="de-DE"/>
          </a:p>
        </p:txBody>
      </p:sp>
    </p:spTree>
    <p:extLst>
      <p:ext uri="{BB962C8B-B14F-4D97-AF65-F5344CB8AC3E}">
        <p14:creationId xmlns:p14="http://schemas.microsoft.com/office/powerpoint/2010/main" xmlns="" val="639229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D22CA090-A87A-4ED3-A75E-9B2C4D9446DD}" type="slidenum">
              <a:rPr lang="de-DE"/>
              <a:pPr>
                <a:defRPr/>
              </a:pPr>
              <a:t>‹#›</a:t>
            </a:fld>
            <a:endParaRPr lang="de-DE"/>
          </a:p>
        </p:txBody>
      </p:sp>
    </p:spTree>
    <p:extLst>
      <p:ext uri="{BB962C8B-B14F-4D97-AF65-F5344CB8AC3E}">
        <p14:creationId xmlns:p14="http://schemas.microsoft.com/office/powerpoint/2010/main" xmlns="" val="19094231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CH"/>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CH"/>
          </a:p>
        </p:txBody>
      </p:sp>
      <p:sp>
        <p:nvSpPr>
          <p:cNvPr id="4" name="Datumsplatzhalter 3"/>
          <p:cNvSpPr>
            <a:spLocks noGrp="1"/>
          </p:cNvSpPr>
          <p:nvPr>
            <p:ph type="dt" sz="half" idx="10"/>
          </p:nvPr>
        </p:nvSpPr>
        <p:spPr/>
        <p:txBody>
          <a:bodyPr/>
          <a:lstStyle>
            <a:lvl1pPr>
              <a:defRPr/>
            </a:lvl1pPr>
          </a:lstStyle>
          <a:p>
            <a:pPr>
              <a:defRPr/>
            </a:pPr>
            <a:fld id="{02538F24-896A-4B9B-809B-16399E036DA6}" type="datetimeFigureOut">
              <a:rPr lang="de-CH"/>
              <a:pPr>
                <a:defRPr/>
              </a:pPr>
              <a:t>05.10.2012</a:t>
            </a:fld>
            <a:endParaRPr lang="de-CH"/>
          </a:p>
        </p:txBody>
      </p:sp>
      <p:sp>
        <p:nvSpPr>
          <p:cNvPr id="5" name="Fußzeilenplatzhalter 4"/>
          <p:cNvSpPr>
            <a:spLocks noGrp="1"/>
          </p:cNvSpPr>
          <p:nvPr>
            <p:ph type="ftr" sz="quarter" idx="11"/>
          </p:nvPr>
        </p:nvSpPr>
        <p:spPr/>
        <p:txBody>
          <a:bodyPr/>
          <a:lstStyle>
            <a:lvl1pPr>
              <a:defRPr/>
            </a:lvl1pPr>
          </a:lstStyle>
          <a:p>
            <a:pPr>
              <a:defRPr/>
            </a:pPr>
            <a:endParaRPr lang="de-CH"/>
          </a:p>
        </p:txBody>
      </p:sp>
      <p:sp>
        <p:nvSpPr>
          <p:cNvPr id="6" name="Foliennummernplatzhalter 5"/>
          <p:cNvSpPr>
            <a:spLocks noGrp="1"/>
          </p:cNvSpPr>
          <p:nvPr>
            <p:ph type="sldNum" sz="quarter" idx="12"/>
          </p:nvPr>
        </p:nvSpPr>
        <p:spPr/>
        <p:txBody>
          <a:bodyPr/>
          <a:lstStyle>
            <a:lvl1pPr>
              <a:defRPr/>
            </a:lvl1pPr>
          </a:lstStyle>
          <a:p>
            <a:pPr>
              <a:defRPr/>
            </a:pPr>
            <a:fld id="{AD323EF5-74DE-4146-8AC1-904D81F046B3}" type="slidenum">
              <a:rPr lang="de-CH"/>
              <a:pPr>
                <a:defRPr/>
              </a:pPr>
              <a:t>‹#›</a:t>
            </a:fld>
            <a:endParaRPr lang="de-CH"/>
          </a:p>
        </p:txBody>
      </p:sp>
    </p:spTree>
    <p:extLst>
      <p:ext uri="{BB962C8B-B14F-4D97-AF65-F5344CB8AC3E}">
        <p14:creationId xmlns:p14="http://schemas.microsoft.com/office/powerpoint/2010/main" xmlns="" val="11678253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pPr>
              <a:defRPr/>
            </a:pPr>
            <a:fld id="{879652D1-85F8-44D4-B5A1-F7D7EDD858C6}" type="datetimeFigureOut">
              <a:rPr lang="de-CH"/>
              <a:pPr>
                <a:defRPr/>
              </a:pPr>
              <a:t>05.10.2012</a:t>
            </a:fld>
            <a:endParaRPr lang="de-CH"/>
          </a:p>
        </p:txBody>
      </p:sp>
      <p:sp>
        <p:nvSpPr>
          <p:cNvPr id="5" name="Fußzeilenplatzhalter 4"/>
          <p:cNvSpPr>
            <a:spLocks noGrp="1"/>
          </p:cNvSpPr>
          <p:nvPr>
            <p:ph type="ftr" sz="quarter" idx="11"/>
          </p:nvPr>
        </p:nvSpPr>
        <p:spPr/>
        <p:txBody>
          <a:bodyPr/>
          <a:lstStyle>
            <a:lvl1pPr>
              <a:defRPr/>
            </a:lvl1pPr>
          </a:lstStyle>
          <a:p>
            <a:pPr>
              <a:defRPr/>
            </a:pPr>
            <a:endParaRPr lang="de-CH"/>
          </a:p>
        </p:txBody>
      </p:sp>
      <p:sp>
        <p:nvSpPr>
          <p:cNvPr id="6" name="Foliennummernplatzhalter 5"/>
          <p:cNvSpPr>
            <a:spLocks noGrp="1"/>
          </p:cNvSpPr>
          <p:nvPr>
            <p:ph type="sldNum" sz="quarter" idx="12"/>
          </p:nvPr>
        </p:nvSpPr>
        <p:spPr/>
        <p:txBody>
          <a:bodyPr/>
          <a:lstStyle>
            <a:lvl1pPr>
              <a:defRPr/>
            </a:lvl1pPr>
          </a:lstStyle>
          <a:p>
            <a:pPr>
              <a:defRPr/>
            </a:pPr>
            <a:fld id="{C38E956F-CD7D-4F90-B856-9D5753B72216}" type="slidenum">
              <a:rPr lang="de-CH"/>
              <a:pPr>
                <a:defRPr/>
              </a:pPr>
              <a:t>‹#›</a:t>
            </a:fld>
            <a:endParaRPr lang="de-CH"/>
          </a:p>
        </p:txBody>
      </p:sp>
    </p:spTree>
    <p:extLst>
      <p:ext uri="{BB962C8B-B14F-4D97-AF65-F5344CB8AC3E}">
        <p14:creationId xmlns:p14="http://schemas.microsoft.com/office/powerpoint/2010/main" xmlns="" val="10468207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pPr>
              <a:defRPr/>
            </a:pPr>
            <a:fld id="{41F80D62-6DD3-4CC0-9AE2-2A986656CAED}" type="datetimeFigureOut">
              <a:rPr lang="de-CH"/>
              <a:pPr>
                <a:defRPr/>
              </a:pPr>
              <a:t>05.10.2012</a:t>
            </a:fld>
            <a:endParaRPr lang="de-CH"/>
          </a:p>
        </p:txBody>
      </p:sp>
      <p:sp>
        <p:nvSpPr>
          <p:cNvPr id="5" name="Fußzeilenplatzhalter 4"/>
          <p:cNvSpPr>
            <a:spLocks noGrp="1"/>
          </p:cNvSpPr>
          <p:nvPr>
            <p:ph type="ftr" sz="quarter" idx="11"/>
          </p:nvPr>
        </p:nvSpPr>
        <p:spPr/>
        <p:txBody>
          <a:bodyPr/>
          <a:lstStyle>
            <a:lvl1pPr>
              <a:defRPr/>
            </a:lvl1pPr>
          </a:lstStyle>
          <a:p>
            <a:pPr>
              <a:defRPr/>
            </a:pPr>
            <a:endParaRPr lang="de-CH"/>
          </a:p>
        </p:txBody>
      </p:sp>
      <p:sp>
        <p:nvSpPr>
          <p:cNvPr id="6" name="Foliennummernplatzhalter 5"/>
          <p:cNvSpPr>
            <a:spLocks noGrp="1"/>
          </p:cNvSpPr>
          <p:nvPr>
            <p:ph type="sldNum" sz="quarter" idx="12"/>
          </p:nvPr>
        </p:nvSpPr>
        <p:spPr/>
        <p:txBody>
          <a:bodyPr/>
          <a:lstStyle>
            <a:lvl1pPr>
              <a:defRPr/>
            </a:lvl1pPr>
          </a:lstStyle>
          <a:p>
            <a:pPr>
              <a:defRPr/>
            </a:pPr>
            <a:fld id="{9282866B-6217-415B-954D-63114A64D2F5}" type="slidenum">
              <a:rPr lang="de-CH"/>
              <a:pPr>
                <a:defRPr/>
              </a:pPr>
              <a:t>‹#›</a:t>
            </a:fld>
            <a:endParaRPr lang="de-CH"/>
          </a:p>
        </p:txBody>
      </p:sp>
    </p:spTree>
    <p:extLst>
      <p:ext uri="{BB962C8B-B14F-4D97-AF65-F5344CB8AC3E}">
        <p14:creationId xmlns:p14="http://schemas.microsoft.com/office/powerpoint/2010/main" xmlns="" val="33556812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3"/>
          <p:cNvSpPr>
            <a:spLocks noGrp="1"/>
          </p:cNvSpPr>
          <p:nvPr>
            <p:ph type="dt" sz="half" idx="10"/>
          </p:nvPr>
        </p:nvSpPr>
        <p:spPr/>
        <p:txBody>
          <a:bodyPr/>
          <a:lstStyle>
            <a:lvl1pPr>
              <a:defRPr/>
            </a:lvl1pPr>
          </a:lstStyle>
          <a:p>
            <a:pPr>
              <a:defRPr/>
            </a:pPr>
            <a:fld id="{AB5C1E92-DE9A-4411-A04E-FE553BC228EF}" type="datetimeFigureOut">
              <a:rPr lang="de-CH"/>
              <a:pPr>
                <a:defRPr/>
              </a:pPr>
              <a:t>05.10.2012</a:t>
            </a:fld>
            <a:endParaRPr lang="de-CH"/>
          </a:p>
        </p:txBody>
      </p:sp>
      <p:sp>
        <p:nvSpPr>
          <p:cNvPr id="6" name="Fußzeilenplatzhalter 4"/>
          <p:cNvSpPr>
            <a:spLocks noGrp="1"/>
          </p:cNvSpPr>
          <p:nvPr>
            <p:ph type="ftr" sz="quarter" idx="11"/>
          </p:nvPr>
        </p:nvSpPr>
        <p:spPr/>
        <p:txBody>
          <a:bodyPr/>
          <a:lstStyle>
            <a:lvl1pPr>
              <a:defRPr/>
            </a:lvl1pPr>
          </a:lstStyle>
          <a:p>
            <a:pPr>
              <a:defRPr/>
            </a:pPr>
            <a:endParaRPr lang="de-CH"/>
          </a:p>
        </p:txBody>
      </p:sp>
      <p:sp>
        <p:nvSpPr>
          <p:cNvPr id="7" name="Foliennummernplatzhalter 5"/>
          <p:cNvSpPr>
            <a:spLocks noGrp="1"/>
          </p:cNvSpPr>
          <p:nvPr>
            <p:ph type="sldNum" sz="quarter" idx="12"/>
          </p:nvPr>
        </p:nvSpPr>
        <p:spPr/>
        <p:txBody>
          <a:bodyPr/>
          <a:lstStyle>
            <a:lvl1pPr>
              <a:defRPr/>
            </a:lvl1pPr>
          </a:lstStyle>
          <a:p>
            <a:pPr>
              <a:defRPr/>
            </a:pPr>
            <a:fld id="{15E85701-CDEF-4124-A1BA-C0B364FBD58A}" type="slidenum">
              <a:rPr lang="de-CH"/>
              <a:pPr>
                <a:defRPr/>
              </a:pPr>
              <a:t>‹#›</a:t>
            </a:fld>
            <a:endParaRPr lang="de-CH"/>
          </a:p>
        </p:txBody>
      </p:sp>
    </p:spTree>
    <p:extLst>
      <p:ext uri="{BB962C8B-B14F-4D97-AF65-F5344CB8AC3E}">
        <p14:creationId xmlns:p14="http://schemas.microsoft.com/office/powerpoint/2010/main" xmlns="" val="17892143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3"/>
          <p:cNvSpPr>
            <a:spLocks noGrp="1"/>
          </p:cNvSpPr>
          <p:nvPr>
            <p:ph type="dt" sz="half" idx="10"/>
          </p:nvPr>
        </p:nvSpPr>
        <p:spPr/>
        <p:txBody>
          <a:bodyPr/>
          <a:lstStyle>
            <a:lvl1pPr>
              <a:defRPr/>
            </a:lvl1pPr>
          </a:lstStyle>
          <a:p>
            <a:pPr>
              <a:defRPr/>
            </a:pPr>
            <a:fld id="{2D32CC8F-9748-40EB-87FD-34257C4B35D1}" type="datetimeFigureOut">
              <a:rPr lang="de-CH"/>
              <a:pPr>
                <a:defRPr/>
              </a:pPr>
              <a:t>05.10.2012</a:t>
            </a:fld>
            <a:endParaRPr lang="de-CH"/>
          </a:p>
        </p:txBody>
      </p:sp>
      <p:sp>
        <p:nvSpPr>
          <p:cNvPr id="8" name="Fußzeilenplatzhalter 4"/>
          <p:cNvSpPr>
            <a:spLocks noGrp="1"/>
          </p:cNvSpPr>
          <p:nvPr>
            <p:ph type="ftr" sz="quarter" idx="11"/>
          </p:nvPr>
        </p:nvSpPr>
        <p:spPr/>
        <p:txBody>
          <a:bodyPr/>
          <a:lstStyle>
            <a:lvl1pPr>
              <a:defRPr/>
            </a:lvl1pPr>
          </a:lstStyle>
          <a:p>
            <a:pPr>
              <a:defRPr/>
            </a:pPr>
            <a:endParaRPr lang="de-CH"/>
          </a:p>
        </p:txBody>
      </p:sp>
      <p:sp>
        <p:nvSpPr>
          <p:cNvPr id="9" name="Foliennummernplatzhalter 5"/>
          <p:cNvSpPr>
            <a:spLocks noGrp="1"/>
          </p:cNvSpPr>
          <p:nvPr>
            <p:ph type="sldNum" sz="quarter" idx="12"/>
          </p:nvPr>
        </p:nvSpPr>
        <p:spPr/>
        <p:txBody>
          <a:bodyPr/>
          <a:lstStyle>
            <a:lvl1pPr>
              <a:defRPr/>
            </a:lvl1pPr>
          </a:lstStyle>
          <a:p>
            <a:pPr>
              <a:defRPr/>
            </a:pPr>
            <a:fld id="{95844F49-1878-4817-B845-A3F5EA06DE4A}" type="slidenum">
              <a:rPr lang="de-CH"/>
              <a:pPr>
                <a:defRPr/>
              </a:pPr>
              <a:t>‹#›</a:t>
            </a:fld>
            <a:endParaRPr lang="de-CH"/>
          </a:p>
        </p:txBody>
      </p:sp>
    </p:spTree>
    <p:extLst>
      <p:ext uri="{BB962C8B-B14F-4D97-AF65-F5344CB8AC3E}">
        <p14:creationId xmlns:p14="http://schemas.microsoft.com/office/powerpoint/2010/main" xmlns="" val="1518374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3"/>
          <p:cNvSpPr>
            <a:spLocks noGrp="1"/>
          </p:cNvSpPr>
          <p:nvPr>
            <p:ph type="dt" sz="half" idx="10"/>
          </p:nvPr>
        </p:nvSpPr>
        <p:spPr/>
        <p:txBody>
          <a:bodyPr/>
          <a:lstStyle>
            <a:lvl1pPr>
              <a:defRPr/>
            </a:lvl1pPr>
          </a:lstStyle>
          <a:p>
            <a:pPr>
              <a:defRPr/>
            </a:pPr>
            <a:fld id="{2ECDF564-844D-49EA-9AF9-8A299F5BD11C}" type="datetimeFigureOut">
              <a:rPr lang="de-CH"/>
              <a:pPr>
                <a:defRPr/>
              </a:pPr>
              <a:t>05.10.2012</a:t>
            </a:fld>
            <a:endParaRPr lang="de-CH"/>
          </a:p>
        </p:txBody>
      </p:sp>
      <p:sp>
        <p:nvSpPr>
          <p:cNvPr id="4" name="Fußzeilenplatzhalter 4"/>
          <p:cNvSpPr>
            <a:spLocks noGrp="1"/>
          </p:cNvSpPr>
          <p:nvPr>
            <p:ph type="ftr" sz="quarter" idx="11"/>
          </p:nvPr>
        </p:nvSpPr>
        <p:spPr/>
        <p:txBody>
          <a:bodyPr/>
          <a:lstStyle>
            <a:lvl1pPr>
              <a:defRPr/>
            </a:lvl1pPr>
          </a:lstStyle>
          <a:p>
            <a:pPr>
              <a:defRPr/>
            </a:pPr>
            <a:endParaRPr lang="de-CH"/>
          </a:p>
        </p:txBody>
      </p:sp>
      <p:sp>
        <p:nvSpPr>
          <p:cNvPr id="5" name="Foliennummernplatzhalter 5"/>
          <p:cNvSpPr>
            <a:spLocks noGrp="1"/>
          </p:cNvSpPr>
          <p:nvPr>
            <p:ph type="sldNum" sz="quarter" idx="12"/>
          </p:nvPr>
        </p:nvSpPr>
        <p:spPr/>
        <p:txBody>
          <a:bodyPr/>
          <a:lstStyle>
            <a:lvl1pPr>
              <a:defRPr/>
            </a:lvl1pPr>
          </a:lstStyle>
          <a:p>
            <a:pPr>
              <a:defRPr/>
            </a:pPr>
            <a:fld id="{0FFC0321-3CF3-4BEC-BB6B-B2CB6D75DA8F}" type="slidenum">
              <a:rPr lang="de-CH"/>
              <a:pPr>
                <a:defRPr/>
              </a:pPr>
              <a:t>‹#›</a:t>
            </a:fld>
            <a:endParaRPr lang="de-CH"/>
          </a:p>
        </p:txBody>
      </p:sp>
    </p:spTree>
    <p:extLst>
      <p:ext uri="{BB962C8B-B14F-4D97-AF65-F5344CB8AC3E}">
        <p14:creationId xmlns:p14="http://schemas.microsoft.com/office/powerpoint/2010/main" xmlns="" val="4647680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C71797AA-64D3-4888-8F61-40090C266679}" type="datetimeFigureOut">
              <a:rPr lang="de-CH"/>
              <a:pPr>
                <a:defRPr/>
              </a:pPr>
              <a:t>05.10.2012</a:t>
            </a:fld>
            <a:endParaRPr lang="de-CH"/>
          </a:p>
        </p:txBody>
      </p:sp>
      <p:sp>
        <p:nvSpPr>
          <p:cNvPr id="3" name="Fußzeilenplatzhalter 4"/>
          <p:cNvSpPr>
            <a:spLocks noGrp="1"/>
          </p:cNvSpPr>
          <p:nvPr>
            <p:ph type="ftr" sz="quarter" idx="11"/>
          </p:nvPr>
        </p:nvSpPr>
        <p:spPr/>
        <p:txBody>
          <a:bodyPr/>
          <a:lstStyle>
            <a:lvl1pPr>
              <a:defRPr/>
            </a:lvl1pPr>
          </a:lstStyle>
          <a:p>
            <a:pPr>
              <a:defRPr/>
            </a:pPr>
            <a:endParaRPr lang="de-CH"/>
          </a:p>
        </p:txBody>
      </p:sp>
      <p:sp>
        <p:nvSpPr>
          <p:cNvPr id="4" name="Foliennummernplatzhalter 5"/>
          <p:cNvSpPr>
            <a:spLocks noGrp="1"/>
          </p:cNvSpPr>
          <p:nvPr>
            <p:ph type="sldNum" sz="quarter" idx="12"/>
          </p:nvPr>
        </p:nvSpPr>
        <p:spPr/>
        <p:txBody>
          <a:bodyPr/>
          <a:lstStyle>
            <a:lvl1pPr>
              <a:defRPr/>
            </a:lvl1pPr>
          </a:lstStyle>
          <a:p>
            <a:pPr>
              <a:defRPr/>
            </a:pPr>
            <a:fld id="{66DCEA5C-30BB-4124-9624-773BEED6084D}" type="slidenum">
              <a:rPr lang="de-CH"/>
              <a:pPr>
                <a:defRPr/>
              </a:pPr>
              <a:t>‹#›</a:t>
            </a:fld>
            <a:endParaRPr lang="de-CH"/>
          </a:p>
        </p:txBody>
      </p:sp>
    </p:spTree>
    <p:extLst>
      <p:ext uri="{BB962C8B-B14F-4D97-AF65-F5344CB8AC3E}">
        <p14:creationId xmlns:p14="http://schemas.microsoft.com/office/powerpoint/2010/main" xmlns="" val="28191789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6EADE7B8-AAA4-44E8-AB00-AAB3FDCFCCD9}" type="datetimeFigureOut">
              <a:rPr lang="de-CH"/>
              <a:pPr>
                <a:defRPr/>
              </a:pPr>
              <a:t>05.10.2012</a:t>
            </a:fld>
            <a:endParaRPr lang="de-CH"/>
          </a:p>
        </p:txBody>
      </p:sp>
      <p:sp>
        <p:nvSpPr>
          <p:cNvPr id="6" name="Fußzeilenplatzhalter 4"/>
          <p:cNvSpPr>
            <a:spLocks noGrp="1"/>
          </p:cNvSpPr>
          <p:nvPr>
            <p:ph type="ftr" sz="quarter" idx="11"/>
          </p:nvPr>
        </p:nvSpPr>
        <p:spPr/>
        <p:txBody>
          <a:bodyPr/>
          <a:lstStyle>
            <a:lvl1pPr>
              <a:defRPr/>
            </a:lvl1pPr>
          </a:lstStyle>
          <a:p>
            <a:pPr>
              <a:defRPr/>
            </a:pPr>
            <a:endParaRPr lang="de-CH"/>
          </a:p>
        </p:txBody>
      </p:sp>
      <p:sp>
        <p:nvSpPr>
          <p:cNvPr id="7" name="Foliennummernplatzhalter 5"/>
          <p:cNvSpPr>
            <a:spLocks noGrp="1"/>
          </p:cNvSpPr>
          <p:nvPr>
            <p:ph type="sldNum" sz="quarter" idx="12"/>
          </p:nvPr>
        </p:nvSpPr>
        <p:spPr/>
        <p:txBody>
          <a:bodyPr/>
          <a:lstStyle>
            <a:lvl1pPr>
              <a:defRPr/>
            </a:lvl1pPr>
          </a:lstStyle>
          <a:p>
            <a:pPr>
              <a:defRPr/>
            </a:pPr>
            <a:fld id="{770D380E-096C-4246-A898-53E113DDBD59}" type="slidenum">
              <a:rPr lang="de-CH"/>
              <a:pPr>
                <a:defRPr/>
              </a:pPr>
              <a:t>‹#›</a:t>
            </a:fld>
            <a:endParaRPr lang="de-CH"/>
          </a:p>
        </p:txBody>
      </p:sp>
    </p:spTree>
    <p:extLst>
      <p:ext uri="{BB962C8B-B14F-4D97-AF65-F5344CB8AC3E}">
        <p14:creationId xmlns:p14="http://schemas.microsoft.com/office/powerpoint/2010/main" xmlns="" val="140944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pic>
        <p:nvPicPr>
          <p:cNvPr id="4" name="Grafik 6"/>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9050" y="0"/>
            <a:ext cx="9163050" cy="2063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extfeld 4"/>
          <p:cNvSpPr txBox="1">
            <a:spLocks noChangeArrowheads="1"/>
          </p:cNvSpPr>
          <p:nvPr userDrawn="1"/>
        </p:nvSpPr>
        <p:spPr bwMode="auto">
          <a:xfrm>
            <a:off x="468313" y="1223963"/>
            <a:ext cx="2808287"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de-CH" sz="1400" smtClean="0">
                <a:latin typeface="Frutiger LT 57 Cn" pitchFamily="34" charset="0"/>
                <a:cs typeface="Arial" charset="0"/>
              </a:rPr>
              <a:t>www.swissarbitration.org</a:t>
            </a:r>
          </a:p>
        </p:txBody>
      </p:sp>
      <p:sp>
        <p:nvSpPr>
          <p:cNvPr id="3" name="Inhaltsplatzhalter 2"/>
          <p:cNvSpPr>
            <a:spLocks noGrp="1"/>
          </p:cNvSpPr>
          <p:nvPr>
            <p:ph idx="1"/>
          </p:nvPr>
        </p:nvSpPr>
        <p:spPr>
          <a:xfrm>
            <a:off x="438545" y="1641191"/>
            <a:ext cx="8229600" cy="4525963"/>
          </a:xfr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CH" dirty="0"/>
          </a:p>
        </p:txBody>
      </p:sp>
      <p:sp>
        <p:nvSpPr>
          <p:cNvPr id="6" name="Rectangle 4"/>
          <p:cNvSpPr>
            <a:spLocks noGrp="1" noChangeArrowheads="1"/>
          </p:cNvSpPr>
          <p:nvPr>
            <p:ph type="dt" sz="half" idx="10"/>
          </p:nvPr>
        </p:nvSpPr>
        <p:spPr/>
        <p:txBody>
          <a:bodyPr/>
          <a:lstStyle>
            <a:lvl1pPr>
              <a:defRPr/>
            </a:lvl1pPr>
          </a:lstStyle>
          <a:p>
            <a:pPr>
              <a:defRPr/>
            </a:pPr>
            <a:endParaRPr lang="de-DE"/>
          </a:p>
        </p:txBody>
      </p:sp>
      <p:sp>
        <p:nvSpPr>
          <p:cNvPr id="7" name="Rectangle 5"/>
          <p:cNvSpPr>
            <a:spLocks noGrp="1" noChangeArrowheads="1"/>
          </p:cNvSpPr>
          <p:nvPr>
            <p:ph type="ftr" sz="quarter" idx="11"/>
          </p:nvPr>
        </p:nvSpPr>
        <p:spPr/>
        <p:txBody>
          <a:bodyPr/>
          <a:lstStyle>
            <a:lvl1pPr>
              <a:defRPr/>
            </a:lvl1pPr>
          </a:lstStyle>
          <a:p>
            <a:pPr>
              <a:defRPr/>
            </a:pPr>
            <a:endParaRPr lang="de-DE"/>
          </a:p>
        </p:txBody>
      </p:sp>
      <p:sp>
        <p:nvSpPr>
          <p:cNvPr id="8" name="Rectangle 6"/>
          <p:cNvSpPr>
            <a:spLocks noGrp="1" noChangeArrowheads="1"/>
          </p:cNvSpPr>
          <p:nvPr>
            <p:ph type="sldNum" sz="quarter" idx="12"/>
          </p:nvPr>
        </p:nvSpPr>
        <p:spPr/>
        <p:txBody>
          <a:bodyPr/>
          <a:lstStyle>
            <a:lvl1pPr>
              <a:defRPr/>
            </a:lvl1pPr>
          </a:lstStyle>
          <a:p>
            <a:pPr>
              <a:defRPr/>
            </a:pPr>
            <a:fld id="{E8C25E9E-4B49-4728-91B0-EA49F71E92CE}" type="slidenum">
              <a:rPr lang="de-DE"/>
              <a:pPr>
                <a:defRPr/>
              </a:pPr>
              <a:t>‹#›</a:t>
            </a:fld>
            <a:endParaRPr lang="de-DE"/>
          </a:p>
        </p:txBody>
      </p:sp>
    </p:spTree>
    <p:extLst>
      <p:ext uri="{BB962C8B-B14F-4D97-AF65-F5344CB8AC3E}">
        <p14:creationId xmlns:p14="http://schemas.microsoft.com/office/powerpoint/2010/main" xmlns="" val="14341246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A33E08B7-EB52-4E2B-B891-FA9994319D14}" type="datetimeFigureOut">
              <a:rPr lang="de-CH"/>
              <a:pPr>
                <a:defRPr/>
              </a:pPr>
              <a:t>05.10.2012</a:t>
            </a:fld>
            <a:endParaRPr lang="de-CH"/>
          </a:p>
        </p:txBody>
      </p:sp>
      <p:sp>
        <p:nvSpPr>
          <p:cNvPr id="6" name="Fußzeilenplatzhalter 4"/>
          <p:cNvSpPr>
            <a:spLocks noGrp="1"/>
          </p:cNvSpPr>
          <p:nvPr>
            <p:ph type="ftr" sz="quarter" idx="11"/>
          </p:nvPr>
        </p:nvSpPr>
        <p:spPr/>
        <p:txBody>
          <a:bodyPr/>
          <a:lstStyle>
            <a:lvl1pPr>
              <a:defRPr/>
            </a:lvl1pPr>
          </a:lstStyle>
          <a:p>
            <a:pPr>
              <a:defRPr/>
            </a:pPr>
            <a:endParaRPr lang="de-CH"/>
          </a:p>
        </p:txBody>
      </p:sp>
      <p:sp>
        <p:nvSpPr>
          <p:cNvPr id="7" name="Foliennummernplatzhalter 5"/>
          <p:cNvSpPr>
            <a:spLocks noGrp="1"/>
          </p:cNvSpPr>
          <p:nvPr>
            <p:ph type="sldNum" sz="quarter" idx="12"/>
          </p:nvPr>
        </p:nvSpPr>
        <p:spPr/>
        <p:txBody>
          <a:bodyPr/>
          <a:lstStyle>
            <a:lvl1pPr>
              <a:defRPr/>
            </a:lvl1pPr>
          </a:lstStyle>
          <a:p>
            <a:pPr>
              <a:defRPr/>
            </a:pPr>
            <a:fld id="{7E655D6C-451A-4F54-BB57-8C3487E6CA6A}" type="slidenum">
              <a:rPr lang="de-CH"/>
              <a:pPr>
                <a:defRPr/>
              </a:pPr>
              <a:t>‹#›</a:t>
            </a:fld>
            <a:endParaRPr lang="de-CH"/>
          </a:p>
        </p:txBody>
      </p:sp>
    </p:spTree>
    <p:extLst>
      <p:ext uri="{BB962C8B-B14F-4D97-AF65-F5344CB8AC3E}">
        <p14:creationId xmlns:p14="http://schemas.microsoft.com/office/powerpoint/2010/main" xmlns="" val="15001632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pPr>
              <a:defRPr/>
            </a:pPr>
            <a:fld id="{B57B129A-D435-4382-909C-33AC00B6370B}" type="datetimeFigureOut">
              <a:rPr lang="de-CH"/>
              <a:pPr>
                <a:defRPr/>
              </a:pPr>
              <a:t>05.10.2012</a:t>
            </a:fld>
            <a:endParaRPr lang="de-CH"/>
          </a:p>
        </p:txBody>
      </p:sp>
      <p:sp>
        <p:nvSpPr>
          <p:cNvPr id="5" name="Fußzeilenplatzhalter 4"/>
          <p:cNvSpPr>
            <a:spLocks noGrp="1"/>
          </p:cNvSpPr>
          <p:nvPr>
            <p:ph type="ftr" sz="quarter" idx="11"/>
          </p:nvPr>
        </p:nvSpPr>
        <p:spPr/>
        <p:txBody>
          <a:bodyPr/>
          <a:lstStyle>
            <a:lvl1pPr>
              <a:defRPr/>
            </a:lvl1pPr>
          </a:lstStyle>
          <a:p>
            <a:pPr>
              <a:defRPr/>
            </a:pPr>
            <a:endParaRPr lang="de-CH"/>
          </a:p>
        </p:txBody>
      </p:sp>
      <p:sp>
        <p:nvSpPr>
          <p:cNvPr id="6" name="Foliennummernplatzhalter 5"/>
          <p:cNvSpPr>
            <a:spLocks noGrp="1"/>
          </p:cNvSpPr>
          <p:nvPr>
            <p:ph type="sldNum" sz="quarter" idx="12"/>
          </p:nvPr>
        </p:nvSpPr>
        <p:spPr/>
        <p:txBody>
          <a:bodyPr/>
          <a:lstStyle>
            <a:lvl1pPr>
              <a:defRPr/>
            </a:lvl1pPr>
          </a:lstStyle>
          <a:p>
            <a:pPr>
              <a:defRPr/>
            </a:pPr>
            <a:fld id="{44E47CF2-AC73-48C0-B9CA-EAB7FCC7EC04}" type="slidenum">
              <a:rPr lang="de-CH"/>
              <a:pPr>
                <a:defRPr/>
              </a:pPr>
              <a:t>‹#›</a:t>
            </a:fld>
            <a:endParaRPr lang="de-CH"/>
          </a:p>
        </p:txBody>
      </p:sp>
    </p:spTree>
    <p:extLst>
      <p:ext uri="{BB962C8B-B14F-4D97-AF65-F5344CB8AC3E}">
        <p14:creationId xmlns:p14="http://schemas.microsoft.com/office/powerpoint/2010/main" xmlns="" val="7744396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pPr>
              <a:defRPr/>
            </a:pPr>
            <a:fld id="{E903CF6C-A8EF-44B3-BE97-97823A86B269}" type="datetimeFigureOut">
              <a:rPr lang="de-CH"/>
              <a:pPr>
                <a:defRPr/>
              </a:pPr>
              <a:t>05.10.2012</a:t>
            </a:fld>
            <a:endParaRPr lang="de-CH"/>
          </a:p>
        </p:txBody>
      </p:sp>
      <p:sp>
        <p:nvSpPr>
          <p:cNvPr id="5" name="Fußzeilenplatzhalter 4"/>
          <p:cNvSpPr>
            <a:spLocks noGrp="1"/>
          </p:cNvSpPr>
          <p:nvPr>
            <p:ph type="ftr" sz="quarter" idx="11"/>
          </p:nvPr>
        </p:nvSpPr>
        <p:spPr/>
        <p:txBody>
          <a:bodyPr/>
          <a:lstStyle>
            <a:lvl1pPr>
              <a:defRPr/>
            </a:lvl1pPr>
          </a:lstStyle>
          <a:p>
            <a:pPr>
              <a:defRPr/>
            </a:pPr>
            <a:endParaRPr lang="de-CH"/>
          </a:p>
        </p:txBody>
      </p:sp>
      <p:sp>
        <p:nvSpPr>
          <p:cNvPr id="6" name="Foliennummernplatzhalter 5"/>
          <p:cNvSpPr>
            <a:spLocks noGrp="1"/>
          </p:cNvSpPr>
          <p:nvPr>
            <p:ph type="sldNum" sz="quarter" idx="12"/>
          </p:nvPr>
        </p:nvSpPr>
        <p:spPr/>
        <p:txBody>
          <a:bodyPr/>
          <a:lstStyle>
            <a:lvl1pPr>
              <a:defRPr/>
            </a:lvl1pPr>
          </a:lstStyle>
          <a:p>
            <a:pPr>
              <a:defRPr/>
            </a:pPr>
            <a:fld id="{FF45D3A7-4D4F-4AAD-A975-C17C69B890E7}" type="slidenum">
              <a:rPr lang="de-CH"/>
              <a:pPr>
                <a:defRPr/>
              </a:pPr>
              <a:t>‹#›</a:t>
            </a:fld>
            <a:endParaRPr lang="de-CH"/>
          </a:p>
        </p:txBody>
      </p:sp>
    </p:spTree>
    <p:extLst>
      <p:ext uri="{BB962C8B-B14F-4D97-AF65-F5344CB8AC3E}">
        <p14:creationId xmlns:p14="http://schemas.microsoft.com/office/powerpoint/2010/main" xmlns="" val="46813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7F3BEB09-0626-4F4D-9F76-0F124B82C441}" type="slidenum">
              <a:rPr lang="de-DE"/>
              <a:pPr>
                <a:defRPr/>
              </a:pPr>
              <a:t>‹#›</a:t>
            </a:fld>
            <a:endParaRPr lang="de-DE"/>
          </a:p>
        </p:txBody>
      </p:sp>
    </p:spTree>
    <p:extLst>
      <p:ext uri="{BB962C8B-B14F-4D97-AF65-F5344CB8AC3E}">
        <p14:creationId xmlns:p14="http://schemas.microsoft.com/office/powerpoint/2010/main" xmlns="" val="1338109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017128F6-0C37-4E3F-8956-968F02968CAF}" type="slidenum">
              <a:rPr lang="de-DE"/>
              <a:pPr>
                <a:defRPr/>
              </a:pPr>
              <a:t>‹#›</a:t>
            </a:fld>
            <a:endParaRPr lang="de-DE"/>
          </a:p>
        </p:txBody>
      </p:sp>
    </p:spTree>
    <p:extLst>
      <p:ext uri="{BB962C8B-B14F-4D97-AF65-F5344CB8AC3E}">
        <p14:creationId xmlns:p14="http://schemas.microsoft.com/office/powerpoint/2010/main" xmlns="" val="2845946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Rectangle 4"/>
          <p:cNvSpPr>
            <a:spLocks noGrp="1" noChangeArrowheads="1"/>
          </p:cNvSpPr>
          <p:nvPr>
            <p:ph type="dt" sz="half" idx="10"/>
          </p:nvPr>
        </p:nvSpPr>
        <p:spPr>
          <a:ln/>
        </p:spPr>
        <p:txBody>
          <a:bodyPr/>
          <a:lstStyle>
            <a:lvl1pPr>
              <a:defRPr/>
            </a:lvl1pPr>
          </a:lstStyle>
          <a:p>
            <a:pPr>
              <a:defRPr/>
            </a:pPr>
            <a:endParaRPr lang="de-DE"/>
          </a:p>
        </p:txBody>
      </p:sp>
      <p:sp>
        <p:nvSpPr>
          <p:cNvPr id="8" name="Rectangle 5"/>
          <p:cNvSpPr>
            <a:spLocks noGrp="1" noChangeArrowheads="1"/>
          </p:cNvSpPr>
          <p:nvPr>
            <p:ph type="ftr" sz="quarter" idx="11"/>
          </p:nvPr>
        </p:nvSpPr>
        <p:spPr>
          <a:ln/>
        </p:spPr>
        <p:txBody>
          <a:bodyPr/>
          <a:lstStyle>
            <a:lvl1pPr>
              <a:defRPr/>
            </a:lvl1pPr>
          </a:lstStyle>
          <a:p>
            <a:pPr>
              <a:defRPr/>
            </a:pPr>
            <a:endParaRPr lang="de-DE"/>
          </a:p>
        </p:txBody>
      </p:sp>
      <p:sp>
        <p:nvSpPr>
          <p:cNvPr id="9" name="Rectangle 6"/>
          <p:cNvSpPr>
            <a:spLocks noGrp="1" noChangeArrowheads="1"/>
          </p:cNvSpPr>
          <p:nvPr>
            <p:ph type="sldNum" sz="quarter" idx="12"/>
          </p:nvPr>
        </p:nvSpPr>
        <p:spPr>
          <a:ln/>
        </p:spPr>
        <p:txBody>
          <a:bodyPr/>
          <a:lstStyle>
            <a:lvl1pPr>
              <a:defRPr/>
            </a:lvl1pPr>
          </a:lstStyle>
          <a:p>
            <a:pPr>
              <a:defRPr/>
            </a:pPr>
            <a:fld id="{6C5FD939-6883-44AF-8B05-B2149133A72E}" type="slidenum">
              <a:rPr lang="de-DE"/>
              <a:pPr>
                <a:defRPr/>
              </a:pPr>
              <a:t>‹#›</a:t>
            </a:fld>
            <a:endParaRPr lang="de-DE"/>
          </a:p>
        </p:txBody>
      </p:sp>
    </p:spTree>
    <p:extLst>
      <p:ext uri="{BB962C8B-B14F-4D97-AF65-F5344CB8AC3E}">
        <p14:creationId xmlns:p14="http://schemas.microsoft.com/office/powerpoint/2010/main" xmlns="" val="464929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Rectangle 4"/>
          <p:cNvSpPr>
            <a:spLocks noGrp="1" noChangeArrowheads="1"/>
          </p:cNvSpPr>
          <p:nvPr>
            <p:ph type="dt" sz="half" idx="10"/>
          </p:nvPr>
        </p:nvSpPr>
        <p:spPr>
          <a:ln/>
        </p:spPr>
        <p:txBody>
          <a:bodyPr/>
          <a:lstStyle>
            <a:lvl1pPr>
              <a:defRPr/>
            </a:lvl1pPr>
          </a:lstStyle>
          <a:p>
            <a:pPr>
              <a:defRPr/>
            </a:pPr>
            <a:endParaRPr 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de-DE"/>
          </a:p>
        </p:txBody>
      </p:sp>
      <p:sp>
        <p:nvSpPr>
          <p:cNvPr id="5" name="Rectangle 6"/>
          <p:cNvSpPr>
            <a:spLocks noGrp="1" noChangeArrowheads="1"/>
          </p:cNvSpPr>
          <p:nvPr>
            <p:ph type="sldNum" sz="quarter" idx="12"/>
          </p:nvPr>
        </p:nvSpPr>
        <p:spPr>
          <a:ln/>
        </p:spPr>
        <p:txBody>
          <a:bodyPr/>
          <a:lstStyle>
            <a:lvl1pPr>
              <a:defRPr/>
            </a:lvl1pPr>
          </a:lstStyle>
          <a:p>
            <a:pPr>
              <a:defRPr/>
            </a:pPr>
            <a:fld id="{1BB70C9B-5AA4-429D-88FE-CE215F796BB4}" type="slidenum">
              <a:rPr lang="de-DE"/>
              <a:pPr>
                <a:defRPr/>
              </a:pPr>
              <a:t>‹#›</a:t>
            </a:fld>
            <a:endParaRPr lang="de-DE"/>
          </a:p>
        </p:txBody>
      </p:sp>
    </p:spTree>
    <p:extLst>
      <p:ext uri="{BB962C8B-B14F-4D97-AF65-F5344CB8AC3E}">
        <p14:creationId xmlns:p14="http://schemas.microsoft.com/office/powerpoint/2010/main" xmlns="" val="3792810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a:p>
        </p:txBody>
      </p:sp>
      <p:sp>
        <p:nvSpPr>
          <p:cNvPr id="3" name="Rectangle 5"/>
          <p:cNvSpPr>
            <a:spLocks noGrp="1" noChangeArrowheads="1"/>
          </p:cNvSpPr>
          <p:nvPr>
            <p:ph type="ftr" sz="quarter" idx="11"/>
          </p:nvPr>
        </p:nvSpPr>
        <p:spPr>
          <a:ln/>
        </p:spPr>
        <p:txBody>
          <a:bodyPr/>
          <a:lstStyle>
            <a:lvl1pPr>
              <a:defRPr/>
            </a:lvl1pPr>
          </a:lstStyle>
          <a:p>
            <a:pPr>
              <a:defRPr/>
            </a:pPr>
            <a:endParaRPr lang="de-DE"/>
          </a:p>
        </p:txBody>
      </p:sp>
      <p:sp>
        <p:nvSpPr>
          <p:cNvPr id="4" name="Rectangle 6"/>
          <p:cNvSpPr>
            <a:spLocks noGrp="1" noChangeArrowheads="1"/>
          </p:cNvSpPr>
          <p:nvPr>
            <p:ph type="sldNum" sz="quarter" idx="12"/>
          </p:nvPr>
        </p:nvSpPr>
        <p:spPr>
          <a:ln/>
        </p:spPr>
        <p:txBody>
          <a:bodyPr/>
          <a:lstStyle>
            <a:lvl1pPr>
              <a:defRPr/>
            </a:lvl1pPr>
          </a:lstStyle>
          <a:p>
            <a:pPr>
              <a:defRPr/>
            </a:pPr>
            <a:fld id="{0717F048-B79D-4DE7-83C2-91E98E4808AD}" type="slidenum">
              <a:rPr lang="de-DE"/>
              <a:pPr>
                <a:defRPr/>
              </a:pPr>
              <a:t>‹#›</a:t>
            </a:fld>
            <a:endParaRPr lang="de-DE"/>
          </a:p>
        </p:txBody>
      </p:sp>
    </p:spTree>
    <p:extLst>
      <p:ext uri="{BB962C8B-B14F-4D97-AF65-F5344CB8AC3E}">
        <p14:creationId xmlns:p14="http://schemas.microsoft.com/office/powerpoint/2010/main" xmlns="" val="212168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6EBE8D58-8307-4368-BD47-3A3D228E7065}" type="slidenum">
              <a:rPr lang="de-DE"/>
              <a:pPr>
                <a:defRPr/>
              </a:pPr>
              <a:t>‹#›</a:t>
            </a:fld>
            <a:endParaRPr lang="de-DE"/>
          </a:p>
        </p:txBody>
      </p:sp>
    </p:spTree>
    <p:extLst>
      <p:ext uri="{BB962C8B-B14F-4D97-AF65-F5344CB8AC3E}">
        <p14:creationId xmlns:p14="http://schemas.microsoft.com/office/powerpoint/2010/main" xmlns="" val="3946579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D5F39785-C4CE-4321-A264-6590F9FA82B3}" type="slidenum">
              <a:rPr lang="de-DE"/>
              <a:pPr>
                <a:defRPr/>
              </a:pPr>
              <a:t>‹#›</a:t>
            </a:fld>
            <a:endParaRPr lang="de-DE"/>
          </a:p>
        </p:txBody>
      </p:sp>
    </p:spTree>
    <p:extLst>
      <p:ext uri="{BB962C8B-B14F-4D97-AF65-F5344CB8AC3E}">
        <p14:creationId xmlns:p14="http://schemas.microsoft.com/office/powerpoint/2010/main" xmlns="" val="1054583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w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de-DE"/>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de-DE"/>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B87191E6-BD1E-4D20-8B7B-8FBB799F1AD6}" type="slidenum">
              <a:rPr lang="de-DE"/>
              <a:pPr>
                <a:defRPr/>
              </a:pPr>
              <a:t>‹#›</a:t>
            </a:fld>
            <a:endParaRPr lang="de-DE"/>
          </a:p>
        </p:txBody>
      </p:sp>
    </p:spTree>
  </p:cSld>
  <p:clrMap bg1="lt1" tx1="dk1" bg2="lt2" tx2="dk2" accent1="accent1" accent2="accent2" accent3="accent3" accent4="accent4" accent5="accent5" accent6="accent6" hlink="hlink" folHlink="folHlink"/>
  <p:sldLayoutIdLst>
    <p:sldLayoutId id="2147483790" r:id="rId1"/>
    <p:sldLayoutId id="2147483791"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elplatzhalt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endParaRPr lang="de-CH" smtClean="0"/>
          </a:p>
        </p:txBody>
      </p:sp>
      <p:sp>
        <p:nvSpPr>
          <p:cNvPr id="2051" name="Textplatzhalt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smtClean="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71535FE6-E175-4B5F-8D16-BAAFCB787B9B}" type="datetimeFigureOut">
              <a:rPr lang="de-CH"/>
              <a:pPr>
                <a:defRPr/>
              </a:pPr>
              <a:t>05.10.2012</a:t>
            </a:fld>
            <a:endParaRPr lang="de-CH"/>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de-CH"/>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4A39FB8-0CDF-4FDF-91B5-D413F4077AFC}" type="slidenum">
              <a:rPr lang="de-CH"/>
              <a:pPr>
                <a:defRPr/>
              </a:pPr>
              <a:t>‹#›</a:t>
            </a:fld>
            <a:endParaRPr lang="de-CH"/>
          </a:p>
        </p:txBody>
      </p:sp>
      <p:pic>
        <p:nvPicPr>
          <p:cNvPr id="2055" name="Grafik 6"/>
          <p:cNvPicPr>
            <a:picLocks noChangeAspect="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0" y="0"/>
            <a:ext cx="9144000" cy="2058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Grp="1" noChangeArrowheads="1"/>
          </p:cNvSpPr>
          <p:nvPr>
            <p:ph type="body" idx="1"/>
          </p:nvPr>
        </p:nvSpPr>
        <p:spPr>
          <a:xfrm>
            <a:off x="467544" y="2060848"/>
            <a:ext cx="8229600" cy="4392488"/>
          </a:xfrm>
        </p:spPr>
        <p:txBody>
          <a:bodyPr/>
          <a:lstStyle/>
          <a:p>
            <a:pPr marL="0" indent="0" eaLnBrk="1" hangingPunct="1">
              <a:buFontTx/>
              <a:buNone/>
            </a:pPr>
            <a:r>
              <a:rPr lang="en-US" sz="2800" dirty="0" smtClean="0"/>
              <a:t>Workshop </a:t>
            </a:r>
            <a:r>
              <a:rPr lang="en-US" sz="2800" dirty="0"/>
              <a:t>on the Swiss Rules </a:t>
            </a:r>
            <a:r>
              <a:rPr lang="en-US" sz="2800" dirty="0" smtClean="0"/>
              <a:t>2012</a:t>
            </a:r>
            <a:endParaRPr lang="de-CH" sz="2400" dirty="0" smtClean="0"/>
          </a:p>
          <a:p>
            <a:pPr marL="0" indent="0" eaLnBrk="1" hangingPunct="1">
              <a:spcBef>
                <a:spcPts val="1800"/>
              </a:spcBef>
              <a:buFontTx/>
              <a:buNone/>
            </a:pPr>
            <a:r>
              <a:rPr lang="en-US" b="1" dirty="0"/>
              <a:t>The Arbitral Proceedings under the Swiss Rules 2012</a:t>
            </a:r>
          </a:p>
          <a:p>
            <a:pPr marL="0" indent="0" eaLnBrk="1" hangingPunct="1">
              <a:buFontTx/>
              <a:buNone/>
            </a:pPr>
            <a:endParaRPr lang="de-CH" sz="2400" dirty="0" smtClean="0"/>
          </a:p>
          <a:p>
            <a:pPr marL="0" indent="0" eaLnBrk="1" hangingPunct="1">
              <a:buNone/>
            </a:pPr>
            <a:r>
              <a:rPr lang="de-CH" sz="2200" dirty="0" err="1" smtClean="0"/>
              <a:t>Prague</a:t>
            </a:r>
            <a:r>
              <a:rPr lang="de-CH" sz="2200" dirty="0" smtClean="0"/>
              <a:t>, 5 </a:t>
            </a:r>
            <a:r>
              <a:rPr lang="de-CH" sz="2200" dirty="0" err="1" smtClean="0"/>
              <a:t>October</a:t>
            </a:r>
            <a:r>
              <a:rPr lang="de-CH" sz="2200" dirty="0" smtClean="0"/>
              <a:t> 2012</a:t>
            </a:r>
            <a:br>
              <a:rPr lang="de-CH" sz="2200" dirty="0" smtClean="0"/>
            </a:br>
            <a:r>
              <a:rPr lang="en-US" sz="2400" dirty="0" smtClean="0"/>
              <a:t>Czech </a:t>
            </a:r>
            <a:r>
              <a:rPr lang="en-US" sz="2400" dirty="0"/>
              <a:t>Bar </a:t>
            </a:r>
            <a:r>
              <a:rPr lang="en-US" sz="2400" dirty="0" smtClean="0"/>
              <a:t>Association</a:t>
            </a:r>
            <a:endParaRPr lang="de-CH" sz="2200" dirty="0"/>
          </a:p>
          <a:p>
            <a:pPr marL="0" indent="0" eaLnBrk="1" hangingPunct="1">
              <a:spcBef>
                <a:spcPts val="2400"/>
              </a:spcBef>
              <a:buFontTx/>
              <a:buNone/>
            </a:pPr>
            <a:r>
              <a:rPr lang="de-CH" sz="2200" dirty="0"/>
              <a:t>Dr. Christian Oetiker LL.M., </a:t>
            </a:r>
            <a:r>
              <a:rPr lang="de-CH" sz="2200" dirty="0" smtClean="0"/>
              <a:t>VISCHER </a:t>
            </a:r>
            <a:r>
              <a:rPr lang="de-CH" sz="2200" dirty="0"/>
              <a:t>Ltd., </a:t>
            </a:r>
            <a:r>
              <a:rPr lang="de-CH" sz="2200" dirty="0" smtClean="0"/>
              <a:t>Basel</a:t>
            </a:r>
          </a:p>
          <a:p>
            <a:pPr marL="0" indent="0" eaLnBrk="1" hangingPunct="1">
              <a:buFontTx/>
              <a:buNone/>
            </a:pPr>
            <a:r>
              <a:rPr lang="de-CH" sz="2200" dirty="0" smtClean="0"/>
              <a:t>Member </a:t>
            </a:r>
            <a:r>
              <a:rPr lang="de-CH" sz="2200" dirty="0" err="1" smtClean="0"/>
              <a:t>of</a:t>
            </a:r>
            <a:r>
              <a:rPr lang="de-CH" sz="2200" dirty="0" smtClean="0"/>
              <a:t> </a:t>
            </a:r>
            <a:r>
              <a:rPr lang="de-CH" sz="2200" dirty="0" err="1" smtClean="0"/>
              <a:t>the</a:t>
            </a:r>
            <a:r>
              <a:rPr lang="de-CH" sz="2200" dirty="0" smtClean="0"/>
              <a:t> Arbitration Court </a:t>
            </a:r>
            <a:r>
              <a:rPr lang="de-CH" sz="2200" dirty="0" err="1" smtClean="0"/>
              <a:t>of</a:t>
            </a:r>
            <a:r>
              <a:rPr lang="de-CH" sz="2200" dirty="0" smtClean="0"/>
              <a:t> </a:t>
            </a:r>
            <a:r>
              <a:rPr lang="de-CH" sz="2200" dirty="0" err="1" smtClean="0"/>
              <a:t>the</a:t>
            </a:r>
            <a:r>
              <a:rPr lang="de-CH" sz="2200" dirty="0" smtClean="0"/>
              <a:t> Swiss Chambers’ Arbitration Institution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Grp="1" noChangeArrowheads="1"/>
          </p:cNvSpPr>
          <p:nvPr>
            <p:ph type="body" idx="1"/>
          </p:nvPr>
        </p:nvSpPr>
        <p:spPr>
          <a:xfrm>
            <a:off x="539552" y="1988840"/>
            <a:ext cx="8229600" cy="4392488"/>
          </a:xfrm>
        </p:spPr>
        <p:txBody>
          <a:bodyPr/>
          <a:lstStyle/>
          <a:p>
            <a:pPr marL="0" lvl="1" indent="0" eaLnBrk="1" hangingPunct="1">
              <a:spcBef>
                <a:spcPts val="600"/>
              </a:spcBef>
              <a:spcAft>
                <a:spcPts val="1200"/>
              </a:spcAft>
              <a:buNone/>
            </a:pPr>
            <a:r>
              <a:rPr lang="en-US" b="1" dirty="0"/>
              <a:t>Constitution of the arbitral tribunal </a:t>
            </a:r>
            <a:r>
              <a:rPr lang="en-US" b="1" dirty="0" smtClean="0"/>
              <a:t>(3)</a:t>
            </a:r>
            <a:endParaRPr lang="de-CH" b="1" dirty="0" smtClean="0"/>
          </a:p>
          <a:p>
            <a:pPr marL="361950" lvl="1" indent="-361950" eaLnBrk="1" hangingPunct="1"/>
            <a:r>
              <a:rPr lang="en-US" sz="2400" dirty="0"/>
              <a:t>Appointment of a sole arbitrator (Art. 7)</a:t>
            </a:r>
          </a:p>
          <a:p>
            <a:pPr marL="762000" lvl="2" indent="-361950" eaLnBrk="1" hangingPunct="1"/>
            <a:r>
              <a:rPr lang="en-US" sz="2000" dirty="0"/>
              <a:t>Joint designation by the parties within 30 days from the Notice of Arbitration or the Arbitration Court’s decision appoint a sole arbitrator.</a:t>
            </a:r>
          </a:p>
          <a:p>
            <a:pPr marL="762000" lvl="2" indent="-361950" eaLnBrk="1" hangingPunct="1"/>
            <a:r>
              <a:rPr lang="en-US" sz="2000" dirty="0"/>
              <a:t>Subsidiary competence of the Arbitration Court.</a:t>
            </a:r>
          </a:p>
          <a:p>
            <a:pPr marL="361950" lvl="1" indent="-361950" eaLnBrk="1" hangingPunct="1"/>
            <a:r>
              <a:rPr lang="en-US" sz="2400" dirty="0" smtClean="0"/>
              <a:t>Appointment of a three-member arbitral tribunal (Art. 8)</a:t>
            </a:r>
          </a:p>
          <a:p>
            <a:pPr marL="762000" lvl="2" indent="-361950" eaLnBrk="1" hangingPunct="1"/>
            <a:r>
              <a:rPr lang="en-US" sz="2000" dirty="0" smtClean="0"/>
              <a:t>Each party designates one arbitrator.</a:t>
            </a:r>
          </a:p>
          <a:p>
            <a:pPr marL="762000" lvl="2" indent="-361950" eaLnBrk="1" hangingPunct="1"/>
            <a:r>
              <a:rPr lang="en-US" sz="2000" dirty="0" smtClean="0"/>
              <a:t>The two arbitrators designated by the parties designate the presiding arbitrator (</a:t>
            </a:r>
            <a:r>
              <a:rPr lang="en-US" sz="2000" dirty="0" smtClean="0">
                <a:ea typeface="Verdana"/>
                <a:cs typeface="Verdana"/>
              </a:rPr>
              <a:t>«</a:t>
            </a:r>
            <a:r>
              <a:rPr lang="en-US" sz="2000" dirty="0" smtClean="0"/>
              <a:t>chairman</a:t>
            </a:r>
            <a:r>
              <a:rPr lang="en-US" sz="2000" dirty="0" smtClean="0">
                <a:ea typeface="Verdana"/>
                <a:cs typeface="Verdana"/>
              </a:rPr>
              <a:t>»</a:t>
            </a:r>
            <a:r>
              <a:rPr lang="en-US" sz="2000" dirty="0" smtClean="0"/>
              <a:t>).</a:t>
            </a:r>
          </a:p>
          <a:p>
            <a:pPr marL="762000" lvl="2" indent="-361950" eaLnBrk="1" hangingPunct="1"/>
            <a:r>
              <a:rPr lang="en-US" sz="2000" dirty="0" smtClean="0"/>
              <a:t>Subsidiary competence of the Arbitration Court.</a:t>
            </a:r>
          </a:p>
          <a:p>
            <a:pPr marL="762000" lvl="2" indent="-361950" eaLnBrk="1" hangingPunct="1"/>
            <a:endParaRPr lang="en-US" sz="1800" dirty="0"/>
          </a:p>
          <a:p>
            <a:pPr marL="400050" lvl="2" indent="0" eaLnBrk="1" hangingPunct="1">
              <a:buNone/>
            </a:pPr>
            <a:endParaRPr lang="en-US" sz="1800" dirty="0" smtClean="0"/>
          </a:p>
          <a:p>
            <a:pPr marL="762000" lvl="2" indent="-361950" eaLnBrk="1" hangingPunct="1"/>
            <a:endParaRPr lang="en-US" sz="1800" dirty="0" smtClean="0"/>
          </a:p>
          <a:p>
            <a:pPr marL="762000" lvl="2" indent="-361950" eaLnBrk="1" hangingPunct="1"/>
            <a:endParaRPr lang="en-US" sz="1800" dirty="0"/>
          </a:p>
          <a:p>
            <a:pPr marL="762000" lvl="2" indent="-361950" eaLnBrk="1" hangingPunct="1"/>
            <a:endParaRPr lang="en-US" sz="1800" dirty="0"/>
          </a:p>
        </p:txBody>
      </p:sp>
    </p:spTree>
    <p:extLst>
      <p:ext uri="{BB962C8B-B14F-4D97-AF65-F5344CB8AC3E}">
        <p14:creationId xmlns:p14="http://schemas.microsoft.com/office/powerpoint/2010/main" xmlns="" val="37848613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Grp="1" noChangeArrowheads="1"/>
          </p:cNvSpPr>
          <p:nvPr>
            <p:ph type="body" idx="1"/>
          </p:nvPr>
        </p:nvSpPr>
        <p:spPr>
          <a:xfrm>
            <a:off x="539552" y="1988840"/>
            <a:ext cx="8229600" cy="4392488"/>
          </a:xfrm>
        </p:spPr>
        <p:txBody>
          <a:bodyPr/>
          <a:lstStyle/>
          <a:p>
            <a:pPr marL="0" lvl="1" indent="0" eaLnBrk="1" hangingPunct="1">
              <a:spcBef>
                <a:spcPts val="600"/>
              </a:spcBef>
              <a:spcAft>
                <a:spcPts val="1200"/>
              </a:spcAft>
              <a:buNone/>
            </a:pPr>
            <a:r>
              <a:rPr lang="en-US" b="1" dirty="0"/>
              <a:t>Constitution of the arbitral tribunal </a:t>
            </a:r>
            <a:r>
              <a:rPr lang="en-US" b="1" dirty="0" smtClean="0"/>
              <a:t>(4)</a:t>
            </a:r>
            <a:endParaRPr lang="de-CH" b="1" dirty="0" smtClean="0"/>
          </a:p>
          <a:p>
            <a:pPr marL="361950" lvl="1" indent="-361950" eaLnBrk="1" hangingPunct="1"/>
            <a:r>
              <a:rPr lang="en-US" sz="2400" dirty="0" smtClean="0"/>
              <a:t>Appointment of the arbitral tribunal in multi-party proceedings:</a:t>
            </a:r>
          </a:p>
          <a:p>
            <a:pPr marL="762000" lvl="2" indent="-361950" eaLnBrk="1" hangingPunct="1"/>
            <a:r>
              <a:rPr lang="en-US" sz="2000" dirty="0" smtClean="0"/>
              <a:t>According to the agreement of the parties.</a:t>
            </a:r>
          </a:p>
          <a:p>
            <a:pPr marL="762000" lvl="2" indent="-361950" eaLnBrk="1" hangingPunct="1"/>
            <a:r>
              <a:rPr lang="en-US" sz="2000" dirty="0" smtClean="0"/>
              <a:t>Joint designation by the group of claimants/respondents.</a:t>
            </a:r>
          </a:p>
          <a:p>
            <a:pPr marL="762000" lvl="2" indent="-361950" eaLnBrk="1" hangingPunct="1"/>
            <a:r>
              <a:rPr lang="en-US" sz="2000" dirty="0"/>
              <a:t>Subsidiary competence of the Arbitration </a:t>
            </a:r>
            <a:r>
              <a:rPr lang="en-US" sz="2000" dirty="0" smtClean="0"/>
              <a:t>Court to appoint all of the arbitrators.</a:t>
            </a:r>
          </a:p>
          <a:p>
            <a:pPr marL="361950" lvl="1" indent="-361950" eaLnBrk="1" hangingPunct="1"/>
            <a:r>
              <a:rPr lang="en-US" sz="2400" dirty="0"/>
              <a:t>All arbitrators must </a:t>
            </a:r>
            <a:r>
              <a:rPr lang="en-US" sz="2400" dirty="0" smtClean="0"/>
              <a:t>be and remain impartial </a:t>
            </a:r>
            <a:r>
              <a:rPr lang="en-US" sz="2400" dirty="0"/>
              <a:t>and independent </a:t>
            </a:r>
            <a:r>
              <a:rPr lang="en-US" sz="2400" dirty="0" smtClean="0"/>
              <a:t>(</a:t>
            </a:r>
            <a:r>
              <a:rPr lang="en-US" sz="2400" dirty="0"/>
              <a:t>Art. 9(1)).</a:t>
            </a:r>
          </a:p>
          <a:p>
            <a:pPr marL="400050" lvl="2" indent="0" eaLnBrk="1" hangingPunct="1">
              <a:buNone/>
            </a:pPr>
            <a:endParaRPr lang="en-US" sz="1800" dirty="0" smtClean="0"/>
          </a:p>
          <a:p>
            <a:pPr marL="762000" lvl="2" indent="-361950" eaLnBrk="1" hangingPunct="1"/>
            <a:endParaRPr lang="en-US" sz="1800" dirty="0"/>
          </a:p>
          <a:p>
            <a:pPr marL="400050" lvl="2" indent="0" eaLnBrk="1" hangingPunct="1">
              <a:buNone/>
            </a:pPr>
            <a:endParaRPr lang="en-US" sz="1800" dirty="0" smtClean="0"/>
          </a:p>
          <a:p>
            <a:pPr marL="762000" lvl="2" indent="-361950" eaLnBrk="1" hangingPunct="1"/>
            <a:endParaRPr lang="en-US" sz="1800" dirty="0" smtClean="0"/>
          </a:p>
          <a:p>
            <a:pPr marL="762000" lvl="2" indent="-361950" eaLnBrk="1" hangingPunct="1"/>
            <a:endParaRPr lang="en-US" sz="1800" dirty="0"/>
          </a:p>
          <a:p>
            <a:pPr marL="762000" lvl="2" indent="-361950" eaLnBrk="1" hangingPunct="1"/>
            <a:endParaRPr lang="en-US" sz="1800" dirty="0"/>
          </a:p>
        </p:txBody>
      </p:sp>
    </p:spTree>
    <p:extLst>
      <p:ext uri="{BB962C8B-B14F-4D97-AF65-F5344CB8AC3E}">
        <p14:creationId xmlns:p14="http://schemas.microsoft.com/office/powerpoint/2010/main" xmlns="" val="40137544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Grp="1" noChangeArrowheads="1"/>
          </p:cNvSpPr>
          <p:nvPr>
            <p:ph type="body" idx="1"/>
          </p:nvPr>
        </p:nvSpPr>
        <p:spPr>
          <a:xfrm>
            <a:off x="539552" y="1988840"/>
            <a:ext cx="8229600" cy="4392488"/>
          </a:xfrm>
        </p:spPr>
        <p:txBody>
          <a:bodyPr/>
          <a:lstStyle/>
          <a:p>
            <a:pPr marL="0" lvl="1" indent="0" eaLnBrk="1" hangingPunct="1">
              <a:spcBef>
                <a:spcPts val="600"/>
              </a:spcBef>
              <a:spcAft>
                <a:spcPts val="1200"/>
              </a:spcAft>
              <a:buNone/>
            </a:pPr>
            <a:r>
              <a:rPr lang="de-CH" b="1" dirty="0" smtClean="0"/>
              <a:t>Challenge, </a:t>
            </a:r>
            <a:r>
              <a:rPr lang="de-CH" b="1" dirty="0" err="1" smtClean="0"/>
              <a:t>Removal</a:t>
            </a:r>
            <a:r>
              <a:rPr lang="de-CH" b="1" dirty="0" smtClean="0"/>
              <a:t> </a:t>
            </a:r>
            <a:r>
              <a:rPr lang="de-CH" b="1" dirty="0" err="1" smtClean="0"/>
              <a:t>and</a:t>
            </a:r>
            <a:r>
              <a:rPr lang="de-CH" b="1" dirty="0" smtClean="0"/>
              <a:t> </a:t>
            </a:r>
            <a:r>
              <a:rPr lang="de-CH" b="1" dirty="0" err="1" smtClean="0"/>
              <a:t>Replacement</a:t>
            </a:r>
            <a:r>
              <a:rPr lang="de-CH" b="1" dirty="0" smtClean="0"/>
              <a:t> (1)</a:t>
            </a:r>
            <a:endParaRPr lang="en-US" b="1" dirty="0" smtClean="0"/>
          </a:p>
          <a:p>
            <a:pPr marL="361950" lvl="1" indent="-361950" eaLnBrk="1" hangingPunct="1"/>
            <a:r>
              <a:rPr lang="en-US" sz="2400" dirty="0" smtClean="0"/>
              <a:t>Ground </a:t>
            </a:r>
            <a:r>
              <a:rPr lang="en-US" sz="2400" dirty="0"/>
              <a:t>for challenge: circumstances </a:t>
            </a:r>
            <a:r>
              <a:rPr lang="en-US" sz="2400" dirty="0" smtClean="0"/>
              <a:t>that </a:t>
            </a:r>
            <a:r>
              <a:rPr lang="en-US" sz="2400" dirty="0"/>
              <a:t>give rise </a:t>
            </a:r>
            <a:r>
              <a:rPr lang="en-US" sz="2400" dirty="0" smtClean="0"/>
              <a:t>to justifiable </a:t>
            </a:r>
            <a:r>
              <a:rPr lang="en-US" sz="2400" dirty="0"/>
              <a:t>doubts as to the arbitrator's impartiality or </a:t>
            </a:r>
            <a:r>
              <a:rPr lang="en-US" sz="2400" dirty="0" smtClean="0"/>
              <a:t>independence (Art. 10(1)).</a:t>
            </a:r>
            <a:endParaRPr lang="en-US" sz="2400" dirty="0"/>
          </a:p>
          <a:p>
            <a:pPr marL="361950" lvl="1" indent="-361950" eaLnBrk="1" hangingPunct="1"/>
            <a:r>
              <a:rPr lang="en-US" sz="2400" i="1" dirty="0"/>
              <a:t>Notice of challenge to be sent to the Secretariat of the Arbitration court within 15 days after the </a:t>
            </a:r>
            <a:r>
              <a:rPr lang="en-US" sz="2400" i="1" dirty="0" smtClean="0"/>
              <a:t>relevant circumstances became </a:t>
            </a:r>
            <a:r>
              <a:rPr lang="en-US" sz="2400" i="1" dirty="0"/>
              <a:t>known to </a:t>
            </a:r>
            <a:r>
              <a:rPr lang="en-US" sz="2400" i="1" dirty="0" smtClean="0"/>
              <a:t>the challenging party (Art. 11(1))</a:t>
            </a:r>
            <a:r>
              <a:rPr lang="en-US" sz="2400" dirty="0" smtClean="0"/>
              <a:t>.</a:t>
            </a:r>
          </a:p>
          <a:p>
            <a:pPr marL="361950" lvl="1" indent="-361950" eaLnBrk="1" hangingPunct="1"/>
            <a:r>
              <a:rPr lang="en-US" sz="2400" i="1" dirty="0" smtClean="0"/>
              <a:t>Decision of the Arbitration Court (no reasoning) if the parties do not agree or the </a:t>
            </a:r>
            <a:r>
              <a:rPr lang="en-US" sz="2400" i="1" dirty="0" err="1" smtClean="0"/>
              <a:t>abitrators</a:t>
            </a:r>
            <a:r>
              <a:rPr lang="en-US" sz="2400" i="1" dirty="0" smtClean="0"/>
              <a:t> does not withdraw within 15 days from the notice of challenge (Art. 11(2)).</a:t>
            </a:r>
            <a:endParaRPr lang="en-US" sz="2400" i="1" dirty="0"/>
          </a:p>
        </p:txBody>
      </p:sp>
    </p:spTree>
    <p:extLst>
      <p:ext uri="{BB962C8B-B14F-4D97-AF65-F5344CB8AC3E}">
        <p14:creationId xmlns:p14="http://schemas.microsoft.com/office/powerpoint/2010/main" xmlns="" val="23366300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Grp="1" noChangeArrowheads="1"/>
          </p:cNvSpPr>
          <p:nvPr>
            <p:ph type="body" idx="1"/>
          </p:nvPr>
        </p:nvSpPr>
        <p:spPr>
          <a:xfrm>
            <a:off x="539552" y="1988840"/>
            <a:ext cx="8229600" cy="4392488"/>
          </a:xfrm>
        </p:spPr>
        <p:txBody>
          <a:bodyPr/>
          <a:lstStyle/>
          <a:p>
            <a:pPr marL="0" lvl="1" indent="0" eaLnBrk="1" hangingPunct="1">
              <a:spcBef>
                <a:spcPts val="600"/>
              </a:spcBef>
              <a:spcAft>
                <a:spcPts val="1200"/>
              </a:spcAft>
              <a:buNone/>
            </a:pPr>
            <a:r>
              <a:rPr lang="de-CH" b="1" dirty="0" smtClean="0"/>
              <a:t>Challenge, </a:t>
            </a:r>
            <a:r>
              <a:rPr lang="de-CH" b="1" dirty="0" err="1" smtClean="0"/>
              <a:t>Removal</a:t>
            </a:r>
            <a:r>
              <a:rPr lang="de-CH" b="1" dirty="0" smtClean="0"/>
              <a:t> </a:t>
            </a:r>
            <a:r>
              <a:rPr lang="de-CH" b="1" dirty="0" err="1" smtClean="0"/>
              <a:t>and</a:t>
            </a:r>
            <a:r>
              <a:rPr lang="de-CH" b="1" dirty="0" smtClean="0"/>
              <a:t> </a:t>
            </a:r>
            <a:r>
              <a:rPr lang="de-CH" b="1" dirty="0" err="1" smtClean="0"/>
              <a:t>Replacement</a:t>
            </a:r>
            <a:r>
              <a:rPr lang="de-CH" b="1" dirty="0" smtClean="0"/>
              <a:t> (2)</a:t>
            </a:r>
            <a:endParaRPr lang="en-US" b="1" dirty="0" smtClean="0"/>
          </a:p>
          <a:p>
            <a:pPr marL="361950" lvl="1" indent="-361950" eaLnBrk="1" hangingPunct="1"/>
            <a:r>
              <a:rPr lang="en-US" sz="2400" dirty="0"/>
              <a:t>Ground for removal: </a:t>
            </a:r>
            <a:r>
              <a:rPr lang="en-US" sz="2400" dirty="0" smtClean="0"/>
              <a:t>arbitrator fails </a:t>
            </a:r>
            <a:r>
              <a:rPr lang="en-US" sz="2400" dirty="0"/>
              <a:t>to perform his or her functions despite a written </a:t>
            </a:r>
            <a:r>
              <a:rPr lang="en-US" sz="2400" dirty="0" smtClean="0"/>
              <a:t>warning from </a:t>
            </a:r>
            <a:r>
              <a:rPr lang="en-US" sz="2400" dirty="0"/>
              <a:t>the other </a:t>
            </a:r>
            <a:r>
              <a:rPr lang="en-US" sz="2400" dirty="0" smtClean="0"/>
              <a:t> arbitrators </a:t>
            </a:r>
            <a:r>
              <a:rPr lang="en-US" sz="2400" dirty="0"/>
              <a:t>or from the </a:t>
            </a:r>
            <a:r>
              <a:rPr lang="en-US" sz="2400" dirty="0" smtClean="0"/>
              <a:t>Arbitration Court (Art. 12(1)).</a:t>
            </a:r>
          </a:p>
          <a:p>
            <a:pPr marL="361950" lvl="1" indent="-361950" eaLnBrk="1" hangingPunct="1"/>
            <a:r>
              <a:rPr lang="en-US" sz="2400" dirty="0" smtClean="0"/>
              <a:t>Final decision of the Arbitration Court after having heard the affected arbitrator (Art. 12(2)).</a:t>
            </a:r>
          </a:p>
          <a:p>
            <a:pPr marL="361950" lvl="1" indent="-361950" eaLnBrk="1" hangingPunct="1"/>
            <a:r>
              <a:rPr lang="en-US" sz="2400" i="1" dirty="0" smtClean="0"/>
              <a:t>Replacement procedure (Art. 13):</a:t>
            </a:r>
          </a:p>
          <a:p>
            <a:pPr marL="762000" lvl="2" indent="-361950" eaLnBrk="1" hangingPunct="1"/>
            <a:r>
              <a:rPr lang="en-US" sz="2000" i="1" dirty="0" smtClean="0"/>
              <a:t>In accordance with the usual procedure (Art. 7 and 8).</a:t>
            </a:r>
          </a:p>
          <a:p>
            <a:pPr marL="762000" lvl="2" indent="-361950" eaLnBrk="1" hangingPunct="1"/>
            <a:r>
              <a:rPr lang="en-US" sz="2000" i="1" dirty="0" smtClean="0"/>
              <a:t>Exceptionally (a) direct appointment by the Arbitration court or (b) after the closure of the proceedings, </a:t>
            </a:r>
            <a:r>
              <a:rPr lang="en-US" sz="2000" i="1" dirty="0" err="1" smtClean="0"/>
              <a:t>authorisation</a:t>
            </a:r>
            <a:r>
              <a:rPr lang="en-US" sz="2000" i="1" dirty="0" smtClean="0"/>
              <a:t> of the remaining arbitrator(s) to proceed.</a:t>
            </a:r>
            <a:endParaRPr lang="en-US" sz="2000" i="1" dirty="0"/>
          </a:p>
        </p:txBody>
      </p:sp>
    </p:spTree>
    <p:extLst>
      <p:ext uri="{BB962C8B-B14F-4D97-AF65-F5344CB8AC3E}">
        <p14:creationId xmlns:p14="http://schemas.microsoft.com/office/powerpoint/2010/main" xmlns="" val="40606827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Grp="1" noChangeArrowheads="1"/>
          </p:cNvSpPr>
          <p:nvPr>
            <p:ph type="body" idx="1"/>
          </p:nvPr>
        </p:nvSpPr>
        <p:spPr>
          <a:xfrm>
            <a:off x="539552" y="1988840"/>
            <a:ext cx="8229600" cy="4392488"/>
          </a:xfrm>
        </p:spPr>
        <p:txBody>
          <a:bodyPr/>
          <a:lstStyle/>
          <a:p>
            <a:pPr marL="0" lvl="1" indent="0" eaLnBrk="1" hangingPunct="1">
              <a:spcBef>
                <a:spcPts val="600"/>
              </a:spcBef>
              <a:spcAft>
                <a:spcPts val="1200"/>
              </a:spcAft>
              <a:buNone/>
            </a:pPr>
            <a:r>
              <a:rPr lang="de-CH" b="1" dirty="0" smtClean="0"/>
              <a:t>General </a:t>
            </a:r>
            <a:r>
              <a:rPr lang="de-CH" b="1" dirty="0" err="1" smtClean="0"/>
              <a:t>provisions</a:t>
            </a:r>
            <a:endParaRPr lang="en-US" b="1" dirty="0" smtClean="0"/>
          </a:p>
          <a:p>
            <a:pPr marL="361950" lvl="1" indent="-361950" eaLnBrk="1" hangingPunct="1"/>
            <a:r>
              <a:rPr lang="en-US" sz="2400" dirty="0" smtClean="0"/>
              <a:t>Procedural cornerstones: equal treatment </a:t>
            </a:r>
            <a:r>
              <a:rPr lang="en-US" sz="2400" dirty="0"/>
              <a:t>of the parties and their right to be </a:t>
            </a:r>
            <a:r>
              <a:rPr lang="en-US" sz="2400" dirty="0" smtClean="0"/>
              <a:t>heard (Art. 15(1)).</a:t>
            </a:r>
          </a:p>
          <a:p>
            <a:pPr marL="361950" lvl="1" indent="-361950" eaLnBrk="1" hangingPunct="1"/>
            <a:r>
              <a:rPr lang="en-US" sz="2400" dirty="0" smtClean="0"/>
              <a:t>Explicit competence of the arbitral tribunal to appoint a secretary (Art. 15(5)).</a:t>
            </a:r>
          </a:p>
          <a:p>
            <a:pPr marL="361950" lvl="1" indent="-361950" eaLnBrk="1" hangingPunct="1"/>
            <a:r>
              <a:rPr lang="en-US" sz="2400" i="1" dirty="0" smtClean="0"/>
              <a:t>Extended duty to act in good faith (Art. 15(7)).</a:t>
            </a:r>
          </a:p>
          <a:p>
            <a:pPr marL="361950" lvl="1" indent="-361950" eaLnBrk="1" hangingPunct="1"/>
            <a:r>
              <a:rPr lang="en-US" sz="2400" i="1" dirty="0" smtClean="0"/>
              <a:t>Settlement facilitation by the arbitral tribunal (Art. 15(8)).</a:t>
            </a:r>
          </a:p>
          <a:p>
            <a:pPr marL="361950" lvl="1" indent="-361950" eaLnBrk="1" hangingPunct="1"/>
            <a:r>
              <a:rPr lang="en-US" sz="2400" dirty="0" smtClean="0"/>
              <a:t>Waiver of rules: duty to promptly state any objection of non-compliance with the Swiss Rules </a:t>
            </a:r>
            <a:r>
              <a:rPr lang="en-US" sz="2400" i="1" dirty="0" smtClean="0"/>
              <a:t>or any other applicable procedural rule</a:t>
            </a:r>
            <a:r>
              <a:rPr lang="en-US" sz="2400" dirty="0" smtClean="0"/>
              <a:t> (Art. 30).</a:t>
            </a:r>
          </a:p>
          <a:p>
            <a:pPr marL="0" lvl="1" indent="0" eaLnBrk="1" hangingPunct="1">
              <a:buNone/>
            </a:pPr>
            <a:endParaRPr lang="en-US" sz="2400" dirty="0"/>
          </a:p>
        </p:txBody>
      </p:sp>
    </p:spTree>
    <p:extLst>
      <p:ext uri="{BB962C8B-B14F-4D97-AF65-F5344CB8AC3E}">
        <p14:creationId xmlns:p14="http://schemas.microsoft.com/office/powerpoint/2010/main" xmlns="" val="42495026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Grp="1" noChangeArrowheads="1"/>
          </p:cNvSpPr>
          <p:nvPr>
            <p:ph type="body" idx="1"/>
          </p:nvPr>
        </p:nvSpPr>
        <p:spPr>
          <a:xfrm>
            <a:off x="539552" y="1988840"/>
            <a:ext cx="8229600" cy="4392488"/>
          </a:xfrm>
        </p:spPr>
        <p:txBody>
          <a:bodyPr/>
          <a:lstStyle/>
          <a:p>
            <a:pPr marL="0" lvl="1" indent="0" eaLnBrk="1" hangingPunct="1">
              <a:spcBef>
                <a:spcPts val="600"/>
              </a:spcBef>
              <a:spcAft>
                <a:spcPts val="1200"/>
              </a:spcAft>
              <a:buNone/>
            </a:pPr>
            <a:r>
              <a:rPr lang="de-CH" b="1" dirty="0"/>
              <a:t>Exchange </a:t>
            </a:r>
            <a:r>
              <a:rPr lang="de-CH" b="1" dirty="0" err="1"/>
              <a:t>of</a:t>
            </a:r>
            <a:r>
              <a:rPr lang="de-CH" b="1" dirty="0"/>
              <a:t> </a:t>
            </a:r>
            <a:r>
              <a:rPr lang="de-CH" b="1" dirty="0" err="1"/>
              <a:t>written</a:t>
            </a:r>
            <a:r>
              <a:rPr lang="de-CH" b="1" dirty="0"/>
              <a:t> </a:t>
            </a:r>
            <a:r>
              <a:rPr lang="de-CH" b="1" dirty="0" err="1" smtClean="0"/>
              <a:t>submissions</a:t>
            </a:r>
            <a:endParaRPr lang="en-US" b="1" dirty="0" smtClean="0"/>
          </a:p>
          <a:p>
            <a:pPr marL="361950" lvl="1" indent="-361950" eaLnBrk="1" hangingPunct="1"/>
            <a:r>
              <a:rPr lang="en-US" sz="2300" dirty="0" smtClean="0"/>
              <a:t>Statement </a:t>
            </a:r>
            <a:r>
              <a:rPr lang="en-US" sz="2300" dirty="0"/>
              <a:t>of </a:t>
            </a:r>
            <a:r>
              <a:rPr lang="en-US" sz="2300" dirty="0" smtClean="0"/>
              <a:t>Claim, with </a:t>
            </a:r>
            <a:r>
              <a:rPr lang="en-US" sz="2300" dirty="0"/>
              <a:t>all </a:t>
            </a:r>
            <a:r>
              <a:rPr lang="en-US" sz="2300" dirty="0" smtClean="0"/>
              <a:t>documents </a:t>
            </a:r>
            <a:r>
              <a:rPr lang="en-US" sz="2300" i="1" dirty="0" smtClean="0"/>
              <a:t>and </a:t>
            </a:r>
            <a:r>
              <a:rPr lang="en-US" sz="2300" i="1" dirty="0"/>
              <a:t>other evidence on which </a:t>
            </a:r>
            <a:r>
              <a:rPr lang="en-US" sz="2300" i="1" dirty="0" smtClean="0"/>
              <a:t>Claimant relies</a:t>
            </a:r>
            <a:r>
              <a:rPr lang="en-US" sz="2300" dirty="0" smtClean="0"/>
              <a:t> (</a:t>
            </a:r>
            <a:r>
              <a:rPr lang="en-US" sz="2300" dirty="0"/>
              <a:t>Art. 18</a:t>
            </a:r>
            <a:r>
              <a:rPr lang="en-US" sz="2300" dirty="0" smtClean="0"/>
              <a:t>).</a:t>
            </a:r>
            <a:endParaRPr lang="en-US" sz="2300" dirty="0"/>
          </a:p>
          <a:p>
            <a:pPr marL="361950" lvl="1" indent="-361950" eaLnBrk="1" hangingPunct="1"/>
            <a:r>
              <a:rPr lang="en-US" sz="2300" dirty="0" smtClean="0"/>
              <a:t>Statement </a:t>
            </a:r>
            <a:r>
              <a:rPr lang="en-US" sz="2300" dirty="0"/>
              <a:t>of </a:t>
            </a:r>
            <a:r>
              <a:rPr lang="en-US" sz="2300" dirty="0" err="1" smtClean="0"/>
              <a:t>Defence</a:t>
            </a:r>
            <a:r>
              <a:rPr lang="en-US" sz="2300" dirty="0" smtClean="0"/>
              <a:t>, </a:t>
            </a:r>
            <a:r>
              <a:rPr lang="en-US" sz="2300" dirty="0"/>
              <a:t>with all documents </a:t>
            </a:r>
            <a:r>
              <a:rPr lang="en-US" sz="2300" i="1" dirty="0"/>
              <a:t>and other evidence on which </a:t>
            </a:r>
            <a:r>
              <a:rPr lang="en-US" sz="2300" i="1" dirty="0" smtClean="0"/>
              <a:t>Respondent relies</a:t>
            </a:r>
            <a:r>
              <a:rPr lang="en-US" sz="2300" dirty="0" smtClean="0"/>
              <a:t> </a:t>
            </a:r>
            <a:r>
              <a:rPr lang="en-US" sz="2300" dirty="0"/>
              <a:t>(Art. </a:t>
            </a:r>
            <a:r>
              <a:rPr lang="en-US" sz="2300" dirty="0" smtClean="0"/>
              <a:t>19).</a:t>
            </a:r>
          </a:p>
          <a:p>
            <a:pPr marL="361950" lvl="1" indent="-361950" eaLnBrk="1" hangingPunct="1"/>
            <a:r>
              <a:rPr lang="en-US" sz="2300" dirty="0" smtClean="0"/>
              <a:t>During the arbitral proceedings, amendments or supplements of the claims or </a:t>
            </a:r>
            <a:r>
              <a:rPr lang="en-US" sz="2300" dirty="0" err="1" smtClean="0"/>
              <a:t>defences</a:t>
            </a:r>
            <a:r>
              <a:rPr lang="en-US" sz="2300" dirty="0" smtClean="0"/>
              <a:t> are allowed, unless they fall outside the scope of the arbitration agreement </a:t>
            </a:r>
            <a:br>
              <a:rPr lang="en-US" sz="2300" dirty="0" smtClean="0"/>
            </a:br>
            <a:r>
              <a:rPr lang="en-US" sz="2300" dirty="0" smtClean="0"/>
              <a:t>(Art. 20).</a:t>
            </a:r>
          </a:p>
          <a:p>
            <a:pPr marL="361950" lvl="1" indent="-361950" eaLnBrk="1" hangingPunct="1"/>
            <a:r>
              <a:rPr lang="en-US" sz="2300" dirty="0" smtClean="0"/>
              <a:t>Arbitral tribunal decides upon further written statements (Art. 22).</a:t>
            </a:r>
            <a:endParaRPr lang="en-US" sz="2300" dirty="0"/>
          </a:p>
          <a:p>
            <a:pPr marL="361950" lvl="1" indent="-361950" eaLnBrk="1" hangingPunct="1"/>
            <a:endParaRPr lang="en-US" sz="2400" dirty="0" smtClean="0"/>
          </a:p>
          <a:p>
            <a:pPr marL="0" lvl="1" indent="0" eaLnBrk="1" hangingPunct="1">
              <a:buNone/>
            </a:pPr>
            <a:endParaRPr lang="en-US" sz="2400" dirty="0"/>
          </a:p>
        </p:txBody>
      </p:sp>
    </p:spTree>
    <p:extLst>
      <p:ext uri="{BB962C8B-B14F-4D97-AF65-F5344CB8AC3E}">
        <p14:creationId xmlns:p14="http://schemas.microsoft.com/office/powerpoint/2010/main" xmlns="" val="2826099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Grp="1" noChangeArrowheads="1"/>
          </p:cNvSpPr>
          <p:nvPr>
            <p:ph type="body" idx="1"/>
          </p:nvPr>
        </p:nvSpPr>
        <p:spPr>
          <a:xfrm>
            <a:off x="539552" y="1988840"/>
            <a:ext cx="8229600" cy="4392488"/>
          </a:xfrm>
        </p:spPr>
        <p:txBody>
          <a:bodyPr/>
          <a:lstStyle/>
          <a:p>
            <a:pPr marL="0" lvl="1" indent="0" eaLnBrk="1" hangingPunct="1">
              <a:spcBef>
                <a:spcPts val="600"/>
              </a:spcBef>
              <a:spcAft>
                <a:spcPts val="1200"/>
              </a:spcAft>
              <a:buNone/>
            </a:pPr>
            <a:r>
              <a:rPr lang="de-CH" b="1" dirty="0" err="1" smtClean="0"/>
              <a:t>Objections</a:t>
            </a:r>
            <a:r>
              <a:rPr lang="de-CH" b="1" dirty="0" smtClean="0"/>
              <a:t> </a:t>
            </a:r>
            <a:r>
              <a:rPr lang="de-CH" b="1" dirty="0" err="1" smtClean="0"/>
              <a:t>to</a:t>
            </a:r>
            <a:r>
              <a:rPr lang="de-CH" b="1" dirty="0" smtClean="0"/>
              <a:t> </a:t>
            </a:r>
            <a:r>
              <a:rPr lang="de-CH" b="1" dirty="0" err="1" smtClean="0"/>
              <a:t>jurisdiction</a:t>
            </a:r>
            <a:endParaRPr lang="en-US" b="1" dirty="0" smtClean="0"/>
          </a:p>
          <a:p>
            <a:pPr marL="361950" lvl="1" indent="-361950" eaLnBrk="1" hangingPunct="1"/>
            <a:r>
              <a:rPr lang="en-US" sz="2200" dirty="0"/>
              <a:t>The arbitral tribunal has </a:t>
            </a:r>
            <a:r>
              <a:rPr lang="en-US" sz="2200" dirty="0" err="1" smtClean="0"/>
              <a:t>Kompetenz-Kompetenz</a:t>
            </a:r>
            <a:r>
              <a:rPr lang="en-US" sz="2200" dirty="0" smtClean="0"/>
              <a:t>  (Art. 21(1)).</a:t>
            </a:r>
          </a:p>
          <a:p>
            <a:pPr marL="361950" lvl="1" indent="-361950" eaLnBrk="1" hangingPunct="1"/>
            <a:r>
              <a:rPr lang="en-US" sz="2200" dirty="0" err="1" smtClean="0"/>
              <a:t>Separability</a:t>
            </a:r>
            <a:r>
              <a:rPr lang="en-US" sz="2200" dirty="0" smtClean="0"/>
              <a:t> of the arbitration agreement (Art. 21(2)).</a:t>
            </a:r>
          </a:p>
          <a:p>
            <a:pPr marL="361950" lvl="1" indent="-361950" eaLnBrk="1" hangingPunct="1"/>
            <a:r>
              <a:rPr lang="en-US" sz="2200" dirty="0"/>
              <a:t>A</a:t>
            </a:r>
            <a:r>
              <a:rPr lang="en-US" sz="2200" dirty="0" smtClean="0"/>
              <a:t>ny </a:t>
            </a:r>
            <a:r>
              <a:rPr lang="en-US" sz="2200" dirty="0"/>
              <a:t>objection </a:t>
            </a:r>
            <a:r>
              <a:rPr lang="en-US" sz="2200" dirty="0" smtClean="0"/>
              <a:t>as to jurisdiction must be raised </a:t>
            </a:r>
            <a:r>
              <a:rPr lang="en-US" sz="2200" dirty="0"/>
              <a:t>in the Answer to the Notice of </a:t>
            </a:r>
            <a:r>
              <a:rPr lang="en-US" sz="2200" dirty="0" smtClean="0"/>
              <a:t>Arbitration or, at the latest, in the statement </a:t>
            </a:r>
            <a:r>
              <a:rPr lang="en-US" sz="2200" dirty="0"/>
              <a:t>of </a:t>
            </a:r>
            <a:r>
              <a:rPr lang="en-US" sz="2200" dirty="0" err="1" smtClean="0"/>
              <a:t>defence</a:t>
            </a:r>
            <a:r>
              <a:rPr lang="en-US" sz="2200" dirty="0" smtClean="0"/>
              <a:t> (to the counterclaim; Art. 21(3)).</a:t>
            </a:r>
          </a:p>
          <a:p>
            <a:pPr marL="361950" lvl="1" indent="-361950" eaLnBrk="1" hangingPunct="1"/>
            <a:r>
              <a:rPr lang="en-US" sz="2200" dirty="0" smtClean="0"/>
              <a:t>Explicit jurisdiction of the arbitral tribunal to </a:t>
            </a:r>
            <a:r>
              <a:rPr lang="en-US" sz="2200" dirty="0"/>
              <a:t>hear a set-off </a:t>
            </a:r>
            <a:r>
              <a:rPr lang="en-US" sz="2200" dirty="0" err="1"/>
              <a:t>defence</a:t>
            </a:r>
            <a:r>
              <a:rPr lang="en-US" sz="2200" dirty="0"/>
              <a:t> even </a:t>
            </a:r>
            <a:r>
              <a:rPr lang="en-US" sz="2200" dirty="0" smtClean="0"/>
              <a:t>if the relationship </a:t>
            </a:r>
            <a:r>
              <a:rPr lang="en-US" sz="2200" dirty="0"/>
              <a:t>out of which the </a:t>
            </a:r>
            <a:r>
              <a:rPr lang="en-US" sz="2200" dirty="0" err="1"/>
              <a:t>defence</a:t>
            </a:r>
            <a:r>
              <a:rPr lang="en-US" sz="2200" dirty="0"/>
              <a:t> </a:t>
            </a:r>
            <a:r>
              <a:rPr lang="en-US" sz="2200" dirty="0" smtClean="0"/>
              <a:t>arises is not covered by the arbitration agreement or is covered by another arbitration agreement </a:t>
            </a:r>
            <a:r>
              <a:rPr lang="en-US" sz="2200" dirty="0"/>
              <a:t>or forum-selection </a:t>
            </a:r>
            <a:r>
              <a:rPr lang="en-US" sz="2200" dirty="0" smtClean="0"/>
              <a:t>clause</a:t>
            </a:r>
            <a:r>
              <a:rPr lang="en-US" sz="2200" dirty="0"/>
              <a:t> </a:t>
            </a:r>
            <a:r>
              <a:rPr lang="en-US" sz="2200" dirty="0" smtClean="0"/>
              <a:t>(Art. 21(5)).</a:t>
            </a:r>
            <a:endParaRPr lang="en-US" sz="2200" dirty="0"/>
          </a:p>
          <a:p>
            <a:pPr marL="361950" lvl="1" indent="-361950" eaLnBrk="1" hangingPunct="1"/>
            <a:endParaRPr lang="en-US" sz="2400" dirty="0" smtClean="0"/>
          </a:p>
          <a:p>
            <a:pPr marL="0" lvl="1" indent="0" eaLnBrk="1" hangingPunct="1">
              <a:buNone/>
            </a:pPr>
            <a:endParaRPr lang="en-US" sz="2400" dirty="0"/>
          </a:p>
        </p:txBody>
      </p:sp>
    </p:spTree>
    <p:extLst>
      <p:ext uri="{BB962C8B-B14F-4D97-AF65-F5344CB8AC3E}">
        <p14:creationId xmlns:p14="http://schemas.microsoft.com/office/powerpoint/2010/main" xmlns="" val="29786120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Grp="1" noChangeArrowheads="1"/>
          </p:cNvSpPr>
          <p:nvPr>
            <p:ph type="body" idx="1"/>
          </p:nvPr>
        </p:nvSpPr>
        <p:spPr>
          <a:xfrm>
            <a:off x="539552" y="1988840"/>
            <a:ext cx="8229600" cy="4392488"/>
          </a:xfrm>
        </p:spPr>
        <p:txBody>
          <a:bodyPr/>
          <a:lstStyle/>
          <a:p>
            <a:pPr marL="0" lvl="1" indent="0" eaLnBrk="1" hangingPunct="1">
              <a:spcBef>
                <a:spcPts val="600"/>
              </a:spcBef>
              <a:spcAft>
                <a:spcPts val="1200"/>
              </a:spcAft>
              <a:buNone/>
            </a:pPr>
            <a:r>
              <a:rPr lang="en-US" b="1" dirty="0" smtClean="0"/>
              <a:t>Administration of evidence</a:t>
            </a:r>
          </a:p>
          <a:p>
            <a:pPr marL="361950" lvl="1" indent="-361950" eaLnBrk="1" hangingPunct="1"/>
            <a:r>
              <a:rPr lang="en-US" sz="2200" i="1" dirty="0" smtClean="0"/>
              <a:t>The </a:t>
            </a:r>
            <a:r>
              <a:rPr lang="en-US" sz="2200" i="1" dirty="0"/>
              <a:t>arbitral tribunal </a:t>
            </a:r>
            <a:r>
              <a:rPr lang="en-US" sz="2200" i="1" dirty="0" smtClean="0"/>
              <a:t>determines  </a:t>
            </a:r>
            <a:r>
              <a:rPr lang="en-US" sz="2200" i="1" dirty="0"/>
              <a:t>the admissibility, </a:t>
            </a:r>
            <a:r>
              <a:rPr lang="en-US" sz="2200" i="1" dirty="0" smtClean="0"/>
              <a:t>relevance</a:t>
            </a:r>
            <a:r>
              <a:rPr lang="en-US" sz="2200" i="1" dirty="0"/>
              <a:t>, </a:t>
            </a:r>
            <a:r>
              <a:rPr lang="en-US" sz="2200" i="1" dirty="0" smtClean="0"/>
              <a:t>materiality, and </a:t>
            </a:r>
            <a:r>
              <a:rPr lang="en-US" sz="2200" i="1" dirty="0"/>
              <a:t>weight of the </a:t>
            </a:r>
            <a:r>
              <a:rPr lang="en-US" sz="2200" i="1" dirty="0" smtClean="0"/>
              <a:t>evidence (Art. 24(2)).</a:t>
            </a:r>
            <a:endParaRPr lang="en-US" sz="2200" i="1" dirty="0"/>
          </a:p>
          <a:p>
            <a:pPr marL="361950" lvl="1" indent="-361950" eaLnBrk="1" hangingPunct="1"/>
            <a:r>
              <a:rPr lang="en-US" sz="2200" dirty="0" smtClean="0"/>
              <a:t>The arbitral tribunal may require the production of documents (Art. 24(3)).</a:t>
            </a:r>
          </a:p>
          <a:p>
            <a:pPr marL="361950" lvl="1" indent="-361950" eaLnBrk="1" hangingPunct="1"/>
            <a:r>
              <a:rPr lang="en-US" sz="2200" dirty="0"/>
              <a:t>Any person may be a witness or an expert witness in the </a:t>
            </a:r>
            <a:r>
              <a:rPr lang="en-US" sz="2200" dirty="0" smtClean="0"/>
              <a:t>arbitration (Art. 25(2)).</a:t>
            </a:r>
          </a:p>
          <a:p>
            <a:pPr marL="361950" lvl="1" indent="-361950" eaLnBrk="1" hangingPunct="1"/>
            <a:r>
              <a:rPr lang="en-US" sz="2200" dirty="0" smtClean="0"/>
              <a:t>Interviewing witnesses is not improper (Art. 25(2)).</a:t>
            </a:r>
          </a:p>
          <a:p>
            <a:pPr marL="361950" lvl="1" indent="-361950" eaLnBrk="1" hangingPunct="1"/>
            <a:r>
              <a:rPr lang="en-US" sz="2200" dirty="0" smtClean="0"/>
              <a:t>Written witness statement are allowed (Art. 25(3)).</a:t>
            </a:r>
          </a:p>
          <a:p>
            <a:pPr marL="361950" lvl="1" indent="-361950" eaLnBrk="1" hangingPunct="1"/>
            <a:r>
              <a:rPr lang="en-US" sz="2200" dirty="0" smtClean="0"/>
              <a:t>The arbitral tribunal may appoint independent experts </a:t>
            </a:r>
            <a:br>
              <a:rPr lang="en-US" sz="2200" dirty="0" smtClean="0"/>
            </a:br>
            <a:r>
              <a:rPr lang="en-US" sz="2200" dirty="0" smtClean="0"/>
              <a:t>(Art. 27).</a:t>
            </a:r>
          </a:p>
          <a:p>
            <a:pPr marL="0" lvl="1" indent="0" eaLnBrk="1" hangingPunct="1">
              <a:buNone/>
            </a:pPr>
            <a:endParaRPr lang="en-US" sz="2200" dirty="0"/>
          </a:p>
        </p:txBody>
      </p:sp>
    </p:spTree>
    <p:extLst>
      <p:ext uri="{BB962C8B-B14F-4D97-AF65-F5344CB8AC3E}">
        <p14:creationId xmlns:p14="http://schemas.microsoft.com/office/powerpoint/2010/main" xmlns="" val="27758196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Grp="1" noChangeArrowheads="1"/>
          </p:cNvSpPr>
          <p:nvPr>
            <p:ph type="body" idx="1"/>
          </p:nvPr>
        </p:nvSpPr>
        <p:spPr>
          <a:xfrm>
            <a:off x="539552" y="1988840"/>
            <a:ext cx="8229600" cy="4392488"/>
          </a:xfrm>
        </p:spPr>
        <p:txBody>
          <a:bodyPr/>
          <a:lstStyle/>
          <a:p>
            <a:pPr marL="0" lvl="1" indent="0" eaLnBrk="1" hangingPunct="1">
              <a:spcBef>
                <a:spcPts val="600"/>
              </a:spcBef>
              <a:spcAft>
                <a:spcPts val="1200"/>
              </a:spcAft>
              <a:buNone/>
            </a:pPr>
            <a:r>
              <a:rPr lang="en-US" b="1" dirty="0"/>
              <a:t>Main </a:t>
            </a:r>
            <a:r>
              <a:rPr lang="en-US" b="1" dirty="0" smtClean="0"/>
              <a:t>hearing and closure of proceedings</a:t>
            </a:r>
          </a:p>
          <a:p>
            <a:pPr marL="361950" lvl="1" indent="-361950" eaLnBrk="1" hangingPunct="1"/>
            <a:r>
              <a:rPr lang="en-US" sz="2400" i="1" dirty="0" smtClean="0"/>
              <a:t>Examination of witnesses (Art. 25(4)).</a:t>
            </a:r>
          </a:p>
          <a:p>
            <a:pPr marL="361950" lvl="1" indent="-361950" eaLnBrk="1" hangingPunct="1"/>
            <a:r>
              <a:rPr lang="en-US" sz="2400" dirty="0" smtClean="0"/>
              <a:t>Pleadings/post hearing briefs.</a:t>
            </a:r>
          </a:p>
          <a:p>
            <a:pPr marL="361950" lvl="1" indent="-361950" eaLnBrk="1" hangingPunct="1"/>
            <a:r>
              <a:rPr lang="en-US" sz="2400" i="1" dirty="0"/>
              <a:t>Closure of proceedings when the arbitral tribunal it is satisfied that </a:t>
            </a:r>
            <a:r>
              <a:rPr lang="en-US" sz="2400" i="1" dirty="0" smtClean="0"/>
              <a:t>the parties </a:t>
            </a:r>
            <a:r>
              <a:rPr lang="en-US" sz="2400" i="1" dirty="0"/>
              <a:t>have had a </a:t>
            </a:r>
            <a:r>
              <a:rPr lang="en-US" sz="2400" i="1" dirty="0" smtClean="0"/>
              <a:t>reasonable </a:t>
            </a:r>
            <a:r>
              <a:rPr lang="en-US" sz="2400" i="1" dirty="0"/>
              <a:t>opportunity to present their respective </a:t>
            </a:r>
            <a:r>
              <a:rPr lang="en-US" sz="2400" i="1" dirty="0" smtClean="0"/>
              <a:t>cases, also with regard to certain matters (Art. 29(1)).</a:t>
            </a:r>
          </a:p>
          <a:p>
            <a:pPr marL="361950" lvl="1" indent="-361950" eaLnBrk="1" hangingPunct="1"/>
            <a:r>
              <a:rPr lang="en-US" sz="2400" dirty="0" smtClean="0"/>
              <a:t>Reopening in exceptional circumstances on arbitral tribunal's own motion or upon request from a party, </a:t>
            </a:r>
            <a:r>
              <a:rPr lang="en-US" sz="2400" i="1" dirty="0" smtClean="0"/>
              <a:t>also only with regard to certain matters </a:t>
            </a:r>
            <a:r>
              <a:rPr lang="en-US" sz="2400" dirty="0" smtClean="0"/>
              <a:t>(Art. 29(2)).</a:t>
            </a:r>
          </a:p>
          <a:p>
            <a:pPr marL="0" lvl="1" indent="0" eaLnBrk="1" hangingPunct="1">
              <a:buNone/>
            </a:pPr>
            <a:endParaRPr lang="en-US" sz="2400" dirty="0"/>
          </a:p>
        </p:txBody>
      </p:sp>
    </p:spTree>
    <p:extLst>
      <p:ext uri="{BB962C8B-B14F-4D97-AF65-F5344CB8AC3E}">
        <p14:creationId xmlns:p14="http://schemas.microsoft.com/office/powerpoint/2010/main" xmlns="" val="27758196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Grp="1" noChangeArrowheads="1"/>
          </p:cNvSpPr>
          <p:nvPr>
            <p:ph type="body" idx="1"/>
          </p:nvPr>
        </p:nvSpPr>
        <p:spPr>
          <a:xfrm>
            <a:off x="539552" y="1988840"/>
            <a:ext cx="8424936" cy="4392488"/>
          </a:xfrm>
        </p:spPr>
        <p:txBody>
          <a:bodyPr/>
          <a:lstStyle/>
          <a:p>
            <a:pPr marL="0" lvl="1" indent="0" eaLnBrk="1" hangingPunct="1">
              <a:spcBef>
                <a:spcPts val="600"/>
              </a:spcBef>
              <a:spcAft>
                <a:spcPts val="1200"/>
              </a:spcAft>
              <a:buNone/>
            </a:pPr>
            <a:r>
              <a:rPr lang="en-US" b="1" dirty="0"/>
              <a:t>Interim </a:t>
            </a:r>
            <a:r>
              <a:rPr lang="en-US" b="1" dirty="0" smtClean="0"/>
              <a:t>measures (1)</a:t>
            </a:r>
          </a:p>
          <a:p>
            <a:pPr marL="361950" lvl="1" indent="-361950" eaLnBrk="1" hangingPunct="1"/>
            <a:r>
              <a:rPr lang="en-US" sz="2400" dirty="0" smtClean="0"/>
              <a:t>Explicit competence of the arbitral tribunal: </a:t>
            </a:r>
          </a:p>
          <a:p>
            <a:pPr marL="762000" lvl="2" indent="-361950" eaLnBrk="1" hangingPunct="1"/>
            <a:r>
              <a:rPr lang="en-US" sz="2000" dirty="0" smtClean="0"/>
              <a:t>to grant interim measures which it deems necessary or appropriate (Art. 26(1));</a:t>
            </a:r>
          </a:p>
          <a:p>
            <a:pPr marL="762000" lvl="2" indent="-361950" eaLnBrk="1" hangingPunct="1"/>
            <a:r>
              <a:rPr lang="en-US" sz="2000" i="1" dirty="0"/>
              <a:t>t</a:t>
            </a:r>
            <a:r>
              <a:rPr lang="en-US" sz="2000" i="1" dirty="0" smtClean="0"/>
              <a:t>o modify</a:t>
            </a:r>
            <a:r>
              <a:rPr lang="en-US" sz="2000" i="1" dirty="0"/>
              <a:t>, suspend or terminate any interim measures granted, </a:t>
            </a:r>
            <a:r>
              <a:rPr lang="en-US" sz="2000" i="1" dirty="0" smtClean="0"/>
              <a:t>upon </a:t>
            </a:r>
            <a:r>
              <a:rPr lang="en-US" sz="2000" i="1" dirty="0"/>
              <a:t>the application of any </a:t>
            </a:r>
            <a:r>
              <a:rPr lang="en-US" sz="2000" i="1" dirty="0" smtClean="0"/>
              <a:t>party or</a:t>
            </a:r>
            <a:r>
              <a:rPr lang="en-US" sz="2000" i="1" dirty="0"/>
              <a:t>, in exceptional </a:t>
            </a:r>
            <a:r>
              <a:rPr lang="en-US" sz="2000" i="1" dirty="0" smtClean="0"/>
              <a:t>circumstances </a:t>
            </a:r>
            <a:r>
              <a:rPr lang="en-US" sz="2000" i="1" dirty="0"/>
              <a:t>and with prior notice to the parties, on its </a:t>
            </a:r>
            <a:r>
              <a:rPr lang="en-US" sz="2000" i="1" dirty="0" smtClean="0"/>
              <a:t>own initiative (Art. 26(1));</a:t>
            </a:r>
          </a:p>
          <a:p>
            <a:pPr marL="762000" lvl="2" indent="-361950" eaLnBrk="1" hangingPunct="1"/>
            <a:r>
              <a:rPr lang="en-US" sz="2000" i="1" dirty="0" smtClean="0"/>
              <a:t>to </a:t>
            </a:r>
            <a:r>
              <a:rPr lang="en-US" sz="2000" i="1" dirty="0"/>
              <a:t>rule on a request </a:t>
            </a:r>
            <a:r>
              <a:rPr lang="en-US" sz="2000" i="1" dirty="0" smtClean="0"/>
              <a:t>for </a:t>
            </a:r>
            <a:r>
              <a:rPr lang="en-US" sz="2000" i="1" dirty="0"/>
              <a:t>i</a:t>
            </a:r>
            <a:r>
              <a:rPr lang="en-US" sz="2000" i="1" dirty="0" smtClean="0"/>
              <a:t>nterim </a:t>
            </a:r>
            <a:r>
              <a:rPr lang="en-US" sz="2000" i="1" dirty="0"/>
              <a:t>measures by way of a preliminary order before the request has </a:t>
            </a:r>
            <a:r>
              <a:rPr lang="en-US" sz="2000" i="1" dirty="0" smtClean="0"/>
              <a:t>been communicated </a:t>
            </a:r>
            <a:r>
              <a:rPr lang="en-US" sz="2000" i="1" dirty="0"/>
              <a:t>to any other </a:t>
            </a:r>
            <a:r>
              <a:rPr lang="en-US" sz="2000" i="1" dirty="0" smtClean="0"/>
              <a:t>party in exceptional circumstances (Art. 26(3));</a:t>
            </a:r>
          </a:p>
          <a:p>
            <a:pPr marL="762000" lvl="2" indent="-361950" eaLnBrk="1" hangingPunct="1"/>
            <a:r>
              <a:rPr lang="en-US" sz="2000" i="1" dirty="0" smtClean="0"/>
              <a:t>to rule </a:t>
            </a:r>
            <a:r>
              <a:rPr lang="en-US" sz="2000" i="1" dirty="0"/>
              <a:t>on claims for compensation for any </a:t>
            </a:r>
            <a:r>
              <a:rPr lang="en-US" sz="2000" i="1" dirty="0" smtClean="0"/>
              <a:t>damage caused </a:t>
            </a:r>
            <a:r>
              <a:rPr lang="en-US" sz="2000" i="1" dirty="0"/>
              <a:t>by an unjustified interim measure or preliminary </a:t>
            </a:r>
            <a:r>
              <a:rPr lang="en-US" sz="2000" i="1" dirty="0" smtClean="0"/>
              <a:t>order (Art. 26(4)).</a:t>
            </a:r>
            <a:endParaRPr lang="en-US" sz="2000" i="1" dirty="0"/>
          </a:p>
          <a:p>
            <a:pPr marL="0" lvl="1" indent="0" eaLnBrk="1" hangingPunct="1">
              <a:buNone/>
            </a:pPr>
            <a:endParaRPr lang="en-US" sz="2400" dirty="0"/>
          </a:p>
        </p:txBody>
      </p:sp>
    </p:spTree>
    <p:extLst>
      <p:ext uri="{BB962C8B-B14F-4D97-AF65-F5344CB8AC3E}">
        <p14:creationId xmlns:p14="http://schemas.microsoft.com/office/powerpoint/2010/main" xmlns="" val="27758196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Grp="1" noChangeArrowheads="1"/>
          </p:cNvSpPr>
          <p:nvPr>
            <p:ph type="body" idx="1"/>
          </p:nvPr>
        </p:nvSpPr>
        <p:spPr>
          <a:xfrm>
            <a:off x="539552" y="1988840"/>
            <a:ext cx="8229600" cy="4392488"/>
          </a:xfrm>
        </p:spPr>
        <p:txBody>
          <a:bodyPr/>
          <a:lstStyle/>
          <a:p>
            <a:pPr marL="0" lvl="1" indent="0" eaLnBrk="1" hangingPunct="1">
              <a:spcBef>
                <a:spcPts val="600"/>
              </a:spcBef>
              <a:spcAft>
                <a:spcPts val="1200"/>
              </a:spcAft>
              <a:buNone/>
            </a:pPr>
            <a:r>
              <a:rPr lang="en-US" b="1" dirty="0"/>
              <a:t>The phases of arbitral proceedings under the Swiss Rules </a:t>
            </a:r>
            <a:r>
              <a:rPr lang="en-US" b="1" dirty="0" smtClean="0"/>
              <a:t>2012</a:t>
            </a:r>
            <a:endParaRPr lang="de-CH" b="1" dirty="0" smtClean="0"/>
          </a:p>
        </p:txBody>
      </p:sp>
      <p:sp>
        <p:nvSpPr>
          <p:cNvPr id="3" name="Eingekerbter Richtungspfeil 2"/>
          <p:cNvSpPr/>
          <p:nvPr/>
        </p:nvSpPr>
        <p:spPr>
          <a:xfrm>
            <a:off x="699443" y="2924944"/>
            <a:ext cx="2607222" cy="3528392"/>
          </a:xfrm>
          <a:prstGeom prst="chevron">
            <a:avLst/>
          </a:prstGeom>
          <a:solidFill>
            <a:srgbClr val="FFCDC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tx1"/>
              </a:solidFill>
            </a:endParaRPr>
          </a:p>
        </p:txBody>
      </p:sp>
      <p:sp>
        <p:nvSpPr>
          <p:cNvPr id="4" name="Eingekerbter Richtungspfeil 3"/>
          <p:cNvSpPr/>
          <p:nvPr/>
        </p:nvSpPr>
        <p:spPr>
          <a:xfrm>
            <a:off x="2007483" y="2924944"/>
            <a:ext cx="2607222" cy="3528392"/>
          </a:xfrm>
          <a:prstGeom prst="chevron">
            <a:avLst/>
          </a:prstGeom>
          <a:solidFill>
            <a:srgbClr val="FFAB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5" name="Eingekerbter Richtungspfeil 4"/>
          <p:cNvSpPr/>
          <p:nvPr/>
        </p:nvSpPr>
        <p:spPr>
          <a:xfrm>
            <a:off x="3324090" y="2924944"/>
            <a:ext cx="2607222" cy="3528392"/>
          </a:xfrm>
          <a:prstGeom prst="chevron">
            <a:avLst/>
          </a:prstGeom>
          <a:solidFill>
            <a:srgbClr val="FF8B8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6" name="Eingekerbter Richtungspfeil 5"/>
          <p:cNvSpPr/>
          <p:nvPr/>
        </p:nvSpPr>
        <p:spPr>
          <a:xfrm>
            <a:off x="4637831" y="2924944"/>
            <a:ext cx="2607222" cy="3528392"/>
          </a:xfrm>
          <a:prstGeom prst="chevron">
            <a:avLst/>
          </a:prstGeom>
          <a:solidFill>
            <a:srgbClr val="FF53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7" name="Eingekerbter Richtungspfeil 6"/>
          <p:cNvSpPr/>
          <p:nvPr/>
        </p:nvSpPr>
        <p:spPr>
          <a:xfrm>
            <a:off x="5941443" y="2924944"/>
            <a:ext cx="2607222" cy="3528392"/>
          </a:xfrm>
          <a:prstGeom prst="chevron">
            <a:avLst/>
          </a:prstGeom>
          <a:solidFill>
            <a:srgbClr val="F03E3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8" name="Textfeld 7"/>
          <p:cNvSpPr txBox="1"/>
          <p:nvPr/>
        </p:nvSpPr>
        <p:spPr>
          <a:xfrm rot="3306725">
            <a:off x="1145639" y="3664984"/>
            <a:ext cx="2201957" cy="830997"/>
          </a:xfrm>
          <a:prstGeom prst="rect">
            <a:avLst/>
          </a:prstGeom>
          <a:noFill/>
        </p:spPr>
        <p:txBody>
          <a:bodyPr wrap="square" rtlCol="0">
            <a:spAutoFit/>
          </a:bodyPr>
          <a:lstStyle/>
          <a:p>
            <a:r>
              <a:rPr lang="de-CH" sz="2400" b="1" dirty="0" smtClean="0"/>
              <a:t>Initiation </a:t>
            </a:r>
            <a:r>
              <a:rPr lang="de-CH" sz="2400" b="1" dirty="0" err="1" smtClean="0"/>
              <a:t>of</a:t>
            </a:r>
            <a:r>
              <a:rPr lang="de-CH" sz="2400" b="1" dirty="0" smtClean="0"/>
              <a:t> </a:t>
            </a:r>
            <a:r>
              <a:rPr lang="de-CH" sz="2400" b="1" dirty="0" err="1" smtClean="0"/>
              <a:t>proceedings</a:t>
            </a:r>
            <a:endParaRPr lang="de-CH" sz="2400" b="1" dirty="0"/>
          </a:p>
        </p:txBody>
      </p:sp>
      <p:sp>
        <p:nvSpPr>
          <p:cNvPr id="9" name="Textfeld 8"/>
          <p:cNvSpPr txBox="1"/>
          <p:nvPr/>
        </p:nvSpPr>
        <p:spPr>
          <a:xfrm rot="3306725">
            <a:off x="2471151" y="3615905"/>
            <a:ext cx="2082291" cy="830997"/>
          </a:xfrm>
          <a:prstGeom prst="rect">
            <a:avLst/>
          </a:prstGeom>
          <a:noFill/>
        </p:spPr>
        <p:txBody>
          <a:bodyPr wrap="square" rtlCol="0">
            <a:spAutoFit/>
          </a:bodyPr>
          <a:lstStyle/>
          <a:p>
            <a:r>
              <a:rPr lang="de-CH" sz="2400" b="1" dirty="0" err="1" smtClean="0"/>
              <a:t>Constitution</a:t>
            </a:r>
            <a:r>
              <a:rPr lang="de-CH" sz="2400" b="1" dirty="0" smtClean="0"/>
              <a:t> </a:t>
            </a:r>
            <a:r>
              <a:rPr lang="de-CH" sz="2400" b="1" dirty="0" err="1" smtClean="0"/>
              <a:t>of</a:t>
            </a:r>
            <a:r>
              <a:rPr lang="de-CH" sz="2400" b="1" dirty="0" smtClean="0"/>
              <a:t> </a:t>
            </a:r>
            <a:r>
              <a:rPr lang="de-CH" sz="2400" b="1" dirty="0" err="1" smtClean="0"/>
              <a:t>tribunal</a:t>
            </a:r>
            <a:endParaRPr lang="de-CH" sz="2400" b="1" dirty="0"/>
          </a:p>
        </p:txBody>
      </p:sp>
      <p:sp>
        <p:nvSpPr>
          <p:cNvPr id="10" name="Textfeld 9"/>
          <p:cNvSpPr txBox="1"/>
          <p:nvPr/>
        </p:nvSpPr>
        <p:spPr>
          <a:xfrm rot="3306725">
            <a:off x="3801339" y="3556348"/>
            <a:ext cx="1937081" cy="830997"/>
          </a:xfrm>
          <a:prstGeom prst="rect">
            <a:avLst/>
          </a:prstGeom>
          <a:noFill/>
        </p:spPr>
        <p:txBody>
          <a:bodyPr wrap="square" rtlCol="0">
            <a:spAutoFit/>
          </a:bodyPr>
          <a:lstStyle/>
          <a:p>
            <a:r>
              <a:rPr lang="de-CH" sz="2400" b="1" dirty="0" smtClean="0"/>
              <a:t>Exchange </a:t>
            </a:r>
            <a:r>
              <a:rPr lang="de-CH" sz="2400" b="1" dirty="0" err="1" smtClean="0"/>
              <a:t>of</a:t>
            </a:r>
            <a:r>
              <a:rPr lang="de-CH" sz="2400" b="1" dirty="0" smtClean="0"/>
              <a:t> </a:t>
            </a:r>
            <a:r>
              <a:rPr lang="de-CH" sz="2400" b="1" dirty="0" err="1" smtClean="0"/>
              <a:t>briefs</a:t>
            </a:r>
            <a:endParaRPr lang="de-CH" sz="2400" b="1" dirty="0"/>
          </a:p>
        </p:txBody>
      </p:sp>
      <p:sp>
        <p:nvSpPr>
          <p:cNvPr id="11" name="Textfeld 10"/>
          <p:cNvSpPr txBox="1"/>
          <p:nvPr/>
        </p:nvSpPr>
        <p:spPr>
          <a:xfrm rot="3306725">
            <a:off x="5136114" y="3615904"/>
            <a:ext cx="1937081" cy="830997"/>
          </a:xfrm>
          <a:prstGeom prst="rect">
            <a:avLst/>
          </a:prstGeom>
          <a:noFill/>
        </p:spPr>
        <p:txBody>
          <a:bodyPr wrap="square" rtlCol="0">
            <a:spAutoFit/>
          </a:bodyPr>
          <a:lstStyle/>
          <a:p>
            <a:r>
              <a:rPr lang="de-CH" sz="2400" b="1" dirty="0" err="1" smtClean="0"/>
              <a:t>Evidence</a:t>
            </a:r>
            <a:r>
              <a:rPr lang="de-CH" sz="2400" b="1" dirty="0" smtClean="0"/>
              <a:t> </a:t>
            </a:r>
            <a:r>
              <a:rPr lang="de-CH" sz="2400" b="1" dirty="0" err="1" smtClean="0"/>
              <a:t>and</a:t>
            </a:r>
            <a:r>
              <a:rPr lang="de-CH" sz="2400" b="1" dirty="0" smtClean="0"/>
              <a:t> </a:t>
            </a:r>
            <a:r>
              <a:rPr lang="de-CH" sz="2400" b="1" dirty="0" err="1" smtClean="0"/>
              <a:t>hearing</a:t>
            </a:r>
            <a:endParaRPr lang="de-CH" sz="2400" b="1" dirty="0"/>
          </a:p>
        </p:txBody>
      </p:sp>
      <p:sp>
        <p:nvSpPr>
          <p:cNvPr id="12" name="Textfeld 11"/>
          <p:cNvSpPr txBox="1"/>
          <p:nvPr/>
        </p:nvSpPr>
        <p:spPr>
          <a:xfrm rot="3306725">
            <a:off x="6477174" y="3800571"/>
            <a:ext cx="1937081" cy="461665"/>
          </a:xfrm>
          <a:prstGeom prst="rect">
            <a:avLst/>
          </a:prstGeom>
          <a:noFill/>
        </p:spPr>
        <p:txBody>
          <a:bodyPr wrap="square" rtlCol="0">
            <a:spAutoFit/>
          </a:bodyPr>
          <a:lstStyle/>
          <a:p>
            <a:r>
              <a:rPr lang="de-CH" sz="2400" b="1" dirty="0" smtClean="0"/>
              <a:t>Award</a:t>
            </a:r>
            <a:endParaRPr lang="de-CH" sz="2400" b="1" dirty="0"/>
          </a:p>
        </p:txBody>
      </p:sp>
    </p:spTree>
    <p:extLst>
      <p:ext uri="{BB962C8B-B14F-4D97-AF65-F5344CB8AC3E}">
        <p14:creationId xmlns:p14="http://schemas.microsoft.com/office/powerpoint/2010/main" xmlns="" val="1161610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p:bldP spid="9" grpId="0"/>
      <p:bldP spid="10" grpId="0"/>
      <p:bldP spid="11" grpId="0"/>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Grp="1" noChangeArrowheads="1"/>
          </p:cNvSpPr>
          <p:nvPr>
            <p:ph type="body" idx="1"/>
          </p:nvPr>
        </p:nvSpPr>
        <p:spPr>
          <a:xfrm>
            <a:off x="539552" y="1988840"/>
            <a:ext cx="8424936" cy="4392488"/>
          </a:xfrm>
        </p:spPr>
        <p:txBody>
          <a:bodyPr/>
          <a:lstStyle/>
          <a:p>
            <a:pPr marL="0" lvl="1" indent="0" eaLnBrk="1" hangingPunct="1">
              <a:spcBef>
                <a:spcPts val="600"/>
              </a:spcBef>
              <a:spcAft>
                <a:spcPts val="1200"/>
              </a:spcAft>
              <a:buNone/>
            </a:pPr>
            <a:r>
              <a:rPr lang="en-US" b="1" dirty="0"/>
              <a:t>Interim </a:t>
            </a:r>
            <a:r>
              <a:rPr lang="en-US" b="1" dirty="0" smtClean="0"/>
              <a:t>measures (2)</a:t>
            </a:r>
          </a:p>
          <a:p>
            <a:pPr marL="361950" lvl="1" indent="-361950" eaLnBrk="1" hangingPunct="1"/>
            <a:r>
              <a:rPr lang="en-US" sz="2400" dirty="0"/>
              <a:t>Interim measures may be granted in the form of an interim </a:t>
            </a:r>
            <a:r>
              <a:rPr lang="en-US" sz="2400" dirty="0" smtClean="0"/>
              <a:t>award or, usually, as an order (Art. 26(2)). </a:t>
            </a:r>
          </a:p>
          <a:p>
            <a:pPr marL="361950" lvl="1" indent="-361950" eaLnBrk="1" hangingPunct="1"/>
            <a:r>
              <a:rPr lang="en-US" sz="2400" dirty="0" smtClean="0"/>
              <a:t>The arbitral </a:t>
            </a:r>
            <a:r>
              <a:rPr lang="en-US" sz="2400" dirty="0"/>
              <a:t>tribunal </a:t>
            </a:r>
            <a:r>
              <a:rPr lang="en-US" sz="2400" dirty="0" smtClean="0"/>
              <a:t>is entitled </a:t>
            </a:r>
            <a:r>
              <a:rPr lang="en-US" sz="2400" dirty="0"/>
              <a:t>to order the provision of appropriate </a:t>
            </a:r>
            <a:r>
              <a:rPr lang="en-US" sz="2400" dirty="0" smtClean="0"/>
              <a:t>security (Art. 26(2)).</a:t>
            </a:r>
          </a:p>
          <a:p>
            <a:pPr marL="361950" lvl="1" indent="-361950" eaLnBrk="1" hangingPunct="1"/>
            <a:r>
              <a:rPr lang="en-US" sz="2400" dirty="0" smtClean="0"/>
              <a:t>No waiver:</a:t>
            </a:r>
          </a:p>
          <a:p>
            <a:pPr marL="762000" lvl="2" indent="-361950" eaLnBrk="1" hangingPunct="1"/>
            <a:r>
              <a:rPr lang="en-US" sz="2000" i="1" dirty="0"/>
              <a:t>By submitting </a:t>
            </a:r>
            <a:r>
              <a:rPr lang="en-US" sz="2000" i="1" dirty="0" smtClean="0"/>
              <a:t>to the Swiss Rules</a:t>
            </a:r>
            <a:r>
              <a:rPr lang="en-US" sz="2000" i="1" dirty="0"/>
              <a:t>, the parties </a:t>
            </a:r>
            <a:r>
              <a:rPr lang="en-US" sz="2000" i="1" dirty="0" smtClean="0"/>
              <a:t>do not </a:t>
            </a:r>
            <a:r>
              <a:rPr lang="en-US" sz="2000" i="1" dirty="0"/>
              <a:t>waive any right </a:t>
            </a:r>
            <a:r>
              <a:rPr lang="en-US" sz="2000" i="1" dirty="0" smtClean="0"/>
              <a:t>to </a:t>
            </a:r>
            <a:r>
              <a:rPr lang="en-US" sz="2000" i="1" dirty="0"/>
              <a:t>submit </a:t>
            </a:r>
            <a:r>
              <a:rPr lang="en-US" sz="2000" i="1" dirty="0" smtClean="0"/>
              <a:t>a request </a:t>
            </a:r>
            <a:r>
              <a:rPr lang="en-US" sz="2000" i="1" dirty="0"/>
              <a:t>for interim measures to a judicial </a:t>
            </a:r>
            <a:r>
              <a:rPr lang="en-US" sz="2000" i="1" dirty="0" smtClean="0"/>
              <a:t>authority (Art. 26(5)).</a:t>
            </a:r>
          </a:p>
          <a:p>
            <a:pPr marL="762000" lvl="2" indent="-361950" eaLnBrk="1" hangingPunct="1"/>
            <a:r>
              <a:rPr lang="en-US" sz="2000" dirty="0" smtClean="0"/>
              <a:t>A request </a:t>
            </a:r>
            <a:r>
              <a:rPr lang="en-US" sz="2000" dirty="0"/>
              <a:t>for </a:t>
            </a:r>
            <a:r>
              <a:rPr lang="en-US" sz="2000" dirty="0" smtClean="0"/>
              <a:t>interim measures to </a:t>
            </a:r>
            <a:r>
              <a:rPr lang="en-US" sz="2000" dirty="0"/>
              <a:t>a judicial </a:t>
            </a:r>
            <a:r>
              <a:rPr lang="en-US" sz="2000" dirty="0" smtClean="0"/>
              <a:t>authority is not incompatible </a:t>
            </a:r>
            <a:r>
              <a:rPr lang="en-US" sz="2000" dirty="0"/>
              <a:t>with the agreement to </a:t>
            </a:r>
            <a:r>
              <a:rPr lang="en-US" sz="2000" dirty="0" smtClean="0"/>
              <a:t>arbitrate and does not constitute </a:t>
            </a:r>
            <a:r>
              <a:rPr lang="en-US" sz="2000" dirty="0"/>
              <a:t>a waiver </a:t>
            </a:r>
            <a:r>
              <a:rPr lang="en-US" sz="2000" dirty="0" smtClean="0"/>
              <a:t>of that agreement (Art. 26(5)).</a:t>
            </a:r>
            <a:endParaRPr lang="en-US" sz="2000" dirty="0"/>
          </a:p>
          <a:p>
            <a:pPr marL="0" lvl="1" indent="0" eaLnBrk="1" hangingPunct="1">
              <a:buNone/>
            </a:pPr>
            <a:endParaRPr lang="en-US" sz="2400" dirty="0"/>
          </a:p>
        </p:txBody>
      </p:sp>
    </p:spTree>
    <p:extLst>
      <p:ext uri="{BB962C8B-B14F-4D97-AF65-F5344CB8AC3E}">
        <p14:creationId xmlns:p14="http://schemas.microsoft.com/office/powerpoint/2010/main" xmlns="" val="40799471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Grp="1" noChangeArrowheads="1"/>
          </p:cNvSpPr>
          <p:nvPr>
            <p:ph type="body" idx="1"/>
          </p:nvPr>
        </p:nvSpPr>
        <p:spPr>
          <a:xfrm>
            <a:off x="539552" y="1988840"/>
            <a:ext cx="8424936" cy="4392488"/>
          </a:xfrm>
        </p:spPr>
        <p:txBody>
          <a:bodyPr/>
          <a:lstStyle/>
          <a:p>
            <a:pPr marL="0" lvl="1" indent="0" eaLnBrk="1" hangingPunct="1">
              <a:spcBef>
                <a:spcPts val="600"/>
              </a:spcBef>
              <a:spcAft>
                <a:spcPts val="1200"/>
              </a:spcAft>
              <a:buNone/>
            </a:pPr>
            <a:r>
              <a:rPr lang="en-US" b="1" i="1" dirty="0" smtClean="0"/>
              <a:t>Preliminary Orders (Art. 26(3))</a:t>
            </a:r>
          </a:p>
          <a:p>
            <a:pPr marL="361950" lvl="1" indent="-361950" eaLnBrk="1" hangingPunct="1"/>
            <a:r>
              <a:rPr lang="en-US" sz="2400" i="1" dirty="0" smtClean="0"/>
              <a:t>Ruling before the request was communicated to any other party (and such party was heard).</a:t>
            </a:r>
          </a:p>
          <a:p>
            <a:pPr marL="361950" lvl="1" indent="-361950" eaLnBrk="1" hangingPunct="1"/>
            <a:r>
              <a:rPr lang="en-US" sz="2400" i="1" dirty="0" smtClean="0"/>
              <a:t>Only in exceptional cases.</a:t>
            </a:r>
          </a:p>
          <a:p>
            <a:pPr marL="361950" lvl="1" indent="-361950" eaLnBrk="1" hangingPunct="1"/>
            <a:r>
              <a:rPr lang="en-US" sz="2400" i="1" dirty="0" smtClean="0"/>
              <a:t>Only in the form of a preliminary order (no interim awards).</a:t>
            </a:r>
          </a:p>
          <a:p>
            <a:pPr marL="361950" lvl="1" indent="-361950" eaLnBrk="1" hangingPunct="1"/>
            <a:r>
              <a:rPr lang="en-US" sz="2400" i="1" dirty="0" smtClean="0"/>
              <a:t>Request must be communicated at the latest together with the preliminary order.</a:t>
            </a:r>
          </a:p>
          <a:p>
            <a:pPr marL="361950" lvl="1" indent="-361950" eaLnBrk="1" hangingPunct="1"/>
            <a:r>
              <a:rPr lang="en-US" sz="2400" i="1" dirty="0" smtClean="0"/>
              <a:t>The other parties (to the proceedings) are immediately granted an opportunity to be heard. </a:t>
            </a:r>
          </a:p>
          <a:p>
            <a:pPr marL="0" lvl="1" indent="0" eaLnBrk="1" hangingPunct="1">
              <a:buNone/>
            </a:pPr>
            <a:endParaRPr lang="en-US" sz="2400" dirty="0"/>
          </a:p>
        </p:txBody>
      </p:sp>
    </p:spTree>
    <p:extLst>
      <p:ext uri="{BB962C8B-B14F-4D97-AF65-F5344CB8AC3E}">
        <p14:creationId xmlns:p14="http://schemas.microsoft.com/office/powerpoint/2010/main" xmlns="" val="39519892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Grp="1" noChangeArrowheads="1"/>
          </p:cNvSpPr>
          <p:nvPr>
            <p:ph type="body" idx="1"/>
          </p:nvPr>
        </p:nvSpPr>
        <p:spPr>
          <a:xfrm>
            <a:off x="539552" y="1988840"/>
            <a:ext cx="8229600" cy="648072"/>
          </a:xfrm>
        </p:spPr>
        <p:txBody>
          <a:bodyPr/>
          <a:lstStyle/>
          <a:p>
            <a:pPr marL="0" lvl="1" indent="0" eaLnBrk="1" hangingPunct="1">
              <a:spcBef>
                <a:spcPts val="600"/>
              </a:spcBef>
              <a:spcAft>
                <a:spcPts val="1200"/>
              </a:spcAft>
              <a:buNone/>
              <a:tabLst>
                <a:tab pos="3941763" algn="l"/>
              </a:tabLst>
            </a:pPr>
            <a:r>
              <a:rPr lang="en-US" b="1" dirty="0" smtClean="0"/>
              <a:t>Consolidation	Joinder</a:t>
            </a:r>
          </a:p>
          <a:p>
            <a:pPr marL="0" lvl="1" indent="0" eaLnBrk="1" hangingPunct="1">
              <a:buNone/>
            </a:pPr>
            <a:r>
              <a:rPr lang="en-US" sz="2400" dirty="0" smtClean="0"/>
              <a:t> </a:t>
            </a:r>
          </a:p>
          <a:p>
            <a:pPr marL="0" lvl="1" indent="0" eaLnBrk="1" hangingPunct="1">
              <a:buNone/>
            </a:pPr>
            <a:endParaRPr lang="en-US" sz="2400" dirty="0" smtClean="0"/>
          </a:p>
          <a:p>
            <a:pPr marL="0" lvl="1" indent="0" eaLnBrk="1" hangingPunct="1">
              <a:buNone/>
            </a:pPr>
            <a:endParaRPr lang="en-US" sz="2400" dirty="0"/>
          </a:p>
        </p:txBody>
      </p:sp>
      <p:grpSp>
        <p:nvGrpSpPr>
          <p:cNvPr id="5" name="Gruppieren 4"/>
          <p:cNvGrpSpPr/>
          <p:nvPr/>
        </p:nvGrpSpPr>
        <p:grpSpPr>
          <a:xfrm>
            <a:off x="628440" y="2837837"/>
            <a:ext cx="3007456" cy="707886"/>
            <a:chOff x="319304" y="2837837"/>
            <a:chExt cx="3007456" cy="707886"/>
          </a:xfrm>
        </p:grpSpPr>
        <p:sp>
          <p:nvSpPr>
            <p:cNvPr id="2" name="Pfeil nach links und rechts 1"/>
            <p:cNvSpPr/>
            <p:nvPr/>
          </p:nvSpPr>
          <p:spPr>
            <a:xfrm>
              <a:off x="874264" y="3029762"/>
              <a:ext cx="1904796" cy="324036"/>
            </a:xfrm>
            <a:prstGeom prst="lef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3" name="Textfeld 2"/>
            <p:cNvSpPr txBox="1"/>
            <p:nvPr/>
          </p:nvSpPr>
          <p:spPr>
            <a:xfrm>
              <a:off x="319304" y="2837837"/>
              <a:ext cx="554960" cy="707886"/>
            </a:xfrm>
            <a:prstGeom prst="rect">
              <a:avLst/>
            </a:prstGeom>
            <a:noFill/>
          </p:spPr>
          <p:txBody>
            <a:bodyPr wrap="none" rtlCol="0">
              <a:spAutoFit/>
            </a:bodyPr>
            <a:lstStyle/>
            <a:p>
              <a:r>
                <a:rPr lang="de-CH" sz="4000" b="1" dirty="0" smtClean="0"/>
                <a:t>A</a:t>
              </a:r>
              <a:endParaRPr lang="de-CH" sz="4000" b="1" dirty="0"/>
            </a:p>
          </p:txBody>
        </p:sp>
        <p:sp>
          <p:nvSpPr>
            <p:cNvPr id="6" name="Textfeld 5"/>
            <p:cNvSpPr txBox="1"/>
            <p:nvPr/>
          </p:nvSpPr>
          <p:spPr>
            <a:xfrm>
              <a:off x="2771800" y="2837837"/>
              <a:ext cx="554960" cy="707886"/>
            </a:xfrm>
            <a:prstGeom prst="rect">
              <a:avLst/>
            </a:prstGeom>
            <a:noFill/>
          </p:spPr>
          <p:txBody>
            <a:bodyPr wrap="none" rtlCol="0">
              <a:spAutoFit/>
            </a:bodyPr>
            <a:lstStyle/>
            <a:p>
              <a:r>
                <a:rPr lang="de-CH" sz="4000" b="1" dirty="0"/>
                <a:t>B</a:t>
              </a:r>
            </a:p>
          </p:txBody>
        </p:sp>
      </p:grpSp>
      <p:grpSp>
        <p:nvGrpSpPr>
          <p:cNvPr id="9" name="Gruppieren 8"/>
          <p:cNvGrpSpPr/>
          <p:nvPr/>
        </p:nvGrpSpPr>
        <p:grpSpPr>
          <a:xfrm>
            <a:off x="611560" y="3933056"/>
            <a:ext cx="3007456" cy="707886"/>
            <a:chOff x="319304" y="2837837"/>
            <a:chExt cx="3007456" cy="707886"/>
          </a:xfrm>
        </p:grpSpPr>
        <p:sp>
          <p:nvSpPr>
            <p:cNvPr id="10" name="Pfeil nach links und rechts 9"/>
            <p:cNvSpPr/>
            <p:nvPr/>
          </p:nvSpPr>
          <p:spPr>
            <a:xfrm>
              <a:off x="874264" y="3029762"/>
              <a:ext cx="1904796" cy="324036"/>
            </a:xfrm>
            <a:prstGeom prst="lef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 name="Textfeld 10"/>
            <p:cNvSpPr txBox="1"/>
            <p:nvPr/>
          </p:nvSpPr>
          <p:spPr>
            <a:xfrm>
              <a:off x="319304" y="2837837"/>
              <a:ext cx="554960" cy="707886"/>
            </a:xfrm>
            <a:prstGeom prst="rect">
              <a:avLst/>
            </a:prstGeom>
            <a:noFill/>
          </p:spPr>
          <p:txBody>
            <a:bodyPr wrap="none" rtlCol="0">
              <a:spAutoFit/>
            </a:bodyPr>
            <a:lstStyle/>
            <a:p>
              <a:r>
                <a:rPr lang="de-CH" sz="4000" b="1" dirty="0" smtClean="0"/>
                <a:t>A</a:t>
              </a:r>
              <a:endParaRPr lang="de-CH" sz="4000" b="1" dirty="0"/>
            </a:p>
          </p:txBody>
        </p:sp>
        <p:sp>
          <p:nvSpPr>
            <p:cNvPr id="12" name="Textfeld 11"/>
            <p:cNvSpPr txBox="1"/>
            <p:nvPr/>
          </p:nvSpPr>
          <p:spPr>
            <a:xfrm>
              <a:off x="2771800" y="2837837"/>
              <a:ext cx="554960" cy="707886"/>
            </a:xfrm>
            <a:prstGeom prst="rect">
              <a:avLst/>
            </a:prstGeom>
            <a:noFill/>
          </p:spPr>
          <p:txBody>
            <a:bodyPr wrap="none" rtlCol="0">
              <a:spAutoFit/>
            </a:bodyPr>
            <a:lstStyle/>
            <a:p>
              <a:r>
                <a:rPr lang="de-CH" sz="4000" b="1" dirty="0" smtClean="0"/>
                <a:t>C</a:t>
              </a:r>
              <a:endParaRPr lang="de-CH" sz="4000" b="1" dirty="0"/>
            </a:p>
          </p:txBody>
        </p:sp>
      </p:grpSp>
      <p:sp>
        <p:nvSpPr>
          <p:cNvPr id="14" name="Pfeil nach links und rechts 13"/>
          <p:cNvSpPr/>
          <p:nvPr/>
        </p:nvSpPr>
        <p:spPr>
          <a:xfrm>
            <a:off x="1151744" y="5301208"/>
            <a:ext cx="1904796" cy="324036"/>
          </a:xfrm>
          <a:prstGeom prst="lef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5" name="Textfeld 14"/>
          <p:cNvSpPr txBox="1"/>
          <p:nvPr/>
        </p:nvSpPr>
        <p:spPr>
          <a:xfrm>
            <a:off x="596784" y="5313402"/>
            <a:ext cx="554960" cy="707886"/>
          </a:xfrm>
          <a:prstGeom prst="rect">
            <a:avLst/>
          </a:prstGeom>
          <a:noFill/>
        </p:spPr>
        <p:txBody>
          <a:bodyPr wrap="none" rtlCol="0">
            <a:spAutoFit/>
          </a:bodyPr>
          <a:lstStyle/>
          <a:p>
            <a:r>
              <a:rPr lang="de-CH" sz="4000" b="1" dirty="0" smtClean="0"/>
              <a:t>A</a:t>
            </a:r>
            <a:endParaRPr lang="de-CH" sz="4000" b="1" dirty="0"/>
          </a:p>
        </p:txBody>
      </p:sp>
      <p:sp>
        <p:nvSpPr>
          <p:cNvPr id="16" name="Textfeld 15"/>
          <p:cNvSpPr txBox="1"/>
          <p:nvPr/>
        </p:nvSpPr>
        <p:spPr>
          <a:xfrm>
            <a:off x="3049280" y="5313402"/>
            <a:ext cx="1295547" cy="707886"/>
          </a:xfrm>
          <a:prstGeom prst="rect">
            <a:avLst/>
          </a:prstGeom>
          <a:noFill/>
        </p:spPr>
        <p:txBody>
          <a:bodyPr wrap="none" rtlCol="0">
            <a:spAutoFit/>
          </a:bodyPr>
          <a:lstStyle/>
          <a:p>
            <a:r>
              <a:rPr lang="de-CH" sz="4000" b="1" dirty="0" smtClean="0"/>
              <a:t>B&amp;C</a:t>
            </a:r>
            <a:endParaRPr lang="de-CH" sz="4000" b="1" dirty="0"/>
          </a:p>
        </p:txBody>
      </p:sp>
      <p:sp>
        <p:nvSpPr>
          <p:cNvPr id="17" name="Pfeil nach links und rechts 16"/>
          <p:cNvSpPr/>
          <p:nvPr/>
        </p:nvSpPr>
        <p:spPr>
          <a:xfrm>
            <a:off x="1144484" y="5733256"/>
            <a:ext cx="1904796" cy="324036"/>
          </a:xfrm>
          <a:prstGeom prst="lef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grpSp>
        <p:nvGrpSpPr>
          <p:cNvPr id="19" name="Gruppieren 18"/>
          <p:cNvGrpSpPr/>
          <p:nvPr/>
        </p:nvGrpSpPr>
        <p:grpSpPr>
          <a:xfrm>
            <a:off x="4499992" y="2837837"/>
            <a:ext cx="3007456" cy="707886"/>
            <a:chOff x="319304" y="2837837"/>
            <a:chExt cx="3007456" cy="707886"/>
          </a:xfrm>
        </p:grpSpPr>
        <p:sp>
          <p:nvSpPr>
            <p:cNvPr id="20" name="Pfeil nach links und rechts 19"/>
            <p:cNvSpPr/>
            <p:nvPr/>
          </p:nvSpPr>
          <p:spPr>
            <a:xfrm>
              <a:off x="874264" y="3029762"/>
              <a:ext cx="1904796" cy="324036"/>
            </a:xfrm>
            <a:prstGeom prst="lef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1" name="Textfeld 20"/>
            <p:cNvSpPr txBox="1"/>
            <p:nvPr/>
          </p:nvSpPr>
          <p:spPr>
            <a:xfrm>
              <a:off x="319304" y="2837837"/>
              <a:ext cx="554960" cy="707886"/>
            </a:xfrm>
            <a:prstGeom prst="rect">
              <a:avLst/>
            </a:prstGeom>
            <a:noFill/>
          </p:spPr>
          <p:txBody>
            <a:bodyPr wrap="none" rtlCol="0">
              <a:spAutoFit/>
            </a:bodyPr>
            <a:lstStyle/>
            <a:p>
              <a:r>
                <a:rPr lang="de-CH" sz="4000" b="1" dirty="0" smtClean="0"/>
                <a:t>A</a:t>
              </a:r>
              <a:endParaRPr lang="de-CH" sz="4000" b="1" dirty="0"/>
            </a:p>
          </p:txBody>
        </p:sp>
        <p:sp>
          <p:nvSpPr>
            <p:cNvPr id="22" name="Textfeld 21"/>
            <p:cNvSpPr txBox="1"/>
            <p:nvPr/>
          </p:nvSpPr>
          <p:spPr>
            <a:xfrm>
              <a:off x="2771800" y="2837837"/>
              <a:ext cx="554960" cy="707886"/>
            </a:xfrm>
            <a:prstGeom prst="rect">
              <a:avLst/>
            </a:prstGeom>
            <a:noFill/>
          </p:spPr>
          <p:txBody>
            <a:bodyPr wrap="none" rtlCol="0">
              <a:spAutoFit/>
            </a:bodyPr>
            <a:lstStyle/>
            <a:p>
              <a:r>
                <a:rPr lang="de-CH" sz="4000" b="1" dirty="0"/>
                <a:t>B</a:t>
              </a:r>
            </a:p>
          </p:txBody>
        </p:sp>
      </p:grpSp>
      <p:sp>
        <p:nvSpPr>
          <p:cNvPr id="23" name="Textfeld 22"/>
          <p:cNvSpPr txBox="1"/>
          <p:nvPr/>
        </p:nvSpPr>
        <p:spPr>
          <a:xfrm>
            <a:off x="5729870" y="3945250"/>
            <a:ext cx="554960" cy="707886"/>
          </a:xfrm>
          <a:prstGeom prst="rect">
            <a:avLst/>
          </a:prstGeom>
          <a:noFill/>
        </p:spPr>
        <p:txBody>
          <a:bodyPr wrap="none" rtlCol="0">
            <a:spAutoFit/>
          </a:bodyPr>
          <a:lstStyle/>
          <a:p>
            <a:r>
              <a:rPr lang="de-CH" sz="4000" b="1" dirty="0" smtClean="0"/>
              <a:t>C</a:t>
            </a:r>
            <a:endParaRPr lang="de-CH" sz="4000" b="1" dirty="0"/>
          </a:p>
        </p:txBody>
      </p:sp>
      <p:sp>
        <p:nvSpPr>
          <p:cNvPr id="7" name="Pfeil nach rechts 6"/>
          <p:cNvSpPr/>
          <p:nvPr/>
        </p:nvSpPr>
        <p:spPr>
          <a:xfrm rot="2474099">
            <a:off x="4745980" y="3713004"/>
            <a:ext cx="1187414" cy="324036"/>
          </a:xfrm>
          <a:prstGeom prs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5" name="Pfeil nach rechts 24"/>
          <p:cNvSpPr/>
          <p:nvPr/>
        </p:nvSpPr>
        <p:spPr>
          <a:xfrm rot="19122022">
            <a:off x="6083296" y="3712620"/>
            <a:ext cx="1187414" cy="324036"/>
          </a:xfrm>
          <a:prstGeom prs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grpSp>
        <p:nvGrpSpPr>
          <p:cNvPr id="26" name="Gruppieren 25"/>
          <p:cNvGrpSpPr/>
          <p:nvPr/>
        </p:nvGrpSpPr>
        <p:grpSpPr>
          <a:xfrm>
            <a:off x="4499992" y="5301208"/>
            <a:ext cx="3748043" cy="707886"/>
            <a:chOff x="319304" y="2837837"/>
            <a:chExt cx="3748043" cy="707886"/>
          </a:xfrm>
        </p:grpSpPr>
        <p:sp>
          <p:nvSpPr>
            <p:cNvPr id="27" name="Pfeil nach links und rechts 26"/>
            <p:cNvSpPr/>
            <p:nvPr/>
          </p:nvSpPr>
          <p:spPr>
            <a:xfrm>
              <a:off x="874264" y="3029762"/>
              <a:ext cx="1904796" cy="324036"/>
            </a:xfrm>
            <a:prstGeom prst="lef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8" name="Textfeld 27"/>
            <p:cNvSpPr txBox="1"/>
            <p:nvPr/>
          </p:nvSpPr>
          <p:spPr>
            <a:xfrm>
              <a:off x="319304" y="2837837"/>
              <a:ext cx="554960" cy="707886"/>
            </a:xfrm>
            <a:prstGeom prst="rect">
              <a:avLst/>
            </a:prstGeom>
            <a:noFill/>
          </p:spPr>
          <p:txBody>
            <a:bodyPr wrap="none" rtlCol="0">
              <a:spAutoFit/>
            </a:bodyPr>
            <a:lstStyle/>
            <a:p>
              <a:r>
                <a:rPr lang="de-CH" sz="4000" b="1" dirty="0" smtClean="0"/>
                <a:t>A</a:t>
              </a:r>
              <a:endParaRPr lang="de-CH" sz="4000" b="1" dirty="0"/>
            </a:p>
          </p:txBody>
        </p:sp>
        <p:sp>
          <p:nvSpPr>
            <p:cNvPr id="29" name="Textfeld 28"/>
            <p:cNvSpPr txBox="1"/>
            <p:nvPr/>
          </p:nvSpPr>
          <p:spPr>
            <a:xfrm>
              <a:off x="2771800" y="2837837"/>
              <a:ext cx="1295547" cy="707886"/>
            </a:xfrm>
            <a:prstGeom prst="rect">
              <a:avLst/>
            </a:prstGeom>
            <a:noFill/>
          </p:spPr>
          <p:txBody>
            <a:bodyPr wrap="none" rtlCol="0">
              <a:spAutoFit/>
            </a:bodyPr>
            <a:lstStyle/>
            <a:p>
              <a:r>
                <a:rPr lang="de-CH" sz="4000" b="1" dirty="0" smtClean="0"/>
                <a:t>B&amp;C</a:t>
              </a:r>
              <a:endParaRPr lang="de-CH" sz="4000" b="1" dirty="0"/>
            </a:p>
          </p:txBody>
        </p:sp>
      </p:grpSp>
    </p:spTree>
    <p:extLst>
      <p:ext uri="{BB962C8B-B14F-4D97-AF65-F5344CB8AC3E}">
        <p14:creationId xmlns:p14="http://schemas.microsoft.com/office/powerpoint/2010/main" xmlns="" val="2775819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500" fill="hold"/>
                                        <p:tgtEl>
                                          <p:spTgt spid="15"/>
                                        </p:tgtEl>
                                        <p:attrNameLst>
                                          <p:attrName>ppt_w</p:attrName>
                                        </p:attrNameLst>
                                      </p:cBhvr>
                                      <p:tavLst>
                                        <p:tav tm="0">
                                          <p:val>
                                            <p:fltVal val="0"/>
                                          </p:val>
                                        </p:tav>
                                        <p:tav tm="100000">
                                          <p:val>
                                            <p:strVal val="#ppt_w"/>
                                          </p:val>
                                        </p:tav>
                                      </p:tavLst>
                                    </p:anim>
                                    <p:anim calcmode="lin" valueType="num">
                                      <p:cBhvr>
                                        <p:cTn id="22" dur="500" fill="hold"/>
                                        <p:tgtEl>
                                          <p:spTgt spid="15"/>
                                        </p:tgtEl>
                                        <p:attrNameLst>
                                          <p:attrName>ppt_h</p:attrName>
                                        </p:attrNameLst>
                                      </p:cBhvr>
                                      <p:tavLst>
                                        <p:tav tm="0">
                                          <p:val>
                                            <p:fltVal val="0"/>
                                          </p:val>
                                        </p:tav>
                                        <p:tav tm="100000">
                                          <p:val>
                                            <p:strVal val="#ppt_h"/>
                                          </p:val>
                                        </p:tav>
                                      </p:tavLst>
                                    </p:anim>
                                    <p:animEffect transition="in" filter="fade">
                                      <p:cBhvr>
                                        <p:cTn id="23" dur="500"/>
                                        <p:tgtEl>
                                          <p:spTgt spid="15"/>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anim calcmode="lin" valueType="num">
                                      <p:cBhvr>
                                        <p:cTn id="26" dur="500" fill="hold"/>
                                        <p:tgtEl>
                                          <p:spTgt spid="16"/>
                                        </p:tgtEl>
                                        <p:attrNameLst>
                                          <p:attrName>ppt_w</p:attrName>
                                        </p:attrNameLst>
                                      </p:cBhvr>
                                      <p:tavLst>
                                        <p:tav tm="0">
                                          <p:val>
                                            <p:fltVal val="0"/>
                                          </p:val>
                                        </p:tav>
                                        <p:tav tm="100000">
                                          <p:val>
                                            <p:strVal val="#ppt_w"/>
                                          </p:val>
                                        </p:tav>
                                      </p:tavLst>
                                    </p:anim>
                                    <p:anim calcmode="lin" valueType="num">
                                      <p:cBhvr>
                                        <p:cTn id="27" dur="500" fill="hold"/>
                                        <p:tgtEl>
                                          <p:spTgt spid="16"/>
                                        </p:tgtEl>
                                        <p:attrNameLst>
                                          <p:attrName>ppt_h</p:attrName>
                                        </p:attrNameLst>
                                      </p:cBhvr>
                                      <p:tavLst>
                                        <p:tav tm="0">
                                          <p:val>
                                            <p:fltVal val="0"/>
                                          </p:val>
                                        </p:tav>
                                        <p:tav tm="100000">
                                          <p:val>
                                            <p:strVal val="#ppt_h"/>
                                          </p:val>
                                        </p:tav>
                                      </p:tavLst>
                                    </p:anim>
                                    <p:animEffect transition="in" filter="fade">
                                      <p:cBhvr>
                                        <p:cTn id="28" dur="500"/>
                                        <p:tgtEl>
                                          <p:spTgt spid="16"/>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p:cTn id="33" dur="500" fill="hold"/>
                                        <p:tgtEl>
                                          <p:spTgt spid="14"/>
                                        </p:tgtEl>
                                        <p:attrNameLst>
                                          <p:attrName>ppt_w</p:attrName>
                                        </p:attrNameLst>
                                      </p:cBhvr>
                                      <p:tavLst>
                                        <p:tav tm="0">
                                          <p:val>
                                            <p:fltVal val="0"/>
                                          </p:val>
                                        </p:tav>
                                        <p:tav tm="100000">
                                          <p:val>
                                            <p:strVal val="#ppt_w"/>
                                          </p:val>
                                        </p:tav>
                                      </p:tavLst>
                                    </p:anim>
                                    <p:anim calcmode="lin" valueType="num">
                                      <p:cBhvr>
                                        <p:cTn id="34" dur="500" fill="hold"/>
                                        <p:tgtEl>
                                          <p:spTgt spid="14"/>
                                        </p:tgtEl>
                                        <p:attrNameLst>
                                          <p:attrName>ppt_h</p:attrName>
                                        </p:attrNameLst>
                                      </p:cBhvr>
                                      <p:tavLst>
                                        <p:tav tm="0">
                                          <p:val>
                                            <p:fltVal val="0"/>
                                          </p:val>
                                        </p:tav>
                                        <p:tav tm="100000">
                                          <p:val>
                                            <p:strVal val="#ppt_h"/>
                                          </p:val>
                                        </p:tav>
                                      </p:tavLst>
                                    </p:anim>
                                    <p:animEffect transition="in" filter="fade">
                                      <p:cBhvr>
                                        <p:cTn id="35" dur="500"/>
                                        <p:tgtEl>
                                          <p:spTgt spid="14"/>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17"/>
                                        </p:tgtEl>
                                        <p:attrNameLst>
                                          <p:attrName>style.visibility</p:attrName>
                                        </p:attrNameLst>
                                      </p:cBhvr>
                                      <p:to>
                                        <p:strVal val="visible"/>
                                      </p:to>
                                    </p:set>
                                    <p:anim calcmode="lin" valueType="num">
                                      <p:cBhvr>
                                        <p:cTn id="38" dur="500" fill="hold"/>
                                        <p:tgtEl>
                                          <p:spTgt spid="17"/>
                                        </p:tgtEl>
                                        <p:attrNameLst>
                                          <p:attrName>ppt_w</p:attrName>
                                        </p:attrNameLst>
                                      </p:cBhvr>
                                      <p:tavLst>
                                        <p:tav tm="0">
                                          <p:val>
                                            <p:fltVal val="0"/>
                                          </p:val>
                                        </p:tav>
                                        <p:tav tm="100000">
                                          <p:val>
                                            <p:strVal val="#ppt_w"/>
                                          </p:val>
                                        </p:tav>
                                      </p:tavLst>
                                    </p:anim>
                                    <p:anim calcmode="lin" valueType="num">
                                      <p:cBhvr>
                                        <p:cTn id="39" dur="500" fill="hold"/>
                                        <p:tgtEl>
                                          <p:spTgt spid="17"/>
                                        </p:tgtEl>
                                        <p:attrNameLst>
                                          <p:attrName>ppt_h</p:attrName>
                                        </p:attrNameLst>
                                      </p:cBhvr>
                                      <p:tavLst>
                                        <p:tav tm="0">
                                          <p:val>
                                            <p:fltVal val="0"/>
                                          </p:val>
                                        </p:tav>
                                        <p:tav tm="100000">
                                          <p:val>
                                            <p:strVal val="#ppt_h"/>
                                          </p:val>
                                        </p:tav>
                                      </p:tavLst>
                                    </p:anim>
                                    <p:animEffect transition="in" filter="fade">
                                      <p:cBhvr>
                                        <p:cTn id="40" dur="500"/>
                                        <p:tgtEl>
                                          <p:spTgt spid="17"/>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nodeType="clickEffect">
                                  <p:stCondLst>
                                    <p:cond delay="0"/>
                                  </p:stCondLst>
                                  <p:childTnLst>
                                    <p:set>
                                      <p:cBhvr>
                                        <p:cTn id="44" dur="1" fill="hold">
                                          <p:stCondLst>
                                            <p:cond delay="0"/>
                                          </p:stCondLst>
                                        </p:cTn>
                                        <p:tgtEl>
                                          <p:spTgt spid="19"/>
                                        </p:tgtEl>
                                        <p:attrNameLst>
                                          <p:attrName>style.visibility</p:attrName>
                                        </p:attrNameLst>
                                      </p:cBhvr>
                                      <p:to>
                                        <p:strVal val="visible"/>
                                      </p:to>
                                    </p:set>
                                    <p:anim calcmode="lin" valueType="num">
                                      <p:cBhvr>
                                        <p:cTn id="45" dur="500" fill="hold"/>
                                        <p:tgtEl>
                                          <p:spTgt spid="19"/>
                                        </p:tgtEl>
                                        <p:attrNameLst>
                                          <p:attrName>ppt_w</p:attrName>
                                        </p:attrNameLst>
                                      </p:cBhvr>
                                      <p:tavLst>
                                        <p:tav tm="0">
                                          <p:val>
                                            <p:fltVal val="0"/>
                                          </p:val>
                                        </p:tav>
                                        <p:tav tm="100000">
                                          <p:val>
                                            <p:strVal val="#ppt_w"/>
                                          </p:val>
                                        </p:tav>
                                      </p:tavLst>
                                    </p:anim>
                                    <p:anim calcmode="lin" valueType="num">
                                      <p:cBhvr>
                                        <p:cTn id="46" dur="500" fill="hold"/>
                                        <p:tgtEl>
                                          <p:spTgt spid="19"/>
                                        </p:tgtEl>
                                        <p:attrNameLst>
                                          <p:attrName>ppt_h</p:attrName>
                                        </p:attrNameLst>
                                      </p:cBhvr>
                                      <p:tavLst>
                                        <p:tav tm="0">
                                          <p:val>
                                            <p:fltVal val="0"/>
                                          </p:val>
                                        </p:tav>
                                        <p:tav tm="100000">
                                          <p:val>
                                            <p:strVal val="#ppt_h"/>
                                          </p:val>
                                        </p:tav>
                                      </p:tavLst>
                                    </p:anim>
                                    <p:animEffect transition="in" filter="fade">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23"/>
                                        </p:tgtEl>
                                        <p:attrNameLst>
                                          <p:attrName>style.visibility</p:attrName>
                                        </p:attrNameLst>
                                      </p:cBhvr>
                                      <p:to>
                                        <p:strVal val="visible"/>
                                      </p:to>
                                    </p:set>
                                    <p:anim calcmode="lin" valueType="num">
                                      <p:cBhvr>
                                        <p:cTn id="52" dur="500" fill="hold"/>
                                        <p:tgtEl>
                                          <p:spTgt spid="23"/>
                                        </p:tgtEl>
                                        <p:attrNameLst>
                                          <p:attrName>ppt_w</p:attrName>
                                        </p:attrNameLst>
                                      </p:cBhvr>
                                      <p:tavLst>
                                        <p:tav tm="0">
                                          <p:val>
                                            <p:fltVal val="0"/>
                                          </p:val>
                                        </p:tav>
                                        <p:tav tm="100000">
                                          <p:val>
                                            <p:strVal val="#ppt_w"/>
                                          </p:val>
                                        </p:tav>
                                      </p:tavLst>
                                    </p:anim>
                                    <p:anim calcmode="lin" valueType="num">
                                      <p:cBhvr>
                                        <p:cTn id="53" dur="500" fill="hold"/>
                                        <p:tgtEl>
                                          <p:spTgt spid="23"/>
                                        </p:tgtEl>
                                        <p:attrNameLst>
                                          <p:attrName>ppt_h</p:attrName>
                                        </p:attrNameLst>
                                      </p:cBhvr>
                                      <p:tavLst>
                                        <p:tav tm="0">
                                          <p:val>
                                            <p:fltVal val="0"/>
                                          </p:val>
                                        </p:tav>
                                        <p:tav tm="100000">
                                          <p:val>
                                            <p:strVal val="#ppt_h"/>
                                          </p:val>
                                        </p:tav>
                                      </p:tavLst>
                                    </p:anim>
                                    <p:animEffect transition="in" filter="fade">
                                      <p:cBhvr>
                                        <p:cTn id="54" dur="500"/>
                                        <p:tgtEl>
                                          <p:spTgt spid="23"/>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grpId="0" nodeType="click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p:cTn id="59" dur="500" fill="hold"/>
                                        <p:tgtEl>
                                          <p:spTgt spid="25"/>
                                        </p:tgtEl>
                                        <p:attrNameLst>
                                          <p:attrName>ppt_w</p:attrName>
                                        </p:attrNameLst>
                                      </p:cBhvr>
                                      <p:tavLst>
                                        <p:tav tm="0">
                                          <p:val>
                                            <p:fltVal val="0"/>
                                          </p:val>
                                        </p:tav>
                                        <p:tav tm="100000">
                                          <p:val>
                                            <p:strVal val="#ppt_w"/>
                                          </p:val>
                                        </p:tav>
                                      </p:tavLst>
                                    </p:anim>
                                    <p:anim calcmode="lin" valueType="num">
                                      <p:cBhvr>
                                        <p:cTn id="60" dur="500" fill="hold"/>
                                        <p:tgtEl>
                                          <p:spTgt spid="25"/>
                                        </p:tgtEl>
                                        <p:attrNameLst>
                                          <p:attrName>ppt_h</p:attrName>
                                        </p:attrNameLst>
                                      </p:cBhvr>
                                      <p:tavLst>
                                        <p:tav tm="0">
                                          <p:val>
                                            <p:fltVal val="0"/>
                                          </p:val>
                                        </p:tav>
                                        <p:tav tm="100000">
                                          <p:val>
                                            <p:strVal val="#ppt_h"/>
                                          </p:val>
                                        </p:tav>
                                      </p:tavLst>
                                    </p:anim>
                                    <p:animEffect transition="in" filter="fade">
                                      <p:cBhvr>
                                        <p:cTn id="61" dur="500"/>
                                        <p:tgtEl>
                                          <p:spTgt spid="25"/>
                                        </p:tgtEl>
                                      </p:cBhvr>
                                    </p:animEffect>
                                  </p:childTnLst>
                                </p:cTn>
                              </p:par>
                            </p:childTnLst>
                          </p:cTn>
                        </p:par>
                      </p:childTnLst>
                    </p:cTn>
                  </p:par>
                  <p:par>
                    <p:cTn id="62" fill="hold">
                      <p:stCondLst>
                        <p:cond delay="indefinite"/>
                      </p:stCondLst>
                      <p:childTnLst>
                        <p:par>
                          <p:cTn id="63" fill="hold">
                            <p:stCondLst>
                              <p:cond delay="0"/>
                            </p:stCondLst>
                            <p:childTnLst>
                              <p:par>
                                <p:cTn id="64" presetID="1" presetClass="exit" presetSubtype="0" fill="hold" grpId="1" nodeType="clickEffect">
                                  <p:stCondLst>
                                    <p:cond delay="0"/>
                                  </p:stCondLst>
                                  <p:childTnLst>
                                    <p:set>
                                      <p:cBhvr>
                                        <p:cTn id="65" dur="1" fill="hold">
                                          <p:stCondLst>
                                            <p:cond delay="0"/>
                                          </p:stCondLst>
                                        </p:cTn>
                                        <p:tgtEl>
                                          <p:spTgt spid="25"/>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7"/>
                                        </p:tgtEl>
                                        <p:attrNameLst>
                                          <p:attrName>style.visibility</p:attrName>
                                        </p:attrNameLst>
                                      </p:cBhvr>
                                      <p:to>
                                        <p:strVal val="visible"/>
                                      </p:to>
                                    </p:set>
                                    <p:anim calcmode="lin" valueType="num">
                                      <p:cBhvr>
                                        <p:cTn id="70" dur="500" fill="hold"/>
                                        <p:tgtEl>
                                          <p:spTgt spid="7"/>
                                        </p:tgtEl>
                                        <p:attrNameLst>
                                          <p:attrName>ppt_w</p:attrName>
                                        </p:attrNameLst>
                                      </p:cBhvr>
                                      <p:tavLst>
                                        <p:tav tm="0">
                                          <p:val>
                                            <p:fltVal val="0"/>
                                          </p:val>
                                        </p:tav>
                                        <p:tav tm="100000">
                                          <p:val>
                                            <p:strVal val="#ppt_w"/>
                                          </p:val>
                                        </p:tav>
                                      </p:tavLst>
                                    </p:anim>
                                    <p:anim calcmode="lin" valueType="num">
                                      <p:cBhvr>
                                        <p:cTn id="71" dur="500" fill="hold"/>
                                        <p:tgtEl>
                                          <p:spTgt spid="7"/>
                                        </p:tgtEl>
                                        <p:attrNameLst>
                                          <p:attrName>ppt_h</p:attrName>
                                        </p:attrNameLst>
                                      </p:cBhvr>
                                      <p:tavLst>
                                        <p:tav tm="0">
                                          <p:val>
                                            <p:fltVal val="0"/>
                                          </p:val>
                                        </p:tav>
                                        <p:tav tm="100000">
                                          <p:val>
                                            <p:strVal val="#ppt_h"/>
                                          </p:val>
                                        </p:tav>
                                      </p:tavLst>
                                    </p:anim>
                                    <p:animEffect transition="in" filter="fade">
                                      <p:cBhvr>
                                        <p:cTn id="72" dur="500"/>
                                        <p:tgtEl>
                                          <p:spTgt spid="7"/>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nodeType="clickEffect">
                                  <p:stCondLst>
                                    <p:cond delay="0"/>
                                  </p:stCondLst>
                                  <p:childTnLst>
                                    <p:set>
                                      <p:cBhvr>
                                        <p:cTn id="76" dur="1" fill="hold">
                                          <p:stCondLst>
                                            <p:cond delay="0"/>
                                          </p:stCondLst>
                                        </p:cTn>
                                        <p:tgtEl>
                                          <p:spTgt spid="26"/>
                                        </p:tgtEl>
                                        <p:attrNameLst>
                                          <p:attrName>style.visibility</p:attrName>
                                        </p:attrNameLst>
                                      </p:cBhvr>
                                      <p:to>
                                        <p:strVal val="visible"/>
                                      </p:to>
                                    </p:set>
                                    <p:anim calcmode="lin" valueType="num">
                                      <p:cBhvr>
                                        <p:cTn id="77" dur="500" fill="hold"/>
                                        <p:tgtEl>
                                          <p:spTgt spid="26"/>
                                        </p:tgtEl>
                                        <p:attrNameLst>
                                          <p:attrName>ppt_w</p:attrName>
                                        </p:attrNameLst>
                                      </p:cBhvr>
                                      <p:tavLst>
                                        <p:tav tm="0">
                                          <p:val>
                                            <p:fltVal val="0"/>
                                          </p:val>
                                        </p:tav>
                                        <p:tav tm="100000">
                                          <p:val>
                                            <p:strVal val="#ppt_w"/>
                                          </p:val>
                                        </p:tav>
                                      </p:tavLst>
                                    </p:anim>
                                    <p:anim calcmode="lin" valueType="num">
                                      <p:cBhvr>
                                        <p:cTn id="78" dur="500" fill="hold"/>
                                        <p:tgtEl>
                                          <p:spTgt spid="26"/>
                                        </p:tgtEl>
                                        <p:attrNameLst>
                                          <p:attrName>ppt_h</p:attrName>
                                        </p:attrNameLst>
                                      </p:cBhvr>
                                      <p:tavLst>
                                        <p:tav tm="0">
                                          <p:val>
                                            <p:fltVal val="0"/>
                                          </p:val>
                                        </p:tav>
                                        <p:tav tm="100000">
                                          <p:val>
                                            <p:strVal val="#ppt_h"/>
                                          </p:val>
                                        </p:tav>
                                      </p:tavLst>
                                    </p:anim>
                                    <p:animEffect transition="in" filter="fade">
                                      <p:cBhvr>
                                        <p:cTn id="7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p:bldP spid="16" grpId="0"/>
      <p:bldP spid="17" grpId="0" animBg="1"/>
      <p:bldP spid="23" grpId="0"/>
      <p:bldP spid="7" grpId="0" animBg="1"/>
      <p:bldP spid="25" grpId="0" animBg="1"/>
      <p:bldP spid="25"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Grp="1" noChangeArrowheads="1"/>
          </p:cNvSpPr>
          <p:nvPr>
            <p:ph type="body" idx="1"/>
          </p:nvPr>
        </p:nvSpPr>
        <p:spPr>
          <a:xfrm>
            <a:off x="539552" y="1988840"/>
            <a:ext cx="8229600" cy="4392488"/>
          </a:xfrm>
        </p:spPr>
        <p:txBody>
          <a:bodyPr/>
          <a:lstStyle/>
          <a:p>
            <a:pPr marL="0" lvl="1" indent="0" eaLnBrk="1" hangingPunct="1">
              <a:spcBef>
                <a:spcPts val="600"/>
              </a:spcBef>
              <a:spcAft>
                <a:spcPts val="1200"/>
              </a:spcAft>
              <a:buNone/>
            </a:pPr>
            <a:r>
              <a:rPr lang="en-US" b="1" dirty="0" smtClean="0"/>
              <a:t>Consolidation (Art. 4(1)) (1)</a:t>
            </a:r>
          </a:p>
          <a:p>
            <a:pPr marL="361950" lvl="1" indent="-361950" eaLnBrk="1" hangingPunct="1"/>
            <a:r>
              <a:rPr lang="en-US" sz="2400" dirty="0" smtClean="0"/>
              <a:t>Arbitration between A and B pending under the Swiss Rules.</a:t>
            </a:r>
          </a:p>
          <a:p>
            <a:pPr marL="361950" lvl="1" indent="-361950" eaLnBrk="1" hangingPunct="1"/>
            <a:r>
              <a:rPr lang="en-US" sz="2400" dirty="0" smtClean="0"/>
              <a:t>A notice of arbitration is submitted:</a:t>
            </a:r>
          </a:p>
          <a:p>
            <a:pPr marL="762000" lvl="2" indent="-361950" eaLnBrk="1" hangingPunct="1"/>
            <a:r>
              <a:rPr lang="en-US" sz="2000" dirty="0" smtClean="0"/>
              <a:t>between the same parties;</a:t>
            </a:r>
          </a:p>
          <a:p>
            <a:pPr marL="762000" lvl="2" indent="-361950" eaLnBrk="1" hangingPunct="1"/>
            <a:r>
              <a:rPr lang="en-US" sz="2000" dirty="0"/>
              <a:t>b</a:t>
            </a:r>
            <a:r>
              <a:rPr lang="en-US" sz="2000" dirty="0" smtClean="0"/>
              <a:t>etween parties not identical to the parties in the pending arbitration.</a:t>
            </a:r>
            <a:endParaRPr lang="en-US" sz="2000" dirty="0"/>
          </a:p>
          <a:p>
            <a:pPr marL="342900" lvl="1" indent="-342900" eaLnBrk="1" hangingPunct="1"/>
            <a:r>
              <a:rPr lang="en-US" sz="2400" dirty="0" smtClean="0"/>
              <a:t>Decision of the Arbitration Court after consulting with the parties and </a:t>
            </a:r>
            <a:r>
              <a:rPr lang="en-US" sz="2400" i="1" dirty="0" smtClean="0"/>
              <a:t>any confirmed arbitrator</a:t>
            </a:r>
            <a:r>
              <a:rPr lang="en-US" sz="2400" dirty="0" smtClean="0"/>
              <a:t>.</a:t>
            </a:r>
          </a:p>
          <a:p>
            <a:pPr marL="342900" lvl="1" indent="-342900" eaLnBrk="1" hangingPunct="1"/>
            <a:endParaRPr lang="en-US" sz="2400" dirty="0"/>
          </a:p>
        </p:txBody>
      </p:sp>
    </p:spTree>
    <p:extLst>
      <p:ext uri="{BB962C8B-B14F-4D97-AF65-F5344CB8AC3E}">
        <p14:creationId xmlns:p14="http://schemas.microsoft.com/office/powerpoint/2010/main" xmlns="" val="32627627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Grp="1" noChangeArrowheads="1"/>
          </p:cNvSpPr>
          <p:nvPr>
            <p:ph type="body" idx="1"/>
          </p:nvPr>
        </p:nvSpPr>
        <p:spPr>
          <a:xfrm>
            <a:off x="539552" y="1988840"/>
            <a:ext cx="8229600" cy="4392488"/>
          </a:xfrm>
        </p:spPr>
        <p:txBody>
          <a:bodyPr/>
          <a:lstStyle/>
          <a:p>
            <a:pPr marL="0" lvl="1" indent="0" eaLnBrk="1" hangingPunct="1">
              <a:spcBef>
                <a:spcPts val="600"/>
              </a:spcBef>
              <a:spcAft>
                <a:spcPts val="1200"/>
              </a:spcAft>
              <a:buNone/>
            </a:pPr>
            <a:r>
              <a:rPr lang="en-US" b="1" dirty="0" smtClean="0"/>
              <a:t>Consolidation (Art. 4(1)) (2)</a:t>
            </a:r>
          </a:p>
          <a:p>
            <a:pPr marL="361950" lvl="1" indent="-361950" eaLnBrk="1" hangingPunct="1"/>
            <a:r>
              <a:rPr lang="en-US" sz="2400" dirty="0" smtClean="0"/>
              <a:t>Taking into account all relevant circumstances, including the link between the cases and the status of the </a:t>
            </a:r>
            <a:r>
              <a:rPr lang="en-US" sz="2400" i="1" dirty="0" smtClean="0"/>
              <a:t>pending </a:t>
            </a:r>
            <a:r>
              <a:rPr lang="en-US" sz="2400" dirty="0" smtClean="0"/>
              <a:t>arbitral proceedings.</a:t>
            </a:r>
          </a:p>
          <a:p>
            <a:pPr marL="361950" lvl="1" indent="-361950" eaLnBrk="1" hangingPunct="1"/>
            <a:r>
              <a:rPr lang="en-US" sz="2400" dirty="0" smtClean="0"/>
              <a:t>New case is consolidated with the pending arbitral proceedings.</a:t>
            </a:r>
          </a:p>
          <a:p>
            <a:pPr marL="361950" lvl="1" indent="-361950" eaLnBrk="1" hangingPunct="1"/>
            <a:r>
              <a:rPr lang="en-US" sz="2400" i="1" dirty="0" smtClean="0"/>
              <a:t>The </a:t>
            </a:r>
            <a:r>
              <a:rPr lang="en-US" sz="2400" i="1" dirty="0"/>
              <a:t>parties to all proceedings </a:t>
            </a:r>
            <a:r>
              <a:rPr lang="en-US" sz="2400" i="1" dirty="0" smtClean="0"/>
              <a:t>are </a:t>
            </a:r>
            <a:r>
              <a:rPr lang="en-US" sz="2400" i="1" dirty="0"/>
              <a:t>deemed to have </a:t>
            </a:r>
            <a:r>
              <a:rPr lang="en-US" sz="2400" i="1" dirty="0" smtClean="0"/>
              <a:t>waived their </a:t>
            </a:r>
            <a:r>
              <a:rPr lang="en-US" sz="2400" i="1" dirty="0"/>
              <a:t>right to designate an arbitrator, and the Court may revoke </a:t>
            </a:r>
            <a:r>
              <a:rPr lang="en-US" sz="2400" i="1" dirty="0" smtClean="0"/>
              <a:t>the appointment </a:t>
            </a:r>
            <a:r>
              <a:rPr lang="en-US" sz="2400" i="1" dirty="0"/>
              <a:t>and confirmation of arbitrators and apply the provisions of </a:t>
            </a:r>
            <a:r>
              <a:rPr lang="en-US" sz="2400" i="1" dirty="0" smtClean="0"/>
              <a:t>on the composition </a:t>
            </a:r>
            <a:r>
              <a:rPr lang="en-US" sz="2400" i="1" dirty="0"/>
              <a:t>of the </a:t>
            </a:r>
            <a:r>
              <a:rPr lang="en-US" sz="2400" i="1" dirty="0" smtClean="0"/>
              <a:t>arbitral tribunal.</a:t>
            </a:r>
            <a:endParaRPr lang="en-US" sz="2400" i="1" dirty="0"/>
          </a:p>
        </p:txBody>
      </p:sp>
    </p:spTree>
    <p:extLst>
      <p:ext uri="{BB962C8B-B14F-4D97-AF65-F5344CB8AC3E}">
        <p14:creationId xmlns:p14="http://schemas.microsoft.com/office/powerpoint/2010/main" xmlns="" val="10689270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Grp="1" noChangeArrowheads="1"/>
          </p:cNvSpPr>
          <p:nvPr>
            <p:ph type="body" idx="1"/>
          </p:nvPr>
        </p:nvSpPr>
        <p:spPr>
          <a:xfrm>
            <a:off x="539552" y="1988840"/>
            <a:ext cx="8229600" cy="4392488"/>
          </a:xfrm>
        </p:spPr>
        <p:txBody>
          <a:bodyPr/>
          <a:lstStyle/>
          <a:p>
            <a:pPr marL="0" lvl="1" indent="0" eaLnBrk="1" hangingPunct="1">
              <a:spcBef>
                <a:spcPts val="600"/>
              </a:spcBef>
              <a:spcAft>
                <a:spcPts val="1200"/>
              </a:spcAft>
              <a:buNone/>
            </a:pPr>
            <a:r>
              <a:rPr lang="en-US" b="1" dirty="0" smtClean="0"/>
              <a:t>Joinder (Art. 4(2))</a:t>
            </a:r>
          </a:p>
          <a:p>
            <a:pPr marL="361950" lvl="1" indent="-361950" eaLnBrk="1" hangingPunct="1"/>
            <a:r>
              <a:rPr lang="en-US" sz="2400" dirty="0" smtClean="0"/>
              <a:t>Arbitration </a:t>
            </a:r>
            <a:r>
              <a:rPr lang="en-US" sz="2400" dirty="0"/>
              <a:t>between A and B pending under the Swiss Rules.</a:t>
            </a:r>
          </a:p>
          <a:p>
            <a:pPr marL="361950" lvl="1" indent="-361950" eaLnBrk="1" hangingPunct="1"/>
            <a:r>
              <a:rPr lang="en-US" sz="2400" dirty="0" smtClean="0"/>
              <a:t>Request that one or more third persons participate in the arbitration:</a:t>
            </a:r>
          </a:p>
          <a:p>
            <a:pPr marL="762000" lvl="2" indent="-361950" eaLnBrk="1" hangingPunct="1"/>
            <a:r>
              <a:rPr lang="en-US" sz="2000" dirty="0"/>
              <a:t>b</a:t>
            </a:r>
            <a:r>
              <a:rPr lang="en-US" sz="2000" dirty="0" smtClean="0"/>
              <a:t>y </a:t>
            </a:r>
            <a:r>
              <a:rPr lang="en-US" sz="2000" i="1" dirty="0" smtClean="0"/>
              <a:t>one or more third persons</a:t>
            </a:r>
            <a:r>
              <a:rPr lang="en-US" sz="2000" dirty="0" smtClean="0"/>
              <a:t>;</a:t>
            </a:r>
          </a:p>
          <a:p>
            <a:pPr marL="762000" lvl="2" indent="-361950" eaLnBrk="1" hangingPunct="1"/>
            <a:r>
              <a:rPr lang="en-US" sz="2000" dirty="0" smtClean="0"/>
              <a:t>by a party to the pending arbitral proceedings.</a:t>
            </a:r>
          </a:p>
          <a:p>
            <a:pPr marL="361950" lvl="1" indent="-361950" eaLnBrk="1" hangingPunct="1"/>
            <a:r>
              <a:rPr lang="en-US" sz="2400" dirty="0"/>
              <a:t>Decision by the arbitral tribunal after consulting with all of the </a:t>
            </a:r>
            <a:r>
              <a:rPr lang="en-US" sz="2400" dirty="0" smtClean="0"/>
              <a:t>parties</a:t>
            </a:r>
            <a:r>
              <a:rPr lang="en-US" sz="2400" dirty="0"/>
              <a:t>, </a:t>
            </a:r>
            <a:r>
              <a:rPr lang="en-US" sz="2400" i="1" dirty="0"/>
              <a:t>including the person or persons to </a:t>
            </a:r>
            <a:r>
              <a:rPr lang="en-US" sz="2400" i="1" dirty="0" smtClean="0"/>
              <a:t>be joined</a:t>
            </a:r>
            <a:r>
              <a:rPr lang="en-US" sz="2400" dirty="0"/>
              <a:t>, taking into account all relevant </a:t>
            </a:r>
            <a:r>
              <a:rPr lang="en-US" sz="2400" dirty="0" smtClean="0"/>
              <a:t>circumstances.</a:t>
            </a:r>
            <a:endParaRPr lang="en-US" sz="2400" dirty="0"/>
          </a:p>
          <a:p>
            <a:pPr marL="0" lvl="1" indent="0" eaLnBrk="1" hangingPunct="1">
              <a:buNone/>
            </a:pPr>
            <a:endParaRPr lang="en-US" sz="2400" dirty="0"/>
          </a:p>
        </p:txBody>
      </p:sp>
    </p:spTree>
    <p:extLst>
      <p:ext uri="{BB962C8B-B14F-4D97-AF65-F5344CB8AC3E}">
        <p14:creationId xmlns:p14="http://schemas.microsoft.com/office/powerpoint/2010/main" xmlns="" val="27758196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Grp="1" noChangeArrowheads="1"/>
          </p:cNvSpPr>
          <p:nvPr>
            <p:ph type="body" idx="1"/>
          </p:nvPr>
        </p:nvSpPr>
        <p:spPr>
          <a:xfrm>
            <a:off x="539552" y="1988840"/>
            <a:ext cx="8229600" cy="4392488"/>
          </a:xfrm>
        </p:spPr>
        <p:txBody>
          <a:bodyPr/>
          <a:lstStyle/>
          <a:p>
            <a:pPr marL="0" lvl="1" indent="0" eaLnBrk="1" hangingPunct="1">
              <a:spcBef>
                <a:spcPts val="600"/>
              </a:spcBef>
              <a:spcAft>
                <a:spcPts val="1200"/>
              </a:spcAft>
              <a:buNone/>
            </a:pPr>
            <a:r>
              <a:rPr lang="de-CH" b="1" dirty="0" err="1"/>
              <a:t>Thank</a:t>
            </a:r>
            <a:r>
              <a:rPr lang="de-CH" b="1" dirty="0"/>
              <a:t> </a:t>
            </a:r>
            <a:r>
              <a:rPr lang="de-CH" b="1" dirty="0" err="1"/>
              <a:t>you</a:t>
            </a:r>
            <a:r>
              <a:rPr lang="de-CH" b="1" dirty="0"/>
              <a:t>!</a:t>
            </a:r>
            <a:r>
              <a:rPr lang="en-US" sz="2400" b="1" dirty="0" smtClean="0"/>
              <a:t> </a:t>
            </a:r>
          </a:p>
          <a:p>
            <a:pPr marL="0" lvl="1" indent="0" eaLnBrk="1" hangingPunct="1">
              <a:buNone/>
            </a:pPr>
            <a:endParaRPr lang="en-US" sz="2400" dirty="0" smtClean="0"/>
          </a:p>
          <a:p>
            <a:pPr marL="0" lvl="1" indent="0" eaLnBrk="1" hangingPunct="1">
              <a:buNone/>
            </a:pPr>
            <a:r>
              <a:rPr lang="en-US" sz="2400" dirty="0" smtClean="0"/>
              <a:t>Contact:</a:t>
            </a:r>
          </a:p>
          <a:p>
            <a:pPr marL="0" lvl="1" indent="0" eaLnBrk="1" hangingPunct="1">
              <a:buNone/>
            </a:pPr>
            <a:r>
              <a:rPr lang="en-US" sz="2400" dirty="0" smtClean="0"/>
              <a:t>Dr. Christian Oetiker LL.M., VISCHER Ltd.</a:t>
            </a:r>
          </a:p>
          <a:p>
            <a:pPr marL="0" lvl="1" indent="0" eaLnBrk="1" hangingPunct="1">
              <a:buNone/>
            </a:pPr>
            <a:r>
              <a:rPr lang="en-US" sz="2400" dirty="0" err="1" smtClean="0"/>
              <a:t>Aeschenvorstadt</a:t>
            </a:r>
            <a:r>
              <a:rPr lang="en-US" sz="2400" dirty="0" smtClean="0"/>
              <a:t> 4, P.O. Box 526, CH-4010 Basel</a:t>
            </a:r>
          </a:p>
          <a:p>
            <a:pPr marL="0" lvl="1" indent="0" eaLnBrk="1" hangingPunct="1">
              <a:buNone/>
            </a:pPr>
            <a:r>
              <a:rPr lang="en-US" sz="2400" dirty="0" smtClean="0"/>
              <a:t>Switzerland</a:t>
            </a:r>
          </a:p>
          <a:p>
            <a:pPr marL="0" lvl="1" indent="0" eaLnBrk="1" hangingPunct="1">
              <a:buNone/>
              <a:tabLst>
                <a:tab pos="361950" algn="l"/>
              </a:tabLst>
            </a:pPr>
            <a:r>
              <a:rPr lang="en-US" sz="2400" dirty="0" smtClean="0"/>
              <a:t>T:	+41 58 211 33 00</a:t>
            </a:r>
          </a:p>
          <a:p>
            <a:pPr marL="0" lvl="1" indent="0" eaLnBrk="1" hangingPunct="1">
              <a:buNone/>
              <a:tabLst>
                <a:tab pos="361950" algn="l"/>
              </a:tabLst>
            </a:pPr>
            <a:r>
              <a:rPr lang="en-US" sz="2400" dirty="0" smtClean="0"/>
              <a:t>F:	+41 58 211 33 10</a:t>
            </a:r>
          </a:p>
          <a:p>
            <a:pPr marL="0" lvl="1" indent="0" eaLnBrk="1" hangingPunct="1">
              <a:buNone/>
              <a:tabLst>
                <a:tab pos="361950" algn="l"/>
              </a:tabLst>
            </a:pPr>
            <a:r>
              <a:rPr lang="en-US" sz="2400" dirty="0" smtClean="0"/>
              <a:t>E:	coetiker@vischer.com</a:t>
            </a:r>
          </a:p>
          <a:p>
            <a:pPr marL="0" lvl="1" indent="0" eaLnBrk="1" hangingPunct="1">
              <a:buNone/>
            </a:pPr>
            <a:endParaRPr lang="en-US" sz="2400" dirty="0"/>
          </a:p>
        </p:txBody>
      </p:sp>
    </p:spTree>
    <p:extLst>
      <p:ext uri="{BB962C8B-B14F-4D97-AF65-F5344CB8AC3E}">
        <p14:creationId xmlns:p14="http://schemas.microsoft.com/office/powerpoint/2010/main" xmlns="" val="2775819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Grp="1" noChangeArrowheads="1"/>
          </p:cNvSpPr>
          <p:nvPr>
            <p:ph type="body" idx="1"/>
          </p:nvPr>
        </p:nvSpPr>
        <p:spPr>
          <a:xfrm>
            <a:off x="539552" y="1988840"/>
            <a:ext cx="8229600" cy="4392488"/>
          </a:xfrm>
        </p:spPr>
        <p:txBody>
          <a:bodyPr/>
          <a:lstStyle/>
          <a:p>
            <a:pPr marL="0" lvl="1" indent="0" eaLnBrk="1" hangingPunct="1">
              <a:spcBef>
                <a:spcPts val="600"/>
              </a:spcBef>
              <a:spcAft>
                <a:spcPts val="1200"/>
              </a:spcAft>
              <a:buNone/>
            </a:pPr>
            <a:r>
              <a:rPr lang="de-CH" b="1" dirty="0"/>
              <a:t>Other </a:t>
            </a:r>
            <a:r>
              <a:rPr lang="de-CH" b="1" dirty="0" err="1"/>
              <a:t>features</a:t>
            </a:r>
            <a:r>
              <a:rPr lang="de-CH" b="1" dirty="0"/>
              <a:t> </a:t>
            </a:r>
            <a:r>
              <a:rPr lang="de-CH" b="1" dirty="0" err="1"/>
              <a:t>of</a:t>
            </a:r>
            <a:r>
              <a:rPr lang="de-CH" b="1" dirty="0"/>
              <a:t> </a:t>
            </a:r>
            <a:r>
              <a:rPr lang="de-CH" b="1" dirty="0" err="1"/>
              <a:t>the</a:t>
            </a:r>
            <a:r>
              <a:rPr lang="de-CH" b="1" dirty="0"/>
              <a:t> Swiss Rules </a:t>
            </a:r>
            <a:r>
              <a:rPr lang="de-CH" b="1" dirty="0" smtClean="0"/>
              <a:t>2012</a:t>
            </a:r>
          </a:p>
          <a:p>
            <a:pPr marL="361950" lvl="1" indent="-361950" eaLnBrk="1" hangingPunct="1"/>
            <a:r>
              <a:rPr lang="en-US" sz="2400" dirty="0"/>
              <a:t>Interim measures.</a:t>
            </a:r>
          </a:p>
          <a:p>
            <a:pPr marL="361950" lvl="1" indent="-361950" eaLnBrk="1" hangingPunct="1"/>
            <a:r>
              <a:rPr lang="en-US" sz="2400" dirty="0"/>
              <a:t>Emergency relief.</a:t>
            </a:r>
          </a:p>
          <a:p>
            <a:pPr marL="361950" lvl="1" indent="-361950" eaLnBrk="1" hangingPunct="1"/>
            <a:r>
              <a:rPr lang="en-US" sz="2400" dirty="0"/>
              <a:t>Consolidation.</a:t>
            </a:r>
          </a:p>
          <a:p>
            <a:pPr marL="361950" lvl="1" indent="-361950" eaLnBrk="1" hangingPunct="1"/>
            <a:r>
              <a:rPr lang="en-US" sz="2400" dirty="0"/>
              <a:t>Joinder.</a:t>
            </a:r>
          </a:p>
          <a:p>
            <a:pPr marL="361950" lvl="1" indent="-361950" eaLnBrk="1" hangingPunct="1"/>
            <a:r>
              <a:rPr lang="en-US" sz="2400" dirty="0"/>
              <a:t>Expedited procedure.</a:t>
            </a:r>
          </a:p>
        </p:txBody>
      </p:sp>
    </p:spTree>
    <p:extLst>
      <p:ext uri="{BB962C8B-B14F-4D97-AF65-F5344CB8AC3E}">
        <p14:creationId xmlns:p14="http://schemas.microsoft.com/office/powerpoint/2010/main" xmlns="" val="19548646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Grp="1" noChangeArrowheads="1"/>
          </p:cNvSpPr>
          <p:nvPr>
            <p:ph type="body" idx="1"/>
          </p:nvPr>
        </p:nvSpPr>
        <p:spPr>
          <a:xfrm>
            <a:off x="539552" y="1988840"/>
            <a:ext cx="8229600" cy="4392488"/>
          </a:xfrm>
        </p:spPr>
        <p:txBody>
          <a:bodyPr/>
          <a:lstStyle/>
          <a:p>
            <a:pPr marL="0" lvl="1" indent="0" eaLnBrk="1" hangingPunct="1">
              <a:spcBef>
                <a:spcPts val="600"/>
              </a:spcBef>
              <a:spcAft>
                <a:spcPts val="1200"/>
              </a:spcAft>
              <a:buNone/>
            </a:pPr>
            <a:r>
              <a:rPr lang="en-US" b="1" dirty="0"/>
              <a:t>Initiation of the arbitral proceedings (1)</a:t>
            </a:r>
            <a:endParaRPr lang="de-CH" b="1" dirty="0" smtClean="0"/>
          </a:p>
          <a:p>
            <a:pPr marL="361950" lvl="1" indent="-361950" eaLnBrk="1" hangingPunct="1"/>
            <a:r>
              <a:rPr lang="en-US" sz="2400" dirty="0"/>
              <a:t>Notice of Arbitration:</a:t>
            </a:r>
          </a:p>
          <a:p>
            <a:pPr marL="725488" lvl="2" indent="-363538" eaLnBrk="1" hangingPunct="1"/>
            <a:r>
              <a:rPr lang="en-US" sz="2000" dirty="0"/>
              <a:t>Submission to the Secretariat of the Arbitration Court.</a:t>
            </a:r>
          </a:p>
          <a:p>
            <a:pPr marL="725488" lvl="2" indent="-363538" eaLnBrk="1" hangingPunct="1"/>
            <a:r>
              <a:rPr lang="en-US" sz="2000" dirty="0"/>
              <a:t>Content: Cornerstones of the arbitration (Art. 3(3)).</a:t>
            </a:r>
          </a:p>
          <a:p>
            <a:pPr marL="725488" lvl="2" indent="-363538" eaLnBrk="1" hangingPunct="1"/>
            <a:r>
              <a:rPr lang="en-US" sz="2000" i="1" dirty="0"/>
              <a:t>A proposal as to the number of arbitrators (i.e. one or three), the language and the seat of the arbitration, if the parties have not previously agreed thereon (Art. 3(3)(g)).</a:t>
            </a:r>
          </a:p>
          <a:p>
            <a:pPr marL="725488" lvl="2" indent="-363538" eaLnBrk="1" hangingPunct="1"/>
            <a:r>
              <a:rPr lang="en-US" sz="2000" i="1" dirty="0"/>
              <a:t>Claimant’s designation of one or more arbitrators, if the parties agreement so requires (Art. 3(3)(h)).</a:t>
            </a:r>
          </a:p>
          <a:p>
            <a:pPr marL="725488" lvl="2" indent="-363538" eaLnBrk="1" hangingPunct="1"/>
            <a:r>
              <a:rPr lang="en-US" sz="2000" dirty="0"/>
              <a:t>Optional: Proposal for the appointment of a sole arbitrator, if applicable.</a:t>
            </a:r>
          </a:p>
          <a:p>
            <a:pPr marL="725488" lvl="2" indent="-363538" eaLnBrk="1" hangingPunct="1"/>
            <a:r>
              <a:rPr lang="en-US" sz="2000" dirty="0"/>
              <a:t>Optional: Statement of Claim.</a:t>
            </a:r>
          </a:p>
        </p:txBody>
      </p:sp>
    </p:spTree>
    <p:extLst>
      <p:ext uri="{BB962C8B-B14F-4D97-AF65-F5344CB8AC3E}">
        <p14:creationId xmlns:p14="http://schemas.microsoft.com/office/powerpoint/2010/main" xmlns="" val="1954864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Grp="1" noChangeArrowheads="1"/>
          </p:cNvSpPr>
          <p:nvPr>
            <p:ph type="body" idx="1"/>
          </p:nvPr>
        </p:nvSpPr>
        <p:spPr>
          <a:xfrm>
            <a:off x="539552" y="1988840"/>
            <a:ext cx="8229600" cy="4392488"/>
          </a:xfrm>
        </p:spPr>
        <p:txBody>
          <a:bodyPr/>
          <a:lstStyle/>
          <a:p>
            <a:pPr marL="0" lvl="1" indent="0" eaLnBrk="1" hangingPunct="1">
              <a:spcBef>
                <a:spcPts val="600"/>
              </a:spcBef>
              <a:spcAft>
                <a:spcPts val="1200"/>
              </a:spcAft>
              <a:buNone/>
            </a:pPr>
            <a:r>
              <a:rPr lang="en-US" b="1" dirty="0"/>
              <a:t>Initiation of the arbitral proceedings </a:t>
            </a:r>
            <a:r>
              <a:rPr lang="en-US" b="1" dirty="0" smtClean="0"/>
              <a:t>(2)</a:t>
            </a:r>
            <a:endParaRPr lang="de-CH" b="1" dirty="0" smtClean="0"/>
          </a:p>
          <a:p>
            <a:pPr marL="361950" lvl="1" indent="-361950" eaLnBrk="1" hangingPunct="1"/>
            <a:r>
              <a:rPr lang="en-US" sz="2400" dirty="0"/>
              <a:t>Answer to the Notice of </a:t>
            </a:r>
            <a:r>
              <a:rPr lang="en-US" sz="2400" dirty="0" smtClean="0"/>
              <a:t>Arbitration (1):</a:t>
            </a:r>
            <a:endParaRPr lang="en-US" sz="2400" dirty="0"/>
          </a:p>
          <a:p>
            <a:pPr marL="762000" lvl="2" indent="-361950" eaLnBrk="1" hangingPunct="1"/>
            <a:r>
              <a:rPr lang="en-US" sz="2000" dirty="0"/>
              <a:t>Submission to the Secretariat of the Arbitration Court.</a:t>
            </a:r>
          </a:p>
          <a:p>
            <a:pPr marL="762000" lvl="2" indent="-361950" eaLnBrk="1" hangingPunct="1"/>
            <a:r>
              <a:rPr lang="en-US" sz="2000" dirty="0"/>
              <a:t>Content: Comments to the Notice of Arbitration.</a:t>
            </a:r>
          </a:p>
          <a:p>
            <a:pPr marL="762000" lvl="2" indent="-361950" eaLnBrk="1" hangingPunct="1"/>
            <a:r>
              <a:rPr lang="en-US" sz="2000" dirty="0"/>
              <a:t>Any plea that an arbitral tribunal constituted under the Swiss Rules lacks jurisdiction (Art. 3(7)(b)).</a:t>
            </a:r>
          </a:p>
          <a:p>
            <a:pPr marL="762000" lvl="2" indent="-361950" eaLnBrk="1" hangingPunct="1"/>
            <a:r>
              <a:rPr lang="en-US" sz="2000" dirty="0"/>
              <a:t>A proposal as to the number of arbitrators (i.e. one or three), </a:t>
            </a:r>
            <a:r>
              <a:rPr lang="en-US" sz="2000" i="1" dirty="0"/>
              <a:t>the language and the seat of the </a:t>
            </a:r>
            <a:r>
              <a:rPr lang="en-US" sz="2000" i="1" dirty="0" smtClean="0"/>
              <a:t>arbitration if proposed by Claimant under Art. 3(3)(g) </a:t>
            </a:r>
            <a:r>
              <a:rPr lang="en-US" sz="2000" dirty="0"/>
              <a:t>(Art. 3(7)(e)).</a:t>
            </a:r>
          </a:p>
          <a:p>
            <a:pPr marL="762000" lvl="2" indent="-361950" eaLnBrk="1" hangingPunct="1"/>
            <a:r>
              <a:rPr lang="en-US" sz="2000" i="1" dirty="0"/>
              <a:t>Claimant’s designation of one or more arbitrators, if the parties agreement so requires (Art. 3(7)(f</a:t>
            </a:r>
            <a:r>
              <a:rPr lang="en-US" sz="2000" i="1" dirty="0" smtClean="0"/>
              <a:t>)).</a:t>
            </a:r>
            <a:endParaRPr lang="en-US" sz="2000" i="1" dirty="0"/>
          </a:p>
        </p:txBody>
      </p:sp>
    </p:spTree>
    <p:extLst>
      <p:ext uri="{BB962C8B-B14F-4D97-AF65-F5344CB8AC3E}">
        <p14:creationId xmlns:p14="http://schemas.microsoft.com/office/powerpoint/2010/main" xmlns="" val="3400214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Grp="1" noChangeArrowheads="1"/>
          </p:cNvSpPr>
          <p:nvPr>
            <p:ph type="body" idx="1"/>
          </p:nvPr>
        </p:nvSpPr>
        <p:spPr>
          <a:xfrm>
            <a:off x="539552" y="1988840"/>
            <a:ext cx="8229600" cy="4392488"/>
          </a:xfrm>
        </p:spPr>
        <p:txBody>
          <a:bodyPr/>
          <a:lstStyle/>
          <a:p>
            <a:pPr marL="0" lvl="1" indent="0" eaLnBrk="1" hangingPunct="1">
              <a:spcBef>
                <a:spcPts val="600"/>
              </a:spcBef>
              <a:spcAft>
                <a:spcPts val="1200"/>
              </a:spcAft>
              <a:buNone/>
            </a:pPr>
            <a:r>
              <a:rPr lang="en-US" b="1" dirty="0"/>
              <a:t>Initiation of the arbitral proceedings </a:t>
            </a:r>
            <a:r>
              <a:rPr lang="en-US" b="1" dirty="0" smtClean="0"/>
              <a:t>(3)</a:t>
            </a:r>
            <a:endParaRPr lang="de-CH" b="1" dirty="0" smtClean="0"/>
          </a:p>
          <a:p>
            <a:pPr marL="361950" lvl="1" indent="-361950" eaLnBrk="1" hangingPunct="1"/>
            <a:r>
              <a:rPr lang="en-US" sz="2400" dirty="0"/>
              <a:t>Answer to the Notice of </a:t>
            </a:r>
            <a:r>
              <a:rPr lang="en-US" sz="2400" dirty="0" smtClean="0"/>
              <a:t>Arbitration (2):</a:t>
            </a:r>
            <a:endParaRPr lang="en-US" sz="2400" dirty="0"/>
          </a:p>
          <a:p>
            <a:pPr marL="762000" lvl="2" indent="-361950" eaLnBrk="1" hangingPunct="1"/>
            <a:r>
              <a:rPr lang="en-US" sz="2000" dirty="0" smtClean="0"/>
              <a:t>Optional</a:t>
            </a:r>
            <a:r>
              <a:rPr lang="en-US" sz="2000" dirty="0"/>
              <a:t>: Proposal for the appointment of a sole arbitrator, if applicable.</a:t>
            </a:r>
          </a:p>
          <a:p>
            <a:pPr marL="762000" lvl="2" indent="-361950" eaLnBrk="1" hangingPunct="1"/>
            <a:r>
              <a:rPr lang="en-US" sz="2000" dirty="0"/>
              <a:t>Optional: Statement of </a:t>
            </a:r>
            <a:r>
              <a:rPr lang="en-US" sz="2000" dirty="0" err="1"/>
              <a:t>Defence</a:t>
            </a:r>
            <a:r>
              <a:rPr lang="en-US" sz="2000" dirty="0"/>
              <a:t>.</a:t>
            </a:r>
          </a:p>
          <a:p>
            <a:pPr marL="762000" lvl="2" indent="-361950" eaLnBrk="1" hangingPunct="1"/>
            <a:r>
              <a:rPr lang="en-US" sz="2000" dirty="0"/>
              <a:t>In principle: any counterclaim or set-off </a:t>
            </a:r>
            <a:r>
              <a:rPr lang="en-US" sz="2000" dirty="0" err="1"/>
              <a:t>defence</a:t>
            </a:r>
            <a:r>
              <a:rPr lang="en-US" sz="2000" dirty="0"/>
              <a:t> (Art. 3(10)).</a:t>
            </a:r>
          </a:p>
        </p:txBody>
      </p:sp>
    </p:spTree>
    <p:extLst>
      <p:ext uri="{BB962C8B-B14F-4D97-AF65-F5344CB8AC3E}">
        <p14:creationId xmlns:p14="http://schemas.microsoft.com/office/powerpoint/2010/main" xmlns="" val="21461584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Grp="1" noChangeArrowheads="1"/>
          </p:cNvSpPr>
          <p:nvPr>
            <p:ph type="body" idx="1"/>
          </p:nvPr>
        </p:nvSpPr>
        <p:spPr>
          <a:xfrm>
            <a:off x="539552" y="1988840"/>
            <a:ext cx="8229600" cy="4392488"/>
          </a:xfrm>
        </p:spPr>
        <p:txBody>
          <a:bodyPr/>
          <a:lstStyle/>
          <a:p>
            <a:pPr marL="0" lvl="1" indent="0" eaLnBrk="1" hangingPunct="1">
              <a:spcBef>
                <a:spcPts val="600"/>
              </a:spcBef>
              <a:spcAft>
                <a:spcPts val="1200"/>
              </a:spcAft>
              <a:buNone/>
            </a:pPr>
            <a:r>
              <a:rPr lang="en-US" b="1" dirty="0"/>
              <a:t>Initiation of the arbitral proceedings </a:t>
            </a:r>
            <a:r>
              <a:rPr lang="en-US" b="1" dirty="0" smtClean="0"/>
              <a:t>(4)</a:t>
            </a:r>
            <a:endParaRPr lang="de-CH" b="1" dirty="0" smtClean="0"/>
          </a:p>
          <a:p>
            <a:pPr marL="361950" lvl="1" indent="-361950" eaLnBrk="1" hangingPunct="1"/>
            <a:r>
              <a:rPr lang="en-US" sz="2400" i="1" dirty="0"/>
              <a:t>«Gatekeeper» </a:t>
            </a:r>
            <a:r>
              <a:rPr lang="en-US" sz="2400" i="1" dirty="0" smtClean="0"/>
              <a:t>function </a:t>
            </a:r>
            <a:r>
              <a:rPr lang="en-US" sz="2400" i="1" dirty="0"/>
              <a:t>of the Arbitration Court </a:t>
            </a:r>
            <a:r>
              <a:rPr lang="en-US" sz="2400" i="1" dirty="0" smtClean="0"/>
              <a:t/>
            </a:r>
            <a:br>
              <a:rPr lang="en-US" sz="2400" i="1" dirty="0" smtClean="0"/>
            </a:br>
            <a:r>
              <a:rPr lang="en-US" sz="2400" i="1" dirty="0" smtClean="0"/>
              <a:t>(</a:t>
            </a:r>
            <a:r>
              <a:rPr lang="en-US" sz="2400" i="1" dirty="0"/>
              <a:t>Art. 3(12</a:t>
            </a:r>
            <a:r>
              <a:rPr lang="en-US" sz="2400" i="1" dirty="0" smtClean="0"/>
              <a:t>)): </a:t>
            </a:r>
            <a:r>
              <a:rPr lang="en-US" sz="2400" i="1" dirty="0"/>
              <a:t>Prima facie jurisdiction test </a:t>
            </a:r>
            <a:r>
              <a:rPr lang="en-US" sz="2400" i="1" dirty="0" smtClean="0"/>
              <a:t>if</a:t>
            </a:r>
            <a:r>
              <a:rPr lang="en-US" sz="2400" i="1" dirty="0"/>
              <a:t>:</a:t>
            </a:r>
          </a:p>
          <a:p>
            <a:pPr marL="762000" lvl="2" indent="-361950" eaLnBrk="1" hangingPunct="1"/>
            <a:r>
              <a:rPr lang="en-US" sz="2000" i="1" dirty="0"/>
              <a:t>Respondent has not filed an Answer to the Notice of </a:t>
            </a:r>
            <a:r>
              <a:rPr lang="en-US" sz="2000" i="1" dirty="0" smtClean="0"/>
              <a:t>Arbitration;</a:t>
            </a:r>
            <a:endParaRPr lang="en-US" sz="2000" i="1" dirty="0"/>
          </a:p>
          <a:p>
            <a:pPr marL="762000" lvl="2" indent="-361950" eaLnBrk="1" hangingPunct="1"/>
            <a:r>
              <a:rPr lang="en-US" sz="2000" i="1" dirty="0"/>
              <a:t>Respondent object to the proceedings being </a:t>
            </a:r>
            <a:r>
              <a:rPr lang="en-US" sz="2000" i="1" dirty="0" smtClean="0"/>
              <a:t>administered </a:t>
            </a:r>
            <a:r>
              <a:rPr lang="en-US" sz="2000" i="1" dirty="0"/>
              <a:t>under the Swiss Rules.</a:t>
            </a:r>
          </a:p>
          <a:p>
            <a:pPr marL="361950" lvl="1" indent="-361950" eaLnBrk="1" hangingPunct="1"/>
            <a:r>
              <a:rPr lang="en-US" sz="2400" i="1" dirty="0"/>
              <a:t>Explicit competence of the Arbitration Court to terminate the arbitral proceedings if they become unnecessary or impossible (Art. 5(4)).</a:t>
            </a:r>
          </a:p>
        </p:txBody>
      </p:sp>
    </p:spTree>
    <p:extLst>
      <p:ext uri="{BB962C8B-B14F-4D97-AF65-F5344CB8AC3E}">
        <p14:creationId xmlns:p14="http://schemas.microsoft.com/office/powerpoint/2010/main" xmlns="" val="1103537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Grp="1" noChangeArrowheads="1"/>
          </p:cNvSpPr>
          <p:nvPr>
            <p:ph type="body" idx="1"/>
          </p:nvPr>
        </p:nvSpPr>
        <p:spPr>
          <a:xfrm>
            <a:off x="539552" y="1988840"/>
            <a:ext cx="8229600" cy="4392488"/>
          </a:xfrm>
        </p:spPr>
        <p:txBody>
          <a:bodyPr/>
          <a:lstStyle/>
          <a:p>
            <a:pPr marL="0" lvl="1" indent="0" eaLnBrk="1" hangingPunct="1">
              <a:spcBef>
                <a:spcPts val="600"/>
              </a:spcBef>
              <a:spcAft>
                <a:spcPts val="1200"/>
              </a:spcAft>
              <a:buNone/>
            </a:pPr>
            <a:r>
              <a:rPr lang="en-US" b="1" dirty="0"/>
              <a:t>Constitution of the arbitral tribunal (</a:t>
            </a:r>
            <a:r>
              <a:rPr lang="en-US" b="1" dirty="0" smtClean="0"/>
              <a:t>1)</a:t>
            </a:r>
            <a:endParaRPr lang="de-CH" b="1" dirty="0" smtClean="0"/>
          </a:p>
          <a:p>
            <a:pPr marL="361950" lvl="1" indent="-361950" eaLnBrk="1" hangingPunct="1"/>
            <a:r>
              <a:rPr lang="en-US" sz="2200" dirty="0"/>
              <a:t>All arbitrators have to be confirmed by the Arbitration Court (Art. 5(1)).</a:t>
            </a:r>
          </a:p>
          <a:p>
            <a:pPr marL="361950" lvl="1" indent="-361950" eaLnBrk="1" hangingPunct="1"/>
            <a:r>
              <a:rPr lang="en-US" sz="2200" dirty="0" smtClean="0"/>
              <a:t>In </a:t>
            </a:r>
            <a:r>
              <a:rPr lang="en-US" sz="2200" dirty="0"/>
              <a:t>case of non-confirmation new appointment by the parties/arbitrators or, in exceptional cases, by the Arbitration Court (Art. 5(2)).</a:t>
            </a:r>
          </a:p>
          <a:p>
            <a:pPr marL="361950" lvl="1" indent="-361950" eaLnBrk="1" hangingPunct="1"/>
            <a:r>
              <a:rPr lang="en-US" sz="2200" i="1" dirty="0"/>
              <a:t>Residual power of the Arbitration Court to effect the </a:t>
            </a:r>
            <a:r>
              <a:rPr lang="en-US" sz="2200" i="1" dirty="0" err="1" smtClean="0"/>
              <a:t>constitu-tion</a:t>
            </a:r>
            <a:r>
              <a:rPr lang="en-US" sz="2200" i="1" dirty="0" smtClean="0"/>
              <a:t> </a:t>
            </a:r>
            <a:r>
              <a:rPr lang="en-US" sz="2200" i="1" dirty="0"/>
              <a:t>of the arbitral tribunal in case of a failure (Art. 5(3)).</a:t>
            </a:r>
          </a:p>
          <a:p>
            <a:pPr marL="361950" lvl="1" indent="-361950" eaLnBrk="1" hangingPunct="1"/>
            <a:r>
              <a:rPr lang="en-US" sz="2200" i="1" dirty="0"/>
              <a:t>Transmission of the file to the arbitral tribunal without delay once the registration fee and any provisional deposit was paid and all arbitrators were confirmed (Art. 5(5)).</a:t>
            </a:r>
          </a:p>
        </p:txBody>
      </p:sp>
    </p:spTree>
    <p:extLst>
      <p:ext uri="{BB962C8B-B14F-4D97-AF65-F5344CB8AC3E}">
        <p14:creationId xmlns:p14="http://schemas.microsoft.com/office/powerpoint/2010/main" xmlns="" val="2826099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Grp="1" noChangeArrowheads="1"/>
          </p:cNvSpPr>
          <p:nvPr>
            <p:ph type="body" idx="1"/>
          </p:nvPr>
        </p:nvSpPr>
        <p:spPr>
          <a:xfrm>
            <a:off x="539552" y="1988840"/>
            <a:ext cx="8229600" cy="4392488"/>
          </a:xfrm>
        </p:spPr>
        <p:txBody>
          <a:bodyPr/>
          <a:lstStyle/>
          <a:p>
            <a:pPr marL="0" lvl="1" indent="0" eaLnBrk="1" hangingPunct="1">
              <a:spcBef>
                <a:spcPts val="600"/>
              </a:spcBef>
              <a:spcAft>
                <a:spcPts val="1200"/>
              </a:spcAft>
              <a:buNone/>
            </a:pPr>
            <a:r>
              <a:rPr lang="en-US" b="1" dirty="0"/>
              <a:t>Constitution of the arbitral tribunal </a:t>
            </a:r>
            <a:r>
              <a:rPr lang="en-US" b="1" dirty="0" smtClean="0"/>
              <a:t>(2)</a:t>
            </a:r>
            <a:endParaRPr lang="de-CH" b="1" dirty="0" smtClean="0"/>
          </a:p>
          <a:p>
            <a:pPr marL="361950" lvl="1" indent="-361950" eaLnBrk="1" hangingPunct="1"/>
            <a:r>
              <a:rPr lang="en-US" sz="2400" dirty="0" smtClean="0"/>
              <a:t>Number or arbitrators (Art. 6):</a:t>
            </a:r>
            <a:endParaRPr lang="en-US" sz="2400" dirty="0"/>
          </a:p>
          <a:p>
            <a:pPr marL="762000" lvl="2" indent="-361950" eaLnBrk="1" hangingPunct="1"/>
            <a:r>
              <a:rPr lang="en-US" sz="2000" dirty="0" smtClean="0"/>
              <a:t>Sole arbitrator or three-member arbitral tribunal.</a:t>
            </a:r>
          </a:p>
          <a:p>
            <a:pPr marL="762000" lvl="2" indent="-361950" eaLnBrk="1" hangingPunct="1"/>
            <a:r>
              <a:rPr lang="en-US" sz="2000" dirty="0" smtClean="0"/>
              <a:t>Determination by the Arbitration Court.</a:t>
            </a:r>
          </a:p>
          <a:p>
            <a:pPr marL="762000" lvl="2" indent="-361950" eaLnBrk="1" hangingPunct="1"/>
            <a:r>
              <a:rPr lang="en-US" sz="2000" dirty="0" smtClean="0"/>
              <a:t>As a rule sole </a:t>
            </a:r>
            <a:r>
              <a:rPr lang="en-US" sz="2000" dirty="0"/>
              <a:t>arbitrator, unless </a:t>
            </a:r>
            <a:r>
              <a:rPr lang="en-US" sz="2000" dirty="0" smtClean="0"/>
              <a:t>the complexity </a:t>
            </a:r>
            <a:r>
              <a:rPr lang="en-US" sz="2000" dirty="0"/>
              <a:t>of the subject matter and/or the amount in dispute justify </a:t>
            </a:r>
            <a:r>
              <a:rPr lang="en-US" sz="2000" dirty="0" smtClean="0"/>
              <a:t>a </a:t>
            </a:r>
            <a:r>
              <a:rPr lang="en-US" sz="2000" dirty="0"/>
              <a:t>three-member arbitral </a:t>
            </a:r>
            <a:r>
              <a:rPr lang="en-US" sz="2000" dirty="0" smtClean="0"/>
              <a:t>tribunal.</a:t>
            </a:r>
          </a:p>
          <a:p>
            <a:pPr marL="762000" lvl="2" indent="-361950" eaLnBrk="1" hangingPunct="1"/>
            <a:r>
              <a:rPr lang="en-US" sz="2000" dirty="0" smtClean="0"/>
              <a:t>Application of </a:t>
            </a:r>
            <a:r>
              <a:rPr lang="en-US" sz="2000" dirty="0"/>
              <a:t>Expedited </a:t>
            </a:r>
            <a:r>
              <a:rPr lang="en-US" sz="2000" dirty="0" smtClean="0"/>
              <a:t>Procedure (Art. 42(2)) where </a:t>
            </a:r>
            <a:r>
              <a:rPr lang="en-US" sz="2000" dirty="0"/>
              <a:t>the amount in dispute does not exceed CHF </a:t>
            </a:r>
            <a:r>
              <a:rPr lang="en-US" sz="2000" dirty="0" smtClean="0"/>
              <a:t>1'000'000.</a:t>
            </a:r>
          </a:p>
          <a:p>
            <a:pPr marL="762000" lvl="2" indent="-361950" eaLnBrk="1" hangingPunct="1"/>
            <a:endParaRPr lang="en-US" sz="1800" dirty="0" smtClean="0"/>
          </a:p>
          <a:p>
            <a:pPr marL="762000" lvl="2" indent="-361950" eaLnBrk="1" hangingPunct="1"/>
            <a:endParaRPr lang="en-US" sz="1800" dirty="0"/>
          </a:p>
          <a:p>
            <a:pPr marL="762000" lvl="2" indent="-361950" eaLnBrk="1" hangingPunct="1"/>
            <a:endParaRPr lang="en-US" sz="1800" dirty="0"/>
          </a:p>
        </p:txBody>
      </p:sp>
    </p:spTree>
    <p:extLst>
      <p:ext uri="{BB962C8B-B14F-4D97-AF65-F5344CB8AC3E}">
        <p14:creationId xmlns:p14="http://schemas.microsoft.com/office/powerpoint/2010/main" xmlns="" val="859591793"/>
      </p:ext>
    </p:extLst>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2753</Words>
  <Application>Microsoft Office PowerPoint</Application>
  <PresentationFormat>Předvádění na obrazovce (4:3)</PresentationFormat>
  <Paragraphs>305</Paragraphs>
  <Slides>26</Slides>
  <Notes>26</Notes>
  <HiddenSlides>0</HiddenSlides>
  <MMClips>0</MMClips>
  <ScaleCrop>false</ScaleCrop>
  <HeadingPairs>
    <vt:vector size="4" baseType="variant">
      <vt:variant>
        <vt:lpstr>Motiv</vt:lpstr>
      </vt:variant>
      <vt:variant>
        <vt:i4>2</vt:i4>
      </vt:variant>
      <vt:variant>
        <vt:lpstr>Nadpisy snímků</vt:lpstr>
      </vt:variant>
      <vt:variant>
        <vt:i4>26</vt:i4>
      </vt:variant>
    </vt:vector>
  </HeadingPairs>
  <TitlesOfParts>
    <vt:vector size="28" baseType="lpstr">
      <vt:lpstr>Standarddesign</vt:lpstr>
      <vt:lpstr>Benutzerdefiniertes Design</vt:lpstr>
      <vt:lpstr>Snímek 1</vt:lpstr>
      <vt:lpstr>Snímek 2</vt:lpstr>
      <vt:lpstr>Snímek 3</vt:lpstr>
      <vt:lpstr>Snímek 4</vt:lpstr>
      <vt:lpstr>Snímek 5</vt:lpstr>
      <vt:lpstr>Snímek 6</vt:lpstr>
      <vt:lpstr>Snímek 7</vt:lpstr>
      <vt:lpstr>Snímek 8</vt:lpstr>
      <vt:lpstr>Snímek 9</vt:lpstr>
      <vt:lpstr>Snímek 10</vt:lpstr>
      <vt:lpstr>Snímek 11</vt:lpstr>
      <vt:lpstr>Snímek 12</vt:lpstr>
      <vt:lpstr>Snímek 13</vt:lpstr>
      <vt:lpstr>Snímek 14</vt:lpstr>
      <vt:lpstr>Snímek 15</vt:lpstr>
      <vt:lpstr>Snímek 16</vt:lpstr>
      <vt:lpstr>Snímek 17</vt:lpstr>
      <vt:lpstr>Snímek 18</vt:lpstr>
      <vt:lpstr>Snímek 19</vt:lpstr>
      <vt:lpstr>Snímek 20</vt:lpstr>
      <vt:lpstr>Snímek 21</vt:lpstr>
      <vt:lpstr>Snímek 22</vt:lpstr>
      <vt:lpstr>Snímek 23</vt:lpstr>
      <vt:lpstr>Snímek 24</vt:lpstr>
      <vt:lpstr>Snímek 25</vt:lpstr>
      <vt:lpstr>Snímek 26</vt:lpstr>
    </vt:vector>
  </TitlesOfParts>
  <Company>FSC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DTYP:;SPRACHE:;AKOP:-1;DAUER:0;MandatsNr:;AdressNr:;WSTATE:;DSTATE:;OWNER:;VERSION:</dc:subject>
  <dc:creator> / </dc:creator>
  <cp:keywords/>
  <dc:description/>
  <cp:lastModifiedBy>knizova</cp:lastModifiedBy>
  <cp:revision>219</cp:revision>
  <cp:lastPrinted>2012-10-02T07:17:42Z</cp:lastPrinted>
  <dcterms:created xsi:type="dcterms:W3CDTF">2011-08-31T09:11:48Z</dcterms:created>
  <dcterms:modified xsi:type="dcterms:W3CDTF">2012-10-05T06:43:58Z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FI_KEY">
    <vt:lpwstr>0001865238</vt:lpwstr>
  </property>
</Properties>
</file>