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3"/>
  </p:notesMasterIdLst>
  <p:handoutMasterIdLst>
    <p:handoutMasterId r:id="rId54"/>
  </p:handoutMasterIdLst>
  <p:sldIdLst>
    <p:sldId id="307" r:id="rId2"/>
    <p:sldId id="291" r:id="rId3"/>
    <p:sldId id="401" r:id="rId4"/>
    <p:sldId id="402" r:id="rId5"/>
    <p:sldId id="341" r:id="rId6"/>
    <p:sldId id="400" r:id="rId7"/>
    <p:sldId id="380" r:id="rId8"/>
    <p:sldId id="381" r:id="rId9"/>
    <p:sldId id="379" r:id="rId10"/>
    <p:sldId id="383" r:id="rId11"/>
    <p:sldId id="351" r:id="rId12"/>
    <p:sldId id="352" r:id="rId13"/>
    <p:sldId id="384" r:id="rId14"/>
    <p:sldId id="357" r:id="rId15"/>
    <p:sldId id="386" r:id="rId16"/>
    <p:sldId id="385" r:id="rId17"/>
    <p:sldId id="343" r:id="rId18"/>
    <p:sldId id="387" r:id="rId19"/>
    <p:sldId id="356" r:id="rId20"/>
    <p:sldId id="398" r:id="rId21"/>
    <p:sldId id="353" r:id="rId22"/>
    <p:sldId id="344" r:id="rId23"/>
    <p:sldId id="347" r:id="rId24"/>
    <p:sldId id="337" r:id="rId25"/>
    <p:sldId id="393" r:id="rId26"/>
    <p:sldId id="340" r:id="rId27"/>
    <p:sldId id="396" r:id="rId28"/>
    <p:sldId id="397" r:id="rId29"/>
    <p:sldId id="395" r:id="rId30"/>
    <p:sldId id="376" r:id="rId31"/>
    <p:sldId id="388" r:id="rId32"/>
    <p:sldId id="355" r:id="rId33"/>
    <p:sldId id="358" r:id="rId34"/>
    <p:sldId id="359" r:id="rId35"/>
    <p:sldId id="360" r:id="rId36"/>
    <p:sldId id="382" r:id="rId37"/>
    <p:sldId id="389" r:id="rId38"/>
    <p:sldId id="348" r:id="rId39"/>
    <p:sldId id="377" r:id="rId40"/>
    <p:sldId id="378" r:id="rId41"/>
    <p:sldId id="394" r:id="rId42"/>
    <p:sldId id="349" r:id="rId43"/>
    <p:sldId id="390" r:id="rId44"/>
    <p:sldId id="399" r:id="rId45"/>
    <p:sldId id="332" r:id="rId46"/>
    <p:sldId id="391" r:id="rId47"/>
    <p:sldId id="392" r:id="rId48"/>
    <p:sldId id="403" r:id="rId49"/>
    <p:sldId id="404" r:id="rId50"/>
    <p:sldId id="405" r:id="rId51"/>
    <p:sldId id="336" r:id="rId52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24" autoAdjust="0"/>
  </p:normalViewPr>
  <p:slideViewPr>
    <p:cSldViewPr>
      <p:cViewPr varScale="1">
        <p:scale>
          <a:sx n="72" d="100"/>
          <a:sy n="72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 sz="5400" dirty="0" err="1">
                <a:solidFill>
                  <a:srgbClr val="0070C0"/>
                </a:solidFill>
                <a:latin typeface="+mj-lt"/>
              </a:rPr>
              <a:t>Párové soužití</a:t>
            </a:r>
            <a:endParaRPr lang="en-US" sz="5400" dirty="0">
              <a:solidFill>
                <a:srgbClr val="0070C0"/>
              </a:solidFill>
              <a:latin typeface="+mj-lt"/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902149305814843E-2"/>
          <c:y val="7.9236215857087178E-2"/>
          <c:w val="0.66542071372761868"/>
          <c:h val="0.80266804033532391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Párové soužití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Manželé</c:v>
                </c:pt>
                <c:pt idx="1">
                  <c:v>Registrovaní partneři</c:v>
                </c:pt>
                <c:pt idx="2">
                  <c:v>Nesezdaní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4.5</c:v>
                </c:pt>
                <c:pt idx="1">
                  <c:v>0.5</c:v>
                </c:pt>
                <c:pt idx="2">
                  <c:v>5</c:v>
                </c:pt>
              </c:numCache>
            </c:numRef>
          </c:val>
        </c:ser>
        <c:dLbls/>
      </c:pie3DChart>
    </c:plotArea>
    <c:legend>
      <c:legendPos val="r"/>
      <c:legendEntry>
        <c:idx val="0"/>
        <c:txPr>
          <a:bodyPr/>
          <a:lstStyle/>
          <a:p>
            <a:pPr>
              <a:defRPr sz="2400" b="1">
                <a:solidFill>
                  <a:srgbClr val="0070C0"/>
                </a:solidFill>
                <a:latin typeface="+mj-lt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2400" b="1">
                <a:solidFill>
                  <a:srgbClr val="0070C0"/>
                </a:solidFill>
                <a:latin typeface="+mj-lt"/>
              </a:defRPr>
            </a:pPr>
            <a:endParaRPr lang="cs-CZ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61436172392502852"/>
          <c:y val="0.6239830555213528"/>
          <c:w val="0.36973612676915685"/>
          <c:h val="0.32844276508855108"/>
        </c:manualLayout>
      </c:layout>
      <c:txPr>
        <a:bodyPr/>
        <a:lstStyle/>
        <a:p>
          <a:pPr>
            <a:defRPr sz="2400" b="1">
              <a:solidFill>
                <a:srgbClr val="0070C0"/>
              </a:solidFill>
              <a:latin typeface="+mj-lt"/>
            </a:defRPr>
          </a:pPr>
          <a:endParaRPr lang="cs-CZ"/>
        </a:p>
      </c:txPr>
    </c:legend>
    <c:plotVisOnly val="1"/>
    <c:dispBlanksAs val="zero"/>
  </c:chart>
  <c:txPr>
    <a:bodyPr/>
    <a:lstStyle/>
    <a:p>
      <a:pPr>
        <a:defRPr sz="1800"/>
      </a:pPr>
      <a:endParaRPr lang="cs-CZ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B359C-10EB-4AE1-B5E2-48FD120B87B0}" type="doc">
      <dgm:prSet loTypeId="urn:microsoft.com/office/officeart/2011/layout/HexagonRadial" loCatId="officeonlin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4FC136-C6E0-488E-B2EE-5A0F575C1FBF}">
      <dgm:prSet phldrT="[Text]" custT="1"/>
      <dgm:spPr/>
      <dgm:t>
        <a:bodyPr/>
        <a:lstStyle/>
        <a:p>
          <a:r>
            <a:rPr lang="cs-CZ" sz="3600" b="1" dirty="0" smtClean="0">
              <a:solidFill>
                <a:srgbClr val="FF0000"/>
              </a:solidFill>
              <a:latin typeface="+mj-lt"/>
            </a:rPr>
            <a:t>Manželé</a:t>
          </a:r>
          <a:endParaRPr lang="cs-CZ" sz="3600" b="1" dirty="0">
            <a:solidFill>
              <a:srgbClr val="FF0000"/>
            </a:solidFill>
            <a:latin typeface="+mj-lt"/>
          </a:endParaRPr>
        </a:p>
      </dgm:t>
    </dgm:pt>
    <dgm:pt modelId="{FC445F2B-7FBC-4AC6-A8EC-62204FBCC4C9}" type="parTrans" cxnId="{4600A9E1-A957-48D4-ABF9-8EC80FDE0ECC}">
      <dgm:prSet/>
      <dgm:spPr/>
      <dgm:t>
        <a:bodyPr/>
        <a:lstStyle/>
        <a:p>
          <a:endParaRPr lang="cs-CZ" sz="1800"/>
        </a:p>
      </dgm:t>
    </dgm:pt>
    <dgm:pt modelId="{0AED643C-57FB-45AE-BC38-4191E21A8CEC}" type="sibTrans" cxnId="{4600A9E1-A957-48D4-ABF9-8EC80FDE0ECC}">
      <dgm:prSet/>
      <dgm:spPr/>
      <dgm:t>
        <a:bodyPr/>
        <a:lstStyle/>
        <a:p>
          <a:endParaRPr lang="cs-CZ" sz="1800"/>
        </a:p>
      </dgm:t>
    </dgm:pt>
    <dgm:pt modelId="{70E78075-62E1-4E68-965A-E09A8407DE65}">
      <dgm:prSet phldrT="[Text]" custT="1"/>
      <dgm:spPr/>
      <dgm:t>
        <a:bodyPr/>
        <a:lstStyle/>
        <a:p>
          <a:r>
            <a:rPr lang="cs-CZ" sz="3600" b="1" dirty="0" smtClean="0">
              <a:latin typeface="+mj-lt"/>
            </a:rPr>
            <a:t>Rodiče</a:t>
          </a:r>
          <a:endParaRPr lang="cs-CZ" sz="3600" b="1" dirty="0">
            <a:latin typeface="+mj-lt"/>
          </a:endParaRPr>
        </a:p>
      </dgm:t>
    </dgm:pt>
    <dgm:pt modelId="{54E42617-BC46-4426-A38A-3335BF14A9EE}" type="parTrans" cxnId="{0DD38D26-1772-4FAA-8DDB-9B1FB9320694}">
      <dgm:prSet/>
      <dgm:spPr/>
      <dgm:t>
        <a:bodyPr/>
        <a:lstStyle/>
        <a:p>
          <a:endParaRPr lang="cs-CZ" sz="1800"/>
        </a:p>
      </dgm:t>
    </dgm:pt>
    <dgm:pt modelId="{C1B83293-2944-4C4D-AC9F-2D9D7415CD6C}" type="sibTrans" cxnId="{0DD38D26-1772-4FAA-8DDB-9B1FB9320694}">
      <dgm:prSet/>
      <dgm:spPr/>
      <dgm:t>
        <a:bodyPr/>
        <a:lstStyle/>
        <a:p>
          <a:endParaRPr lang="cs-CZ" sz="1800"/>
        </a:p>
      </dgm:t>
    </dgm:pt>
    <dgm:pt modelId="{775106F3-91E1-480E-9775-62D0B9DD53A8}">
      <dgm:prSet phldrT="[Text]" custT="1"/>
      <dgm:spPr/>
      <dgm:t>
        <a:bodyPr/>
        <a:lstStyle/>
        <a:p>
          <a:r>
            <a:rPr lang="cs-CZ" sz="2400" b="1" dirty="0" smtClean="0">
              <a:latin typeface="+mj-lt"/>
            </a:rPr>
            <a:t>Sourozenci</a:t>
          </a:r>
        </a:p>
      </dgm:t>
    </dgm:pt>
    <dgm:pt modelId="{3D840129-A63A-4301-B55A-49F78CE75748}" type="parTrans" cxnId="{6098E2B7-2622-4EC3-B362-6C4E03B5E0B8}">
      <dgm:prSet/>
      <dgm:spPr/>
      <dgm:t>
        <a:bodyPr/>
        <a:lstStyle/>
        <a:p>
          <a:endParaRPr lang="cs-CZ" sz="1800"/>
        </a:p>
      </dgm:t>
    </dgm:pt>
    <dgm:pt modelId="{CE79F309-907F-45D4-9881-637649A93626}" type="sibTrans" cxnId="{6098E2B7-2622-4EC3-B362-6C4E03B5E0B8}">
      <dgm:prSet/>
      <dgm:spPr/>
      <dgm:t>
        <a:bodyPr/>
        <a:lstStyle/>
        <a:p>
          <a:endParaRPr lang="cs-CZ" sz="1800"/>
        </a:p>
      </dgm:t>
    </dgm:pt>
    <dgm:pt modelId="{91CD2388-B931-4B88-A8DB-4B44A260C52E}">
      <dgm:prSet phldrT="[Text]" custT="1"/>
      <dgm:spPr/>
      <dgm:t>
        <a:bodyPr/>
        <a:lstStyle/>
        <a:p>
          <a:r>
            <a:rPr lang="cs-CZ" sz="3600" b="1" dirty="0" smtClean="0">
              <a:latin typeface="+mj-lt"/>
            </a:rPr>
            <a:t>Děti</a:t>
          </a:r>
          <a:endParaRPr lang="cs-CZ" sz="3600" b="1" dirty="0">
            <a:latin typeface="+mj-lt"/>
          </a:endParaRPr>
        </a:p>
      </dgm:t>
    </dgm:pt>
    <dgm:pt modelId="{908FEFFE-B3F4-47AF-A0FB-04FCCAB324A3}" type="parTrans" cxnId="{76BD68F4-5523-4CEB-918C-A479E550A91F}">
      <dgm:prSet/>
      <dgm:spPr/>
      <dgm:t>
        <a:bodyPr/>
        <a:lstStyle/>
        <a:p>
          <a:endParaRPr lang="cs-CZ" sz="1800"/>
        </a:p>
      </dgm:t>
    </dgm:pt>
    <dgm:pt modelId="{02EE9FC4-95F9-4A25-9497-2B0A47B81F76}" type="sibTrans" cxnId="{76BD68F4-5523-4CEB-918C-A479E550A91F}">
      <dgm:prSet/>
      <dgm:spPr/>
      <dgm:t>
        <a:bodyPr/>
        <a:lstStyle/>
        <a:p>
          <a:endParaRPr lang="cs-CZ" sz="1800"/>
        </a:p>
      </dgm:t>
    </dgm:pt>
    <dgm:pt modelId="{55B0B46E-3D8B-4FA3-8CB3-0302D46DD1FF}">
      <dgm:prSet phldrT="[Text]" custT="1"/>
      <dgm:spPr/>
      <dgm:t>
        <a:bodyPr/>
        <a:lstStyle/>
        <a:p>
          <a:r>
            <a:rPr lang="cs-CZ" sz="3600" b="1" dirty="0" smtClean="0">
              <a:latin typeface="+mj-lt"/>
            </a:rPr>
            <a:t>Vnuci</a:t>
          </a:r>
          <a:endParaRPr lang="cs-CZ" sz="3600" b="1" dirty="0">
            <a:latin typeface="+mj-lt"/>
          </a:endParaRPr>
        </a:p>
      </dgm:t>
    </dgm:pt>
    <dgm:pt modelId="{D9737621-0497-47B7-969A-6A32FC55F88E}" type="parTrans" cxnId="{5C6E8E79-2C2F-4045-965E-E3BD5CB7572E}">
      <dgm:prSet/>
      <dgm:spPr/>
      <dgm:t>
        <a:bodyPr/>
        <a:lstStyle/>
        <a:p>
          <a:endParaRPr lang="cs-CZ" sz="1800"/>
        </a:p>
      </dgm:t>
    </dgm:pt>
    <dgm:pt modelId="{91A38EDE-9CFB-44FE-8C2B-515021680E79}" type="sibTrans" cxnId="{5C6E8E79-2C2F-4045-965E-E3BD5CB7572E}">
      <dgm:prSet/>
      <dgm:spPr/>
      <dgm:t>
        <a:bodyPr/>
        <a:lstStyle/>
        <a:p>
          <a:endParaRPr lang="cs-CZ" sz="1800"/>
        </a:p>
      </dgm:t>
    </dgm:pt>
    <dgm:pt modelId="{9F10C0BC-7942-4A11-98B6-9C8F24F48ADE}">
      <dgm:prSet phldrT="[Text]" custT="1"/>
      <dgm:spPr/>
      <dgm:t>
        <a:bodyPr/>
        <a:lstStyle/>
        <a:p>
          <a:r>
            <a:rPr lang="cs-CZ" sz="3600" b="1" dirty="0" smtClean="0">
              <a:latin typeface="+mj-lt"/>
            </a:rPr>
            <a:t>Švagři</a:t>
          </a:r>
          <a:endParaRPr lang="cs-CZ" sz="3600" b="1" dirty="0">
            <a:latin typeface="+mj-lt"/>
          </a:endParaRPr>
        </a:p>
      </dgm:t>
    </dgm:pt>
    <dgm:pt modelId="{2257BDFA-4730-46BE-A4B4-7BFA17E64DB9}" type="parTrans" cxnId="{9E59329A-C9B0-45F2-A4EB-F5325D359FBD}">
      <dgm:prSet/>
      <dgm:spPr/>
      <dgm:t>
        <a:bodyPr/>
        <a:lstStyle/>
        <a:p>
          <a:endParaRPr lang="cs-CZ" sz="1800"/>
        </a:p>
      </dgm:t>
    </dgm:pt>
    <dgm:pt modelId="{8D152189-BA8A-48EA-96EC-D13638863B08}" type="sibTrans" cxnId="{9E59329A-C9B0-45F2-A4EB-F5325D359FBD}">
      <dgm:prSet/>
      <dgm:spPr/>
      <dgm:t>
        <a:bodyPr/>
        <a:lstStyle/>
        <a:p>
          <a:endParaRPr lang="cs-CZ" sz="1800"/>
        </a:p>
      </dgm:t>
    </dgm:pt>
    <dgm:pt modelId="{E0E3B011-09F8-4EEC-8A94-67B25C699C62}">
      <dgm:prSet phldrT="[Text]" custT="1"/>
      <dgm:spPr/>
      <dgm:t>
        <a:bodyPr/>
        <a:lstStyle/>
        <a:p>
          <a:r>
            <a:rPr lang="cs-CZ" sz="2800" b="1" dirty="0" smtClean="0">
              <a:latin typeface="+mj-lt"/>
            </a:rPr>
            <a:t>Prarodiče</a:t>
          </a:r>
          <a:endParaRPr lang="cs-CZ" sz="2800" b="1" dirty="0">
            <a:latin typeface="+mj-lt"/>
          </a:endParaRPr>
        </a:p>
      </dgm:t>
    </dgm:pt>
    <dgm:pt modelId="{BD9B5609-C029-4946-9005-9C20C788F1D2}" type="parTrans" cxnId="{E9CEA7E6-9966-426F-9B48-E3BB18A5511C}">
      <dgm:prSet/>
      <dgm:spPr/>
      <dgm:t>
        <a:bodyPr/>
        <a:lstStyle/>
        <a:p>
          <a:endParaRPr lang="cs-CZ" sz="1800"/>
        </a:p>
      </dgm:t>
    </dgm:pt>
    <dgm:pt modelId="{9530647B-3B94-4046-82A1-F6550A6F36CA}" type="sibTrans" cxnId="{E9CEA7E6-9966-426F-9B48-E3BB18A5511C}">
      <dgm:prSet/>
      <dgm:spPr/>
      <dgm:t>
        <a:bodyPr/>
        <a:lstStyle/>
        <a:p>
          <a:endParaRPr lang="cs-CZ" sz="1800"/>
        </a:p>
      </dgm:t>
    </dgm:pt>
    <dgm:pt modelId="{7584257C-3FF6-44A6-8C3B-B13EE25D9009}" type="pres">
      <dgm:prSet presAssocID="{2E7B359C-10EB-4AE1-B5E2-48FD120B87B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19C9001-DA78-4682-B7CF-C1D52A0CC557}" type="pres">
      <dgm:prSet presAssocID="{534FC136-C6E0-488E-B2EE-5A0F575C1FBF}" presName="Parent" presStyleLbl="node0" presStyleIdx="0" presStyleCnt="1" custLinFactNeighborX="-4805" custLinFactNeighborY="2789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FC617EF1-ED60-438C-86E3-131872174788}" type="pres">
      <dgm:prSet presAssocID="{70E78075-62E1-4E68-965A-E09A8407DE65}" presName="Accent1" presStyleCnt="0"/>
      <dgm:spPr/>
    </dgm:pt>
    <dgm:pt modelId="{F46F879E-8C70-49E2-BB81-51BDBE25787E}" type="pres">
      <dgm:prSet presAssocID="{70E78075-62E1-4E68-965A-E09A8407DE65}" presName="Accent" presStyleLbl="bgShp" presStyleIdx="0" presStyleCnt="6"/>
      <dgm:spPr/>
    </dgm:pt>
    <dgm:pt modelId="{5F009753-A938-48CB-A877-888C695DAAF8}" type="pres">
      <dgm:prSet presAssocID="{70E78075-62E1-4E68-965A-E09A8407DE6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3A68CD-8F1E-41E7-91DC-05AAF8FC50E9}" type="pres">
      <dgm:prSet presAssocID="{775106F3-91E1-480E-9775-62D0B9DD53A8}" presName="Accent2" presStyleCnt="0"/>
      <dgm:spPr/>
    </dgm:pt>
    <dgm:pt modelId="{11CCE16D-95CB-4EBD-817D-23A41897E4FA}" type="pres">
      <dgm:prSet presAssocID="{775106F3-91E1-480E-9775-62D0B9DD53A8}" presName="Accent" presStyleLbl="bgShp" presStyleIdx="1" presStyleCnt="6"/>
      <dgm:spPr/>
    </dgm:pt>
    <dgm:pt modelId="{474B6417-31A1-4F95-8E12-0C540EB0F682}" type="pres">
      <dgm:prSet presAssocID="{775106F3-91E1-480E-9775-62D0B9DD53A8}" presName="Child2" presStyleLbl="node1" presStyleIdx="1" presStyleCnt="6" custLinFactNeighborY="38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B50BF9-A743-4BE6-A163-FFD0F17EDAD7}" type="pres">
      <dgm:prSet presAssocID="{91CD2388-B931-4B88-A8DB-4B44A260C52E}" presName="Accent3" presStyleCnt="0"/>
      <dgm:spPr/>
    </dgm:pt>
    <dgm:pt modelId="{BE244FD4-F4C2-4B52-9C45-1BCA6972F54F}" type="pres">
      <dgm:prSet presAssocID="{91CD2388-B931-4B88-A8DB-4B44A260C52E}" presName="Accent" presStyleLbl="bgShp" presStyleIdx="2" presStyleCnt="6"/>
      <dgm:spPr/>
    </dgm:pt>
    <dgm:pt modelId="{ED99502F-DE09-472F-A6C1-E298FA91AB3E}" type="pres">
      <dgm:prSet presAssocID="{91CD2388-B931-4B88-A8DB-4B44A260C52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489CF-499C-4BDC-A86E-0903F918CF33}" type="pres">
      <dgm:prSet presAssocID="{55B0B46E-3D8B-4FA3-8CB3-0302D46DD1FF}" presName="Accent4" presStyleCnt="0"/>
      <dgm:spPr/>
    </dgm:pt>
    <dgm:pt modelId="{16DD5E7B-FFAA-4A8C-9ABF-7F3B2A80B244}" type="pres">
      <dgm:prSet presAssocID="{55B0B46E-3D8B-4FA3-8CB3-0302D46DD1FF}" presName="Accent" presStyleLbl="bgShp" presStyleIdx="3" presStyleCnt="6"/>
      <dgm:spPr/>
    </dgm:pt>
    <dgm:pt modelId="{EF8DD804-180E-412E-8A1C-9E556F4E2E8E}" type="pres">
      <dgm:prSet presAssocID="{55B0B46E-3D8B-4FA3-8CB3-0302D46DD1F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22CB00-2807-4011-8CC0-50FDBECF410C}" type="pres">
      <dgm:prSet presAssocID="{9F10C0BC-7942-4A11-98B6-9C8F24F48ADE}" presName="Accent5" presStyleCnt="0"/>
      <dgm:spPr/>
    </dgm:pt>
    <dgm:pt modelId="{4C641610-B0BF-45A1-B9B3-5169730968E2}" type="pres">
      <dgm:prSet presAssocID="{9F10C0BC-7942-4A11-98B6-9C8F24F48ADE}" presName="Accent" presStyleLbl="bgShp" presStyleIdx="4" presStyleCnt="6"/>
      <dgm:spPr/>
    </dgm:pt>
    <dgm:pt modelId="{B202CEA5-6209-4D7B-AB9D-72E976A0ED75}" type="pres">
      <dgm:prSet presAssocID="{9F10C0BC-7942-4A11-98B6-9C8F24F48AD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76AE89-6AF6-47D9-AA20-BDFA6617581A}" type="pres">
      <dgm:prSet presAssocID="{E0E3B011-09F8-4EEC-8A94-67B25C699C62}" presName="Accent6" presStyleCnt="0"/>
      <dgm:spPr/>
    </dgm:pt>
    <dgm:pt modelId="{3656F7E7-F616-44B7-A9BC-BF0BB722CC93}" type="pres">
      <dgm:prSet presAssocID="{E0E3B011-09F8-4EEC-8A94-67B25C699C62}" presName="Accent" presStyleLbl="bgShp" presStyleIdx="5" presStyleCnt="6"/>
      <dgm:spPr/>
    </dgm:pt>
    <dgm:pt modelId="{4952B6D0-9A32-4F28-A713-B4242AF1DDB2}" type="pres">
      <dgm:prSet presAssocID="{E0E3B011-09F8-4EEC-8A94-67B25C699C6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934B48-AA85-4D04-9BD7-2B3819853D46}" type="presOf" srcId="{534FC136-C6E0-488E-B2EE-5A0F575C1FBF}" destId="{719C9001-DA78-4682-B7CF-C1D52A0CC557}" srcOrd="0" destOrd="0" presId="urn:microsoft.com/office/officeart/2011/layout/HexagonRadial"/>
    <dgm:cxn modelId="{4600A9E1-A957-48D4-ABF9-8EC80FDE0ECC}" srcId="{2E7B359C-10EB-4AE1-B5E2-48FD120B87B0}" destId="{534FC136-C6E0-488E-B2EE-5A0F575C1FBF}" srcOrd="0" destOrd="0" parTransId="{FC445F2B-7FBC-4AC6-A8EC-62204FBCC4C9}" sibTransId="{0AED643C-57FB-45AE-BC38-4191E21A8CEC}"/>
    <dgm:cxn modelId="{0DD38D26-1772-4FAA-8DDB-9B1FB9320694}" srcId="{534FC136-C6E0-488E-B2EE-5A0F575C1FBF}" destId="{70E78075-62E1-4E68-965A-E09A8407DE65}" srcOrd="0" destOrd="0" parTransId="{54E42617-BC46-4426-A38A-3335BF14A9EE}" sibTransId="{C1B83293-2944-4C4D-AC9F-2D9D7415CD6C}"/>
    <dgm:cxn modelId="{C15DAE8E-274F-4D36-BD39-2313BCB3F1A6}" type="presOf" srcId="{55B0B46E-3D8B-4FA3-8CB3-0302D46DD1FF}" destId="{EF8DD804-180E-412E-8A1C-9E556F4E2E8E}" srcOrd="0" destOrd="0" presId="urn:microsoft.com/office/officeart/2011/layout/HexagonRadial"/>
    <dgm:cxn modelId="{C7ED28E9-9C78-4054-B275-2FDEF7C2108C}" type="presOf" srcId="{E0E3B011-09F8-4EEC-8A94-67B25C699C62}" destId="{4952B6D0-9A32-4F28-A713-B4242AF1DDB2}" srcOrd="0" destOrd="0" presId="urn:microsoft.com/office/officeart/2011/layout/HexagonRadial"/>
    <dgm:cxn modelId="{281EDB58-67FF-4D14-83C1-F20B9EB1B1CB}" type="presOf" srcId="{91CD2388-B931-4B88-A8DB-4B44A260C52E}" destId="{ED99502F-DE09-472F-A6C1-E298FA91AB3E}" srcOrd="0" destOrd="0" presId="urn:microsoft.com/office/officeart/2011/layout/HexagonRadial"/>
    <dgm:cxn modelId="{76BD68F4-5523-4CEB-918C-A479E550A91F}" srcId="{534FC136-C6E0-488E-B2EE-5A0F575C1FBF}" destId="{91CD2388-B931-4B88-A8DB-4B44A260C52E}" srcOrd="2" destOrd="0" parTransId="{908FEFFE-B3F4-47AF-A0FB-04FCCAB324A3}" sibTransId="{02EE9FC4-95F9-4A25-9497-2B0A47B81F76}"/>
    <dgm:cxn modelId="{1A7B651D-BD62-4E49-A587-6BB5E3A59D20}" type="presOf" srcId="{775106F3-91E1-480E-9775-62D0B9DD53A8}" destId="{474B6417-31A1-4F95-8E12-0C540EB0F682}" srcOrd="0" destOrd="0" presId="urn:microsoft.com/office/officeart/2011/layout/HexagonRadial"/>
    <dgm:cxn modelId="{609F9AC6-695D-455F-BDB0-4AAC4691EB05}" type="presOf" srcId="{2E7B359C-10EB-4AE1-B5E2-48FD120B87B0}" destId="{7584257C-3FF6-44A6-8C3B-B13EE25D9009}" srcOrd="0" destOrd="0" presId="urn:microsoft.com/office/officeart/2011/layout/HexagonRadial"/>
    <dgm:cxn modelId="{9E59329A-C9B0-45F2-A4EB-F5325D359FBD}" srcId="{534FC136-C6E0-488E-B2EE-5A0F575C1FBF}" destId="{9F10C0BC-7942-4A11-98B6-9C8F24F48ADE}" srcOrd="4" destOrd="0" parTransId="{2257BDFA-4730-46BE-A4B4-7BFA17E64DB9}" sibTransId="{8D152189-BA8A-48EA-96EC-D13638863B08}"/>
    <dgm:cxn modelId="{E9CEA7E6-9966-426F-9B48-E3BB18A5511C}" srcId="{534FC136-C6E0-488E-B2EE-5A0F575C1FBF}" destId="{E0E3B011-09F8-4EEC-8A94-67B25C699C62}" srcOrd="5" destOrd="0" parTransId="{BD9B5609-C029-4946-9005-9C20C788F1D2}" sibTransId="{9530647B-3B94-4046-82A1-F6550A6F36CA}"/>
    <dgm:cxn modelId="{C9BE476A-0945-4D76-9C0C-13CCC6D94564}" type="presOf" srcId="{9F10C0BC-7942-4A11-98B6-9C8F24F48ADE}" destId="{B202CEA5-6209-4D7B-AB9D-72E976A0ED75}" srcOrd="0" destOrd="0" presId="urn:microsoft.com/office/officeart/2011/layout/HexagonRadial"/>
    <dgm:cxn modelId="{5C6E8E79-2C2F-4045-965E-E3BD5CB7572E}" srcId="{534FC136-C6E0-488E-B2EE-5A0F575C1FBF}" destId="{55B0B46E-3D8B-4FA3-8CB3-0302D46DD1FF}" srcOrd="3" destOrd="0" parTransId="{D9737621-0497-47B7-969A-6A32FC55F88E}" sibTransId="{91A38EDE-9CFB-44FE-8C2B-515021680E79}"/>
    <dgm:cxn modelId="{6098E2B7-2622-4EC3-B362-6C4E03B5E0B8}" srcId="{534FC136-C6E0-488E-B2EE-5A0F575C1FBF}" destId="{775106F3-91E1-480E-9775-62D0B9DD53A8}" srcOrd="1" destOrd="0" parTransId="{3D840129-A63A-4301-B55A-49F78CE75748}" sibTransId="{CE79F309-907F-45D4-9881-637649A93626}"/>
    <dgm:cxn modelId="{977DF2A6-995C-443A-9863-CC99A0831C5E}" type="presOf" srcId="{70E78075-62E1-4E68-965A-E09A8407DE65}" destId="{5F009753-A938-48CB-A877-888C695DAAF8}" srcOrd="0" destOrd="0" presId="urn:microsoft.com/office/officeart/2011/layout/HexagonRadial"/>
    <dgm:cxn modelId="{237FCE8B-7BF3-459D-A286-1E306959AE81}" type="presParOf" srcId="{7584257C-3FF6-44A6-8C3B-B13EE25D9009}" destId="{719C9001-DA78-4682-B7CF-C1D52A0CC557}" srcOrd="0" destOrd="0" presId="urn:microsoft.com/office/officeart/2011/layout/HexagonRadial"/>
    <dgm:cxn modelId="{06990808-8238-455F-8E1F-8EEA5E17FA25}" type="presParOf" srcId="{7584257C-3FF6-44A6-8C3B-B13EE25D9009}" destId="{FC617EF1-ED60-438C-86E3-131872174788}" srcOrd="1" destOrd="0" presId="urn:microsoft.com/office/officeart/2011/layout/HexagonRadial"/>
    <dgm:cxn modelId="{F836AFBB-7AD0-4F48-8DF8-7BC689BE3AE9}" type="presParOf" srcId="{FC617EF1-ED60-438C-86E3-131872174788}" destId="{F46F879E-8C70-49E2-BB81-51BDBE25787E}" srcOrd="0" destOrd="0" presId="urn:microsoft.com/office/officeart/2011/layout/HexagonRadial"/>
    <dgm:cxn modelId="{39714581-1A6E-4CEC-8306-40B52012F836}" type="presParOf" srcId="{7584257C-3FF6-44A6-8C3B-B13EE25D9009}" destId="{5F009753-A938-48CB-A877-888C695DAAF8}" srcOrd="2" destOrd="0" presId="urn:microsoft.com/office/officeart/2011/layout/HexagonRadial"/>
    <dgm:cxn modelId="{03C81F2C-2E1B-48F0-87B7-18DDB197DF36}" type="presParOf" srcId="{7584257C-3FF6-44A6-8C3B-B13EE25D9009}" destId="{703A68CD-8F1E-41E7-91DC-05AAF8FC50E9}" srcOrd="3" destOrd="0" presId="urn:microsoft.com/office/officeart/2011/layout/HexagonRadial"/>
    <dgm:cxn modelId="{5E8542D9-CFCB-4657-A06D-DFB07E4EF804}" type="presParOf" srcId="{703A68CD-8F1E-41E7-91DC-05AAF8FC50E9}" destId="{11CCE16D-95CB-4EBD-817D-23A41897E4FA}" srcOrd="0" destOrd="0" presId="urn:microsoft.com/office/officeart/2011/layout/HexagonRadial"/>
    <dgm:cxn modelId="{20A95DBA-32C9-42B1-AC76-3E50BB6E43EC}" type="presParOf" srcId="{7584257C-3FF6-44A6-8C3B-B13EE25D9009}" destId="{474B6417-31A1-4F95-8E12-0C540EB0F682}" srcOrd="4" destOrd="0" presId="urn:microsoft.com/office/officeart/2011/layout/HexagonRadial"/>
    <dgm:cxn modelId="{F65E310E-EF02-492D-A17F-691FA1D3E520}" type="presParOf" srcId="{7584257C-3FF6-44A6-8C3B-B13EE25D9009}" destId="{E2B50BF9-A743-4BE6-A163-FFD0F17EDAD7}" srcOrd="5" destOrd="0" presId="urn:microsoft.com/office/officeart/2011/layout/HexagonRadial"/>
    <dgm:cxn modelId="{798230DA-B047-47A6-8475-4BE27DE20FC8}" type="presParOf" srcId="{E2B50BF9-A743-4BE6-A163-FFD0F17EDAD7}" destId="{BE244FD4-F4C2-4B52-9C45-1BCA6972F54F}" srcOrd="0" destOrd="0" presId="urn:microsoft.com/office/officeart/2011/layout/HexagonRadial"/>
    <dgm:cxn modelId="{304304E8-4F35-43C9-B157-5DB28EC52813}" type="presParOf" srcId="{7584257C-3FF6-44A6-8C3B-B13EE25D9009}" destId="{ED99502F-DE09-472F-A6C1-E298FA91AB3E}" srcOrd="6" destOrd="0" presId="urn:microsoft.com/office/officeart/2011/layout/HexagonRadial"/>
    <dgm:cxn modelId="{14EA7B12-3125-426E-A38C-0290F5BEDA75}" type="presParOf" srcId="{7584257C-3FF6-44A6-8C3B-B13EE25D9009}" destId="{9CC489CF-499C-4BDC-A86E-0903F918CF33}" srcOrd="7" destOrd="0" presId="urn:microsoft.com/office/officeart/2011/layout/HexagonRadial"/>
    <dgm:cxn modelId="{566554D2-D928-434F-93B1-F61B2A393497}" type="presParOf" srcId="{9CC489CF-499C-4BDC-A86E-0903F918CF33}" destId="{16DD5E7B-FFAA-4A8C-9ABF-7F3B2A80B244}" srcOrd="0" destOrd="0" presId="urn:microsoft.com/office/officeart/2011/layout/HexagonRadial"/>
    <dgm:cxn modelId="{55E125B6-034C-4932-8A3F-6D4A0D5C982E}" type="presParOf" srcId="{7584257C-3FF6-44A6-8C3B-B13EE25D9009}" destId="{EF8DD804-180E-412E-8A1C-9E556F4E2E8E}" srcOrd="8" destOrd="0" presId="urn:microsoft.com/office/officeart/2011/layout/HexagonRadial"/>
    <dgm:cxn modelId="{C79885C5-D82A-4E1C-92B7-6646E9C85E74}" type="presParOf" srcId="{7584257C-3FF6-44A6-8C3B-B13EE25D9009}" destId="{F522CB00-2807-4011-8CC0-50FDBECF410C}" srcOrd="9" destOrd="0" presId="urn:microsoft.com/office/officeart/2011/layout/HexagonRadial"/>
    <dgm:cxn modelId="{B70E7F62-EC36-4B21-BDA7-67050F342397}" type="presParOf" srcId="{F522CB00-2807-4011-8CC0-50FDBECF410C}" destId="{4C641610-B0BF-45A1-B9B3-5169730968E2}" srcOrd="0" destOrd="0" presId="urn:microsoft.com/office/officeart/2011/layout/HexagonRadial"/>
    <dgm:cxn modelId="{99EAAA4A-5136-4049-94C5-40D038FA6604}" type="presParOf" srcId="{7584257C-3FF6-44A6-8C3B-B13EE25D9009}" destId="{B202CEA5-6209-4D7B-AB9D-72E976A0ED75}" srcOrd="10" destOrd="0" presId="urn:microsoft.com/office/officeart/2011/layout/HexagonRadial"/>
    <dgm:cxn modelId="{FDECFA9C-CE0A-4715-BA2C-0573D7B31C82}" type="presParOf" srcId="{7584257C-3FF6-44A6-8C3B-B13EE25D9009}" destId="{1176AE89-6AF6-47D9-AA20-BDFA6617581A}" srcOrd="11" destOrd="0" presId="urn:microsoft.com/office/officeart/2011/layout/HexagonRadial"/>
    <dgm:cxn modelId="{06248C3E-E950-485B-B979-7FEA62047116}" type="presParOf" srcId="{1176AE89-6AF6-47D9-AA20-BDFA6617581A}" destId="{3656F7E7-F616-44B7-A9BC-BF0BB722CC93}" srcOrd="0" destOrd="0" presId="urn:microsoft.com/office/officeart/2011/layout/HexagonRadial"/>
    <dgm:cxn modelId="{3A53A90D-2401-4098-8FD7-CBDB6C50E7A3}" type="presParOf" srcId="{7584257C-3FF6-44A6-8C3B-B13EE25D9009}" destId="{4952B6D0-9A32-4F28-A713-B4242AF1DDB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9C9001-DA78-4682-B7CF-C1D52A0CC557}">
      <dsp:nvSpPr>
        <dsp:cNvPr id="0" name=""/>
        <dsp:cNvSpPr/>
      </dsp:nvSpPr>
      <dsp:spPr>
        <a:xfrm>
          <a:off x="3036968" y="2270712"/>
          <a:ext cx="2800302" cy="24223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FF0000"/>
              </a:solidFill>
              <a:latin typeface="+mj-lt"/>
            </a:rPr>
            <a:t>Manželé</a:t>
          </a:r>
          <a:endParaRPr lang="cs-CZ" sz="3600" b="1" kern="1200" dirty="0">
            <a:solidFill>
              <a:srgbClr val="FF0000"/>
            </a:solidFill>
            <a:latin typeface="+mj-lt"/>
          </a:endParaRPr>
        </a:p>
      </dsp:txBody>
      <dsp:txXfrm>
        <a:off x="3036968" y="2270712"/>
        <a:ext cx="2800302" cy="2422375"/>
      </dsp:txXfrm>
    </dsp:sp>
    <dsp:sp modelId="{11CCE16D-95CB-4EBD-817D-23A41897E4FA}">
      <dsp:nvSpPr>
        <dsp:cNvPr id="0" name=""/>
        <dsp:cNvSpPr/>
      </dsp:nvSpPr>
      <dsp:spPr>
        <a:xfrm>
          <a:off x="4925050" y="1044209"/>
          <a:ext cx="1056546" cy="91035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09753-A938-48CB-A877-888C695DAAF8}">
      <dsp:nvSpPr>
        <dsp:cNvPr id="0" name=""/>
        <dsp:cNvSpPr/>
      </dsp:nvSpPr>
      <dsp:spPr>
        <a:xfrm>
          <a:off x="3429471" y="0"/>
          <a:ext cx="2294828" cy="198529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latin typeface="+mj-lt"/>
            </a:rPr>
            <a:t>Rodiče</a:t>
          </a:r>
          <a:endParaRPr lang="cs-CZ" sz="3600" b="1" kern="1200" dirty="0">
            <a:latin typeface="+mj-lt"/>
          </a:endParaRPr>
        </a:p>
      </dsp:txBody>
      <dsp:txXfrm>
        <a:off x="3429471" y="0"/>
        <a:ext cx="2294828" cy="1985296"/>
      </dsp:txXfrm>
    </dsp:sp>
    <dsp:sp modelId="{BE244FD4-F4C2-4B52-9C45-1BCA6972F54F}">
      <dsp:nvSpPr>
        <dsp:cNvPr id="0" name=""/>
        <dsp:cNvSpPr/>
      </dsp:nvSpPr>
      <dsp:spPr>
        <a:xfrm>
          <a:off x="6158121" y="2746087"/>
          <a:ext cx="1056546" cy="91035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B6417-31A1-4F95-8E12-0C540EB0F682}">
      <dsp:nvSpPr>
        <dsp:cNvPr id="0" name=""/>
        <dsp:cNvSpPr/>
      </dsp:nvSpPr>
      <dsp:spPr>
        <a:xfrm>
          <a:off x="5534095" y="1297563"/>
          <a:ext cx="2294828" cy="198529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+mj-lt"/>
            </a:rPr>
            <a:t>Sourozenci</a:t>
          </a:r>
        </a:p>
      </dsp:txBody>
      <dsp:txXfrm>
        <a:off x="5534095" y="1297563"/>
        <a:ext cx="2294828" cy="1985296"/>
      </dsp:txXfrm>
    </dsp:sp>
    <dsp:sp modelId="{16DD5E7B-FFAA-4A8C-9ABF-7F3B2A80B244}">
      <dsp:nvSpPr>
        <dsp:cNvPr id="0" name=""/>
        <dsp:cNvSpPr/>
      </dsp:nvSpPr>
      <dsp:spPr>
        <a:xfrm>
          <a:off x="5301550" y="4667187"/>
          <a:ext cx="1056546" cy="91035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9502F-DE09-472F-A6C1-E298FA91AB3E}">
      <dsp:nvSpPr>
        <dsp:cNvPr id="0" name=""/>
        <dsp:cNvSpPr/>
      </dsp:nvSpPr>
      <dsp:spPr>
        <a:xfrm>
          <a:off x="5534095" y="3621611"/>
          <a:ext cx="2294828" cy="198529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latin typeface="+mj-lt"/>
            </a:rPr>
            <a:t>Děti</a:t>
          </a:r>
          <a:endParaRPr lang="cs-CZ" sz="3600" b="1" kern="1200" dirty="0">
            <a:latin typeface="+mj-lt"/>
          </a:endParaRPr>
        </a:p>
      </dsp:txBody>
      <dsp:txXfrm>
        <a:off x="5534095" y="3621611"/>
        <a:ext cx="2294828" cy="1985296"/>
      </dsp:txXfrm>
    </dsp:sp>
    <dsp:sp modelId="{4C641610-B0BF-45A1-B9B3-5169730968E2}">
      <dsp:nvSpPr>
        <dsp:cNvPr id="0" name=""/>
        <dsp:cNvSpPr/>
      </dsp:nvSpPr>
      <dsp:spPr>
        <a:xfrm>
          <a:off x="3176733" y="4866604"/>
          <a:ext cx="1056546" cy="91035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DD804-180E-412E-8A1C-9E556F4E2E8E}">
      <dsp:nvSpPr>
        <dsp:cNvPr id="0" name=""/>
        <dsp:cNvSpPr/>
      </dsp:nvSpPr>
      <dsp:spPr>
        <a:xfrm>
          <a:off x="3429471" y="4844067"/>
          <a:ext cx="2294828" cy="198529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latin typeface="+mj-lt"/>
            </a:rPr>
            <a:t>Vnuci</a:t>
          </a:r>
          <a:endParaRPr lang="cs-CZ" sz="3600" b="1" kern="1200" dirty="0">
            <a:latin typeface="+mj-lt"/>
          </a:endParaRPr>
        </a:p>
      </dsp:txBody>
      <dsp:txXfrm>
        <a:off x="3429471" y="4844067"/>
        <a:ext cx="2294828" cy="1985296"/>
      </dsp:txXfrm>
    </dsp:sp>
    <dsp:sp modelId="{3656F7E7-F616-44B7-A9BC-BF0BB722CC93}">
      <dsp:nvSpPr>
        <dsp:cNvPr id="0" name=""/>
        <dsp:cNvSpPr/>
      </dsp:nvSpPr>
      <dsp:spPr>
        <a:xfrm>
          <a:off x="1923469" y="3165410"/>
          <a:ext cx="1056546" cy="91035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2CEA5-6209-4D7B-AB9D-72E976A0ED75}">
      <dsp:nvSpPr>
        <dsp:cNvPr id="0" name=""/>
        <dsp:cNvSpPr/>
      </dsp:nvSpPr>
      <dsp:spPr>
        <a:xfrm>
          <a:off x="1315076" y="3622977"/>
          <a:ext cx="2294828" cy="198529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latin typeface="+mj-lt"/>
            </a:rPr>
            <a:t>Švagři</a:t>
          </a:r>
          <a:endParaRPr lang="cs-CZ" sz="3600" b="1" kern="1200" dirty="0">
            <a:latin typeface="+mj-lt"/>
          </a:endParaRPr>
        </a:p>
      </dsp:txBody>
      <dsp:txXfrm>
        <a:off x="1315076" y="3622977"/>
        <a:ext cx="2294828" cy="1985296"/>
      </dsp:txXfrm>
    </dsp:sp>
    <dsp:sp modelId="{4952B6D0-9A32-4F28-A713-B4242AF1DDB2}">
      <dsp:nvSpPr>
        <dsp:cNvPr id="0" name=""/>
        <dsp:cNvSpPr/>
      </dsp:nvSpPr>
      <dsp:spPr>
        <a:xfrm>
          <a:off x="1315076" y="1218358"/>
          <a:ext cx="2294828" cy="198529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latin typeface="+mj-lt"/>
            </a:rPr>
            <a:t>Prarodiče</a:t>
          </a:r>
          <a:endParaRPr lang="cs-CZ" sz="2800" b="1" kern="1200" dirty="0">
            <a:latin typeface="+mj-lt"/>
          </a:endParaRPr>
        </a:p>
      </dsp:txBody>
      <dsp:txXfrm>
        <a:off x="1315076" y="1218358"/>
        <a:ext cx="2294828" cy="1985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CB4B8EB-5618-43E9-985C-92A5740426F9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4" y="9447214"/>
            <a:ext cx="29718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7FA8EFF2-2BA8-4A41-989B-F0755BB193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0931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D2F78F-5AE2-448E-A8F3-3E44C431AA4E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724401"/>
            <a:ext cx="5486400" cy="44751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447214"/>
            <a:ext cx="29718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A139C3-88EA-4488-BC8A-8AF755F1B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5913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29E1-FE5F-4D57-A270-96E634F10F39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6429-2694-4E95-8F80-684E123795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A784-41C4-4F19-9B6A-1C07E574FF05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1001-8A36-4EE6-9048-3824DADD9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6F56-48F2-4940-B347-A50A9E430240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DE3A-DEC2-4DEF-B181-45D592415E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4BF7-8724-447A-8491-07947019DC0B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8D75-8CBC-49F5-B6F2-A7D914140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44615-E09F-482D-BA65-CBF94ABB6896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DD6B4-0E38-454A-A14A-264672917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1ED5-552D-47D9-8F41-42DE843AE5CF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61C0-59DC-4ABF-BF69-951E288A97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4443-D18D-4F88-B4D5-ECA5DF7DF48E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B76B-FD41-490E-B570-30FE693C4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6A69-B54C-4E60-8FA1-705B2C161C0D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1166-0A75-4FAF-9544-809FE83EC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7DAC-C4D7-4816-A0CA-2171178B8C37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474E-9FEA-4311-B1B0-771044000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A034-3B94-414B-8B46-80190974A0B1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D5A6-43DA-4614-BC75-75CF4D2780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4461-666A-44B3-8FE8-F9DE02090039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4EB5F-8E6F-4983-B00E-97EA1A2DB7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24120-AEAA-46B0-8E6E-35FD2B6CEA14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E9C6C8-0F1A-4289-9318-CD8CB764F6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49" r:id="rId5"/>
    <p:sldLayoutId id="2147483848" r:id="rId6"/>
    <p:sldLayoutId id="2147483847" r:id="rId7"/>
    <p:sldLayoutId id="2147483846" r:id="rId8"/>
    <p:sldLayoutId id="2147483854" r:id="rId9"/>
    <p:sldLayoutId id="2147483845" r:id="rId10"/>
    <p:sldLayoutId id="2147483844" r:id="rId11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062912" cy="46805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dirty="0" smtClean="0">
                <a:solidFill>
                  <a:srgbClr val="002060"/>
                </a:solidFill>
              </a:rPr>
              <a:t>Rodinné právo </a:t>
            </a:r>
            <a:br>
              <a:rPr lang="cs-CZ" sz="6000" dirty="0" smtClean="0">
                <a:solidFill>
                  <a:srgbClr val="002060"/>
                </a:solidFill>
              </a:rPr>
            </a:br>
            <a:r>
              <a:rPr lang="cs-CZ" sz="6000" dirty="0" smtClean="0">
                <a:solidFill>
                  <a:srgbClr val="002060"/>
                </a:solidFill>
              </a:rPr>
              <a:t>v novém občanském zákoníku</a:t>
            </a:r>
            <a:br>
              <a:rPr lang="cs-CZ" sz="6000" dirty="0" smtClean="0">
                <a:solidFill>
                  <a:srgbClr val="002060"/>
                </a:solidFill>
              </a:rPr>
            </a:br>
            <a:r>
              <a:rPr lang="cs-CZ" sz="6000" dirty="0" smtClean="0">
                <a:solidFill>
                  <a:srgbClr val="002060"/>
                </a:solidFill>
              </a:rPr>
              <a:t/>
            </a:r>
            <a:br>
              <a:rPr lang="cs-CZ" sz="6000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Seminář pro advokáty dne 31. 10. 2013</a:t>
            </a:r>
            <a:endParaRPr lang="cs-CZ" sz="6000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1338" y="5229200"/>
            <a:ext cx="8061325" cy="1368450"/>
          </a:xfrm>
        </p:spPr>
        <p:txBody>
          <a:bodyPr>
            <a:normAutofit fontScale="70000" lnSpcReduction="20000"/>
          </a:bodyPr>
          <a:lstStyle/>
          <a:p>
            <a:pPr marR="0" algn="ctr"/>
            <a:endParaRPr lang="cs-CZ" sz="2800" b="1" dirty="0" smtClean="0">
              <a:solidFill>
                <a:schemeClr val="accent1"/>
              </a:solidFill>
            </a:endParaRPr>
          </a:p>
          <a:p>
            <a:pPr marR="0" algn="ctr"/>
            <a:r>
              <a:rPr lang="cs-CZ" sz="3600" b="1" dirty="0" smtClean="0">
                <a:solidFill>
                  <a:srgbClr val="002060"/>
                </a:solidFill>
                <a:latin typeface="Calibri" pitchFamily="34" charset="0"/>
              </a:rPr>
              <a:t>JUDr. Daniela Kovářová</a:t>
            </a:r>
          </a:p>
          <a:p>
            <a:pPr marR="0" algn="ctr"/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</a:rPr>
              <a:t>Praha 3, Přemyslovská 2346/11</a:t>
            </a:r>
          </a:p>
          <a:p>
            <a:pPr marR="0" algn="ctr"/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</a:rPr>
              <a:t>www.akkovarova.cz, e-mail: kovarova@akkovarova.cz</a:t>
            </a:r>
          </a:p>
          <a:p>
            <a:pPr marR="0" algn="ctr"/>
            <a:endParaRPr lang="cs-CZ" sz="28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Vznik manželství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Ohlášky – snoubenci uvedou, že jim nejsou známy překážky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665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Omezení věku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672 odst. 2 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(16 let), ale teoretická možnost i dříve (je-i schopen se sám živit a obstarat si své záležitosti; resp. je-li to z vážných důvodů v zájmu nezletilého)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37 odst. 1</a:t>
            </a: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Sňatek v zastoupení nevyžaduje zmocněnce stejného pohlaví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669</a:t>
            </a: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7677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Manželské povinnosti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4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Rovná práva a rovné povinnosti              </a:t>
            </a:r>
            <a:r>
              <a:rPr lang="cs-CZ" sz="4300" b="1" dirty="0" smtClean="0">
                <a:solidFill>
                  <a:srgbClr val="FF0000"/>
                </a:solidFill>
                <a:latin typeface="+mj-lt"/>
              </a:rPr>
              <a:t>§ 687</a:t>
            </a:r>
            <a:endParaRPr lang="cs-CZ" sz="43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4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Manželé jsou si povinni úctou, jsou povinni žít spolu, být si věrni, vzájemně respektovat svou důstojnost, podporovat se, udržovat rodinné společenství, vytvářet zdravé rodinné prostředí a společně pečovat o děti  </a:t>
            </a:r>
            <a:r>
              <a:rPr lang="cs-CZ" sz="4300" b="1" dirty="0" smtClean="0">
                <a:solidFill>
                  <a:srgbClr val="FF0000"/>
                </a:solidFill>
                <a:latin typeface="+mj-lt"/>
              </a:rPr>
              <a:t>§ 687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4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Lze připojit jen jedno příjmení           </a:t>
            </a:r>
            <a:r>
              <a:rPr lang="cs-CZ" sz="4300" b="1" dirty="0" smtClean="0">
                <a:solidFill>
                  <a:srgbClr val="FF0000"/>
                </a:solidFill>
                <a:latin typeface="+mj-lt"/>
              </a:rPr>
              <a:t>§ 660 - 662</a:t>
            </a:r>
            <a:endParaRPr lang="cs-CZ" sz="43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356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Nová práva a povinnosti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04656"/>
          </a:xfrm>
        </p:spPr>
        <p:txBody>
          <a:bodyPr/>
          <a:lstStyle/>
          <a:p>
            <a:pPr lvl="0"/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anžel má právo, aby mu druhý manžel sdělil údaje o příjmech, stavu svého jmění, pracovních, studijních aj. činnostech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§ 688 </a:t>
            </a:r>
            <a:endParaRPr lang="cs-CZ" sz="28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anžel je povinen při volbě pracovních, studijních aj. činnostech brát zřetel na zájem rodiny, druhého manžela a nezletilého dítěte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§ 689 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záležitostech rodiny, včetně volby umístění rodinné domácnosti se mají manželé dohodnout     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692 odst. 1 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anželé spolu nežijí, netvoří-li manželské či rodinné společenství, bez ohledu na to, zda vedou společnou domácnost, pokud alespoň jeden nechce obnovit společné soužití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§ 758 </a:t>
            </a:r>
            <a:endParaRPr lang="cs-CZ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1937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Uspokojování potřeb rodiny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04656"/>
          </a:xfrm>
        </p:spPr>
        <p:txBody>
          <a:bodyPr/>
          <a:lstStyle/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Každý z manželů podle svých možností a majetkových poměrů, aby byla životní úroveň rodiny zásadně srovnatelná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690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Manželé se v záležitostech rodiny vzájemně zastupují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 § 693, 696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Jednání jednoho zavazuje druhého společně a nerozdílně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 neplatí, pokud předem manžel sdělil třetí osobě, že s jednáním manžela nesouhlasí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694 odst. 1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Vyloučení následků takového jednání lze vysoudit        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694 odst. 2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 SJM speciální úprava !!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695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919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920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Rozvod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976664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Je-li soužití hluboce, trvale a nenapravitelně rozvráceno a nelze očekávat jeho obnovení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755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Soud zamítne, pokud je v rozporu se zájmy nezletilého dítěte nebo manžela, který se na rozvratu převážně nepodílel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Sporný rozvod – zjišťuje se důvod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Nesporný rozvod – trvající rok, šest měsíců spolu manželé nežijí, dohoda o dětech, majetku a bydlení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757</a:t>
            </a:r>
            <a:r>
              <a:rPr lang="cs-CZ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(písemná dohoda, podpisy ověřeny)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9897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3617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Nový civilní proces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847929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Zákon o zvláštních řízeních soudních                 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č. 292/2013 Sb.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Předběžná opatření, nezletilí, rodina, osvojení, mezinárodní únosy, výkon rozhodnutí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Neplatí povinnost tvrzení ani břemeno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Soud odpovídá za zjištění stavu věci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Lze zahájit i bez návrhu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Soud může překročit návrhy stran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Úplná apelace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Neplatí se náklady řízení (jen výjimky)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Zásada vyhledávací a oficiality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5905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Řízení o rozvod manželství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93296"/>
          </a:xfrm>
        </p:spPr>
        <p:txBody>
          <a:bodyPr/>
          <a:lstStyle/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Hlava V. Řízení ve věcech rodinně právních (manželské a partnerské, domácí násilí, určení a popření rodičovství, předběžné opatření, osvojení, výkon rozhodnutí)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Místní příslušnost – poslední společné bydliště         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383 ZZŘS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Návrh manžela nebo společný návrh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384 ZZŘS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Ke společnému návrhu se lze připojit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Jestliže soud schválí dohodu, nelze podat odvolání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Soud nařídí jednání a účastníky vyslechne                  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389 ZZŘS</a:t>
            </a:r>
          </a:p>
          <a:p>
            <a:pPr lvl="0"/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Soud vede účastníky k dohodě a usiluje o smíření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919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Nezletilé dítě - práva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/>
          <a:lstStyle/>
          <a:p>
            <a:pPr lvl="0"/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Dítě má právo na informace a na vlastní názor, má právo vyjádřit se ke každému rozhodnutí, které se ho týká </a:t>
            </a:r>
            <a:r>
              <a:rPr lang="cs-CZ" sz="3000" b="1" dirty="0" smtClean="0">
                <a:solidFill>
                  <a:srgbClr val="FF0000"/>
                </a:solidFill>
                <a:latin typeface="+mj-lt"/>
              </a:rPr>
              <a:t>§ 867</a:t>
            </a:r>
            <a:endParaRPr lang="cs-CZ" sz="30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Rodiče a soud mají povinnost názor zjistit             </a:t>
            </a:r>
            <a:r>
              <a:rPr lang="cs-CZ" sz="3000" b="1" dirty="0" smtClean="0">
                <a:solidFill>
                  <a:srgbClr val="FF0000"/>
                </a:solidFill>
                <a:latin typeface="+mj-lt"/>
              </a:rPr>
              <a:t>§ 867, § 875</a:t>
            </a:r>
            <a:endParaRPr lang="cs-CZ" sz="30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Rodiče a soud mají povinnost brát jeho názor v úvahu </a:t>
            </a:r>
            <a:r>
              <a:rPr lang="cs-CZ" sz="3000" b="1" dirty="0" smtClean="0">
                <a:solidFill>
                  <a:srgbClr val="FF0000"/>
                </a:solidFill>
                <a:latin typeface="+mj-lt"/>
              </a:rPr>
              <a:t>§ 875 odst. 2, § 880 odst. 2</a:t>
            </a:r>
            <a:endParaRPr lang="cs-CZ" sz="30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Rodič a dítě jsou si povinni pomocí, podporou a ohledem na svou důstojnost </a:t>
            </a:r>
            <a:r>
              <a:rPr lang="cs-CZ" sz="3000" b="1" dirty="0" smtClean="0">
                <a:solidFill>
                  <a:srgbClr val="FF0000"/>
                </a:solidFill>
                <a:latin typeface="+mj-lt"/>
              </a:rPr>
              <a:t>§ 883</a:t>
            </a:r>
          </a:p>
          <a:p>
            <a:pPr lvl="0"/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Ohled na názor, schopnosti a nadání dítěte při volbě povolání </a:t>
            </a:r>
            <a:r>
              <a:rPr lang="cs-CZ" sz="3000" b="1" dirty="0" smtClean="0">
                <a:solidFill>
                  <a:srgbClr val="FF0000"/>
                </a:solidFill>
                <a:latin typeface="+mj-lt"/>
              </a:rPr>
              <a:t>§ 880 odst. 2</a:t>
            </a:r>
            <a:endParaRPr lang="cs-CZ" sz="30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Základní korektiv – zájem dítěte </a:t>
            </a:r>
            <a:r>
              <a:rPr lang="cs-CZ" sz="3000" b="1" dirty="0" smtClean="0">
                <a:solidFill>
                  <a:srgbClr val="FF0000"/>
                </a:solidFill>
                <a:latin typeface="+mj-lt"/>
              </a:rPr>
              <a:t>§ 875</a:t>
            </a:r>
            <a:endParaRPr lang="cs-CZ" sz="30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15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Nezletilé dítě - povinnosti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04656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Rodič a dítě jsou si povinni pomocí, podporou a ohledem na svou důstojnost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883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Dítě je povinno dbát svých rodičů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857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Rodiče mohou použít výchovné prostředky v podobě a míře přiměřené okolnostem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884 odst. 2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Povinnost dítěte podílet se na péči o chod domácnosti vlastní prací, popř. peněžitými příspěvky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886 odst. 2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Povinnost dítěte podřídit se výchovným opatřením rodičů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856 odst. 2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073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Rodičovské povinnosti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Právo na styk dítěte s rodičem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888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Povinnost zdržet se všeho, co výchovu a vztah k rodičům ztěžuje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Povinnost vzájemně si sdělit vše  podstatné, co se týká dítěte a jeho zájmů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890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Při rozhodování o vzdělání dítěte a jeho pracovním uplatnění jsou rodiče povinni vzít v úvahu jeho názor, schopnosti a nadání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880 odst. 2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973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323528" y="32405"/>
            <a:ext cx="8229600" cy="92392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O čem bude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39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Nový občanský zákoník                      (zákon č.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89/2012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Sb.)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ákon o zvláštních řízeních soudních (zákon č.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292/2013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Sb.)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Novinky v rodinných vztazích (manželé, rodiče, děti)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Vyživovací povinnosti, styk s dětmi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Manželské majetkové právo 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Bydlení manželů, bydlení po rozvodu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endParaRPr lang="cs-CZ"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Řízení ve věcech dětí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04656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452 až 497 ZZŘS</a:t>
            </a: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becný soud nezletilého dítěte</a:t>
            </a: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ítě zastoupeno opatrovníkem, pokus o smír</a:t>
            </a: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oud rozhoduje s největším urychlením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47-1</a:t>
            </a: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ředběžná vykonatelnost: výživné, výchovné opatření s odnětím z péče rodičům, mezinárodní únosy</a:t>
            </a: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Z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měna poměrů - nové řízení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475 odst. 2</a:t>
            </a: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chválenou dohodu nelze napadnout odvoláním</a:t>
            </a:r>
          </a:p>
          <a:p>
            <a:pPr lvl="0"/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8076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1"/>
            <a:ext cx="8229600" cy="7200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Druhy výživného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Děti (stejná životní úroveň jako rodiče)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915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Potomci a předkové (slušná výživa)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910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Manželé (stejná životní úroveň)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697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Rozvedení manželé (přiměřená výživa)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760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Rozvedený manžel, který nezavinil rozvrat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Neprovdaná matka (výbavička, přiměřený příspěvek, maximálně 2 roky)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920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Náklady na provoz domácnosti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690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Právo na zaopatření po smrti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1665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72900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Výživné mezi členy rodiny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/>
          <a:lstStyle/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Z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rušen korektiv dobrých mravů </a:t>
            </a:r>
            <a:endParaRPr lang="cs-CZ" sz="3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Předci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 potomci mají vzájemnou vyživovací povinnost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910 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ýživné lze přiznat, jestliže oprávněný není schopen se sám živit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911 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Ž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ivotní úroveň dítěte má být zásadně shodná s životní úrovní rodičů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915 odst. 1 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ítě je povinno zajistit svým rodičů  slušnou výživu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915 odst. 2 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ětší počet povinných – poměrná povinnost</a:t>
            </a:r>
          </a:p>
        </p:txBody>
      </p:sp>
    </p:spTree>
    <p:extLst>
      <p:ext uri="{BB962C8B-B14F-4D97-AF65-F5344CB8AC3E}">
        <p14:creationId xmlns:p14="http://schemas.microsoft.com/office/powerpoint/2010/main" xmlns="" val="3552170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Výživné mezi rozvedenými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877272"/>
          </a:xfrm>
        </p:spPr>
        <p:txBody>
          <a:bodyPr/>
          <a:lstStyle/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anžel neschopen se sám živit, neschopnost má původ v manželství - přiměřená vyživovací povinnost, lze-li to na něm spravedlivě považovat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760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rvání manželství, doba po rozvodu, odmítnutí přiměřeného zaměstnání, řádní hospodaření s vlastním majetkem, podíl na vedení domácnosti, trestný čin vůči manželovi </a:t>
            </a:r>
          </a:p>
          <a:p>
            <a:pPr lvl="0"/>
            <a:r>
              <a:rPr lang="cs-CZ" sz="32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</a:t>
            </a:r>
            <a:r>
              <a:rPr lang="cs-CZ" sz="32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ankční výživné: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maximálně tři roky pro toho, kdo se na rozvratu převážně nepodílel, nikoli agresor domácího násilí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762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613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Výživné na nezletilé dítě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Schopnosti, možnosti a majetkové poměry povinného/oprávněné potřeby nezletilého (předkové - potomci)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913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Žádná spodní ani horní hranice (tabulky)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Výpočet z čistého celkového příjmu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Nespolupracující OSVČ – fikce 25 násobku životního minima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916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Zbavení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rodiče rodičovské odpovědnosti nemá vliv a jeho vyživovací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povinnost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874 </a:t>
            </a:r>
            <a:endParaRPr lang="cs-CZ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Právo na výživné i při vlastnictví majetku    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912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6937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Právo na zaopatření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Nedědící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 nepominutelný dědic –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právo na nutné zaopatření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1665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Těhotná vdova a matka dítěte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nutná výživa do konce 6. týdne po porodu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Manžel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slušná výživa do 6. týdne a vlastnické právo k věcem tvořícím základní vybavení domácnosti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1666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Rodič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nutné zaopatření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1668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39455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Styk s dítětem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Jde o osobní právo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887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Lze určit podmínky styku, povinnost rodičů spolupracovat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888, 891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rgbClr val="002060"/>
                </a:solidFill>
                <a:latin typeface="+mj-lt"/>
              </a:rPr>
              <a:t>B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ezdůvodné bránění ve styku je změnou poměrů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889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Podávání informací vzájemně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890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927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právo na styk s příbuznými a dalšími blízkými osobami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(prarodiče a sourozenci)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6245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Majetek dítěte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Povinnost rodičů pečovat o jmění dítěte jako řádní hospodáři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Odpovědnost za škodu, i trestněprávní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 právnímu jednání nutný souhlas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 soudu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Zisk náleží dítěti, příjmy primárně na výživu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900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, lze požadovat úhradu nákladů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902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 odměnu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Při prohlášení úpadku zánik povinnosti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901 ?!?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511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00B0F0"/>
                </a:solidFill>
              </a:rPr>
              <a:t>Svěřenský</a:t>
            </a:r>
            <a:r>
              <a:rPr lang="cs-CZ" b="1" dirty="0" smtClean="0">
                <a:solidFill>
                  <a:srgbClr val="00B0F0"/>
                </a:solidFill>
              </a:rPr>
              <a:t> fond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Majetkový soubor, který vlastník vyčlení pro určitý účel (nikoli podnikatelský) a ten svěří správci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(statutem ve formě veřejné listiny, smlouvou se správcem, dědickou smlouvou nebo závětí)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1448 </a:t>
            </a: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Oddělené a nezávislé vlastnictví, vlastním jménem na oddělený účet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Obmyšlený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– ten, komu je určeno plnění z fondu, určí zakladatel nebo </a:t>
            </a:r>
            <a:r>
              <a:rPr lang="cs-CZ" sz="3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svěřenský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správce</a:t>
            </a: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35601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29600" cy="57606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Výkon rozhodnutí v </a:t>
            </a:r>
            <a:r>
              <a:rPr lang="cs-CZ" b="1" dirty="0" smtClean="0">
                <a:solidFill>
                  <a:srgbClr val="FF0000"/>
                </a:solidFill>
              </a:rPr>
              <a:t>ZZŘS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165304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3 pododdíly: výživné, úprava poměrů a péče o dítě 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§ 497 </a:t>
            </a:r>
            <a:r>
              <a:rPr lang="cs-CZ" sz="3600" b="1" dirty="0" err="1">
                <a:solidFill>
                  <a:srgbClr val="FF0000"/>
                </a:solidFill>
                <a:latin typeface="+mj-lt"/>
              </a:rPr>
              <a:t>an</a:t>
            </a:r>
            <a:r>
              <a:rPr lang="cs-CZ" sz="3600" b="1" dirty="0">
                <a:solidFill>
                  <a:srgbClr val="FF0000"/>
                </a:solidFill>
                <a:latin typeface="+mj-lt"/>
              </a:rPr>
              <a:t>.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ZZŘS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Příslušný soud nezletilého, u mezinárodních únosů soud, který rozhodnutí vydal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Soud </a:t>
            </a:r>
            <a:r>
              <a:rPr lang="cs-CZ" sz="3600" b="1" dirty="0">
                <a:solidFill>
                  <a:srgbClr val="002060"/>
                </a:solidFill>
                <a:latin typeface="+mj-lt"/>
              </a:rPr>
              <a:t>písemně vyzve, ev. požádá OSPOD – snaha o dobrovolné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plnění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501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Nařízení výkonu – pokuty do výše 50.000 Kč,  navrácení dítěte, setkání s mediátorem, plán režimu, styk pod dohledem, setkání s pedopsychologem, odnětí dítěte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Doručení rozhodnutí až při výkonu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504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9123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4056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„</a:t>
            </a:r>
            <a:r>
              <a:rPr lang="cs-CZ" sz="4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Od nepaměti žili lidé v rodinách. Nevíme o žádném období, ve kterém tomu tak nebylo. </a:t>
            </a:r>
          </a:p>
          <a:p>
            <a:pPr marL="0" indent="0" algn="ctr">
              <a:buNone/>
            </a:pPr>
            <a:r>
              <a:rPr lang="cs-CZ" sz="4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 nevíme o žádných lidech, kteří by dokázali rodinu něčím jiným nahradit.“</a:t>
            </a:r>
            <a:endParaRPr lang="cs-CZ" sz="4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Margaret </a:t>
            </a:r>
            <a:r>
              <a:rPr lang="cs-CZ" sz="44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Mead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antropoložka</a:t>
            </a:r>
            <a:endParaRPr lang="cs-CZ" sz="4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78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Mediace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Zákon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č. 202/2012 Sb.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o mediaci, vyhláška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č. 277/2012 Sb. 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zkouškách a odměně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Účinnost od 1. 9. 2012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Výhody: čas, finanční úspora, vztahy, dobrovolnost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§ 100 odst. 3 o. s. ř.: nařízené první setkání s mediátorem (odměnu platí stát – 400 Kč za hodinu plus DPH)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Podobně při neplnění soudního rozhodnutí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501 odst. 1 písm. a) ZZŘS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6293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Určení rodičovství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05364"/>
            <a:ext cx="8229600" cy="521998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Matkou žena, která porodila, i uměle oplodněná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775</a:t>
            </a: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>
                <a:solidFill>
                  <a:srgbClr val="FF0000"/>
                </a:solidFill>
                <a:latin typeface="+mj-lt"/>
              </a:rPr>
              <a:t>I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Manžel do 300. dne po zániku manželství, ev. nový manžel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776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II.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Souhlasné prohlášení (i s umělým oplodněním)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779, 782, 778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III.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Soulož mezi 160 až 300. dnem před porodem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9773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00B0F0"/>
                </a:solidFill>
              </a:rPr>
              <a:t>P</a:t>
            </a:r>
            <a:r>
              <a:rPr lang="cs-CZ" b="1" dirty="0" smtClean="0">
                <a:solidFill>
                  <a:srgbClr val="00B0F0"/>
                </a:solidFill>
              </a:rPr>
              <a:t>opření otcovství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05364"/>
            <a:ext cx="8229600" cy="554461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1. domněnka vylučuje popření biologickým otcem (</a:t>
            </a:r>
            <a:r>
              <a:rPr lang="cs-CZ" sz="3600" b="1" dirty="0" err="1" smtClean="0">
                <a:solidFill>
                  <a:srgbClr val="002060"/>
                </a:solidFill>
                <a:latin typeface="+mj-lt"/>
              </a:rPr>
              <a:t>nemanželem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),          a to i při novém sňatku!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Popření otcovství – 6 </a:t>
            </a:r>
            <a:r>
              <a:rPr lang="cs-CZ" sz="3600" b="1" dirty="0" err="1" smtClean="0">
                <a:solidFill>
                  <a:srgbClr val="002060"/>
                </a:solidFill>
                <a:latin typeface="+mj-lt"/>
              </a:rPr>
              <a:t>měs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. (subjektivní), 6 let (objektivní lhůta)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Matka do šesti měsíců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789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Nelze u umělého oplodnění!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787</a:t>
            </a: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Soud může povolit zmeškání lhůty! § 792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72900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Osvojení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79724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Osvojit lze jakkoli staré dítě, a to i opětovně (</a:t>
            </a:r>
            <a:r>
              <a:rPr lang="cs-CZ" sz="3600" b="1" dirty="0" err="1" smtClean="0">
                <a:solidFill>
                  <a:srgbClr val="002060"/>
                </a:solidFill>
                <a:latin typeface="+mj-lt"/>
              </a:rPr>
              <a:t>readopce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Osvojenec dědí v první třídě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Vyloučení: neslučitelná choroba, nesvéprávnost, registrované partnerství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Nutný: bezpodmínečný souhlas manžela, dítěte </a:t>
            </a:r>
            <a:r>
              <a:rPr lang="cs-CZ" sz="3600" b="1" smtClean="0">
                <a:solidFill>
                  <a:srgbClr val="002060"/>
                </a:solidFill>
                <a:latin typeface="+mj-lt"/>
              </a:rPr>
              <a:t>staršího 16 </a:t>
            </a: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let, rodičů (matka nejdříve 6 týdnů po porodu, otec až po porodu)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813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(zjevný nezájem 3 měsíce)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7451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5728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rgbClr val="002060"/>
                </a:solidFill>
                <a:latin typeface="+mj-lt"/>
              </a:rPr>
              <a:t>Nově povinnost informovat dítě o osvojení do zahájení školní docházky, právo seznámit se se spisem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836, 838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Právo žádat  utajení před původní rodinou osvojovaného dítěte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837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 třech letech nelze osvojení zrušit       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840 odst. 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Má-li osvojené dítě potomka, účinky osvojení dopadají i na ně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834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7451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Osvojení zletilého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85276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U nás do roku 1949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Nemá vliv na příjmení, na potomky jen narodí-li se později, dědění v 1. skupině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2 formy - </a:t>
            </a:r>
            <a:r>
              <a:rPr lang="cs-CZ" sz="3800" b="1" u="sng" dirty="0" smtClean="0">
                <a:solidFill>
                  <a:srgbClr val="002060"/>
                </a:solidFill>
                <a:latin typeface="+mj-lt"/>
              </a:rPr>
              <a:t>obdoba nezletilého 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(právní úprava se použije obdobně)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§ 847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                  </a:t>
            </a: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cs-CZ" sz="3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nikoli obdoba osvojení </a:t>
            </a:r>
            <a:r>
              <a:rPr lang="cs-CZ" sz="3800" b="1" u="sng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nezl</a:t>
            </a:r>
            <a:r>
              <a:rPr lang="cs-CZ" sz="3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cs-CZ" sz="3800" b="1" dirty="0" smtClean="0">
              <a:solidFill>
                <a:srgbClr val="FF0000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(výjimečně, z důvodů hodných zvláštního zřetele, je-li pro všechny přínosné)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§ 848</a:t>
            </a:r>
            <a:endParaRPr lang="cs-CZ" sz="3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Nevzniká příbuzenství, žádná majetková práva, zůstávají práva k původní rodině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7451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Manželské majetkové právo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</a:rPr>
              <a:t>O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bvyklé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vybavení rodinné domácnosti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= soubor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movitých věcí,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sloužících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běžně nezbytným životním potřebám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rodiny; není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rozhodné, zda jednotlivé věci náleží oběma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nebo jednomu z manželů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698 </a:t>
            </a:r>
            <a:endParaRPr lang="cs-CZ" sz="28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Základní vybavení rodinné domácnosti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movité věci, bez nichž nelze vést domácnost (povlečení, nádobí, ložní prádlo)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1677</a:t>
            </a:r>
          </a:p>
          <a:p>
            <a:pPr lvl="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při opuštění domácnosti žaloba o vydání věcí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§ 699 </a:t>
            </a:r>
            <a:endParaRPr lang="cs-CZ" sz="2800" b="1" dirty="0" smtClean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Rodinný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závod – členové rodiny podílející se na obchodním úspěchu firmy (nikoli korporace) na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bezsmluvním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základě, speciální typ obchodního závodu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700 </a:t>
            </a:r>
          </a:p>
          <a:p>
            <a:pPr lvl="0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Prodej rodinného závodu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338 </a:t>
            </a:r>
            <a:r>
              <a:rPr lang="cs-CZ" sz="2800" b="1" dirty="0" err="1" smtClean="0">
                <a:solidFill>
                  <a:srgbClr val="FF0000"/>
                </a:solidFill>
                <a:latin typeface="+mj-lt"/>
              </a:rPr>
              <a:t>zqa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 o. s. ř.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36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algn="ctr"/>
            <a:r>
              <a:rPr lang="cs-CZ" sz="4400" b="1" dirty="0" smtClean="0">
                <a:solidFill>
                  <a:srgbClr val="00B0F0"/>
                </a:solidFill>
              </a:rPr>
              <a:t>Hospodaření rodinného závodu</a:t>
            </a:r>
            <a:endParaRPr lang="cs-CZ" sz="4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942687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Podíl na zisku a na věcech směněných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701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 přijetí rozhodnutí o použití zisku nutný souhlas většiny členů rodiny 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Nezbytná osobní povaha účastenství, za souhlasu všech lze převést na jiného příbuzného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703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Přednost při rozdělení nebo zcizení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704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Při zrušení, zcizení, zániku atd. právo na vypořádání podílu na zisku a přírůstcích         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705, 706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Přednost má NOZ, ale pozor na zvyklosti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707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1565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Manželské majetkové právo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/>
          <a:lstStyle/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V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ýkladová pravidla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1236 až 1239</a:t>
            </a:r>
          </a:p>
          <a:p>
            <a:pPr lvl="0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rávo k celé věci, jednomyslný souhlas všech, nelze rozdělit, dokud společenství trvá</a:t>
            </a:r>
          </a:p>
          <a:p>
            <a:pPr lvl="0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 SJM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nově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patří i výnosy a dluhy z výlučného majetku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a podíl v obchodní společnosti nebo družstvu (ledaže nabyto výlučně)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708 odst. 3,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711 </a:t>
            </a:r>
            <a:endParaRPr lang="cs-CZ" sz="3200" b="1" dirty="0" smtClean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dlišný smluvený režim, nutný  notářský zápis (zvláštní seznam povede KN)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716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Z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úžení SJM jen z vážných důvodů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§ 724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 3 letech fikce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741 </a:t>
            </a:r>
            <a:endParaRPr lang="cs-CZ" sz="3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662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Dluhy v manželství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87888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Dluh před svatbou – zavazuje jen dlužníka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Dluh za manželství – zavazuje oba manžele    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710</a:t>
            </a:r>
          </a:p>
          <a:p>
            <a:pPr lvl="0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Výjimky -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pokud se dluh týká výlučného majetku jednoho z manželů a přesahuje výnos nebo pokud se manžel stal dlužníkem bez souhlasu a vědomí druhého manžela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Odmítá-li manžel souhlas, lze jej nahradit soudně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714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Jedná-li manžel bez souhlasu druhého – lze se dovolat neplatnosti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714 odst. 2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0" lvl="0" indent="0"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3369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cs-CZ" b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1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Dnes: </a:t>
            </a:r>
            <a:r>
              <a:rPr lang="cs-CZ" sz="5400" b="1" dirty="0" smtClean="0">
                <a:solidFill>
                  <a:srgbClr val="FF0000"/>
                </a:solidFill>
                <a:latin typeface="+mj-lt"/>
              </a:rPr>
              <a:t>131</a:t>
            </a:r>
            <a:r>
              <a:rPr lang="cs-CZ" sz="5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5400" b="1" dirty="0">
                <a:solidFill>
                  <a:srgbClr val="FF0000"/>
                </a:solidFill>
                <a:latin typeface="+mj-lt"/>
              </a:rPr>
              <a:t>paragrafů </a:t>
            </a: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(zákon o rodině, </a:t>
            </a:r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občanský zákoník - společné jmění manželů a </a:t>
            </a: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bydlení</a:t>
            </a:r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 </a:t>
            </a:r>
          </a:p>
          <a:p>
            <a:pPr marL="0" indent="0">
              <a:buNone/>
            </a:pPr>
            <a:endParaRPr lang="cs-CZ" sz="16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 2014:</a:t>
            </a:r>
            <a:r>
              <a:rPr lang="cs-CZ" sz="5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5400" b="1" dirty="0" smtClean="0">
                <a:solidFill>
                  <a:srgbClr val="FF0000"/>
                </a:solidFill>
                <a:latin typeface="+mj-lt"/>
              </a:rPr>
              <a:t>322</a:t>
            </a:r>
            <a:r>
              <a:rPr lang="cs-CZ" sz="5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5400" b="1" dirty="0">
                <a:solidFill>
                  <a:srgbClr val="FF0000"/>
                </a:solidFill>
                <a:latin typeface="+mj-lt"/>
              </a:rPr>
              <a:t>paragrafů</a:t>
            </a:r>
            <a:r>
              <a:rPr lang="cs-CZ" sz="5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5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    </a:t>
            </a:r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</a:t>
            </a: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část </a:t>
            </a:r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druhá NOZ)</a:t>
            </a:r>
            <a:endParaRPr lang="cs-CZ" sz="5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sz="54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cs-CZ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0715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Exekuce proti SJM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87888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Dluh vzniklý za manželství – ze SJM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731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Dluh vzniklý proti vůli manžela - jen do výše vypořádacího podílu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732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 šesti měsíců od zúžení SJM – uspokojení ze SJM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733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Poškození věřitelé při zúžení nebo vyloučení majetku ze SJM se mohou domáhat uspokojení i z podílu druhého manžela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734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Vypořádáním SJM nesmějí být dotčena práva třetích osob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737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Vypořádání dluhů platí jen mezi manžely!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cs-CZ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3369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921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Vypořádání SJM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76064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Jako dnes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742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Investice z výlučného a do výlučného majetku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742 odst. 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Účinky dohody ke dni zániku, u věcí zapisujících se do veřejných seznamů až dnem zápisu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738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Vlastnické právo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 věcem tvořícím základní vybavení domácnosti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1667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Pozor na práva třetích osob </a:t>
            </a:r>
            <a:r>
              <a:rPr lang="cs-CZ" sz="3600" b="1" dirty="0" smtClean="0">
                <a:solidFill>
                  <a:srgbClr val="FF0000"/>
                </a:solidFill>
                <a:latin typeface="+mj-lt"/>
              </a:rPr>
              <a:t>§ 737</a:t>
            </a: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39455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Bydlení manželů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/>
          <a:lstStyle/>
          <a:p>
            <a:pPr lvl="0"/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Obydlí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 místo, </a:t>
            </a:r>
            <a:r>
              <a:rPr lang="cs-CZ" sz="29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kde mají manželé rodinnou 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domácnost</a:t>
            </a:r>
            <a:r>
              <a:rPr lang="cs-CZ" sz="29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§ 743</a:t>
            </a:r>
            <a:endParaRPr lang="cs-CZ" sz="29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Bydliště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místo </a:t>
            </a:r>
            <a:r>
              <a:rPr lang="cs-CZ" sz="29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 přijímání 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pošty</a:t>
            </a:r>
          </a:p>
          <a:p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Žádá-li manžel o přeložení domácnosti, má mu druhý manžel vyhovět </a:t>
            </a:r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§ 743 odst. 2</a:t>
            </a:r>
          </a:p>
          <a:p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Tituly k bydlení: 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společné právo nájmu (závazkové) a odvozené právo bydlení (</a:t>
            </a:r>
            <a:r>
              <a:rPr lang="cs-CZ" sz="29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vlastnictví bytu či 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domu)</a:t>
            </a:r>
          </a:p>
          <a:p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Povinnost zdržet se všeho, co  by bydlení druhého znemožnilo, ohrozilo či činilo neslučitelným             </a:t>
            </a:r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§ 747 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(lze se dovolat neplatnosti)</a:t>
            </a:r>
          </a:p>
          <a:p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Manželé se mohou </a:t>
            </a:r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písemně </a:t>
            </a:r>
            <a:r>
              <a:rPr lang="cs-CZ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dohodnout jinak </a:t>
            </a:r>
          </a:p>
          <a:p>
            <a:pPr marL="0" lvl="0" indent="0"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0591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Domácí násilí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877272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 případě nesnesitelného soužití kvůli domácímu fyzickému nebo duševnímu násilí </a:t>
            </a:r>
          </a:p>
          <a:p>
            <a:pPr lvl="0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oud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může na návrh dotčeného manžela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(i rozvedeného) omezit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či vyloučit na určitou dobu jeho právo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bydlení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751</a:t>
            </a:r>
          </a:p>
          <a:p>
            <a:pPr lvl="0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Analogicky se může domáhat i jiná osoba, která žije spolu s manžely (i rozvedenými) v rodinné domácnosti (dítě, prarodič)</a:t>
            </a:r>
          </a:p>
          <a:p>
            <a:pPr lvl="0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Nelze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v případě druha a družky nebo registrovaných partnerů</a:t>
            </a:r>
          </a:p>
          <a:p>
            <a:pPr lvl="0"/>
            <a:endParaRPr lang="cs-CZ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sz="2800" b="1" dirty="0" smtClean="0">
              <a:solidFill>
                <a:srgbClr val="FF0000"/>
              </a:solidFill>
              <a:latin typeface="+mj-lt"/>
            </a:endParaRPr>
          </a:p>
          <a:p>
            <a:pPr marL="0" lvl="0" indent="0"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345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Soudní ochrana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93296"/>
          </a:xfrm>
        </p:spPr>
        <p:txBody>
          <a:bodyPr/>
          <a:lstStyle/>
          <a:p>
            <a:pPr lvl="0"/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becný soud navrhovatele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400 ZZŘS</a:t>
            </a:r>
          </a:p>
          <a:p>
            <a:pPr lvl="0"/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říslušný soud navrhovatele</a:t>
            </a:r>
          </a:p>
          <a:p>
            <a:pPr lvl="0"/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 16 let plná procesní způsobilost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403 odst. 3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ozhodnutí do 48 hodin (předběžné opatření, vykonatelné vydáním)</a:t>
            </a:r>
          </a:p>
          <a:p>
            <a:pPr lvl="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Lze nařídit povinnost: opustit obydlí, nezdržovat se, nevstupovat, nekontaktovat, nesledovat </a:t>
            </a: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§ 405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endParaRPr lang="cs-CZ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ředběžné opatření trvá měsíc, lze prodloužit</a:t>
            </a:r>
          </a:p>
          <a:p>
            <a:pPr lvl="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Při podání odvolání předloží soud nadřízenému soudu do 15 dnů, ten rozhodne do 7 dnů</a:t>
            </a:r>
          </a:p>
          <a:p>
            <a:pPr lvl="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Ústní jednání, po něm rozhodnutí do 2 měsíců</a:t>
            </a:r>
          </a:p>
          <a:p>
            <a:pPr lvl="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Zánik po maximálně 6 měsících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sz="2800" b="1" dirty="0" smtClean="0">
              <a:solidFill>
                <a:srgbClr val="FF0000"/>
              </a:solidFill>
              <a:latin typeface="+mj-lt"/>
            </a:endParaRPr>
          </a:p>
          <a:p>
            <a:pPr marL="0" lvl="0" indent="0">
              <a:buNone/>
            </a:pPr>
            <a:endParaRPr lang="cs-CZ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6089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801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Bydlení po rozvodu 1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</a:t>
            </a:r>
            <a:r>
              <a:rPr lang="cs-CZ" sz="3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polečné právo nájmu </a:t>
            </a:r>
            <a:r>
              <a:rPr lang="cs-CZ" sz="4000" b="1" dirty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4000" b="1" dirty="0" smtClean="0">
                <a:solidFill>
                  <a:srgbClr val="FF0000"/>
                </a:solidFill>
                <a:latin typeface="+mj-lt"/>
              </a:rPr>
              <a:t>768 odst. 1, 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>
                <a:solidFill>
                  <a:srgbClr val="002060"/>
                </a:solidFill>
                <a:latin typeface="+mj-lt"/>
              </a:rPr>
              <a:t>D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ohoda nebo zrušení rozhodnutím soudu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Soud může rozhodnout o náhradním bydlení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>
                <a:solidFill>
                  <a:srgbClr val="002060"/>
                </a:solidFill>
                <a:latin typeface="+mj-lt"/>
              </a:rPr>
              <a:t>J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estliže nerozhodne, právo bydlet nejdéle jeden rok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Má-li v péče nezletilé dítě, může soud založit právo bydlení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9154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801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Bydlení po rozvodu 2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2453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</a:t>
            </a:r>
            <a:r>
              <a:rPr lang="cs-CZ" sz="3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dvozené právo bydlení </a:t>
            </a:r>
            <a:r>
              <a:rPr lang="cs-CZ" sz="4000" b="1" dirty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4000" b="1" dirty="0" smtClean="0">
                <a:solidFill>
                  <a:srgbClr val="FF0000"/>
                </a:solidFill>
                <a:latin typeface="+mj-lt"/>
              </a:rPr>
              <a:t>769, 770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>
                <a:solidFill>
                  <a:srgbClr val="002060"/>
                </a:solidFill>
                <a:latin typeface="+mj-lt"/>
              </a:rPr>
              <a:t>D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ohoda nebo manžel se silnějším právem může žádat vystěhování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>
                <a:solidFill>
                  <a:srgbClr val="002060"/>
                </a:solidFill>
                <a:latin typeface="+mj-lt"/>
              </a:rPr>
              <a:t>S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oud rozhodne o povinnosti se vystěhovat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á-</a:t>
            </a:r>
            <a:r>
              <a:rPr lang="cs-CZ" sz="3800" b="1" dirty="0" err="1" smtClean="0">
                <a:solidFill>
                  <a:srgbClr val="002060"/>
                </a:solidFill>
                <a:latin typeface="+mj-lt"/>
              </a:rPr>
              <a:t>li</a:t>
            </a:r>
            <a:r>
              <a:rPr lang="cs-CZ" sz="38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cs-CZ" sz="3800" b="1" dirty="0">
                <a:solidFill>
                  <a:srgbClr val="002060"/>
                </a:solidFill>
                <a:latin typeface="+mj-lt"/>
              </a:rPr>
              <a:t>v péče nezletilé dítě, může soud založit právo bydlení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89350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Bydlení po smrti manžela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U společného práva nájmu </a:t>
            </a: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nájemcem přeživší manžel </a:t>
            </a:r>
            <a:r>
              <a:rPr lang="cs-CZ" sz="3800" b="1" dirty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766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U odvozeného práva bydlení </a:t>
            </a: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zánik práva bydlení 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§ 767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 neplatí, nelze-li spravedlivě žádat, aby pozůstalý manžel dům či byt opustil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Pečuje-li o nezletilé dítě, může soud zřídit věcné břemeno</a:t>
            </a:r>
            <a:r>
              <a:rPr lang="cs-CZ" sz="3800" b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cs-CZ" sz="3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8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>
              <a:solidFill>
                <a:srgbClr val="00206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54784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4288" y="188640"/>
            <a:ext cx="1532856" cy="648072"/>
          </a:xfrm>
        </p:spPr>
        <p:txBody>
          <a:bodyPr/>
          <a:lstStyle/>
          <a:p>
            <a:pPr algn="ctr"/>
            <a:endParaRPr lang="cs-CZ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8526567"/>
              </p:ext>
            </p:extLst>
          </p:nvPr>
        </p:nvGraphicFramePr>
        <p:xfrm>
          <a:off x="179512" y="620688"/>
          <a:ext cx="878497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52440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62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Nepojmenovaná rodina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911825"/>
          </a:xfrm>
        </p:spPr>
        <p:txBody>
          <a:bodyPr>
            <a:normAutofit lnSpcReduction="10000"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Majoritní část společnosti</a:t>
            </a:r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Vztahy právem opomíjené, byť společností a sociálními dávkami podporované</a:t>
            </a:r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Neupravené majetkové poměry</a:t>
            </a:r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Žádné dědění, chybějící úprava bydlení, práv a povinností</a:t>
            </a:r>
          </a:p>
        </p:txBody>
      </p:sp>
    </p:spTree>
    <p:extLst>
      <p:ext uri="{BB962C8B-B14F-4D97-AF65-F5344CB8AC3E}">
        <p14:creationId xmlns:p14="http://schemas.microsoft.com/office/powerpoint/2010/main" xmlns="" val="12698574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Dopad rodinného práva v NOZ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87888"/>
          </a:xfrm>
        </p:spPr>
        <p:txBody>
          <a:bodyPr/>
          <a:lstStyle/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Část druhá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655 až 975 </a:t>
            </a:r>
            <a:endParaRPr lang="cs-CZ" sz="3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Manželé, rozvedení manželé, rodiče a děti, rodičovství a mateřství, popírání otcovství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 registrované partnery platí jen obecná část, absolutní a relativní majetková práva     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3020</a:t>
            </a:r>
          </a:p>
          <a:p>
            <a:pPr lvl="0"/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Nepojmenované rodiny (druh a družka) – jen nároky nesezdané matky, výjimka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885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lvl="0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Nelze použít: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dědění, vyživovací povinnost, rodinný závod, příspěvek na domácnost, společné jmění manželů, bydlení</a:t>
            </a:r>
            <a:endParaRPr lang="cs-CZ" sz="3200" b="1" dirty="0" smtClean="0">
              <a:solidFill>
                <a:srgbClr val="FF0000"/>
              </a:solidFill>
              <a:latin typeface="+mj-lt"/>
            </a:endParaRPr>
          </a:p>
          <a:p>
            <a:pPr marL="0" lvl="0" indent="0">
              <a:buNone/>
            </a:pPr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156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5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„Bez rodiny se člověk chvěje zimou v nekonečném vesmíru!“</a:t>
            </a:r>
          </a:p>
          <a:p>
            <a:pPr marL="0" indent="0" algn="ctr">
              <a:buNone/>
            </a:pPr>
            <a:endParaRPr lang="cs-CZ" sz="4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André </a:t>
            </a:r>
            <a:r>
              <a:rPr lang="cs-CZ" sz="44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Murois</a:t>
            </a:r>
            <a:endParaRPr lang="cs-CZ" sz="4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192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cs-CZ" sz="4400" b="1" dirty="0" smtClean="0">
                <a:solidFill>
                  <a:srgbClr val="002060"/>
                </a:solidFill>
                <a:latin typeface="+mj-lt"/>
              </a:rPr>
              <a:t>Děkuji za pozornost.</a:t>
            </a:r>
          </a:p>
          <a:p>
            <a:pPr algn="ctr">
              <a:buNone/>
            </a:pPr>
            <a:endParaRPr lang="cs-CZ" sz="4400" b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endParaRPr lang="cs-CZ" sz="4400" b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r>
              <a:rPr lang="cs-CZ" sz="3200" b="1" dirty="0" smtClean="0">
                <a:solidFill>
                  <a:srgbClr val="002060"/>
                </a:solidFill>
                <a:latin typeface="+mj-lt"/>
              </a:rPr>
              <a:t>JUDr. Daniela Kovářová</a:t>
            </a:r>
          </a:p>
          <a:p>
            <a:pPr algn="ctr">
              <a:buNone/>
            </a:pPr>
            <a:endParaRPr lang="cs-CZ" sz="44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23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Nové pojmy 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87888"/>
          </a:xfrm>
        </p:spPr>
        <p:txBody>
          <a:bodyPr/>
          <a:lstStyle/>
          <a:p>
            <a:pPr lvl="0"/>
            <a:r>
              <a:rPr lang="cs-CZ" sz="3200" b="1" dirty="0" err="1" smtClean="0">
                <a:solidFill>
                  <a:srgbClr val="FF0000"/>
                </a:solidFill>
                <a:latin typeface="+mj-lt"/>
              </a:rPr>
              <a:t>Švagrovství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vztah mezi manželem a příbuznými druhého manžela; zanikne-li smrtí manželství, </a:t>
            </a:r>
            <a:r>
              <a:rPr lang="cs-CZ" sz="32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švagrovství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nezaniká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774</a:t>
            </a: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Příbuzenství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vztah 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založený na pokrevním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poutu (může vzniknout i osvojením nebo uměle medicínsky) 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§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771 </a:t>
            </a:r>
            <a:r>
              <a:rPr lang="cs-CZ" sz="3200" b="1" dirty="0" err="1" smtClean="0">
                <a:solidFill>
                  <a:srgbClr val="FF0000"/>
                </a:solidFill>
                <a:latin typeface="+mj-lt"/>
              </a:rPr>
              <a:t>an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r>
              <a:rPr lang="cs-CZ" sz="3200" b="1" dirty="0" err="1" smtClean="0">
                <a:solidFill>
                  <a:srgbClr val="FF0000"/>
                </a:solidFill>
                <a:latin typeface="+mj-lt"/>
              </a:rPr>
              <a:t>Sňatečný</a:t>
            </a:r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 obřad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přetrvává forma církevní       i občanská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Připojované příjmení 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návrat do šesti měsíců po rozvodu</a:t>
            </a:r>
          </a:p>
          <a:p>
            <a:pPr lvl="0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Co je to rodina? </a:t>
            </a:r>
            <a:endParaRPr lang="cs-CZ" sz="3200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742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Rodina podle NOZ</a:t>
            </a:r>
            <a:endParaRPr lang="cs-CZ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0202881"/>
              </p:ext>
            </p:extLst>
          </p:nvPr>
        </p:nvGraphicFramePr>
        <p:xfrm>
          <a:off x="0" y="28636"/>
          <a:ext cx="9144000" cy="6829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4142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§ 690 NOZ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43872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Uspokojování potřeb rodiny</a:t>
            </a:r>
          </a:p>
          <a:p>
            <a:pPr marL="0" indent="0" algn="ctr">
              <a:buNone/>
            </a:pP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 </a:t>
            </a:r>
          </a:p>
          <a:p>
            <a:pPr marL="0" indent="0" algn="ctr">
              <a:buNone/>
            </a:pP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Každý z manželů přispívá na potřeby života rodiny a potřeby rodinné domácnosti podle svých osobních a majetkových poměrů, schopností a možností tak, aby životní úroveň všech členů rodiny byla 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zásadně srovnatelná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 Poskytování majetkových plnění má stejný význam jako osobní péče o rodinu a její členy.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latin typeface="+mj-lt"/>
            </a:endParaRPr>
          </a:p>
          <a:p>
            <a:pPr lvl="0"/>
            <a:endParaRPr lang="cs-CZ" b="1" dirty="0" smtClean="0">
              <a:solidFill>
                <a:srgbClr val="FF0000"/>
              </a:solidFill>
              <a:latin typeface="+mj-lt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1812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5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„Vládni rodině,                  jako bys vařil malou rybku                  – velmi jemně.“</a:t>
            </a:r>
          </a:p>
          <a:p>
            <a:pPr marL="0" indent="0" algn="ctr">
              <a:buNone/>
            </a:pPr>
            <a:endParaRPr lang="cs-CZ" sz="4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Čínské přísloví</a:t>
            </a:r>
          </a:p>
          <a:p>
            <a:pPr marL="0" indent="0" algn="ctr">
              <a:buNone/>
            </a:pPr>
            <a:endParaRPr lang="cs-CZ" sz="2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8248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4565</TotalTime>
  <Words>2954</Words>
  <Application>Microsoft Office PowerPoint</Application>
  <PresentationFormat>Předvádění na obrazovce (4:3)</PresentationFormat>
  <Paragraphs>536</Paragraphs>
  <Slides>51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2" baseType="lpstr">
      <vt:lpstr>Tok</vt:lpstr>
      <vt:lpstr>Rodinné právo  v novém občanském zákoníku  Seminář pro advokáty dne 31. 10. 2013</vt:lpstr>
      <vt:lpstr>O čem bude řeč</vt:lpstr>
      <vt:lpstr>Snímek 3</vt:lpstr>
      <vt:lpstr>Snímek 4</vt:lpstr>
      <vt:lpstr>Dopad rodinného práva v NOZ</vt:lpstr>
      <vt:lpstr>Nové pojmy  </vt:lpstr>
      <vt:lpstr>Rodina podle NOZ</vt:lpstr>
      <vt:lpstr>§ 690 NOZ</vt:lpstr>
      <vt:lpstr>Snímek 9</vt:lpstr>
      <vt:lpstr>Vznik manželství</vt:lpstr>
      <vt:lpstr>Manželské povinnosti</vt:lpstr>
      <vt:lpstr>Nová práva a povinnosti</vt:lpstr>
      <vt:lpstr>Uspokojování potřeb rodiny</vt:lpstr>
      <vt:lpstr>Rozvod</vt:lpstr>
      <vt:lpstr>Nový civilní proces </vt:lpstr>
      <vt:lpstr>Řízení o rozvod manželství</vt:lpstr>
      <vt:lpstr>Nezletilé dítě - práva</vt:lpstr>
      <vt:lpstr>Nezletilé dítě - povinnosti</vt:lpstr>
      <vt:lpstr>Rodičovské povinnosti</vt:lpstr>
      <vt:lpstr>Řízení ve věcech dětí</vt:lpstr>
      <vt:lpstr>Druhy výživného</vt:lpstr>
      <vt:lpstr>Výživné mezi členy rodiny </vt:lpstr>
      <vt:lpstr>Výživné mezi rozvedenými </vt:lpstr>
      <vt:lpstr>Výživné na nezletilé dítě</vt:lpstr>
      <vt:lpstr>Právo na zaopatření</vt:lpstr>
      <vt:lpstr>Styk s dítětem</vt:lpstr>
      <vt:lpstr>Majetek dítěte</vt:lpstr>
      <vt:lpstr>Svěřenský fond</vt:lpstr>
      <vt:lpstr>Výkon rozhodnutí v ZZŘS</vt:lpstr>
      <vt:lpstr>Mediace</vt:lpstr>
      <vt:lpstr>Určení rodičovství</vt:lpstr>
      <vt:lpstr>Popření otcovství</vt:lpstr>
      <vt:lpstr>Osvojení</vt:lpstr>
      <vt:lpstr>Snímek 34</vt:lpstr>
      <vt:lpstr>Osvojení zletilého</vt:lpstr>
      <vt:lpstr>Manželské majetkové právo</vt:lpstr>
      <vt:lpstr>Hospodaření rodinného závodu</vt:lpstr>
      <vt:lpstr>Manželské majetkové právo</vt:lpstr>
      <vt:lpstr>Dluhy v manželství</vt:lpstr>
      <vt:lpstr>Exekuce proti SJM</vt:lpstr>
      <vt:lpstr>Vypořádání SJM</vt:lpstr>
      <vt:lpstr>Bydlení manželů</vt:lpstr>
      <vt:lpstr>Domácí násilí</vt:lpstr>
      <vt:lpstr>Soudní ochrana</vt:lpstr>
      <vt:lpstr>Bydlení po rozvodu 1</vt:lpstr>
      <vt:lpstr>Bydlení po rozvodu 2</vt:lpstr>
      <vt:lpstr>Bydlení po smrti manžela</vt:lpstr>
      <vt:lpstr>Snímek 48</vt:lpstr>
      <vt:lpstr>Nepojmenovaná rodina </vt:lpstr>
      <vt:lpstr>Snímek 50</vt:lpstr>
      <vt:lpstr>Snímek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chcete být?</dc:title>
  <dc:creator>Daniela Kovářová</dc:creator>
  <cp:lastModifiedBy>knizova</cp:lastModifiedBy>
  <cp:revision>301</cp:revision>
  <cp:lastPrinted>2013-10-29T17:58:15Z</cp:lastPrinted>
  <dcterms:created xsi:type="dcterms:W3CDTF">2010-11-12T22:42:29Z</dcterms:created>
  <dcterms:modified xsi:type="dcterms:W3CDTF">2013-11-05T07:41:13Z</dcterms:modified>
</cp:coreProperties>
</file>