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EF51E-4218-4560-A4D7-EA24936DDFD6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3A304-FA60-4D0C-A94A-D34D41FC318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3A304-FA60-4D0C-A94A-D34D41FC3188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35E2-1F69-4A74-9E80-784E76F407F8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E835-63AC-4453-A112-F9B93C8970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35E2-1F69-4A74-9E80-784E76F407F8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E835-63AC-4453-A112-F9B93C8970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35E2-1F69-4A74-9E80-784E76F407F8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E835-63AC-4453-A112-F9B93C8970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35E2-1F69-4A74-9E80-784E76F407F8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E835-63AC-4453-A112-F9B93C8970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35E2-1F69-4A74-9E80-784E76F407F8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E835-63AC-4453-A112-F9B93C8970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35E2-1F69-4A74-9E80-784E76F407F8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E835-63AC-4453-A112-F9B93C8970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35E2-1F69-4A74-9E80-784E76F407F8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E835-63AC-4453-A112-F9B93C8970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35E2-1F69-4A74-9E80-784E76F407F8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E835-63AC-4453-A112-F9B93C8970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35E2-1F69-4A74-9E80-784E76F407F8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E835-63AC-4453-A112-F9B93C8970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35E2-1F69-4A74-9E80-784E76F407F8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E835-63AC-4453-A112-F9B93C8970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35E2-1F69-4A74-9E80-784E76F407F8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DE835-63AC-4453-A112-F9B93C8970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F35E2-1F69-4A74-9E80-784E76F407F8}" type="datetimeFigureOut">
              <a:rPr lang="cs-CZ" smtClean="0"/>
              <a:pPr/>
              <a:t>28.1.2014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DE835-63AC-4453-A112-F9B93C8970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Smlouva o dílo</a:t>
            </a:r>
            <a:endParaRPr lang="cs-CZ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cs-CZ" sz="2400" dirty="0" smtClean="0">
                <a:solidFill>
                  <a:srgbClr val="002060"/>
                </a:solidFill>
              </a:rPr>
              <a:t>		      § 2586 – 2635</a:t>
            </a:r>
          </a:p>
          <a:p>
            <a:pPr algn="l"/>
            <a:endParaRPr lang="cs-CZ" sz="2400" dirty="0" smtClean="0">
              <a:solidFill>
                <a:srgbClr val="002060"/>
              </a:solidFill>
            </a:endParaRPr>
          </a:p>
          <a:p>
            <a:pPr algn="l"/>
            <a:r>
              <a:rPr lang="cs-CZ" sz="2400" dirty="0" smtClean="0">
                <a:solidFill>
                  <a:srgbClr val="002060"/>
                </a:solidFill>
              </a:rPr>
              <a:t>Za základ nové úpravy vzata úprava obchodního zákoníku s přihlédnutím k některým zahraničním úpravám, resp. bývalého zákoníku mezinárodního obchodu </a:t>
            </a:r>
            <a:endParaRPr lang="cs-CZ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Úprava smlouvy o dílo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- obecná ustanovení</a:t>
            </a:r>
          </a:p>
          <a:p>
            <a:r>
              <a:rPr lang="cs-CZ" dirty="0" smtClean="0"/>
              <a:t>- určení ceny podle rozpočtu</a:t>
            </a:r>
          </a:p>
          <a:p>
            <a:r>
              <a:rPr lang="cs-CZ" dirty="0" smtClean="0"/>
              <a:t>- stavba jako předmět díla</a:t>
            </a:r>
          </a:p>
          <a:p>
            <a:r>
              <a:rPr lang="cs-CZ" dirty="0" smtClean="0"/>
              <a:t>- dílo s nehmotným výsledkem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Zvláštní osobní schopnosti zhotovitele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Zásadně – osobní provedení díla nebo pod osobním vedením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To neplatí, není-li provedení díla vázáno na osobní vlastnosti zhotovitele, nebo vzhledem k povaze díla není zapotřebí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Zvláštní osobní schopnosti zhotovitele – ztrátou způsobilosti zhotovitele nebo jeho smrtí závazek zaniká (pokud nemůže dílo úspěšně provést jeho právní nástupce)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Smrt objednatele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Sama o sobě závazek neruší, ledaže se tím splnění závazku stane nemožným nebo zbytečným (např. zhotovení zubní náhrady)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Způsob provádění díla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Doba plnění – není podstatnou náležitostí smlouvy</a:t>
            </a:r>
          </a:p>
          <a:p>
            <a:r>
              <a:rPr lang="cs-CZ" dirty="0" smtClean="0"/>
              <a:t>Pokud není ujednána – doba přiměřená povaze díla</a:t>
            </a:r>
          </a:p>
          <a:p>
            <a:r>
              <a:rPr lang="cs-CZ" dirty="0" smtClean="0"/>
              <a:t>Má se za to (tudíž domněnka vyvratitelná), že je čas plnění sjednán ve prospěch zhotovitele </a:t>
            </a:r>
          </a:p>
          <a:p>
            <a:r>
              <a:rPr lang="cs-CZ" dirty="0" smtClean="0"/>
              <a:t>- § 1962 (objednatel nemůže předčasně požadovat plnění, zhotovitel může předčasně splnit) 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Způsob provádění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- potřebná péče zhotovitele</a:t>
            </a:r>
          </a:p>
          <a:p>
            <a:r>
              <a:rPr lang="cs-CZ" dirty="0" smtClean="0"/>
              <a:t>- potřebná součinnost objednatele (náhradní plnění na účet objednatele, odstoupení od smlouvy)</a:t>
            </a:r>
          </a:p>
          <a:p>
            <a:r>
              <a:rPr lang="cs-CZ" dirty="0" smtClean="0"/>
              <a:t>- zhotovitel postupuje samostatně – příkazy objednatele je vázán, jen bylo-li to smluveno nebo plyne-li to ze zvyklostí</a:t>
            </a:r>
          </a:p>
          <a:p>
            <a:r>
              <a:rPr lang="cs-CZ" dirty="0" smtClean="0"/>
              <a:t>- právo objednatel kontrolovat provádění díla – právo odstoupit od smlouvy vedl-li by postup zhotovitele nepochybně k podstatnému porušení smlouvy (přiměřená doba k nápravě) 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Způsob provádění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- nevhodná povaha věcí předaných objednatelem, resp. nevhodná povaha příkazu objednatele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Věci k provedení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- § 2596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Opatří-li zhotovitel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věc</a:t>
            </a:r>
            <a:r>
              <a:rPr lang="cs-CZ" dirty="0" smtClean="0"/>
              <a:t> zpracovanou při provádění díla, má stran této věci, pokud se stala součástí díla, </a:t>
            </a:r>
            <a:r>
              <a:rPr lang="cs-CZ" dirty="0" smtClean="0">
                <a:solidFill>
                  <a:schemeClr val="accent1"/>
                </a:solidFill>
              </a:rPr>
              <a:t>postavení prodávajícího</a:t>
            </a:r>
            <a:r>
              <a:rPr lang="cs-CZ" dirty="0" smtClean="0"/>
              <a:t>. </a:t>
            </a:r>
            <a:r>
              <a:rPr lang="cs-CZ" dirty="0" smtClean="0">
                <a:solidFill>
                  <a:schemeClr val="accent6"/>
                </a:solidFill>
              </a:rPr>
              <a:t>Má se za to</a:t>
            </a:r>
            <a:r>
              <a:rPr lang="cs-CZ" dirty="0" smtClean="0"/>
              <a:t>, že </a:t>
            </a:r>
            <a:r>
              <a:rPr lang="cs-CZ" dirty="0" smtClean="0">
                <a:solidFill>
                  <a:schemeClr val="accent4"/>
                </a:solidFill>
              </a:rPr>
              <a:t>kupní cena je zahrnuta v ceně díla</a:t>
            </a:r>
            <a:r>
              <a:rPr lang="cs-CZ" dirty="0" smtClean="0"/>
              <a:t>.</a:t>
            </a:r>
          </a:p>
          <a:p>
            <a:r>
              <a:rPr lang="cs-CZ" dirty="0" smtClean="0"/>
              <a:t>- § 2597 odst. 1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Má-li objednatel opatřit věc k provedení díla</a:t>
            </a:r>
            <a:r>
              <a:rPr lang="cs-CZ" dirty="0" smtClean="0"/>
              <a:t>, předá ji zhotoviteli v dohodnuté době, jinak bez zbytečného odkladu po uzavření smlouvy. </a:t>
            </a:r>
            <a:r>
              <a:rPr lang="cs-CZ" dirty="0" smtClean="0">
                <a:solidFill>
                  <a:schemeClr val="accent6"/>
                </a:solidFill>
              </a:rPr>
              <a:t>Má se za to</a:t>
            </a:r>
            <a:r>
              <a:rPr lang="cs-CZ" dirty="0" smtClean="0"/>
              <a:t>, že se </a:t>
            </a:r>
            <a:r>
              <a:rPr lang="cs-CZ" dirty="0" smtClean="0">
                <a:solidFill>
                  <a:schemeClr val="accent4"/>
                </a:solidFill>
              </a:rPr>
              <a:t>cena díla o cenu této věci nesnižuje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Provedení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§ 2604</a:t>
            </a:r>
          </a:p>
          <a:p>
            <a:r>
              <a:rPr lang="cs-CZ" dirty="0" smtClean="0"/>
              <a:t>Dílo je </a:t>
            </a:r>
            <a:r>
              <a:rPr lang="cs-CZ" dirty="0" smtClean="0">
                <a:solidFill>
                  <a:schemeClr val="accent1"/>
                </a:solidFill>
              </a:rPr>
              <a:t>provedeno</a:t>
            </a:r>
            <a:r>
              <a:rPr lang="cs-CZ" dirty="0" smtClean="0"/>
              <a:t>, je-li </a:t>
            </a:r>
            <a:r>
              <a:rPr lang="cs-CZ" dirty="0" smtClean="0">
                <a:solidFill>
                  <a:srgbClr val="FF0000"/>
                </a:solidFill>
              </a:rPr>
              <a:t>dokončeno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92D050"/>
                </a:solidFill>
              </a:rPr>
              <a:t>předáno</a:t>
            </a:r>
            <a:r>
              <a:rPr lang="cs-CZ" dirty="0" smtClean="0"/>
              <a:t>.</a:t>
            </a:r>
          </a:p>
          <a:p>
            <a:r>
              <a:rPr lang="cs-CZ" dirty="0" smtClean="0"/>
              <a:t>§ 2605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Dílo je dokončeno, je-li předvedena jeho způsobilost sloužit svému účelu.</a:t>
            </a:r>
            <a:r>
              <a:rPr lang="cs-CZ" dirty="0" smtClean="0"/>
              <a:t> Objednatel </a:t>
            </a:r>
            <a:r>
              <a:rPr lang="cs-CZ" dirty="0" smtClean="0">
                <a:solidFill>
                  <a:srgbClr val="92D050"/>
                </a:solidFill>
              </a:rPr>
              <a:t>převezme</a:t>
            </a:r>
            <a:r>
              <a:rPr lang="cs-CZ" dirty="0" smtClean="0"/>
              <a:t> dokončené dílo </a:t>
            </a:r>
            <a:r>
              <a:rPr lang="cs-CZ" dirty="0" smtClean="0">
                <a:solidFill>
                  <a:srgbClr val="92D050"/>
                </a:solidFill>
              </a:rPr>
              <a:t>s výhradami nebo bez výhrad</a:t>
            </a:r>
            <a:r>
              <a:rPr lang="cs-CZ" dirty="0" smtClean="0"/>
              <a:t>. </a:t>
            </a:r>
          </a:p>
          <a:p>
            <a:r>
              <a:rPr lang="cs-CZ" dirty="0" smtClean="0"/>
              <a:t>Převezme-li objednatel dokončené dílo </a:t>
            </a:r>
            <a:r>
              <a:rPr lang="cs-CZ" dirty="0" smtClean="0">
                <a:solidFill>
                  <a:srgbClr val="92D050"/>
                </a:solidFill>
              </a:rPr>
              <a:t>bez výhrad</a:t>
            </a:r>
            <a:r>
              <a:rPr lang="cs-CZ" dirty="0" smtClean="0"/>
              <a:t>, nepřizná mu soud právo ze </a:t>
            </a:r>
            <a:r>
              <a:rPr lang="cs-CZ" dirty="0" smtClean="0">
                <a:solidFill>
                  <a:srgbClr val="FF0000"/>
                </a:solidFill>
              </a:rPr>
              <a:t>zjevné vady díla</a:t>
            </a:r>
            <a:r>
              <a:rPr lang="cs-CZ" dirty="0" smtClean="0"/>
              <a:t>, namítne-li zhotovitel, že právo nebylo uplatněno včas.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Provedení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§ 2606</a:t>
            </a:r>
          </a:p>
          <a:p>
            <a:r>
              <a:rPr lang="cs-CZ" dirty="0" smtClean="0"/>
              <a:t>Provádí-li se dílo postupně a lze-li jednotlivé stupně odlišit, může být </a:t>
            </a:r>
            <a:r>
              <a:rPr lang="cs-CZ" dirty="0" smtClean="0">
                <a:solidFill>
                  <a:srgbClr val="92D050"/>
                </a:solidFill>
              </a:rPr>
              <a:t>předáno a převzato po částech</a:t>
            </a:r>
            <a:r>
              <a:rPr lang="cs-CZ" dirty="0" smtClean="0"/>
              <a:t>.</a:t>
            </a:r>
          </a:p>
          <a:p>
            <a:r>
              <a:rPr lang="cs-CZ" dirty="0" smtClean="0"/>
              <a:t>§ 2608 odst. 2</a:t>
            </a:r>
          </a:p>
          <a:p>
            <a:r>
              <a:rPr lang="cs-CZ" dirty="0" smtClean="0"/>
              <a:t>Převzetím věci nabývá objednatel vlastnické právo k věci a přechází na něho nebezpečí škody na věci, nestalo –li se tak již dříve (§ 2599 - § 2603)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Svépomocný prodej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§ 2609</a:t>
            </a:r>
          </a:p>
          <a:p>
            <a:r>
              <a:rPr lang="cs-CZ" dirty="0" smtClean="0"/>
              <a:t>1) Je-li předmětem díla věc, může ji zhotovitel na účet objednatele vhodným způsobem prodat, nepřevezme-li objednatel věc bez zbytečného odkladu poté, co dílo mělo být dokončeno; bylo-li dokončeno později, pak bez zbytečného odkladu po vyrozumění o dokončení díla. Nebrání-li tomu povaha věci, zhotovitel </a:t>
            </a:r>
            <a:r>
              <a:rPr lang="cs-CZ" dirty="0" smtClean="0">
                <a:solidFill>
                  <a:srgbClr val="92D050"/>
                </a:solidFill>
              </a:rPr>
              <a:t>vyrozumí</a:t>
            </a:r>
            <a:r>
              <a:rPr lang="cs-CZ" dirty="0" smtClean="0"/>
              <a:t> objednatele o zamýšleném prodeji a stanoví mu náhradní lhůtu k převzetí věci, avšak ne kratší než jeden měsíc.</a:t>
            </a:r>
          </a:p>
          <a:p>
            <a:endParaRPr lang="cs-CZ" dirty="0" smtClean="0"/>
          </a:p>
          <a:p>
            <a:r>
              <a:rPr lang="cs-CZ" dirty="0" smtClean="0"/>
              <a:t>2) Nehlásí-li se neznámý nebo nesnadno dosažitelný objednatel o dílo po dobu delší než šest měsíců, popřípadě brání-li tomu povaha věci, nehlásí-li se objednatel o věc po dobu přiměřenou její povaze, může zhotovitel věc na jeho účet prodat </a:t>
            </a:r>
            <a:r>
              <a:rPr lang="cs-CZ" dirty="0" smtClean="0">
                <a:solidFill>
                  <a:srgbClr val="92D050"/>
                </a:solidFill>
              </a:rPr>
              <a:t>i bez vyrozumění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Základní ustanovení - § 2586 odst. 1</a:t>
            </a:r>
          </a:p>
          <a:p>
            <a:endParaRPr lang="cs-CZ" dirty="0"/>
          </a:p>
          <a:p>
            <a:r>
              <a:rPr lang="cs-CZ" dirty="0" smtClean="0"/>
              <a:t>Smlouvou o dílo se zhotovitel zavazuje provést na svůj náklad a nebezpečí pro objednatele dílo a objednatel se zavazuje dílo převzít a zaplatit cenu.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Cena za 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§ 2610</a:t>
            </a:r>
          </a:p>
          <a:p>
            <a:r>
              <a:rPr lang="cs-CZ" dirty="0" smtClean="0"/>
              <a:t>Právo na zaplacení ceny díla – provedením díla</a:t>
            </a:r>
          </a:p>
          <a:p>
            <a:pPr>
              <a:buNone/>
            </a:pPr>
            <a:r>
              <a:rPr lang="cs-CZ" dirty="0" smtClean="0"/>
              <a:t>    Je-li dílo přejímáno po částech – za každou část</a:t>
            </a:r>
          </a:p>
          <a:p>
            <a:pPr>
              <a:buNone/>
            </a:pPr>
            <a:r>
              <a:rPr lang="cs-CZ" dirty="0" smtClean="0"/>
              <a:t>    § 2612</a:t>
            </a:r>
          </a:p>
          <a:p>
            <a:r>
              <a:rPr lang="cs-CZ" dirty="0" smtClean="0"/>
              <a:t>Cena určená odhadem – zjistí-li zhotovitel po uzavření smlouvy, že cenu určenou odhadem bude třeba podstatně překročit, oznámí to objednateli bez zbytečného odkladu s odůvodněným určením nové ceny; neučiní-li to bez zbytečného odkladu poté, co potřebu zvýšení ceny zjistil, anebo zjistit měl a mohl, nemá právo na zaplacení rozdílu v ceně.</a:t>
            </a:r>
          </a:p>
          <a:p>
            <a:r>
              <a:rPr lang="cs-CZ" dirty="0" smtClean="0"/>
              <a:t>Objednatel může od smlouvy odstoupit; poměrnou část původně určené ceny zhotoviteli zaplatí, má-li z částečného plnění zhotovitele prospěch. Neodstoupí-li objednatel od smlouvy bez zbytečného odkladu po doručení oznámení o vyšší ceně, platí, že se zvýšením ceny souhlasí.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Vady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§ 2615 odst. 1</a:t>
            </a:r>
          </a:p>
          <a:p>
            <a:r>
              <a:rPr lang="cs-CZ" dirty="0" smtClean="0"/>
              <a:t>Dílo má vadu, neodpovídá-li smlouvě.</a:t>
            </a:r>
          </a:p>
          <a:p>
            <a:endParaRPr lang="cs-CZ" dirty="0" smtClean="0"/>
          </a:p>
          <a:p>
            <a:r>
              <a:rPr lang="cs-CZ" dirty="0" smtClean="0"/>
              <a:t>§ 2615 odst. 2</a:t>
            </a:r>
          </a:p>
          <a:p>
            <a:r>
              <a:rPr lang="cs-CZ" dirty="0" smtClean="0"/>
              <a:t>O právech objednatele z vadného plnění platí obdobně ustanovení o kupní smlouvě. Objednatel však není oprávněn požadovat provedení náhradního díla, jestliže předmět díla vzhledem k jeho povaze nelze vrátit nebo předat zhotoviteli.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Kupní smlouva</a:t>
            </a:r>
          </a:p>
          <a:p>
            <a:r>
              <a:rPr lang="cs-CZ" dirty="0" smtClean="0"/>
              <a:t>- § 2099 a </a:t>
            </a:r>
            <a:r>
              <a:rPr lang="cs-CZ" dirty="0" err="1" smtClean="0"/>
              <a:t>násl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§ 2106 </a:t>
            </a:r>
          </a:p>
          <a:p>
            <a:r>
              <a:rPr lang="cs-CZ" dirty="0" smtClean="0"/>
              <a:t>- vadné plnění je podstatným porušením smlouvy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Podstatné porušení smlouvy - § 2002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Takové porušení povinnosti, o němž strana porušující smlouvu již při uzavření smlouvy věděla nebo musela vědět, že by druhá strana smlouvu neuzavřela, pokud by toto porušení předvídala.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Kupující (objednatel) má právo 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a) na odstranění vady dodáním nové věci bez vady nebo dodáním chybějící věci,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b) na odstranění vady opravou věci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c) na přiměřenou slevu, nebo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d) odstoupit od smlouvy.</a:t>
            </a:r>
          </a:p>
          <a:p>
            <a:endParaRPr lang="cs-CZ" dirty="0" smtClean="0">
              <a:solidFill>
                <a:srgbClr val="00B0F0"/>
              </a:solidFill>
            </a:endParaRPr>
          </a:p>
          <a:p>
            <a:endParaRPr lang="cs-CZ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2107</a:t>
            </a:r>
          </a:p>
          <a:p>
            <a:r>
              <a:rPr lang="cs-CZ" dirty="0" smtClean="0"/>
              <a:t>Vadné plnění je nepodstatným porušením smlouvy:</a:t>
            </a:r>
          </a:p>
          <a:p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solidFill>
                  <a:srgbClr val="00B0F0"/>
                </a:solidFill>
              </a:rPr>
              <a:t>právo na odstranění vady,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00B0F0"/>
                </a:solidFill>
              </a:rPr>
              <a:t>na přiměřenou slevu. </a:t>
            </a:r>
            <a:endParaRPr lang="cs-CZ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dirty="0" smtClean="0"/>
              <a:t>§ 2617</a:t>
            </a:r>
          </a:p>
          <a:p>
            <a:r>
              <a:rPr lang="cs-CZ" dirty="0" smtClean="0"/>
              <a:t>Má-li dílo při předání vadu, zakládá to povinnost zhotovitele z vadného plnění; přechází-li však nebezpečí škody na objednatele až později, rozhoduje doba tohoto přechodu. Po této době má objednatel práva z vadného plnění, způsobil-li vadu zhotovitel porušením povinnosti.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Např. nesprávný návod, obal apod.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2618</a:t>
            </a:r>
          </a:p>
          <a:p>
            <a:r>
              <a:rPr lang="cs-CZ" dirty="0" smtClean="0"/>
              <a:t>Soud nepřizná objednateli právo z vadného plnění, neoznámil-li objednatel vady díla bez zbytečného odkladu poté, kdy je zjistil nebo při náležité pozornosti zjistit měl, nejpozději však do dvou let od předání díla, a namítne-li zhotovitel, že právo bylo uplatněno opožděně.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§ 2619</a:t>
            </a:r>
          </a:p>
          <a:p>
            <a:r>
              <a:rPr lang="cs-CZ" dirty="0" smtClean="0"/>
              <a:t>Dal-li zhotovitel za jakost díla záruku, použijí se obdobně ustanovení o kupní smlouvě.</a:t>
            </a:r>
          </a:p>
          <a:p>
            <a:r>
              <a:rPr lang="cs-CZ" dirty="0" smtClean="0"/>
              <a:t>Záruční doba týkající se díla počíná běžet předáním díla.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>
                <a:solidFill>
                  <a:srgbClr val="00B0F0"/>
                </a:solidFill>
              </a:rPr>
              <a:t>Kupní smlouva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§ 2113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Zárukou za jakost se prodávající zavazuje, že věc bude po určitou dobu způsobilá k použití pro obvyklý účel nebo že si zachová obvyklé vlastnosti. Tyto účinky má i uvedení záruční doby nebo doby použitelnosti věci na obalu nebo v reklamě. Záruka může být poskytnuta i na jednotlivou součást věci.</a:t>
            </a:r>
            <a:endParaRPr lang="cs-CZ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§ 2114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Určují-li smlouva a prohlášení o záruce různé záruční doby, platí doba z nich nejdelší. Ujednají-li však strany jinou záruční dobu, než jaká je vyznačena na obalu jako doba použitelnosti, má přednost ujednání stran.</a:t>
            </a:r>
            <a:endParaRPr lang="cs-CZ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Stavba jako předmět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Není-li dále stanoveno jinak, použijí se na smlouvu o úpravě nemovité věci a na smlouvu o zhotovení, opravě nebo úpravě stavby ustanovení prvního oddílu tohoto dílu.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Pojem stavby – věc v právním smyslu – výsledek určité stavební činnosti, který je způsobilý být předmětem občanskoprávních vztahů Pojem stavby nelze vykládat podle stavebních předpisů.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Rozsudek Nejvyššího soudu ze dne 26. 8. 2003, </a:t>
            </a:r>
            <a:r>
              <a:rPr lang="cs-CZ" dirty="0" err="1" smtClean="0">
                <a:solidFill>
                  <a:srgbClr val="FF0000"/>
                </a:solidFill>
              </a:rPr>
              <a:t>sp</a:t>
            </a:r>
            <a:r>
              <a:rPr lang="cs-CZ" dirty="0" smtClean="0">
                <a:solidFill>
                  <a:srgbClr val="FF0000"/>
                </a:solidFill>
              </a:rPr>
              <a:t>. zn. 22 </a:t>
            </a:r>
            <a:r>
              <a:rPr lang="cs-CZ" dirty="0" err="1" smtClean="0">
                <a:solidFill>
                  <a:srgbClr val="FF0000"/>
                </a:solidFill>
              </a:rPr>
              <a:t>Cdo</a:t>
            </a:r>
            <a:r>
              <a:rPr lang="cs-CZ" dirty="0" smtClean="0">
                <a:solidFill>
                  <a:srgbClr val="FF0000"/>
                </a:solidFill>
              </a:rPr>
              <a:t> 1221/2002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Pojmové znaky smlouvy o 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- nezávislá práce</a:t>
            </a:r>
          </a:p>
          <a:p>
            <a:r>
              <a:rPr lang="cs-CZ" dirty="0" smtClean="0"/>
              <a:t>- samostatnost zhotovitele</a:t>
            </a:r>
          </a:p>
          <a:p>
            <a:r>
              <a:rPr lang="cs-CZ" dirty="0" smtClean="0"/>
              <a:t>- zhotovitel dílo pořizuje na svůj náklad a na vlastní nebezpečí</a:t>
            </a:r>
          </a:p>
          <a:p>
            <a:r>
              <a:rPr lang="cs-CZ" dirty="0" smtClean="0"/>
              <a:t>- výsledek : provedení díla</a:t>
            </a:r>
          </a:p>
          <a:p>
            <a:r>
              <a:rPr lang="cs-CZ" dirty="0" smtClean="0"/>
              <a:t>- úplata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Podle důvodové zprávy je dílo pojato jako činnost (práce), přičemž práce jako plnění smlouvy o dílo se od práce poskytované zaměstnancem na základě pracovní smlouvy liší zejména tím, že podle smlouvy o dílo vykonává zhotovitel činnost samostatně, podle vlastního rozvrhu, s vlastními prostředky a na vlastní riziko, nepodléhaje ani soustavnému dozoru, ani řízení objednatele.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Nebezpečí škody</a:t>
            </a:r>
          </a:p>
          <a:p>
            <a:r>
              <a:rPr lang="cs-CZ" dirty="0" smtClean="0"/>
              <a:t>§ 2624</a:t>
            </a:r>
          </a:p>
          <a:p>
            <a:r>
              <a:rPr lang="cs-CZ" dirty="0" smtClean="0"/>
              <a:t>Zhotovuje-li se objednateli stavba na objednávku, nese zhotovitel nebezpečí škody nebo zničení stavby až do jejího předání, ledaže by ke škodě došlo i jinak.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Právo na vyúčtování</a:t>
            </a:r>
          </a:p>
          <a:p>
            <a:r>
              <a:rPr lang="cs-CZ" dirty="0" smtClean="0"/>
              <a:t>§ 2625</a:t>
            </a:r>
          </a:p>
          <a:p>
            <a:r>
              <a:rPr lang="cs-CZ" dirty="0" smtClean="0"/>
              <a:t>Je-li cena díla určena s odkazem na skutečný rozsah práce a její hodnotu nebo na hodnotu použitých věcí a výši dalších nákladů, vyúčtuje zhotovitel na žádost objednatele dosavadní postup prací, jakož i dosud vynaložené náklady.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Kontrola provádění díla</a:t>
            </a:r>
          </a:p>
          <a:p>
            <a:r>
              <a:rPr lang="cs-CZ" dirty="0" smtClean="0"/>
              <a:t>§ 2636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Skryté překážky</a:t>
            </a:r>
          </a:p>
          <a:p>
            <a:r>
              <a:rPr lang="cs-CZ" dirty="0" smtClean="0"/>
              <a:t>§ 2627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Převzetí stavby</a:t>
            </a:r>
          </a:p>
          <a:p>
            <a:r>
              <a:rPr lang="cs-CZ" dirty="0" smtClean="0"/>
              <a:t>§ 2628</a:t>
            </a:r>
          </a:p>
          <a:p>
            <a:r>
              <a:rPr lang="cs-CZ" dirty="0" smtClean="0"/>
              <a:t>Objednatel nemá právo odmítnout převzetí stavby pro ojedinělé drobné vady, které samy o sobě ani ve spojení s jinými nebrání užívání stavby funkčně nebo esteticky, ani její užívání podstatným způsobem neomezují.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Vady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§ 2629</a:t>
            </a:r>
          </a:p>
          <a:p>
            <a:r>
              <a:rPr lang="cs-CZ" dirty="0" smtClean="0"/>
              <a:t>1) Soud nepřizná právo ze skryté vady, které objednatel neoznámil bez zbytečného odkladu poté, co ji mohl při dostatečné péči zjistit, nejpozději však do pěti let od převzetí stavby, namítne-li druhá strana, že právo nebylo uplatněno včas. Totéž platí o skryté vadě projektové dokumentace a o jiných obdobných plněních.</a:t>
            </a:r>
          </a:p>
          <a:p>
            <a:r>
              <a:rPr lang="cs-CZ" dirty="0" smtClean="0"/>
              <a:t>2) Prováděcí právní předpis může v odůvodněných případech stanovit zkrácení doby uvedené v odstavci 1 pro některé části stavby až na dva roky. </a:t>
            </a:r>
            <a:r>
              <a:rPr lang="cs-CZ" dirty="0" smtClean="0">
                <a:solidFill>
                  <a:srgbClr val="FF0000"/>
                </a:solidFill>
              </a:rPr>
              <a:t>Ujednají-li strany zkrácení této doby, nepřihlíží se k tomu, je-li objednatel slabší stranou. 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cs-CZ" dirty="0" smtClean="0"/>
              <a:t>§ 2630</a:t>
            </a:r>
          </a:p>
          <a:p>
            <a:r>
              <a:rPr lang="cs-CZ" dirty="0" smtClean="0"/>
              <a:t>Bylo-li plněno vadně, je vzhledem k tomu, co sám dodal, zavázán se zhotovitelem společně a nerozdílně</a:t>
            </a:r>
          </a:p>
          <a:p>
            <a:r>
              <a:rPr lang="cs-CZ" dirty="0" smtClean="0"/>
              <a:t>a) poddodavatel zhotovitele, ledaže prokáže, že vadu způsobilo jen rozhodnutí  zhotovitele nebo toho, kdo nad stavbou vykonával dozor,</a:t>
            </a:r>
          </a:p>
          <a:p>
            <a:r>
              <a:rPr lang="cs-CZ" dirty="0" smtClean="0"/>
              <a:t>b) kdo dodal stavební dokumentaci, ledaže prokáže, že vadu nezpůsobila chyba ve stavební dokumentaci, a </a:t>
            </a:r>
          </a:p>
          <a:p>
            <a:r>
              <a:rPr lang="cs-CZ" dirty="0" smtClean="0"/>
              <a:t>c) kdo prováděl dozor nad stavbou, ledaže prokáže, že vadu stavby nezpůsobilo selhání dozoru.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Zhotovitel se zprostí povinnosti z vady stavby, prokáže-li, že vadu způsobila jen chyba ve stavební dokumentaci dodané osobou, kterou si objednatel zvolil, nebo jen selhání dozoru nad stavbou vykonávaného osobou, kterou si objednatel zvolil.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Dílo s nehmotným výsledkem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§ 2631</a:t>
            </a:r>
          </a:p>
          <a:p>
            <a:r>
              <a:rPr lang="cs-CZ" dirty="0" smtClean="0"/>
              <a:t>Spočívá-li dílo v jiném výsledku činnosti,než je zhotovení věci nebo údržba, oprava či úprava věci, postupuje zhotovitel při této činnosti, jak bylo ujednáno a s odbornou péčí tak, aby dosáhl výsledku činnosti určeného ve smlouvě. </a:t>
            </a:r>
            <a:r>
              <a:rPr lang="cs-CZ" dirty="0" smtClean="0">
                <a:solidFill>
                  <a:srgbClr val="FF0000"/>
                </a:solidFill>
              </a:rPr>
              <a:t>Např. počítačový program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Dílo s nehmotným výsledkem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§ 2632</a:t>
            </a:r>
          </a:p>
          <a:p>
            <a:r>
              <a:rPr lang="cs-CZ" dirty="0" smtClean="0"/>
              <a:t>Není-li předmětem díla hmotná věc, odevzdá zhotovitel výsledek své činnosti objednateli. Dílo s nehmotným výsledkem se považuje za předané, je-li dokončeno a zhotovitel umožní objednateli jeho užití.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dirty="0" smtClean="0"/>
              <a:t>Samostatnost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§ 2592</a:t>
            </a:r>
          </a:p>
          <a:p>
            <a:r>
              <a:rPr lang="cs-CZ" sz="2400" dirty="0" smtClean="0"/>
              <a:t>Zhotovitel postupuje při provádění díla samostatně. </a:t>
            </a:r>
            <a:r>
              <a:rPr lang="cs-CZ" sz="2400" dirty="0" smtClean="0">
                <a:solidFill>
                  <a:srgbClr val="92D050"/>
                </a:solidFill>
              </a:rPr>
              <a:t>Příkazy objednatele</a:t>
            </a:r>
            <a:r>
              <a:rPr lang="cs-CZ" sz="2400" dirty="0" smtClean="0"/>
              <a:t> ohledně způsobu provádění díla je zhotovitel vázán, jen </a:t>
            </a:r>
            <a:r>
              <a:rPr lang="cs-CZ" sz="2400" dirty="0" smtClean="0">
                <a:solidFill>
                  <a:srgbClr val="FF0000"/>
                </a:solidFill>
              </a:rPr>
              <a:t>plyne-li to ze zvyklostí</a:t>
            </a:r>
            <a:r>
              <a:rPr lang="cs-CZ" sz="2400" dirty="0" smtClean="0"/>
              <a:t>, anebo </a:t>
            </a:r>
            <a:r>
              <a:rPr lang="cs-CZ" sz="2400" dirty="0" smtClean="0">
                <a:solidFill>
                  <a:srgbClr val="FF0000"/>
                </a:solidFill>
              </a:rPr>
              <a:t>bylo-li to ujednáno</a:t>
            </a:r>
            <a:r>
              <a:rPr lang="cs-CZ" sz="2400" dirty="0" smtClean="0"/>
              <a:t>.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Na svůj náklad a na vlastní nebezpečí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400" dirty="0" smtClean="0"/>
              <a:t>- zhotovitel náklady na pořízení díla nese ze svého (obvykle se však sjednávají zálohy, dílčí platby podle předávaných částí)</a:t>
            </a:r>
          </a:p>
          <a:p>
            <a:endParaRPr lang="cs-CZ" sz="2400" dirty="0"/>
          </a:p>
          <a:p>
            <a:r>
              <a:rPr lang="cs-CZ" sz="2400" dirty="0" smtClean="0"/>
              <a:t>-na vlastní nebezpečí – zhotovitel nese po dobu provádění díla nebezpečí škody na díle</a:t>
            </a:r>
          </a:p>
          <a:p>
            <a:endParaRPr lang="cs-CZ" sz="2400" dirty="0"/>
          </a:p>
          <a:p>
            <a:r>
              <a:rPr lang="cs-CZ" sz="2400" dirty="0" smtClean="0"/>
              <a:t>- avšak § 2599</a:t>
            </a:r>
          </a:p>
          <a:p>
            <a:pPr>
              <a:buNone/>
            </a:pPr>
            <a:r>
              <a:rPr lang="cs-CZ" sz="2400" dirty="0" smtClean="0"/>
              <a:t> 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sz="2400" dirty="0" smtClean="0">
                <a:solidFill>
                  <a:schemeClr val="tx2"/>
                </a:solidFill>
              </a:rPr>
              <a:t>§ 2599</a:t>
            </a:r>
          </a:p>
          <a:p>
            <a:r>
              <a:rPr lang="cs-CZ" sz="2400" dirty="0" smtClean="0"/>
              <a:t>1) je-li předmětem díla věc určená jednotlivě, nabývá k ní vlastnické právo objednatel. To neplatí v případě, že zhotovitel zpracoval věc objednatele na jiném místě než u objednatele či na jeho pozemku nebo na pozemku, který objednatel opatřil, nebo že je hodnota díla stejná nebo vyšší než hodnota objednatelovy zpracované věci; tehdy nabývá vlastnické právo k předmětu díla zhotovitel.</a:t>
            </a:r>
          </a:p>
          <a:p>
            <a:r>
              <a:rPr lang="cs-CZ" sz="2400" dirty="0" smtClean="0"/>
              <a:t>2) Je-li předmětem díla věc určená podle druhu, nabývá k ní vlastnické právo zhotovitel. To neplatí v případě, že zhotovitel zhotovil věc u objednatele, na jeho pozemku nebo na pozemku, který objednatel opatřil; tehdy nabývá vlastnické právo objednatel. </a:t>
            </a: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Definice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Dílem se rozumí (§ 2587):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- zhotovení určité věci, nespadá-li pod kupní smlouvu,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- údržba, oprava nebo úprava věci,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- činnost s jiným výsledkem (</a:t>
            </a:r>
            <a:r>
              <a:rPr lang="cs-CZ" dirty="0" smtClean="0">
                <a:solidFill>
                  <a:schemeClr val="accent3"/>
                </a:solidFill>
              </a:rPr>
              <a:t>hmotným, např. kadeřnické služby, nebo nehmotným např. přednáška</a:t>
            </a:r>
            <a:r>
              <a:rPr lang="cs-CZ" dirty="0" smtClean="0">
                <a:solidFill>
                  <a:srgbClr val="7030A0"/>
                </a:solidFill>
              </a:rPr>
              <a:t>)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- vždy zhotovení, údržba, oprava nebo úprava stavby nebo </a:t>
            </a:r>
            <a:r>
              <a:rPr lang="cs-CZ" smtClean="0">
                <a:solidFill>
                  <a:srgbClr val="7030A0"/>
                </a:solidFill>
              </a:rPr>
              <a:t>její části.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accent5"/>
                </a:solidFill>
              </a:rPr>
              <a:t>§ 496 </a:t>
            </a:r>
          </a:p>
          <a:p>
            <a:r>
              <a:rPr lang="cs-CZ" dirty="0" smtClean="0">
                <a:solidFill>
                  <a:schemeClr val="accent5"/>
                </a:solidFill>
              </a:rPr>
              <a:t>1) hmotná věc je ovladatelná část vnějšího světa, která má povahu samostatného předmětu.</a:t>
            </a:r>
          </a:p>
          <a:p>
            <a:r>
              <a:rPr lang="cs-CZ" dirty="0" smtClean="0">
                <a:solidFill>
                  <a:schemeClr val="accent5"/>
                </a:solidFill>
              </a:rPr>
              <a:t>2) Nehmotné věci jsou práva, jejichž povaha to připouští, a jiné věci bez hmotné podstaty.</a:t>
            </a:r>
          </a:p>
          <a:p>
            <a:endParaRPr lang="cs-CZ" dirty="0" smtClean="0">
              <a:solidFill>
                <a:schemeClr val="accent5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Pod kupní smlouvu spadá:</a:t>
            </a:r>
          </a:p>
          <a:p>
            <a:r>
              <a:rPr lang="cs-CZ" dirty="0" smtClean="0"/>
              <a:t>§ 2086</a:t>
            </a:r>
          </a:p>
          <a:p>
            <a:r>
              <a:rPr lang="cs-CZ" dirty="0" smtClean="0"/>
              <a:t>1) Smlouva o dodání věci, která má být teprve vyrobena, se posoudí jako kupní smlouva, ledaže se ten, komu má být věc dodána, zavázal předat druhé straně podstatnou část toho, čeho je k vyrobení věci zapotřebí.</a:t>
            </a:r>
          </a:p>
          <a:p>
            <a:r>
              <a:rPr lang="cs-CZ" dirty="0" smtClean="0"/>
              <a:t>2) Za kupní smlouvu se nepovažuje smlouva, podle níž převážná část plnění dodavatele spočívá ve výkonu činnosti.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Podstatné náležitosti smlouvy o 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označení smluvních     stran – zhotovitel</a:t>
            </a:r>
          </a:p>
          <a:p>
            <a:r>
              <a:rPr lang="cs-CZ" dirty="0" smtClean="0"/>
              <a:t>          -  objednatel</a:t>
            </a:r>
          </a:p>
          <a:p>
            <a:r>
              <a:rPr lang="cs-CZ" dirty="0" smtClean="0"/>
              <a:t>- vymezení díla</a:t>
            </a:r>
          </a:p>
          <a:p>
            <a:r>
              <a:rPr lang="cs-CZ" dirty="0" smtClean="0"/>
              <a:t>- závazek provést dílo na vlastní náklad a nebezpečí</a:t>
            </a:r>
          </a:p>
          <a:p>
            <a:r>
              <a:rPr lang="cs-CZ" dirty="0" smtClean="0"/>
              <a:t>- závazek objednatele převzít dílo</a:t>
            </a:r>
          </a:p>
          <a:p>
            <a:r>
              <a:rPr lang="cs-CZ" dirty="0" smtClean="0"/>
              <a:t>- závazek k zaplacení ceny díla.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Cena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§ 2586 odst. 2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Cena díla je ujednána dostatečně určitě, je-li dohodnut alespoň způsob jejího určení, anebo je-li určena alespoň odhadem. Mají-li strany vůli uzavřít smlouvu bez určení ceny díla, platí za ujednanou cena placená za totéž nebo srovnatelné dílo v době uzavření smlouvy a za obdobných podmínek.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endParaRPr lang="cs-CZ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Určení ceny podle rozpočtu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§ 2620- § 2622</a:t>
            </a:r>
          </a:p>
          <a:p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>
                <a:solidFill>
                  <a:srgbClr val="92D050"/>
                </a:solidFill>
              </a:rPr>
              <a:t>- cena ujednána pevnou částkou nebo odkazem na rozpočet, který je součástí smlouvy nebo byl objednateli sdělen zhotovitelem do uzavření smlouvy (rozpočet byl pomůckou pro ujednání ceny pevnou částkou) – platí ujednaná cena díla, i když si dílo vyžádalo jiné úsilí nebo jiné než předpokládané náklady </a:t>
            </a:r>
            <a:r>
              <a:rPr lang="cs-CZ" dirty="0" smtClean="0">
                <a:solidFill>
                  <a:srgbClr val="00B0F0"/>
                </a:solidFill>
              </a:rPr>
              <a:t>- v případě mimořádných okolností podle § 2620 odst. 2 – soud může rozhodnout o spravedlivém zvýšení ceny za dílo nebo o zrušení smlouvy a o tom, jak se strany vypořádají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- bylo-li dílo zadáno podle rozpočtu, rozlišuje se rozpočet zaručený a nezaručený;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Rozpočet zaručený – nelze zvýšit cenu díla jinak než dohodou stran;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Rozpočet nezaručený (neúplný nebo nezávazný) – zhotoviteli se umožňuje jednostranně zvýšit cenu, objeví-li se nutnost vyšších nákladů nebo dalších prací – musí však takovou nutnost bezodkladně oznámit objednateli, jinak právo na zvýšení ceny ztrácí. Pří zvýšení o více než 10 % - právo objednatele odstoupit od smlouvy.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2347</Words>
  <Application>Microsoft Office PowerPoint</Application>
  <PresentationFormat>Předvádění na obrazovce (4:3)</PresentationFormat>
  <Paragraphs>203</Paragraphs>
  <Slides>40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1" baseType="lpstr">
      <vt:lpstr>Motiv sady Office</vt:lpstr>
      <vt:lpstr>Smlouva o dílo</vt:lpstr>
      <vt:lpstr>Snímek 2</vt:lpstr>
      <vt:lpstr>Pojmové znaky smlouvy o dílo</vt:lpstr>
      <vt:lpstr>Samostatnost</vt:lpstr>
      <vt:lpstr>Na svůj náklad a na vlastní nebezpečí</vt:lpstr>
      <vt:lpstr>Snímek 6</vt:lpstr>
      <vt:lpstr>Definice díla</vt:lpstr>
      <vt:lpstr>Podstatné náležitosti smlouvy o dílo</vt:lpstr>
      <vt:lpstr>Cena díla</vt:lpstr>
      <vt:lpstr>Úprava smlouvy o dílo</vt:lpstr>
      <vt:lpstr>Zvláštní osobní schopnosti zhotovitele</vt:lpstr>
      <vt:lpstr>Smrt objednatele</vt:lpstr>
      <vt:lpstr>Způsob provádění díla</vt:lpstr>
      <vt:lpstr>Způsob provádění díla</vt:lpstr>
      <vt:lpstr>Způsob provádění díla</vt:lpstr>
      <vt:lpstr>Věci k provedení díla</vt:lpstr>
      <vt:lpstr>Provedení díla</vt:lpstr>
      <vt:lpstr>Provedení díla</vt:lpstr>
      <vt:lpstr>Svépomocný prodej</vt:lpstr>
      <vt:lpstr>Cena za dílo</vt:lpstr>
      <vt:lpstr>Vady díla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Stavba jako předmět díla</vt:lpstr>
      <vt:lpstr>Snímek 30</vt:lpstr>
      <vt:lpstr>Snímek 31</vt:lpstr>
      <vt:lpstr>Snímek 32</vt:lpstr>
      <vt:lpstr>Snímek 33</vt:lpstr>
      <vt:lpstr>Snímek 34</vt:lpstr>
      <vt:lpstr>Vady stavby</vt:lpstr>
      <vt:lpstr>Snímek 36</vt:lpstr>
      <vt:lpstr>Snímek 37</vt:lpstr>
      <vt:lpstr>Dílo s nehmotným výsledkem</vt:lpstr>
      <vt:lpstr>Dílo s nehmotným výsledkem</vt:lpstr>
      <vt:lpstr>Snímek 40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Smlouva o dílo</dc:title>
  <dc:creator>Zdenek Des</dc:creator>
  <cp:lastModifiedBy>Zdenek Des</cp:lastModifiedBy>
  <cp:revision>60</cp:revision>
  <dcterms:created xsi:type="dcterms:W3CDTF">2014-01-25T15:47:18Z</dcterms:created>
  <dcterms:modified xsi:type="dcterms:W3CDTF">2014-01-28T22:19:08Z</dcterms:modified>
</cp:coreProperties>
</file>