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3"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396" autoAdjust="0"/>
    <p:restoredTop sz="94674" autoAdjust="0"/>
  </p:normalViewPr>
  <p:slideViewPr>
    <p:cSldViewPr>
      <p:cViewPr>
        <p:scale>
          <a:sx n="100" d="100"/>
          <a:sy n="100" d="100"/>
        </p:scale>
        <p:origin x="216" y="135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2A58E7-8619-4C75-B20B-6B8AF6EDD37F}" type="datetimeFigureOut">
              <a:rPr lang="cs-CZ" smtClean="0"/>
              <a:t>9.5.2017</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CD03D0-2115-4FC3-8C4E-4786005A1FAD}" type="slidenum">
              <a:rPr lang="cs-CZ" smtClean="0"/>
              <a:t>‹#›</a:t>
            </a:fld>
            <a:endParaRPr lang="cs-CZ"/>
          </a:p>
        </p:txBody>
      </p:sp>
    </p:spTree>
    <p:extLst>
      <p:ext uri="{BB962C8B-B14F-4D97-AF65-F5344CB8AC3E}">
        <p14:creationId xmlns:p14="http://schemas.microsoft.com/office/powerpoint/2010/main" val="2005191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685800" y="1143000"/>
            <a:ext cx="5486400" cy="3086100"/>
          </a:xfrm>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A8CD03D0-2115-4FC3-8C4E-4786005A1FAD}" type="slidenum">
              <a:rPr lang="cs-CZ" smtClean="0"/>
              <a:t>15</a:t>
            </a:fld>
            <a:endParaRPr lang="cs-CZ"/>
          </a:p>
        </p:txBody>
      </p:sp>
    </p:spTree>
    <p:extLst>
      <p:ext uri="{BB962C8B-B14F-4D97-AF65-F5344CB8AC3E}">
        <p14:creationId xmlns:p14="http://schemas.microsoft.com/office/powerpoint/2010/main" val="3189032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1"/>
            <a:ext cx="10363200" cy="4267200"/>
          </a:xfrm>
        </p:spPr>
        <p:txBody>
          <a:bodyPr anchor="b">
            <a:noAutofit/>
          </a:bodyPr>
          <a:lstStyle>
            <a:lvl1pPr>
              <a:lnSpc>
                <a:spcPct val="100000"/>
              </a:lnSpc>
              <a:defRPr sz="8000"/>
            </a:lvl1pPr>
          </a:lstStyle>
          <a:p>
            <a:r>
              <a:rPr lang="cs-CZ" smtClean="0"/>
              <a:t>Kliknutím lze upravit styl.</a:t>
            </a:r>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7" name="Date Placeholder 6"/>
          <p:cNvSpPr>
            <a:spLocks noGrp="1"/>
          </p:cNvSpPr>
          <p:nvPr>
            <p:ph type="dt" sz="half" idx="10"/>
          </p:nvPr>
        </p:nvSpPr>
        <p:spPr/>
        <p:txBody>
          <a:bodyPr/>
          <a:lstStyle/>
          <a:p>
            <a:fld id="{DA15705D-92AA-45C5-9D38-482B04257660}" type="datetimeFigureOut">
              <a:rPr lang="cs-CZ" smtClean="0"/>
              <a:t>9.5.2017</a:t>
            </a:fld>
            <a:endParaRPr lang="cs-CZ"/>
          </a:p>
        </p:txBody>
      </p:sp>
      <p:sp>
        <p:nvSpPr>
          <p:cNvPr id="8" name="Slide Number Placeholder 7"/>
          <p:cNvSpPr>
            <a:spLocks noGrp="1"/>
          </p:cNvSpPr>
          <p:nvPr>
            <p:ph type="sldNum" sz="quarter" idx="11"/>
          </p:nvPr>
        </p:nvSpPr>
        <p:spPr/>
        <p:txBody>
          <a:bodyPr/>
          <a:lstStyle/>
          <a:p>
            <a:fld id="{3CA5D57A-9BA0-4CD5-B475-435B3645223F}" type="slidenum">
              <a:rPr lang="cs-CZ" smtClean="0"/>
              <a:t>‹#›</a:t>
            </a:fld>
            <a:endParaRPr lang="cs-CZ"/>
          </a:p>
        </p:txBody>
      </p:sp>
      <p:sp>
        <p:nvSpPr>
          <p:cNvPr id="9" name="Footer Placeholder 8"/>
          <p:cNvSpPr>
            <a:spLocks noGrp="1"/>
          </p:cNvSpPr>
          <p:nvPr>
            <p:ph type="ftr" sz="quarter" idx="12"/>
          </p:nvPr>
        </p:nvSpPr>
        <p:spPr/>
        <p:txBody>
          <a:bodyPr/>
          <a:lstStyle/>
          <a:p>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DA15705D-92AA-45C5-9D38-482B04257660}" type="datetimeFigureOut">
              <a:rPr lang="cs-CZ" smtClean="0"/>
              <a:t>9.5.2017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CA5D57A-9BA0-4CD5-B475-435B3645223F}"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DA15705D-92AA-45C5-9D38-482B04257660}" type="datetimeFigureOut">
              <a:rPr lang="cs-CZ" smtClean="0"/>
              <a:t>9.5.2017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CA5D57A-9BA0-4CD5-B475-435B3645223F}"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smtClean="0"/>
          </a:p>
        </p:txBody>
      </p:sp>
      <p:sp>
        <p:nvSpPr>
          <p:cNvPr id="4" name="Date Placeholder 3"/>
          <p:cNvSpPr>
            <a:spLocks noGrp="1"/>
          </p:cNvSpPr>
          <p:nvPr>
            <p:ph type="dt" sz="half" idx="10"/>
          </p:nvPr>
        </p:nvSpPr>
        <p:spPr/>
        <p:txBody>
          <a:bodyPr/>
          <a:lstStyle/>
          <a:p>
            <a:fld id="{DA15705D-92AA-45C5-9D38-482B04257660}" type="datetimeFigureOut">
              <a:rPr lang="cs-CZ" smtClean="0"/>
              <a:t>9.5.2017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CA5D57A-9BA0-4CD5-B475-435B3645223F}"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cs-CZ" smtClean="0"/>
              <a:t>Kliknutím lze upravit styl.</a:t>
            </a:r>
            <a:endParaRPr lang="en-US" dirty="0"/>
          </a:p>
        </p:txBody>
      </p:sp>
      <p:sp>
        <p:nvSpPr>
          <p:cNvPr id="3" name="Text Placeholder 2"/>
          <p:cNvSpPr>
            <a:spLocks noGrp="1"/>
          </p:cNvSpPr>
          <p:nvPr>
            <p:ph type="body" idx="1"/>
          </p:nvPr>
        </p:nvSpPr>
        <p:spPr>
          <a:xfrm>
            <a:off x="963084" y="4068764"/>
            <a:ext cx="103632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DA15705D-92AA-45C5-9D38-482B04257660}" type="datetimeFigureOut">
              <a:rPr lang="cs-CZ" smtClean="0"/>
              <a:t>9.5.2017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CA5D57A-9BA0-4CD5-B475-435B3645223F}" type="slidenum">
              <a:rPr lang="cs-CZ" smtClean="0"/>
              <a:t>‹#›</a:t>
            </a:fld>
            <a:endParaRPr lang="cs-CZ"/>
          </a:p>
        </p:txBody>
      </p:sp>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smtClean="0"/>
          </a:p>
        </p:txBody>
      </p:sp>
      <p:sp>
        <p:nvSpPr>
          <p:cNvPr id="5" name="Date Placeholder 4"/>
          <p:cNvSpPr>
            <a:spLocks noGrp="1"/>
          </p:cNvSpPr>
          <p:nvPr>
            <p:ph type="dt" sz="half" idx="10"/>
          </p:nvPr>
        </p:nvSpPr>
        <p:spPr/>
        <p:txBody>
          <a:bodyPr/>
          <a:lstStyle/>
          <a:p>
            <a:fld id="{DA15705D-92AA-45C5-9D38-482B04257660}" type="datetimeFigureOut">
              <a:rPr lang="cs-CZ" smtClean="0"/>
              <a:t>9.5.2017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CA5D57A-9BA0-4CD5-B475-435B3645223F}" type="slidenum">
              <a:rPr lang="cs-CZ" smtClean="0"/>
              <a:t>‹#›</a:t>
            </a:fld>
            <a:endParaRPr lang="cs-CZ"/>
          </a:p>
        </p:txBody>
      </p:sp>
      <p:sp>
        <p:nvSpPr>
          <p:cNvPr id="9" name="Content Placeholder 8"/>
          <p:cNvSpPr>
            <a:spLocks noGrp="1"/>
          </p:cNvSpPr>
          <p:nvPr>
            <p:ph sz="quarter" idx="13"/>
          </p:nvPr>
        </p:nvSpPr>
        <p:spPr>
          <a:xfrm>
            <a:off x="487680" y="1600200"/>
            <a:ext cx="5388864" cy="452628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609600" y="1600200"/>
            <a:ext cx="5386917"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5" name="Text Placeholder 4"/>
          <p:cNvSpPr>
            <a:spLocks noGrp="1"/>
          </p:cNvSpPr>
          <p:nvPr>
            <p:ph type="body" sz="quarter" idx="3"/>
          </p:nvPr>
        </p:nvSpPr>
        <p:spPr>
          <a:xfrm>
            <a:off x="6197601" y="1600200"/>
            <a:ext cx="5389033"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7" name="Date Placeholder 6"/>
          <p:cNvSpPr>
            <a:spLocks noGrp="1"/>
          </p:cNvSpPr>
          <p:nvPr>
            <p:ph type="dt" sz="half" idx="10"/>
          </p:nvPr>
        </p:nvSpPr>
        <p:spPr/>
        <p:txBody>
          <a:bodyPr/>
          <a:lstStyle/>
          <a:p>
            <a:fld id="{DA15705D-92AA-45C5-9D38-482B04257660}" type="datetimeFigureOut">
              <a:rPr lang="cs-CZ" smtClean="0"/>
              <a:t>9.5.2017</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3CA5D57A-9BA0-4CD5-B475-435B3645223F}" type="slidenum">
              <a:rPr lang="cs-CZ" smtClean="0"/>
              <a:t>‹#›</a:t>
            </a:fld>
            <a:endParaRPr lang="cs-CZ"/>
          </a:p>
        </p:txBody>
      </p:sp>
      <p:sp>
        <p:nvSpPr>
          <p:cNvPr id="11" name="Content Placeholder 10"/>
          <p:cNvSpPr>
            <a:spLocks noGrp="1"/>
          </p:cNvSpPr>
          <p:nvPr>
            <p:ph sz="quarter" idx="13"/>
          </p:nvPr>
        </p:nvSpPr>
        <p:spPr>
          <a:xfrm>
            <a:off x="609600" y="2212848"/>
            <a:ext cx="5388864" cy="3913632"/>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3" name="Content Placeholder 12"/>
          <p:cNvSpPr>
            <a:spLocks noGrp="1"/>
          </p:cNvSpPr>
          <p:nvPr>
            <p:ph sz="quarter" idx="14"/>
          </p:nvPr>
        </p:nvSpPr>
        <p:spPr>
          <a:xfrm>
            <a:off x="6230112" y="2212849"/>
            <a:ext cx="5388864" cy="3913187"/>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DA15705D-92AA-45C5-9D38-482B04257660}" type="datetimeFigureOut">
              <a:rPr lang="cs-CZ" smtClean="0"/>
              <a:t>9.5.2017</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3CA5D57A-9BA0-4CD5-B475-435B3645223F}"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15705D-92AA-45C5-9D38-482B04257660}" type="datetimeFigureOut">
              <a:rPr lang="cs-CZ" smtClean="0"/>
              <a:t>9.5.2017</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3CA5D57A-9BA0-4CD5-B475-435B3645223F}"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7876117" y="266700"/>
            <a:ext cx="4011084"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cs-CZ" smtClean="0"/>
              <a:t>Kliknutím lze upravit styl.</a:t>
            </a:r>
            <a:endParaRPr lang="en-US" dirty="0"/>
          </a:p>
        </p:txBody>
      </p:sp>
      <p:sp>
        <p:nvSpPr>
          <p:cNvPr id="3" name="Content Placeholder 2"/>
          <p:cNvSpPr>
            <a:spLocks noGrp="1"/>
          </p:cNvSpPr>
          <p:nvPr>
            <p:ph idx="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DA15705D-92AA-45C5-9D38-482B04257660}" type="datetimeFigureOut">
              <a:rPr lang="cs-CZ" smtClean="0"/>
              <a:t>9.5.2017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CA5D57A-9BA0-4CD5-B475-435B3645223F}"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239435" y="228600"/>
            <a:ext cx="7615765" cy="895350"/>
          </a:xfrm>
        </p:spPr>
        <p:txBody>
          <a:bodyPr anchor="b"/>
          <a:lstStyle>
            <a:lvl1pPr algn="ctr">
              <a:lnSpc>
                <a:spcPct val="100000"/>
              </a:lnSpc>
              <a:defRPr sz="2800" b="0"/>
            </a:lvl1pPr>
          </a:lstStyle>
          <a:p>
            <a:r>
              <a:rPr lang="cs-CZ" smtClean="0"/>
              <a:t>Kliknutím lze upravit styl.</a:t>
            </a:r>
            <a:endParaRPr lang="en-US" dirty="0"/>
          </a:p>
        </p:txBody>
      </p:sp>
      <p:sp>
        <p:nvSpPr>
          <p:cNvPr id="3" name="Picture Placeholder 2"/>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DA15705D-92AA-45C5-9D38-482B04257660}" type="datetimeFigureOut">
              <a:rPr lang="cs-CZ" smtClean="0"/>
              <a:t>9.5.2017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CA5D57A-9BA0-4CD5-B475-435B3645223F}"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r>
              <a:rPr lang="cs-CZ" smtClean="0"/>
              <a:t>Kliknutím lze upravit styl.</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smtClean="0"/>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DA15705D-92AA-45C5-9D38-482B04257660}" type="datetimeFigureOut">
              <a:rPr lang="cs-CZ" smtClean="0"/>
              <a:t>9.5.2017</a:t>
            </a:fld>
            <a:endParaRPr lang="cs-CZ"/>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cs-CZ"/>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CA5D57A-9BA0-4CD5-B475-435B3645223F}" type="slidenum">
              <a:rPr lang="cs-CZ" smtClean="0"/>
              <a:t>‹#›</a:t>
            </a:fld>
            <a:endParaRPr lang="cs-CZ"/>
          </a:p>
        </p:txBody>
      </p:sp>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file:///G:\&#268;AK%20-%20odvolac&#237;%20&#345;&#237;zen&#237;%202015\ASPI'&amp;link='141\1961%20Sb.#33'&amp;ucin-k-dni='30.12.9999" TargetMode="External"/><Relationship Id="rId2" Type="http://schemas.openxmlformats.org/officeDocument/2006/relationships/hyperlink" Target="file:///G:\&#268;AK%20-%20odvolac&#237;%20&#345;&#237;zen&#237;%202015\ASPI'&amp;link='141\1961%20Sb.#258'&amp;ucin-k-dni='30.12.9999" TargetMode="External"/><Relationship Id="rId1" Type="http://schemas.openxmlformats.org/officeDocument/2006/relationships/slideLayout" Target="../slideLayouts/slideLayout2.xml"/><Relationship Id="rId5" Type="http://schemas.openxmlformats.org/officeDocument/2006/relationships/hyperlink" Target="file:///G:\&#268;AK%20-%20odvolac&#237;%20&#345;&#237;zen&#237;%202015\JUD'&amp;link='JUD31302CZ#'&amp;ucin-k-dni='30.12.9999" TargetMode="External"/><Relationship Id="rId4" Type="http://schemas.openxmlformats.org/officeDocument/2006/relationships/hyperlink" Target="file:///G:\&#268;AK%20-%20odvolac&#237;%20&#345;&#237;zen&#237;%202015\ASPI'&amp;link='141\1961%20Sb.#37'&amp;ucin-k-dni='30.12.9999"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file:///C:\Users\OEM\Desktop\ASPI'&amp;link='269\1994%20Sb.#'&amp;ucin-k-dni='30.12.9999" TargetMode="External"/><Relationship Id="rId3" Type="http://schemas.openxmlformats.org/officeDocument/2006/relationships/hyperlink" Target="file:///C:\Users\OEM\Desktop\ASPI'&amp;link='141\1961%20Sb.#222'&amp;ucin-k-dni='30.12.9999" TargetMode="External"/><Relationship Id="rId7" Type="http://schemas.openxmlformats.org/officeDocument/2006/relationships/hyperlink" Target="file:///C:\Users\OEM\Desktop\ASPI'&amp;link='200\1990%20Sb.#20'&amp;ucin-k-dni='30.12.9999" TargetMode="External"/><Relationship Id="rId2" Type="http://schemas.openxmlformats.org/officeDocument/2006/relationships/hyperlink" Target="file:///C:\Users\OEM\Desktop\ASPI'&amp;link='141\1961%20Sb.#257'&amp;ucin-k-dni='30.12.9999" TargetMode="External"/><Relationship Id="rId1" Type="http://schemas.openxmlformats.org/officeDocument/2006/relationships/slideLayout" Target="../slideLayouts/slideLayout2.xml"/><Relationship Id="rId6" Type="http://schemas.openxmlformats.org/officeDocument/2006/relationships/hyperlink" Target="file:///C:\Users\OEM\Desktop\ASPI'&amp;link='141\1961%20Sb.#12'&amp;ucin-k-dni='30.12.9999" TargetMode="External"/><Relationship Id="rId5" Type="http://schemas.openxmlformats.org/officeDocument/2006/relationships/hyperlink" Target="file:///C:\Users\OEM\Desktop\ASPI'&amp;link='141\1961%20Sb.#265e'&amp;ucin-k-dni='30.12.9999" TargetMode="External"/><Relationship Id="rId10" Type="http://schemas.openxmlformats.org/officeDocument/2006/relationships/hyperlink" Target="file:///C:\Users\OEM\Desktop\ASPI'&amp;link='141\1961%20Sb.#235'&amp;ucin-k-dni='30.12.9999" TargetMode="External"/><Relationship Id="rId4" Type="http://schemas.openxmlformats.org/officeDocument/2006/relationships/hyperlink" Target="file:///C:\Users\OEM\Desktop\ASPI'&amp;link='141\1961%20Sb.#265b'&amp;ucin-k-dni='30.12.9999" TargetMode="External"/><Relationship Id="rId9" Type="http://schemas.openxmlformats.org/officeDocument/2006/relationships/hyperlink" Target="file:///C:\Users\OEM\Desktop\ASPI'&amp;link='141\1961%20Sb.#263'&amp;ucin-k-dni='30.12.9999"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pPr marL="182880" algn="ctr"/>
            <a:r>
              <a:rPr lang="cs-CZ" dirty="0" smtClean="0"/>
              <a:t>Odvolání a řízení </a:t>
            </a:r>
            <a:br>
              <a:rPr lang="cs-CZ" dirty="0" smtClean="0"/>
            </a:br>
            <a:r>
              <a:rPr lang="cs-CZ" dirty="0" smtClean="0"/>
              <a:t>o něm</a:t>
            </a:r>
            <a:endParaRPr lang="cs-CZ" dirty="0"/>
          </a:p>
        </p:txBody>
      </p:sp>
      <p:sp>
        <p:nvSpPr>
          <p:cNvPr id="3" name="Podnadpis 2"/>
          <p:cNvSpPr>
            <a:spLocks noGrp="1"/>
          </p:cNvSpPr>
          <p:nvPr>
            <p:ph type="subTitle" idx="1"/>
          </p:nvPr>
        </p:nvSpPr>
        <p:spPr/>
        <p:txBody>
          <a:bodyPr/>
          <a:lstStyle/>
          <a:p>
            <a:pPr algn="ctr"/>
            <a:r>
              <a:rPr lang="cs-CZ" dirty="0" smtClean="0">
                <a:solidFill>
                  <a:schemeClr val="accent6">
                    <a:lumMod val="75000"/>
                  </a:schemeClr>
                </a:solidFill>
                <a:effectLst>
                  <a:outerShdw blurRad="38100" dist="38100" dir="2700000" algn="tl">
                    <a:srgbClr val="000000">
                      <a:alpha val="43137"/>
                    </a:srgbClr>
                  </a:outerShdw>
                </a:effectLst>
              </a:rPr>
              <a:t>Česká advokátní komora</a:t>
            </a:r>
          </a:p>
          <a:p>
            <a:pPr algn="ctr"/>
            <a:r>
              <a:rPr lang="cs-CZ" dirty="0" smtClean="0">
                <a:solidFill>
                  <a:schemeClr val="accent6">
                    <a:lumMod val="75000"/>
                  </a:schemeClr>
                </a:solidFill>
                <a:effectLst>
                  <a:outerShdw blurRad="38100" dist="38100" dir="2700000" algn="tl">
                    <a:srgbClr val="000000">
                      <a:alpha val="43137"/>
                    </a:srgbClr>
                  </a:outerShdw>
                </a:effectLst>
              </a:rPr>
              <a:t>Seminář pro koncipienty – 2017</a:t>
            </a:r>
            <a:endParaRPr lang="cs-CZ" dirty="0">
              <a:solidFill>
                <a:schemeClr val="accent6">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346289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274638"/>
            <a:ext cx="8219256" cy="562074"/>
          </a:xfrm>
        </p:spPr>
        <p:txBody>
          <a:bodyPr>
            <a:normAutofit fontScale="90000"/>
          </a:bodyPr>
          <a:lstStyle/>
          <a:p>
            <a:pPr algn="ctr"/>
            <a:r>
              <a:rPr lang="cs-CZ" sz="20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a řízení o něm</a:t>
            </a:r>
            <a:endParaRPr lang="cs-CZ" sz="2000" dirty="0"/>
          </a:p>
        </p:txBody>
      </p:sp>
      <p:sp>
        <p:nvSpPr>
          <p:cNvPr id="3" name="Zástupný symbol pro obsah 2"/>
          <p:cNvSpPr>
            <a:spLocks noGrp="1"/>
          </p:cNvSpPr>
          <p:nvPr>
            <p:ph idx="1"/>
          </p:nvPr>
        </p:nvSpPr>
        <p:spPr>
          <a:xfrm>
            <a:off x="1991544" y="764705"/>
            <a:ext cx="8219256" cy="5361459"/>
          </a:xfrm>
        </p:spPr>
        <p:txBody>
          <a:bodyPr>
            <a:normAutofit fontScale="92500" lnSpcReduction="10000"/>
          </a:bodyPr>
          <a:lstStyle/>
          <a:p>
            <a:pPr marL="0" indent="0" algn="ctr">
              <a:buNone/>
            </a:pPr>
            <a:r>
              <a:rPr lang="cs-CZ" sz="1200" b="1"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VII. Odvolací soud a jeho rozhodnutí – III.</a:t>
            </a:r>
          </a:p>
          <a:p>
            <a:pPr marL="0" indent="0" algn="ctr">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252 – 262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7.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zrušení</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napadeného rozsudku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pro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podstatné vady řízení</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pro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vady rozsudku</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na základě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pochybností o správnosti skutkových zjištění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potřebě opakovat důkazy nebo provést další</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pro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porušení ustanovení trestního zákona</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pro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nepřiměřenost uloženého trestu</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f)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pro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nesprávnost rozhodnutí o uplatněném nároku poškozeného</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g)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 souvislosti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 dohodou o vině a trestu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258 odst. 1 písm. a) – g)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sym typeface="Symbol"/>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rozsah zrušení</a:t>
            </a:r>
            <a:r>
              <a:rPr lang="cs-CZ" sz="1200" b="1" i="1"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 návaznosti na vadu a oddělitelnost části výroku, ovšem při zrušení výroku o vině vždy také výrok o trestu a dalších navazujících výroků –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258 odst. 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sym typeface="Symbol"/>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III/1966, R 22/1977, R 53/1992, R 1/1996-II., R 54/2002</a:t>
            </a:r>
            <a:endParaRPr lang="cs-CZ" sz="1200"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cs-CZ" sz="1300" b="1"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Rozhodnutí odvolacího soudu po zrušení napadeného rozsudku</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 </a:t>
            </a:r>
          </a:p>
          <a:p>
            <a:pPr marL="0" indent="0" algn="ctr">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vrácení věci soudu prvního stupně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(lze zároveň podle § 262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nařídit, aby byla věc projednána a rozhodnuta v jiném složení senátu anebo jiným soudem téhož druhu a téhož stupně v jeho obvodě)</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259 odst. 1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3 </a:t>
            </a:r>
            <a:r>
              <a:rPr lang="cs-CZ" sz="1200" b="1" dirty="0" err="1">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Tz</a:t>
            </a: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282/2001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pozn.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k § 262    tr. ř.)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nové rozhodnutí odvolacího soudu rozsudkem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(omezení podle § 259 odst. 4 </a:t>
            </a:r>
            <a:r>
              <a:rPr lang="cs-CZ" sz="12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pozn.</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u="sng"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zákaz </a:t>
            </a:r>
            <a:r>
              <a:rPr lang="cs-CZ" sz="1200" i="1" u="sng" dirty="0" err="1">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reformatio</a:t>
            </a:r>
            <a:r>
              <a:rPr lang="cs-CZ" sz="1200" i="1" u="sng"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in </a:t>
            </a:r>
            <a:r>
              <a:rPr lang="cs-CZ" sz="1200" i="1" u="sng" dirty="0" err="1">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peius</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 odst. 5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259 odst. 3  písm. a), b)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vrácení věci státnímu zástupci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260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 </a:t>
            </a: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cs-CZ" sz="1200" b="1"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bez zrušení napadeného rozsudku </a:t>
            </a: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při chybějícím nebo neúplném výroku napadeného rozsudku vrácení věci soudu prvního stupně s příkazem, aby o nich rozhodl nebo doplnil –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(259 odst. 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8.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osamocené zrušení výroku o náhradě škody</a:t>
            </a:r>
            <a:r>
              <a:rPr lang="cs-CZ" sz="1200" b="1" i="1"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při zrušení výroku o náhradě škody, kdy není rozhodnuto ve věci, odvolací soud odkáže poškozeného na řízení ve věcech občanskoprávních anebo před jiným příslušným orgánem –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265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36/1980</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353941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274638"/>
            <a:ext cx="8219256" cy="562074"/>
          </a:xfrm>
        </p:spPr>
        <p:txBody>
          <a:bodyPr>
            <a:normAutofit fontScale="90000"/>
          </a:bodyPr>
          <a:lstStyle/>
          <a:p>
            <a:pPr algn="ctr"/>
            <a:r>
              <a:rPr lang="cs-CZ" sz="20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a řízení o něm</a:t>
            </a:r>
            <a:endParaRPr lang="cs-CZ" sz="2000" dirty="0"/>
          </a:p>
        </p:txBody>
      </p:sp>
      <p:sp>
        <p:nvSpPr>
          <p:cNvPr id="3" name="Zástupný symbol pro obsah 2"/>
          <p:cNvSpPr>
            <a:spLocks noGrp="1"/>
          </p:cNvSpPr>
          <p:nvPr>
            <p:ph idx="1"/>
          </p:nvPr>
        </p:nvSpPr>
        <p:spPr>
          <a:xfrm>
            <a:off x="1991544" y="836713"/>
            <a:ext cx="8219256" cy="5289451"/>
          </a:xfrm>
        </p:spPr>
        <p:txBody>
          <a:bodyPr>
            <a:normAutofit/>
          </a:bodyPr>
          <a:lstStyle/>
          <a:p>
            <a:pPr marL="0" indent="0" algn="ctr">
              <a:buNone/>
            </a:pPr>
            <a:r>
              <a:rPr lang="cs-CZ" sz="1200" b="1"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VII. Odvolací soud a jeho rozhodnutí – IV.</a:t>
            </a:r>
          </a:p>
          <a:p>
            <a:pPr marL="0" indent="0" algn="ctr">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252 – 262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a:t>
            </a:r>
            <a:r>
              <a:rPr lang="cs-CZ" sz="1400" b="1" dirty="0">
                <a:solidFill>
                  <a:srgbClr val="00B05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400" b="1" u="sng" dirty="0">
                <a:solidFill>
                  <a:srgbClr val="00B05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Rozsah přezkumné povinnosti odvolacího soudu</a:t>
            </a:r>
            <a:endParaRPr lang="cs-CZ" sz="1400" dirty="0">
              <a:solidFill>
                <a:srgbClr val="00B05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just"/>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zákonnost a odůvodněnost oddělitelných výroků rozsudku, proti nimž bylo podáno odvolání,</a:t>
            </a:r>
          </a:p>
          <a:p>
            <a:pPr algn="just"/>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správnost jim předcházejícího postupu řízení, u obou z hlediska vytýkaných vad, ale k nevytýkaným vadám přihlédne, pokud mají vliv na správnost napadených výroků -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254 odst. 1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algn="just"/>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pokud vytýkané vady mají původ v jiném než napadeném výroku, na který navazuje, bude přezkoumána i jeho správnost –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254 odst. 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algn="just"/>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pokud je podáno odvolání oprávněnou osobou proti výroku o vině, v návaznosti na vytýkané vady bude přezkoumán i výrok o vině a další výroky, které v něm mají podklad –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254 odst. 3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algn="just"/>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při odvolání týkajícím se jen některé z více osob, bude přezkoumána jen ta část rozsudku a předcházejícího řízení, která se jí týká –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254 odst. 4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algn="just"/>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ale</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err="1">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beneficio</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err="1">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cohaesionis</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při rozhodování odvolacího soudu –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261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0" indent="0" algn="just">
              <a:buNone/>
            </a:pP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II/1962, R 37/1965, R 38/1967, R 59/1977, R 54/2002, R 60/2002, R 46/2003, 5 Tdo 1081/2003, 6 Tdo 212/2004, 4 </a:t>
            </a:r>
            <a:r>
              <a:rPr lang="cs-CZ" sz="1200" b="1" dirty="0" err="1">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Tz</a:t>
            </a: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65/2002</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614272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274638"/>
            <a:ext cx="8219256" cy="562074"/>
          </a:xfrm>
        </p:spPr>
        <p:txBody>
          <a:bodyPr>
            <a:normAutofit fontScale="90000"/>
          </a:bodyPr>
          <a:lstStyle/>
          <a:p>
            <a:pPr algn="ctr"/>
            <a:r>
              <a:rPr lang="cs-CZ" sz="20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a řízení o něm</a:t>
            </a:r>
            <a:endParaRPr lang="cs-CZ" sz="2000" dirty="0"/>
          </a:p>
        </p:txBody>
      </p:sp>
      <p:sp>
        <p:nvSpPr>
          <p:cNvPr id="3" name="Zástupný symbol pro obsah 2"/>
          <p:cNvSpPr>
            <a:spLocks noGrp="1"/>
          </p:cNvSpPr>
          <p:nvPr>
            <p:ph idx="1"/>
          </p:nvPr>
        </p:nvSpPr>
        <p:spPr>
          <a:xfrm>
            <a:off x="1991544" y="764705"/>
            <a:ext cx="8219256" cy="5361459"/>
          </a:xfrm>
        </p:spPr>
        <p:txBody>
          <a:bodyPr>
            <a:normAutofit lnSpcReduction="10000"/>
          </a:bodyPr>
          <a:lstStyle/>
          <a:p>
            <a:pPr marL="0" indent="0" algn="ctr">
              <a:buNone/>
            </a:pPr>
            <a:r>
              <a:rPr lang="cs-CZ" sz="1500" b="1"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VIII. Řízení u odvolacího soudu</a:t>
            </a:r>
            <a:r>
              <a:rPr lang="cs-CZ" sz="1500" b="1" i="1"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263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a:t>
            </a:r>
            <a:r>
              <a:rPr lang="cs-CZ" sz="1200" b="1" i="1"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forma řízení</a:t>
            </a:r>
            <a:r>
              <a:rPr lang="cs-CZ" sz="1200" b="1" i="1"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veřejné zasedání,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též neveřejné zasedání</a:t>
            </a:r>
            <a:r>
              <a:rPr lang="cs-CZ" sz="1200" b="1" i="1"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při rozhodnutí podle §§ 253, 255 a 257 a § 258 </a:t>
            </a:r>
            <a:r>
              <a:rPr lang="cs-CZ" sz="12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je-li zřejmé, že vadu nelze odstranit ve veřejném zasedání -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263 odst. 1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přítomnost u veřejného zasedání</a:t>
            </a:r>
            <a:r>
              <a:rPr lang="cs-CZ" sz="1200" i="1"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 státního zástupce povinná,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obhájce vždy, kdy je jeho účast povinná v hlavním líčení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(viz § 202 odst. 4 věta druhá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 obžalovaného ve VTOS a VV v nepřítomnosti jen v případě, že výslovně prohlásí, že se účasti vzdává -  § 263 odst. 2 – 4 </a:t>
            </a:r>
            <a:r>
              <a:rPr lang="cs-CZ" sz="12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3.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průběh veřejného zasedání</a:t>
            </a:r>
            <a:r>
              <a:rPr lang="cs-CZ" sz="1200" b="1"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zahájení veřejného zasedání,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přednes napadeného rozsudku a podání zprávy o stavu věci předsedou senátu anebo pověřeným členem senátu,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přednes a odůvodnění odvolání odvolatelem, v jeho nepřítomnosti přečte předseda senátu anebo pověřený člen senátu,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přednes vyjádření a návrhů k provedení dokazování státním zástupcem a dalšími osobami případně dotčenými rozhodnutím odvolacího soudu a v případě jejich požadavku anebo nepřítomnosti je přečte předseda senátu anebo jím určený člen senátu, pokud je obsaženo ve spise,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doplnění dokazování - § 263 odst. 5 – 6 </a:t>
            </a:r>
            <a:r>
              <a:rPr lang="cs-CZ" sz="12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4.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doplnění dokazování ve veřejném zasedání, podklad rozhodnutí, hodnocení důkazů</a:t>
            </a:r>
            <a:r>
              <a:rPr lang="cs-CZ" sz="1200" b="1" i="1"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za předpokladu, že není rozsáhlé a obtížně proveditelné a neznamená náhradu činnosti soudu I. stupně, </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postup shodný jako v hlavní líčení a pro provedení důkazu přečtením protokolů o výslechu svědka a znalce v nepřítomnosti obžalovaného, pokud byl </a:t>
            </a:r>
            <a:r>
              <a:rPr lang="cs-CZ" sz="1200" u="sng"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řádně předvolán</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(fikce jeho souhlasu), </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podkladem pro změnu nebo doplnění skutkových zjištění, přihlíží odvolací soud jen k důkazům provedeným ve veřejném zasedání a hodnotí je v návaznosti na důkazy provedené v hlavním líčení před soudem    I. stupně, je vázán jeho hodnocením důkazů s výjimkou důkazů, které sám znovu provedl v hlavním líčení - § 263 odst. 7 </a:t>
            </a:r>
            <a:r>
              <a:rPr lang="cs-CZ" sz="12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sym typeface="Symbol"/>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40/1968-I., II., R 1/1996-II., R 20/1997, R 2/2003</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221874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274638"/>
            <a:ext cx="8219256" cy="562074"/>
          </a:xfrm>
        </p:spPr>
        <p:txBody>
          <a:bodyPr>
            <a:normAutofit fontScale="90000"/>
          </a:bodyPr>
          <a:lstStyle/>
          <a:p>
            <a:pPr algn="ctr"/>
            <a:r>
              <a:rPr lang="cs-CZ" sz="20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a řízení o něm</a:t>
            </a:r>
            <a:endParaRPr lang="cs-CZ" sz="2000" dirty="0"/>
          </a:p>
        </p:txBody>
      </p:sp>
      <p:sp>
        <p:nvSpPr>
          <p:cNvPr id="3" name="Zástupný symbol pro obsah 2"/>
          <p:cNvSpPr>
            <a:spLocks noGrp="1"/>
          </p:cNvSpPr>
          <p:nvPr>
            <p:ph idx="1"/>
          </p:nvPr>
        </p:nvSpPr>
        <p:spPr>
          <a:xfrm>
            <a:off x="1991544" y="764705"/>
            <a:ext cx="8219256" cy="5361459"/>
          </a:xfrm>
        </p:spPr>
        <p:txBody>
          <a:bodyPr>
            <a:normAutofit/>
          </a:bodyPr>
          <a:lstStyle/>
          <a:p>
            <a:pPr marL="0" indent="0" algn="ctr">
              <a:buNone/>
            </a:pPr>
            <a:r>
              <a:rPr lang="cs-CZ" sz="1400" b="1"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IX. Řízení u soudu I. stupně po zrušení rozsudku</a:t>
            </a:r>
            <a:r>
              <a:rPr lang="cs-CZ" sz="1400" b="1" i="1"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cs-CZ" sz="14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264 </a:t>
            </a:r>
            <a:r>
              <a:rPr lang="cs-CZ" sz="14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4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4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 vrácení věci soudu I. stupně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vázanost právním názorem</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vysloveným v rozhodnutí odvolacího soudu,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povinnost provést úkony a doplnění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nařízených odvolacím soudem –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264 odst. 1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 686/2004 </a:t>
            </a:r>
            <a:endParaRPr lang="cs-CZ" sz="1200"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zákaz </a:t>
            </a:r>
            <a:r>
              <a:rPr lang="cs-CZ" sz="1200" b="1" dirty="0" err="1" smtClean="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reformationis</a:t>
            </a:r>
            <a:r>
              <a:rPr lang="cs-CZ" sz="1200" b="1" dirty="0" smtClean="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t>
            </a:r>
            <a:r>
              <a:rPr lang="cs-CZ" sz="1200" b="1" dirty="0" err="1">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peius</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264 odst. 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881318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274638"/>
            <a:ext cx="8219256" cy="562074"/>
          </a:xfrm>
        </p:spPr>
        <p:txBody>
          <a:bodyPr>
            <a:normAutofit fontScale="90000"/>
          </a:bodyPr>
          <a:lstStyle/>
          <a:p>
            <a:pPr algn="ctr"/>
            <a:r>
              <a:rPr lang="cs-CZ" sz="20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a řízení o něm</a:t>
            </a:r>
          </a:p>
        </p:txBody>
      </p:sp>
      <p:sp>
        <p:nvSpPr>
          <p:cNvPr id="3" name="Zástupný symbol pro obsah 2"/>
          <p:cNvSpPr>
            <a:spLocks noGrp="1"/>
          </p:cNvSpPr>
          <p:nvPr>
            <p:ph idx="1"/>
          </p:nvPr>
        </p:nvSpPr>
        <p:spPr>
          <a:xfrm>
            <a:off x="1991544" y="764705"/>
            <a:ext cx="8219256" cy="5361459"/>
          </a:xfrm>
        </p:spPr>
        <p:txBody>
          <a:bodyPr>
            <a:normAutofit fontScale="92500" lnSpcReduction="10000"/>
          </a:bodyPr>
          <a:lstStyle/>
          <a:p>
            <a:pPr marL="0" indent="0" algn="ctr">
              <a:buNone/>
            </a:pPr>
            <a:r>
              <a:rPr lang="cs-CZ" sz="1400" b="1"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Nověji publikovaná rozhodnutí</a:t>
            </a:r>
            <a:endParaRPr lang="cs-CZ" sz="1400"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Tpjn 303/2012 - R 21/2013</a:t>
            </a:r>
            <a:endParaRPr lang="cs-CZ" sz="12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u="sng"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Stanovisko trestního kolegia Nejvyššího soudu České republiky</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u="sng"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k otázce, zda odvolací soud na podkladě odvolání podaného státním zástupcem jen v neprospěch obviněného</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 249 odst. 2 tr. ř.) </a:t>
            </a:r>
            <a:r>
              <a:rPr lang="cs-CZ" sz="1200" i="1" u="sng"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může zrušit nebo změnit napadený rozsudek soudu prvního stupně tak, že rozhodne ve prospěch obviněného, a za jakých podmínek může takto postupovat</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 254 a § 259 odst. 4 tr. ř.).</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Odvolací soud může na podkladě odvolání podaného státním zástupcem pouze v neprospěch obviněného zrušit nebo změnit napadený rozsudek soudu prvního stupně nejen v neprospěch obviněného, ale i v neprospěch a ve prospěch obviněného a také výlučně v jeho prospěch. Takovému rozhodnutí nebrání ani skutečnost, že obviněný se po vyhlášení rozsudku výslovně vzdal odvolání (§ 250 odst. 1 tr. ř.).</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Rozhodnout ve prospěch obviněného může odvolací soud pouze za splnění podmínek uvedených v ustanoveních § 254 odst. 1, 2, 3 tr. ř. a § 258 a § 259 tr. ř. V odůvodnění rozhodnutí musí takový postup řádně odůvodnit.</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8 Tdo 754/2011 R č. 56/2012</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Řízení o odvolání</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Výzvu předsedy senátu podle § 251 odst. 1 tr. ř. je nutné adresátu doručit, neboť jen tak mohou nastat právní důsledky, jež se s nesplněním výzvy spojují. Pro způsob jejího doručování je nutné vycházet z podmínek uvedených v § 63 odst. 1 tr. ř. Výzva podle § 251 odst. 1 tr. ř. se doručuje zásadně na adresu určenou pro doručování písemností.</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8 Tdo 277/2010 R č. 13/2011</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Není vyloučeno, aby poškozený a současně příbuzný v pokolení přímém napadl rozsudek odvoláním směřujícím proti výroku o vině ve prospěch obviněného. Znění ustanovení § 247 odst. 1 tr. ř., hovoří-li o tom, že pokud jde o povinnost k náhradě škody, může v neprospěch obviněného rozsudek napadnout odvoláním též poškozený, který uplatnil nárok na náhradu škody, toliko upřesňuje procesní práva poškozeného jako osoby oprávněné napadnout rozsudek odvoláním ve smyslu § 246 odst. 1 písm. písm. d) tr. ř. (nejen ve prospěch, ale i neprospěch obviněného). Nelze je vykládat jako speciální, omezující ustanovení k ustanovení § 247 odst. 2 tř. ř., které zakotvuje oprávnění mimo jiné též příbuzných v pokolení přímém ve prospěch obviněného rozsudek napadnout odvoláním.</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007447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063552" y="274638"/>
            <a:ext cx="8147248" cy="418058"/>
          </a:xfrm>
        </p:spPr>
        <p:txBody>
          <a:bodyPr>
            <a:normAutofit fontScale="90000"/>
          </a:bodyPr>
          <a:lstStyle/>
          <a:p>
            <a:pPr algn="ctr"/>
            <a:r>
              <a:rPr lang="cs-CZ" sz="18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a řízení o něm</a:t>
            </a:r>
            <a:endParaRPr lang="cs-CZ" sz="1800" dirty="0"/>
          </a:p>
        </p:txBody>
      </p:sp>
      <p:sp>
        <p:nvSpPr>
          <p:cNvPr id="3" name="Zástupný symbol pro obsah 2"/>
          <p:cNvSpPr>
            <a:spLocks noGrp="1"/>
          </p:cNvSpPr>
          <p:nvPr>
            <p:ph idx="1"/>
          </p:nvPr>
        </p:nvSpPr>
        <p:spPr>
          <a:xfrm>
            <a:off x="1991544" y="692697"/>
            <a:ext cx="8219256" cy="5433467"/>
          </a:xfrm>
        </p:spPr>
        <p:txBody>
          <a:bodyPr>
            <a:normAutofit fontScale="77500" lnSpcReduction="20000"/>
          </a:bodyPr>
          <a:lstStyle/>
          <a:p>
            <a:pPr marL="0" indent="0" algn="just">
              <a:buNone/>
            </a:pP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6 Tdo 955/2012 R č. 19/2013</a:t>
            </a:r>
            <a:endParaRPr lang="cs-CZ" sz="1200" b="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u="sng"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Jednočinný souběh; řízení o dovolání; řízení o odvolání</a:t>
            </a:r>
            <a:endParaRPr lang="cs-CZ" sz="12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Je-li ve skutku, jehož se týká podané odvolání, shledáván jednočinný souběh více trestných činů, musí odvolací soud z hlediska požadavků uvedených v ustanovení § 254 odst. 1 tr. ř. přezkoumat správnost všech právních kvalifikací i skutkových zjištění je odůvodňujících, a to i když odvolatel nevytkl v odvolání žádnou vadu ohledně některého ze sbíhajících se trestných činů.</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II.</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Rozhodnutí soudu druhého stupně lze napadnout dovoláním pro nesprávnost právního posouzení skutku ve smyslu dovolacího důvodu podle § 265b odst. 1 písm. g)    tr. ř. i tehdy, vytýká-li dovolatel vadu spočívající v nesprávné souběžné právní kvalifikaci skutku, v němž je spatřován jednočinný souběh více trestných činů, přestože jde o právní kvalifikaci, jejíž nesprávnost nebyla v odvolání podaném proti rozsudku soudu prvního stupně vytýkána. I tuto právní kvalifikaci a skutková zjištění, která ji odůvodňují, byl totiž odvolací soud povinen přezkoumat podle § 254 odst. 1 tr. ř.</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15 </a:t>
            </a:r>
            <a:r>
              <a:rPr lang="cs-CZ" sz="1200" b="1" i="1" dirty="0" err="1">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Tz</a:t>
            </a: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43/2011 R č. 16/2012 – </a:t>
            </a:r>
            <a:r>
              <a:rPr lang="cs-CZ" sz="1200" b="1" i="1"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pozor, ale na aktuální znění § 257 odst. 1 písm. d) </a:t>
            </a:r>
            <a:r>
              <a:rPr lang="cs-CZ" sz="1200" b="1" i="1" dirty="0" err="1">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endParaRPr lang="cs-CZ" sz="1200" b="1"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u="sng"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Podmíněné zastavení trestního stíhání; řízení o odvolání</a:t>
            </a:r>
            <a:endParaRPr lang="cs-CZ" sz="1200" b="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Trestní řád neumožňuje odvolacímu soudu, aby v rámci odvolacího řízení podmíněně zastavil trestní stíhání obviněného.</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3 Tdo 202/2011-16  R č. 21/2012</a:t>
            </a:r>
            <a:endParaRPr lang="cs-CZ" sz="1200" b="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u="sng"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Časová působnost; krádež; zákaz reformace in </a:t>
            </a:r>
            <a:r>
              <a:rPr lang="cs-CZ" sz="1200" b="1" i="1" u="sng" dirty="0" err="1">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peius</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Ustanovení § 259 odst. 4 tr. ř. obsahující zákaz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reformationis</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in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peius</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nebrání tomu, aby znak spočívající v předchozím odsouzení nebo potrestání pachatele (tj. v recidivě) ve smyslu § 205 odst. 2 tr. zákoníku o trestném činu krádeže byl v odvolacím řízení konaném výlučně z podnětu odvolání obviněného dovozován ve vztahu k jeho jinému předchozímu odsouzení nebo potrestání pro čin stejné nebo nižší závažnosti, které splňuje zákonem stanovené podmínky, byť nebylo uvedeno v popisu skutku ve výroku o vině (v tzv. skutkové větě) napadeného rozsudku soudu prvního stupně, pokud je tato skutečnost obsažena alespoň v jeho odůvodnění, resp. jestliže ji soudy vzaly za prokázanou a vycházely z ní. Takové dřívější odsouzení nebo potrestání obviněného je objektivní skutečností, která nemá za následek ani přísnější právní kvalifikaci skutku spáchaného obviněným, ani se nedotýká rozsahu jeho trestné činnosti co do výše způsobené škody apod. Tímto postupem dojde pouze k naplnění zákonného znaku recidivy jiným předchozím odsouzením nebo potrestáním obviněného, které v době spáchání posuzovaného činu odpovídalo stanoveným zákonným podmínkám a v této době reálně existovalo. Jestliže tedy existuje jiné dřívější odsouzení (potrestání) obviněného, které i po dni 1. 1. 2010 zakládá znak recidivy ve smyslu § 205 odst. 2 tr. zákoníku u činu obviněného spáchaného před tímto dnem, pak nelze na základě ustanovení o časové působnosti trestních zákonů (§ 2 odst. 1 tr. zákoníku, § 16 odst. 1 tr. zák.) dospět k závěru, že pro obviněného je příznivější nový trestní zákoník účinný od 1. 1. 2010 jen proto, že v popisu skutku soudu prvního stupně je uvedeno toliko takové předchozí odsouzení (potrestání) zakládající recidivu ve smyslu § 247 odst. 1 písm. e) tr. zák. pouze do 31. 12. 2009, a nelze tak ani učinit závěr, že jde od 1. 1. 2010 o čin beztrestný, popřípadě že z tohoto důvodu zanikla trestnost činu. *) </a:t>
            </a: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Pozn.</a:t>
            </a:r>
            <a:r>
              <a:rPr lang="cs-CZ" sz="1200"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Srov. znění § 205 odst. 2 tr. zákoníku po novele provedené zákonem č. 330/2011 Sb.;</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u="sng"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Řízení o odvolání, Náhrada škody</a:t>
            </a:r>
            <a:endParaRPr lang="cs-CZ" sz="1200" b="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Pokud soud prvního stupně obviněnému neuložil povinnost k náhradě škody způsobené trestným činem a toto rozhodnutí učinil až odvolací soud, pak obviněnému nebyla odňata možnost využití práva odvolání, jestliže odvolací soud za splnění dalších zákonných důvodů postupoval podle § 258 odst. 1 písm. b), f) tr. ř. a za podmínek uvedených v § 259 odst. 3 tr. ř. ve věci nově rozhodl tak, že podle § 228 odst. 1 tr. ř. uložil obviněnému, aby nahradil poškozenému způsobenou škodu.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(Usnesení Nejvyššího soudu ze dne 13. 3. 2013, sp. zn. 8 Tdo 218/2013);</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u="sng"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č. 10/2014 - Řízení o odvolání. Právo na spravedlivý proces, Zvlášť závažný zločin</a:t>
            </a:r>
            <a:endParaRPr lang="cs-CZ" sz="1200" b="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 odst. 5, 6 tr. ř., § 258 odst. 1 písm. a) tr. ř., § 14 odst. 3 tr. zákoníku</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Pokud důkaz sice nebyl součástí spisu v přípravném řízení a byl předložen soudu teprve po podání obžaloby, avšak stranám byla později dána možnost se s ním seznámit a předmětný důkaz byl řádně proveden v rámci dokazování v hlavním líčení, přičemž obviněný měl možnost se k němu vyjádřit, nedošlo tímto postupem ke zkrácení práv obviněného na obhajobu. Proto nejde o podstatnou vadu řízení ve smyslu ustanovení § 258 odst. 1 písm. a) tr. ř., a jen z toho důvodu, že určitý důkaz byl uplatněn v pozdější fázi trestního řízení nelze dovodit porušení zásad spravedlivého procesu.</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II.</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Pro závěr, že jde o zvlášť závažný zločin ve smyslu § 14 odst. 3 tr. zákoníku není významná dolní hranice trestní sazby odnětí svobody posuzovaného trestného činu, popřípadě výměra soudem uloženého trestu odnětí svobody, neboť pro zařazení trestného činu do kategorie zvlášť závažných zločinů je rozhodné jen to, zda zákon na něj stanoví trest odnětí svobody s horní hranicí trestní sazby nejméně deset let</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(Usnesení Nejvyššího soudu ze dne 20. 2. 2013, sp. zn. 3 Tdo 148/2013);</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428991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274638"/>
            <a:ext cx="8219256" cy="562074"/>
          </a:xfrm>
        </p:spPr>
        <p:txBody>
          <a:bodyPr>
            <a:normAutofit fontScale="90000"/>
          </a:bodyPr>
          <a:lstStyle/>
          <a:p>
            <a:pPr algn="ctr"/>
            <a:r>
              <a:rPr lang="cs-CZ" sz="20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a řízení o něm</a:t>
            </a:r>
            <a:endParaRPr lang="cs-CZ" sz="2000" dirty="0"/>
          </a:p>
        </p:txBody>
      </p:sp>
      <p:sp>
        <p:nvSpPr>
          <p:cNvPr id="3" name="Zástupný symbol pro obsah 2"/>
          <p:cNvSpPr>
            <a:spLocks noGrp="1"/>
          </p:cNvSpPr>
          <p:nvPr>
            <p:ph idx="1"/>
          </p:nvPr>
        </p:nvSpPr>
        <p:spPr>
          <a:xfrm>
            <a:off x="1991544" y="764705"/>
            <a:ext cx="8219256" cy="5361459"/>
          </a:xfrm>
        </p:spPr>
        <p:txBody>
          <a:bodyPr>
            <a:normAutofit fontScale="77500" lnSpcReduction="20000"/>
          </a:bodyPr>
          <a:lstStyle/>
          <a:p>
            <a:pPr marL="0" indent="0" algn="just">
              <a:buNone/>
            </a:pPr>
            <a:r>
              <a:rPr lang="cs-CZ" sz="1200" b="1" i="1" u="sng"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Výklad „ultima ratio“. Rozhodování o odvolání státního zástupce</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Princip „ultima ratio“ přichází dokonce v úvahu i u některých případů závažnějších trestných činů, kde by některé znaky trestného činu mohly nasvědčovat vyšší společenské škodlivosti, avšak ochrana konkrétního právního statku je zde dostatečně zajišťována uplatněním odpovědnosti podle jiného právního předpisu.</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II.</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Přestože státní zástupce podal odvolání pouze v neprospěch obviněného, může dojít ke zrušení nebo změně napadeného rozhodnutí nejen v neprospěch obviněného, ale i v neprospěch a ve prospěch obviněného a také výlučně v jeho prospěch. Požadavek zákazu změny k lepšímu ve vztahu k obviněnému na základě odvolání státního zástupce podaného v neprospěch obviněného (zvláště, pokud by si obviněný odvolání nepodal), neodpovídá zásadám trestního řízení, ani postavení a úkolům státního zástupce a v konečném důsledku ani principu spravedlnosti, který musí ovládat rozhodování soudu v trestním řízení. Zásahy do těchto principů jsou možné jen na základě zákona a v souladu s ním. V zásadě by takovým jednostranným přístupem byl narušen i účel trestního řízení, kterým je nade vší pochybnost především snaha náležitě zjistit trestné činy a podle zákona jejich pachatele spravedlivě potrestat (§ 1 odst. 1 tr. řádu)</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(Usnesení Nejvyššího soudu ČR z 19. 9. 2012, sp. zn. 5 Tdo 1039/2012);</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 </a:t>
            </a:r>
            <a:r>
              <a:rPr lang="cs-CZ" sz="1200" b="1" i="1" dirty="0" err="1">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Tvo</a:t>
            </a: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2/2013, R č. 43/2013</a:t>
            </a:r>
            <a:endParaRPr lang="cs-CZ" sz="1200" b="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u="sng"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Abolice; nepřípustnost trestního stíhání; řízení o </a:t>
            </a:r>
            <a:r>
              <a:rPr lang="cs-CZ" sz="1200" b="1" i="1" u="sng" dirty="0" err="1">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stížnos</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Proti rozhodnutí odvolacího soudu, jímž podle § 257 odst. 2 tr. ř. z důvodu uvedeného např. v ustanovení § 11 odst. 1 písm. a) tr. ř. zastavil trestní stíhání obviněného s ohledem na aboliční ustanovení amnestie, není přípustný řádný opravný prostředek</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5 </a:t>
            </a:r>
            <a:r>
              <a:rPr lang="cs-CZ" sz="1200" b="1" i="1" dirty="0" err="1">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Tz</a:t>
            </a: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86/2012, R č. 52/2013</a:t>
            </a:r>
            <a:endParaRPr lang="cs-CZ" sz="1200" b="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u="sng"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Řízení o odvolání</a:t>
            </a:r>
            <a:endParaRPr lang="cs-CZ" sz="1200" b="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Ustanovení § 260 tr. ř. je ve vztahu speciality k ustanovení § 259 odst. 1 tr. ř., protože upravuje výjimečný postup odvolacího soudu, jímž se věc vrací zpět až do stadia přípravného řízení. </a:t>
            </a:r>
            <a:r>
              <a:rPr lang="cs-CZ" sz="1200" i="1" u="sng"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Odvolací soud může vrátit věc státnímu zástupci k došetření podle § 260 tr. ř. jen tehdy, když zjistí, že dosavadní řízení je zatíženo takovou procesní vadou, kterou nelze odstranit v řízení před soudem</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(např. neměl-li obviněný po celou dobu trestního řízení obhájce, ač ho podle zákona měl mít, nebo byla-li podána obžaloba pro jiný skutek, než pro který bylo zahájeno trestní stíhání).</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Pro úvahu, zda po zrušení napadeného rozsudku odvolacím soudem je nutno postupovat podle § 259 odst. 1 tr. ř. a vrátit věc soudu prvního stupně k novému projednání a rozhodnutí nebo státnímu zástupci k došetření po-dle § 260 tr. ř., je podstatné zejména, jaké povahy a závažnosti je rozhodná procesní vada, a to z hlediska, zda tato vada je v řízení před soudem neodstranitelná, přičemž v návaznosti na toto základní procesní posouzení je třeba zvažovat, v jakém rozsahu je třeba řízení doplnit a které úkony je třeba provést k odstranění zjištěných procesních nedostatků. Státnímu zástupci může být věc vrácena pouze výjimečně, a to zejména tehdy, pokud odvolací soud zjistí, že věc je zatížena takovou procesní vadou nebo procesními vadami, že ani opakování hlavního líčení by zřejmě nemohlo vést k nápravě, a je proto žádoucí se věcí zabývat znovu v přípravném řízení</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8 Tdo 587/2012, R č. 46/2013</a:t>
            </a:r>
            <a:endParaRPr lang="cs-CZ" sz="1200" b="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u="sng"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Dovolání; obsahové náležitosti opravných prostředků</a:t>
            </a:r>
            <a:endParaRPr lang="cs-CZ" sz="1200" b="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Nejvyšší soud se může v dovolání zabývat jen těmi skutečnostmi, které jsou v obsahu dovolání uplatněny v souladu s obsahovými náležitostmi dovolání podle § 265f odst. 1 tr. ř. tak, aby byly uvedeny konkrétně přímo v textu dovolání. Z těchto důvodů dovolatel nemůže svou námitku opírat jen o odkaz na skutečnosti uplatněné v řádném opravném prostředku či v jiných podáních učiněných v předcházejících stadiích řízení, a to ani v závěrečných řečech v řízení před soudem prvního či druhého stupně.</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II.</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Dovolání je mimořádným opravným prostředkem s přesně zákonem stanovenými formálními podmínkami, za nichž ho lze uplatnit (§ 265a odst. 1 tr. ř.). Základní podmínkou a rozhodným hlediskem je existence pravomocného rozhodnutí ve věci samé. Při neexistenci konkrétního rozhodnutí je podání dovolání jen proti nesprávnosti procesního postupu vyloučeno. Proto dovolání, v němž je namítáno, byť s odkazem na dovolací důvod podle § 265b odst. 1 písm. k) tr. ř., že soudy pochybily při rozhodování o vazbě, je dovoláním nepřípustným a dovolací soud je odmítne podle § 265i odst. 1 písm. a) tr. ř.</a:t>
            </a:r>
          </a:p>
          <a:p>
            <a:pPr marL="0" indent="0" algn="just">
              <a:buNone/>
            </a:pP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4 Tdo 412/2013 R č. 68/2013 </a:t>
            </a:r>
            <a:r>
              <a:rPr lang="cs-CZ" sz="1200" b="1" i="1" u="sng"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Řízení o dovolání</a:t>
            </a: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Jestliže obhájce podal za obviněného odvolání proti výroku o vině i trestu, ale obviněný, jehož způsobilost k právním úkonům nebyla omezena, poté výslovně omezil své odvolání jen proti výroku o trestu, přičemž s ohledem na jím vytýkané vady odvolací soud výrok o vině nepřezkoumával, ani jej nebyl povinen přezkoumat (§ 254 odst. 2 tr. ř.), pak dovolání obviněného směřující proti výroku o vině je nepřípustné (srov. č. 20/2004 Sb.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rozh</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tr.).</a:t>
            </a: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056581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274638"/>
            <a:ext cx="8219256" cy="562074"/>
          </a:xfrm>
        </p:spPr>
        <p:txBody>
          <a:bodyPr>
            <a:normAutofit fontScale="90000"/>
          </a:bodyPr>
          <a:lstStyle/>
          <a:p>
            <a:pPr algn="ctr"/>
            <a:r>
              <a:rPr lang="cs-CZ" sz="20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a řízení o něm</a:t>
            </a:r>
            <a:endParaRPr lang="cs-CZ" sz="2000" dirty="0"/>
          </a:p>
        </p:txBody>
      </p:sp>
      <p:sp>
        <p:nvSpPr>
          <p:cNvPr id="3" name="Zástupný symbol pro obsah 2"/>
          <p:cNvSpPr>
            <a:spLocks noGrp="1"/>
          </p:cNvSpPr>
          <p:nvPr>
            <p:ph idx="1"/>
          </p:nvPr>
        </p:nvSpPr>
        <p:spPr>
          <a:xfrm>
            <a:off x="1991544" y="764705"/>
            <a:ext cx="8219256" cy="5361459"/>
          </a:xfrm>
        </p:spPr>
        <p:txBody>
          <a:bodyPr>
            <a:normAutofit fontScale="70000" lnSpcReduction="20000"/>
          </a:bodyPr>
          <a:lstStyle/>
          <a:p>
            <a:pPr marL="0" indent="0" algn="just">
              <a:buNone/>
            </a:pP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8 Tdo 46/2013 R č. 14/2014 Adhezní řízení; rozhodnutí soudu</a:t>
            </a:r>
          </a:p>
          <a:p>
            <a:pPr marL="0" indent="0" algn="just">
              <a:buNone/>
            </a:pP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 </a:t>
            </a:r>
            <a:r>
              <a:rPr lang="cs-CZ" sz="1200" i="1"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Pro rozhodnutí o nároku poškozeného na náhradu nemajetkové újmy v penězích vzniklé mu v důsledku trestného činu je soud povinen v adhezním řízení nejprve zkoumat, zda poškozený jako fyzická osoba utrpěl nemajetkovou újmu ve smyslu § 13 odst. 1 občanského zákoníku, která mu vznikla trestným činem obviněného, vůči němuž byl tento nárok uplatněn. V případě, že se o nemajetkovou újmu jedná a není postačující morální zadostiučinění podle § 13 odst. 1 občanského zákoníku, lze za podmínek § 13 odst. 2 tohoto zákona přiznat náhradu v penězích. O snížení důstojnosti fyzické osoby nebo její vážnosti ve společnosti ve značné míře ve smyslu § 13 odst. 2 občanského zákoníku půjde pouze tam, kde s ohledem na konkrétní situaci, za které k neoprávněnému zásahu do osobnostních práv fyzické osoby došlo, jakož i s přihlédnutím k dotčené fyzické osobě, lze spolehlivě dovodit, že by nastalou nemajetkovou újmu vzhledem k intenzitě a trvání nepříznivého následku, spočívajícího ve snížení její důstojnosti či vážnosti ve společnosti, pociťovala jako závažnou zpravidla každá fyzická osoba nacházející se na místě a v postavení postižené fyzické osoby. Poznámka redakce Sbírky soudních rozhodnutí a stanovisek: Nyní jde o ustanovení § 2894 a násl. zákona č 89/2012, občanský zákoník, účinného od 1. 1. 2014, týkající se náhrady majetkové a nemajetkové újmy, § 2951 a násl. tohoto zákona o způsobu a rozsahu náhrady.</a:t>
            </a:r>
            <a:endParaRPr lang="cs-CZ" sz="1200" b="1" i="1"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II. </a:t>
            </a:r>
            <a:r>
              <a:rPr lang="cs-CZ" sz="1200" i="1"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 nárocích na náhradu majetkové škody, nemajetkové újmy v penězích, jakož i vydání bezdůvodného obohacení lze rozhodnout i vedle sebe, avšak každý z těchto nároků má své vlastní zákonné opodstatnění, a proto výroky o těchto samostatných nárocích jsou výroky oddělitelnými (§ 254 odst. 1 tr. ř.).</a:t>
            </a:r>
            <a:endPar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8 Tdo 218/2013, R č. 22/2014</a:t>
            </a:r>
            <a:endParaRPr lang="cs-CZ" sz="12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u="sng"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Náhrada škody; řízení o odvolání</a:t>
            </a:r>
            <a:endParaRPr lang="cs-CZ" sz="12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Jestliže poškozený uplatnil včas a řádně nárok na náhradu majetkové škody způsobené trestným činem a obviněnému byla dána možnost seznámit se s tímto nárokem a vyjádřit se k němu, a neuložil-li přesto soud prvního stupně obviněnému povinnost k náhradě škody, může takové rozhodnutí za splnění zákonných předpokladů učinit odvolací soud. Pokud odvolací soud z podnětu odvolání státního zástupce či poškozeného podaného v neprospěch obviněného z důvodu, že nebyl učiněn výrok o náhradě škody, za podmínek uvedených v § 259 odst. 3 tr. ř. ve věci sám rozhodl tak, že podle § 228 odst. 1 tr. ř. uložil obviněnému povinnost, aby nahradil poškozenému způsobenou škodu, nejde pro obviněného o překvapivé rozhodnutí ani o porušení jeho práva na spravedlivý proces, neboť takové rozhodnutí odvolacího soudu nebylo vyloučeno. Obdobně to platí u nároku poškozeného na náhradu nemajetkové újmy a na vydání bezdůvodného obohacen</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4 </a:t>
            </a:r>
            <a:r>
              <a:rPr lang="cs-CZ" sz="1200" b="1" i="1" dirty="0" err="1">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Tz</a:t>
            </a: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68/2013</a:t>
            </a:r>
            <a:endParaRPr lang="cs-CZ" sz="12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u="sng"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Poskytování právních služeb v rozporu se zákonem o advokacii</a:t>
            </a:r>
            <a:endParaRPr lang="cs-CZ" sz="12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O porušení práva obviněného na obhajobu ve smyslu čl. 40 odst. 3 Listiny základních práv a svobod a ustanovení § 35 a 36 tr. řádu se jedná i tehdy, když obhajobu obviněného v trestním řízení vykonává evropský advokát, který není oprávněn poskytovat právní služby na území České republiky.</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3 Tdo 1086/2013</a:t>
            </a:r>
            <a:endParaRPr lang="cs-CZ" sz="12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u="sng"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Zákaz reformace in </a:t>
            </a:r>
            <a:r>
              <a:rPr lang="cs-CZ" sz="1200" b="1" i="1" u="sng" dirty="0" err="1">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peius</a:t>
            </a:r>
            <a:r>
              <a:rPr lang="cs-CZ" sz="1200" b="1" i="1" u="sng"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 zpřesnění popisu skutku</a:t>
            </a:r>
            <a:endParaRPr lang="cs-CZ" sz="12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O porušení zákazu změny k horšímu ve smyslu § 264 odst. 2 tr. řádu nejde v případě, že odvolací soud konkretizoval ve výroku o vině v odsuzujícím rozsudku výši škody u dílčích útoků pokračujícího trestného činu, kterou předtím nalézací soud vyjádřil v popisu skutku obsaženého ve výroku o vině jen v souhrnné výši</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Č. 32/2014</a:t>
            </a:r>
            <a:endParaRPr lang="cs-CZ" sz="1200" b="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 ustanovení § 253 a § 254 odst. 1 tr. ř., vyplývá, že odvolací soud je vázán v přezkumné činnosti zásadně tím, který výrok rozsudku odvolatel napadl a jaké vady v jeho rámci vytýká. Toto výchozí vymezení a (omezení) přezkumné pravomoci odvolacího soudu ve vztahu k napadeným výrokům však rozšiřuje ustanovení § 254 odst. 2 tr. ř., a to pro případy, když vada, která je vytýkána napadenému výroku rozsudku, má svůj původ v jiném výroku, který nebyl napaden odvoláním. Pak je odvolací soud povinen přezkoumat i tento jiný (odvoláním nenapadený) výrok za předpokladu, že odvolatel mohl též proti němu podat odvolání, i když tak neučinil. Přesah přezkumné povinnosti odvolacího soudu podle § 254 odst. 2 tr. ř. je podmíněn vztahem původu (příčiny) a projevu zjištěné vady nenapadeného výroku rozsudku, jestliže důvodně vytknutá vada napadeného výroku má původ v jiném než napadeném výroku rozsudku. Oba výroky musí na sebe navazovat, a proto z toho vyplývá, že nestačí zjištění vady v jiném nenapadeném výroku rozsudku bez toho, že by zároveň byla dána uvedená návaznost na výrok napadený odvoláním, tedy že by důvodně vytknutá vada jednoho výroku měla původ v jiném nenapadeném výroku.</a:t>
            </a: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Výrok o trestu sice obecně vždy navazuje na výrok o vině, to však k naplnění podmínek ustanovení § 254 odst. 2 tr. ř. nestačí, neboť odvolací soud se může a je povinen se zabývat dalším výrokem, který není odvoláním napaden, jen v případě, že v takto přezkoumávaném výroku skutečně zjistí vytýkanou vadu, jež má původ v jiném výroku, než který byl napaden odvoláním (např. v odvolání státního zástupce podaném v neprospěch obžalovaného je napaden výrok o trestu odnětí svobody jako nepřiměřeně mírný a tato vada zjištěná odvolacím soudem má svůj původ v mírnější právní kvalifikaci použité soudem prvního stupně, která by odůvodňovala přísnější trest odnětí svobody). Jestliže však je napadán odvoláním státního zástupce podaným v neprospěch obžalovaného výrok o peněžitém trestu, který nebyl uložen vzhledem k tomu, že by byl údajně zjevně nedobytný nebo že by jeho uložení bylo v rozporu s možností poškozeného domoci se přiznané náhrady škody, a odvolací soud se s touto argumentací ztotožní, nejsou splněny podmínky v ustanovení § 254 odst. 2 tr. ř. pro zrušení výroku o vině, byť by výrok o vině obžalovaného byl vadný z důvodu, že byla použita mírnější právní kvalifikace. </a:t>
            </a: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(Usnesení Nejvyššího soudu ze dne 16. 10. 2013, sp. zn. 5 Tdo 462/2013)</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835426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274638"/>
            <a:ext cx="8219256" cy="562074"/>
          </a:xfrm>
        </p:spPr>
        <p:txBody>
          <a:bodyPr>
            <a:normAutofit fontScale="90000"/>
          </a:bodyPr>
          <a:lstStyle/>
          <a:p>
            <a:pPr algn="ctr"/>
            <a:r>
              <a:rPr lang="cs-CZ" sz="20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a řízení o něm</a:t>
            </a:r>
            <a:endParaRPr lang="cs-CZ" sz="2000" dirty="0"/>
          </a:p>
        </p:txBody>
      </p:sp>
      <p:sp>
        <p:nvSpPr>
          <p:cNvPr id="3" name="Zástupný symbol pro obsah 2"/>
          <p:cNvSpPr>
            <a:spLocks noGrp="1"/>
          </p:cNvSpPr>
          <p:nvPr>
            <p:ph idx="1"/>
          </p:nvPr>
        </p:nvSpPr>
        <p:spPr>
          <a:xfrm>
            <a:off x="1991544" y="764705"/>
            <a:ext cx="8219256" cy="5361459"/>
          </a:xfrm>
        </p:spPr>
        <p:txBody>
          <a:bodyPr>
            <a:normAutofit fontScale="92500"/>
          </a:bodyPr>
          <a:lstStyle/>
          <a:p>
            <a:pPr marL="0" indent="0" algn="just">
              <a:buNone/>
            </a:pP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č. 38/2014</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Zákaz reformace in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peius</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 259 odst. 4 tr. ř.) se vztahuje jen k rozhodnutí o odvolání, které bylo podáno výlučně ve prospěch obviněného, nikoli též ve prospěch jiných osob, např. poškozeného. Nic proto nebráni odvolacímu soudu, aby na základě odvolání poškozeného zrušil výrok, jimž mu byl soudem prvního stupně přiznán nárok na náhradu škody, a odkázal poškozeného na řízení ve věcech občanskoprávních, byť jde o rozhodnutí pro poškozeného nepříznivější.</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(Rozsudek Nejvyššího soudu ze dne 11. 9. 2013, sp. zn. 7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Tz</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43/2013)</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č. 44/2014</a:t>
            </a:r>
            <a:endParaRPr lang="cs-CZ" sz="12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Zákaz </a:t>
            </a:r>
            <a:r>
              <a:rPr lang="cs-CZ" sz="12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reformationis</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in </a:t>
            </a:r>
            <a:r>
              <a:rPr lang="cs-CZ" sz="12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peius</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se při rozhodování podle § 259 odst. 4 a § 264 odst. 2 tr. ř. v odvolacím řízení vztahuje jen k osobě obviněného (obžalovaného), přičemž nepřipouští z hlediska celkového posouzeni žádnou změnu v neprospěch takové osoby. Změna k horšímu tak nemůže nastat ve skutkových zjištěních, v použité právní kvalifikaci, v druhu a výměře trestu, v ochranném opatření i v náhradě škody nebo nemajetkové újmy nebo vydání bezdůvodného obohacení.</a:t>
            </a: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(Usnesení Nejvyššího soudu ze dne 14. 8. 2013, sp. zn. 5 Tdo 741/2013)</a:t>
            </a:r>
          </a:p>
          <a:p>
            <a:pPr marL="0" indent="0" algn="just">
              <a:buNone/>
            </a:pP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č. 50/2014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Nutná obhajoba</a:t>
            </a: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Důvod nutné obhajoby podle § 36 odst. 1 písm. a) tr. ř. je dán i tehdy, je-li obviněný ve vazbě nebo ve výkonu trestu odnětí svobody na území cizího státu.</a:t>
            </a: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(Rozsudek Nejvyššího soudu ze dne 11. 12. 2013, sp. zn. 6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Tz</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58/2013);</a:t>
            </a:r>
          </a:p>
          <a:p>
            <a:pPr marL="0" indent="0" algn="just">
              <a:buNone/>
            </a:pP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č. 5/2015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Adhezní řízení</a:t>
            </a: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Výši požadované náhrady škody nebo nemajetkové újmy nebo rozsah požadovaného bezdůvodného obohacení, které byly uplatněny řádně a včas (§ 43 odst. 3, § 206 odst. 2 tr. ř.), je možno v průběhu dalšího řízení měnit, a to až do doby, než se soud odebere k závěrečné poradě v hlavním líčení, event. veřejném zasedání o odvolání (§ 217, § 218, § 238 tr. ř.). Proto je přípustné, aby poškozený v průběhu trestního řízení rozšířil a důkazně doložil svůj včas a řádně uplatněný nárok na náhradu škody či nemajetkové újmy anebo na vydání bezdůvodného obohacení, o kterém je možno poté rozhodnout podle § 228 odst. 1 tr. ř. (příp. i § 229 odst. 1, 2 tr. ř.), a to za splnění podmínky, že je dána obviněnému nebo jeho obhájci možnost se k takovému rozšíření nároku konkrétně vyjádřit a uplatnit proti němu námitky.</a:t>
            </a: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V případě, že nárok je zvyšován v průběhu odvolacího řízení, musí být splněna další podmínka, že bylo poškozeným podle § 246 odst. 1 písm. d), odst. 2 tr. ř. nebo státním zástupcem podle § 246 odst. 1 písm. a), odst. 2 tr. ř. podáno odvolání v neprospěch obžalovaného ohledně výroku o náhradě škody či nemajetkové újmy anebo o vydání bezdůvodného obohacení.</a:t>
            </a: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(Usnesení Nejvyššího soudu ze dne 13. 8. 2014, sp. zn. 5 Tdo 797/2014);</a:t>
            </a: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102352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adpis 8"/>
          <p:cNvSpPr>
            <a:spLocks noGrp="1"/>
          </p:cNvSpPr>
          <p:nvPr>
            <p:ph type="title"/>
          </p:nvPr>
        </p:nvSpPr>
        <p:spPr>
          <a:xfrm>
            <a:off x="3359696" y="5445224"/>
            <a:ext cx="6470104" cy="69944"/>
          </a:xfrm>
        </p:spPr>
        <p:txBody>
          <a:bodyPr>
            <a:normAutofit fontScale="90000"/>
          </a:bodyPr>
          <a:lstStyle/>
          <a:p>
            <a:endParaRPr lang="cs-CZ" dirty="0"/>
          </a:p>
        </p:txBody>
      </p:sp>
      <p:sp>
        <p:nvSpPr>
          <p:cNvPr id="8" name="Zástupný symbol pro obsah 7"/>
          <p:cNvSpPr>
            <a:spLocks noGrp="1"/>
          </p:cNvSpPr>
          <p:nvPr>
            <p:ph idx="1"/>
          </p:nvPr>
        </p:nvSpPr>
        <p:spPr>
          <a:xfrm>
            <a:off x="2279576" y="188640"/>
            <a:ext cx="7632848" cy="5040560"/>
          </a:xfrm>
        </p:spPr>
        <p:txBody>
          <a:bodyPr>
            <a:normAutofit fontScale="77500" lnSpcReduction="20000"/>
          </a:bodyPr>
          <a:lstStyle/>
          <a:p>
            <a:pPr marL="45720" indent="0" algn="ctr">
              <a:buNone/>
            </a:pPr>
            <a:r>
              <a:rPr lang="cs-CZ"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a řízení o něm</a:t>
            </a:r>
          </a:p>
          <a:p>
            <a:pPr marL="45720" indent="0" algn="just">
              <a:buNone/>
            </a:pPr>
            <a:r>
              <a:rPr lang="cs-CZ" sz="12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8 Tdo 1301/2013 R č. 6/2015 </a:t>
            </a:r>
            <a:r>
              <a:rPr lang="cs-CZ" sz="1200" i="1" u="sng"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Spáchání činu opětovně; těžké ublížení na zdraví; výtržnictví ; zákaz reformace in </a:t>
            </a:r>
            <a:r>
              <a:rPr lang="cs-CZ" sz="1200" i="1" u="sng" dirty="0" err="1">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peius</a:t>
            </a:r>
            <a:endParaRPr lang="cs-CZ" sz="1200"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45720" indent="0" algn="just">
              <a:buNone/>
            </a:pPr>
            <a:r>
              <a:rPr lang="cs-CZ" sz="1200"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a:t>
            </a:r>
            <a:r>
              <a:rPr lang="cs-CZ" sz="1200"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K naplnění znaku spočívajícího v tom, že pachatel trestný čin uvedený v odstavci 1 § 145 nebo § 358 tr. zákoníku spáchal opětovně ve smyslu § 145 odst. 2 písm. g) a § 358 odst. 2 písm. a) tr. zákoníku, postačí jakýkoliv případ opakování téhož trestného činu. Není třeba, aby byl za takový čin pravomocně odsouzen, a není významné, zda se ohledně takového odsouzení na pachatele hledí, jako by odsouzen nebyl (srov. č. 58/2011 Sb. </a:t>
            </a:r>
            <a:r>
              <a:rPr lang="cs-CZ" sz="1200" dirty="0" err="1">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rozh</a:t>
            </a:r>
            <a:r>
              <a:rPr lang="cs-CZ" sz="1200"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tr.). Proto i v případě amnestie, jíž byl prominut trest s účinkem, že se na odsouzeného hledí, jako by odsouzen nebyl, tato okolnost nebrání naplnění uvedeného kvalifikačního znaku, protože i přes fikci neodsouzení stále platí, že pachatel trestný čin, pro který byl původně odsouzen, spáchal.</a:t>
            </a:r>
          </a:p>
          <a:p>
            <a:pPr marL="45720" indent="0" algn="just">
              <a:buNone/>
            </a:pPr>
            <a:r>
              <a:rPr lang="cs-CZ" sz="1200"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II.</a:t>
            </a:r>
            <a:r>
              <a:rPr lang="cs-CZ" sz="1200"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Jestliže odvolací soud, rozhodující pouze k odvolání obviněného, zrušil rozsudek soudu prvního stupně ve výroku o trestu, jímž byl uložen souhrnný a samostatný trest, a nově ukládá jen úhrnný trest proto, že dřívější odsouzení rozsudkem, ve vztahu k němuž byl původně uložen souhrnný trest, je takové povahy, že se na obviněného hledí, jako by nebyl odsouzen (např. v důsledku rozhodnutí o amnestii), nemůže úhrnný trest uložit ve výměře odpovídající součtu původně uloženého souhrnného a samostatného trestu. Trest se v uvedeném případě stanoví za méně trestných činů a uložení trestu v takto označené výměře by znamenalo zhoršení postavení obviněného a tím porušení zákazu </a:t>
            </a:r>
            <a:r>
              <a:rPr lang="cs-CZ" sz="1200" dirty="0" err="1">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reformationis</a:t>
            </a:r>
            <a:r>
              <a:rPr lang="cs-CZ" sz="1200"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in </a:t>
            </a:r>
            <a:r>
              <a:rPr lang="cs-CZ" sz="1200" dirty="0" err="1">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peius</a:t>
            </a:r>
            <a:r>
              <a:rPr lang="cs-CZ" sz="1200"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45720" indent="0" algn="just">
              <a:buNone/>
            </a:pPr>
            <a:r>
              <a:rPr lang="cs-CZ" sz="12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č. 32/2015</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I.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Obsahovou náležitostí výroku o vině odsuzujícího rozsudku je takový popis skutku, jehož jednotlivé části odpovídají příslušným znakům skutkové podstaty trestného činu, kterým byl obviněný uznán vinným. Motiv nebo pohnutku trestného činu je nutno uvádět ve výroku odsuzujícího rozsudku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(resp. v popisu skutku)</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pokud je znakem příslušné skutkové podstaty trestného činu. V jiných případech zpravidla postačí takové okolnosti uvést jen v odůvodnění rozsudku a jejich uvedení ve výroku je nadbytečné.</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Jejich nadbytečné uvedení ve výrokové části rozsudku však nelze pokládat za vadu rozsudku, jež by mohla vést k jeho zrušení ve smyslu ustanovení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2" action="ppaction://hlinkfile"/>
              </a:rPr>
              <a:t>§ 258 odst. 1 písm. b)</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ř.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II.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Kdykoliv v průběhu řízení má obviněný právo ukončit zmocnění svého obhájce  k obhajobě a zvolit si nového obhájce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3" action="ppaction://hlinkfile"/>
              </a:rPr>
              <a:t>§ 33 odst. 1</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ř.)</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Neoznámí-li však obviněný příslušnému orgánu činnému v trestním řízení změnu obhájce včas, a to zpravidla předložením plné moci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(č. 51/2010 Sb.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rozh</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aby mohl být nový obhájce vyrozuměn v zákonné lhůtě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(je-li stanovena)</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o nařízeném úkonu trestního řízení, je podle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4" action="ppaction://hlinkfile"/>
              </a:rPr>
              <a:t>§ 37 odst. 2</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ř. obhájce dříve zvolený nebo ustanovený povinen vykonávat obhajobu, není-li z obhajování vyloučen, až do doby, než ji osobně převezme později zvolený obhájce. </a:t>
            </a: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Změna v osobě obhájce tak zásadně není důvodem pro neprovedení již nařízeného úkonu trestního řízení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(srov. nález Ústavního soudu ze dne 25. 9. 1996,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sp</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zn.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5" action="ppaction://hlinkfile"/>
              </a:rPr>
              <a:t>III. ÚS 83/96</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uveřejněný pod č. 293/1996 Sb.)</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Jestliže o nařízeném hlavním líčení nebo veřejném zasedání byli obviněný i jeho dosavadní obhájce řádně a včas vyrozuměni, jsou mu přítomni a naopak nově zvolený obhájce se k tomuto úkonu nedostavil, pak jen nepřítomnost nově zvoleného obhájce není překážkou provedení tohoto hlavního líčení nebo veřejného zasedání. </a:t>
            </a:r>
            <a:endParaRPr lang="cs-CZ"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400" b="1" i="1" dirty="0" smtClean="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č. 1/2002</a:t>
            </a:r>
          </a:p>
          <a:p>
            <a:pPr marL="0" indent="0" algn="just">
              <a:buNone/>
            </a:pPr>
            <a:r>
              <a:rPr lang="cs-CZ"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opravě a doplnění protokolu o hlavním líčení a o námitkách proti takovému protokolu vždy rozhoduje soud, o jehož protokol jde (§ 57 odst. 1 tr. ř.). Jestliže tedy je v řízení před odvolacím soudem zpochybněna správnost protokolace vyjádřením některé z procesních stran ohledně podání opravného prostředku proti vyhlášenému rozsudku, pak odvolací soud není oprávněn posuzovat správnost či úplnost protokolace, nýbrž věc předloží soudu prvního stupně k rozhodnutí o těchto námitkách.</a:t>
            </a:r>
          </a:p>
        </p:txBody>
      </p:sp>
    </p:spTree>
    <p:extLst>
      <p:ext uri="{BB962C8B-B14F-4D97-AF65-F5344CB8AC3E}">
        <p14:creationId xmlns:p14="http://schemas.microsoft.com/office/powerpoint/2010/main" val="29410315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274638"/>
            <a:ext cx="8219256" cy="562074"/>
          </a:xfrm>
        </p:spPr>
        <p:txBody>
          <a:bodyPr>
            <a:normAutofit fontScale="90000"/>
          </a:bodyPr>
          <a:lstStyle/>
          <a:p>
            <a:pPr algn="ctr"/>
            <a:r>
              <a:rPr lang="cs-CZ" sz="20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a řízení o něm</a:t>
            </a:r>
          </a:p>
        </p:txBody>
      </p:sp>
      <p:sp>
        <p:nvSpPr>
          <p:cNvPr id="3" name="Zástupný symbol pro obsah 2"/>
          <p:cNvSpPr>
            <a:spLocks noGrp="1"/>
          </p:cNvSpPr>
          <p:nvPr>
            <p:ph idx="1"/>
          </p:nvPr>
        </p:nvSpPr>
        <p:spPr>
          <a:xfrm>
            <a:off x="1991544" y="764705"/>
            <a:ext cx="8219256" cy="5361459"/>
          </a:xfrm>
        </p:spPr>
        <p:txBody>
          <a:bodyPr>
            <a:normAutofit/>
          </a:bodyPr>
          <a:lstStyle/>
          <a:p>
            <a:pPr marL="0" indent="0" algn="ctr">
              <a:buNone/>
            </a:pPr>
            <a:r>
              <a:rPr lang="cs-CZ" sz="1400" b="1"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 Přípustnost a účinek </a:t>
            </a:r>
          </a:p>
          <a:p>
            <a:pPr marL="0" indent="0" algn="ctr">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245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řádný opravný prostředek proti rozsudku soudu I. stupně</a:t>
            </a:r>
            <a:r>
              <a:rPr lang="cs-CZ" sz="1200"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tj. okresních a krajských soudů v návaznosti na jejich věcnou příslušnost vymezenou v §§ 16 a 17 odst. 1 – 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proti rozsudku, kterým soud schválil dohodu o vině a trestu</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lze podat odvolání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pouze v případě, že takový rozsudek </a:t>
            </a:r>
            <a:r>
              <a:rPr lang="cs-CZ" sz="12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není v souladu s dohodou o vině a trestu, jejíž schválení státní zástupce soudu navrhl</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proti rozsudku, kterým soud schválil dohodu o vině a trestu</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může poškozený, který uplatnil nárok na náhradu škody nebo nemajetkové újmy nebo na vydání bezdůvodného obohacení,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podat odvolání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pro nesprávnost výroku o náhradě škody nebo nemajetkové újmy v penězích nebo o vydání bezdůvodného obohacení</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u="sng"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ledaže</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v dohodě o vině a trestu </a:t>
            </a:r>
            <a:r>
              <a:rPr lang="cs-CZ" sz="1200" i="1" u="sng"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souhlasil</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s rozsahem a způsobem náhrady škody nebo nemajetkové újmy nebo vydáním bezdůvodného obohacení a tato dohoda byla soudem schválena v podobě, s níž </a:t>
            </a:r>
            <a:r>
              <a:rPr lang="cs-CZ" sz="1200" i="1" u="sng"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souhlasil</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vždy s odkladným účinkem</a:t>
            </a:r>
            <a:r>
              <a:rPr lang="cs-CZ" sz="1200"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245 odst. 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na rozdíl od stížností, u kterých podle § 141 odst. 4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jen kde tento účinek zákon stanoví</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182855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471587"/>
          </a:xfrm>
        </p:spPr>
        <p:txBody>
          <a:bodyPr>
            <a:normAutofit fontScale="90000"/>
          </a:bodyPr>
          <a:lstStyle/>
          <a:p>
            <a:pPr algn="ctr"/>
            <a:r>
              <a:rPr lang="cs-CZ" sz="20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a řízení o něm</a:t>
            </a:r>
            <a:br>
              <a:rPr lang="cs-CZ" sz="20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endParaRPr lang="cs-CZ" sz="2000" dirty="0"/>
          </a:p>
        </p:txBody>
      </p:sp>
      <p:sp>
        <p:nvSpPr>
          <p:cNvPr id="3" name="Zástupný symbol pro obsah 2"/>
          <p:cNvSpPr>
            <a:spLocks noGrp="1"/>
          </p:cNvSpPr>
          <p:nvPr>
            <p:ph idx="1"/>
          </p:nvPr>
        </p:nvSpPr>
        <p:spPr>
          <a:xfrm>
            <a:off x="911424" y="692696"/>
            <a:ext cx="10442376" cy="5484267"/>
          </a:xfrm>
        </p:spPr>
        <p:txBody>
          <a:bodyPr>
            <a:normAutofit lnSpcReduction="10000"/>
          </a:bodyPr>
          <a:lstStyle/>
          <a:p>
            <a:pPr marL="0" indent="0" algn="just">
              <a:buNone/>
            </a:pP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8 </a:t>
            </a:r>
            <a:r>
              <a:rPr lang="cs-CZ" sz="1200" b="1" i="1" dirty="0" err="1">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Tdo</a:t>
            </a: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575/2015 </a:t>
            </a:r>
            <a:r>
              <a:rPr lang="cs-CZ" sz="12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R č. 6/2016</a:t>
            </a:r>
            <a:endParaRPr lang="cs-CZ" sz="1200"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Jestliže odvolací soud rozhodne o tom, že se věc podle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2" action="ppaction://hlinkfile"/>
              </a:rPr>
              <a:t>§ 257 odst. 1 písm. b)</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ř. postoupí jinému orgánu, jímž by mohl být čin obviněného posouzen jako přestupek nebo kárné provinění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3" action="ppaction://hlinkfile"/>
              </a:rPr>
              <a:t>§ 222 odst. 2</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ř.), mohou obviněný nebo státní zástupce proti takovému rozhodnutí podat dovolání podle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4" action="ppaction://hlinkfile"/>
              </a:rPr>
              <a:t>§ 265b odst. 1 písm. f)</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ř. Proto i po dobu, než oprávněným osobám uplyne lhůta k podání dovolání podle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5" action="ppaction://hlinkfile"/>
              </a:rPr>
              <a:t>§ 265e odst. 1</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ř., anebo do doby, než dovolací soud o podaném dovolání rozhodne, je stále vedeno trestní řízení ve smyslu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6" action="ppaction://hlinkfile"/>
              </a:rPr>
              <a:t>§ 12 odst. 10</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ř., jehož doba trvání se nezapočítává do běhu lhůty pro projednání přestupku (srov.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7" action="ppaction://hlinkfile"/>
              </a:rPr>
              <a:t>§ 20 odst. 2</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zákona č. 200/1990 Sb., o přestupcích, ve znění pozdějších předpisů S účinností zákona č. 209/2015 Sb., kterým se mění zákon č. 200/1990 Sb., o přestupcích, ve znění pozdějších předpisů, zákon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8" action="ppaction://hlinkfile"/>
              </a:rPr>
              <a:t>č. 269/1994 Sb.</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o Rejstříku trestů, ve znění pozdějších předpisů, a některé další zákony, tj. v odpovídající části od 1. 10. 2015,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7" action="ppaction://hlinkfile"/>
              </a:rPr>
              <a:t>§ 20 odst. 4</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zákona č. 200/1990 Sb., o přestupcích, ve znění pozdějších předpisů.). </a:t>
            </a: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Z tohoto důvodu může soud prvního stupně po rozhodnutí odvolacího soudu o postoupení věci jinému orgánu podle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2" action="ppaction://hlinkfile"/>
              </a:rPr>
              <a:t>§ 257 odst. 1 písm. b)</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ř. tomuto orgánu předložit věc se spisem teprve tehdy, až oprávněným osobám uplyne lhůta k podání dovolání, anebo o podaném dovolání rozhodne dovolací soud Obdobně platí, že nabylo-li rozhodnutí o postoupení věci jinému orgánu právní moci již před soudem prvního stupně, může tento soud věc jinému orgánu předložit se spisem až po uplynutí odvolací lhůty všem oprávněným osobám. </a:t>
            </a:r>
          </a:p>
          <a:p>
            <a:pPr marL="0" indent="0" algn="just">
              <a:buNone/>
            </a:pP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6 </a:t>
            </a:r>
            <a:r>
              <a:rPr lang="cs-CZ" sz="1200" b="1" i="1" dirty="0" err="1">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Tdo</a:t>
            </a: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766/2015 – R č. 7/2016 </a:t>
            </a:r>
            <a:endParaRPr lang="cs-CZ" sz="12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Volba příslušné formy jednání odvolacího soudu není závislá jen na způsobu jeho rozhodnutí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9" action="ppaction://hlinkfile"/>
              </a:rPr>
              <a:t>§ 263 odst. 1</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ř.), nýbrž i na způsobu dokazování, které zamýšlí před vydáním svého rozhodnutí provést. Pokud shledá nezbytným vyslechnout svědky, a to v rozsahu umožňujícím provedení takového dokazování v odvolacím řízení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9" action="ppaction://hlinkfile"/>
              </a:rPr>
              <a:t>§ 263 odst. 6</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ř.), musí konat veřejné zasedání, v jehož průběhu lze tyto důkazy způsobem upraveným v ustanovení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hlinkClick r:id="rId10" action="ppaction://hlinkfile"/>
              </a:rPr>
              <a:t>§ 235 odst. 2</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ř. provést. Konal-li odvolací soud veřejné zasedání a zejména provedl-li v něm dokazování, nemůže již o podaném odvolání, po odročení jednání za účelem dalšího doplnění dokazování (např. provedení listinných důkazů), meritorně rozhodnout v neveřejném zasedání. </a:t>
            </a:r>
          </a:p>
          <a:p>
            <a:pPr marL="0" indent="0" algn="just">
              <a:buNone/>
            </a:pPr>
            <a:r>
              <a:rPr lang="cs-CZ" sz="12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6 </a:t>
            </a: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Tdo </a:t>
            </a:r>
            <a:r>
              <a:rPr lang="cs-CZ" sz="1200" b="1" i="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1470/2015 </a:t>
            </a:r>
            <a:r>
              <a:rPr lang="cs-CZ" sz="12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Vyjádření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vůle k využití opravného prostředku oprávněnými osobami je nutné posuzovat v souladu s dalšími projevy, jež takové osoby ve vztahu k tomuto svému právu učinily. Existence skutečné vůle obviněného vzdát se odvolání ve smyslu </a:t>
            </a:r>
            <a:r>
              <a:rPr lang="cs-CZ" sz="1200" i="1" u="sng"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250 odst. 1</a:t>
            </a:r>
            <a:r>
              <a:rPr lang="cs-CZ" sz="1200" i="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ř. je zásadním předpokladem možnosti úspěšného uplatnění tohoto procesního úkonu. Pochybnosti o vůli obviněného vzdát se práva na odvolání může důvodně vyvolávat, pokud obhájce obviněného doručí soudu podání, jímž se obviněný vzdává tohoto práva, a obviněný sám následně ještě ve lhůtě stanové zákonem odvolání podá. Takové pochybnosti o souladu vůle obviněného s podáním jeho obhájcem jsou soudy povinny odstranit, zjistit skutečnou vůli obviněného a k tomu si opatřit nejen vyjádření obhájce, ale i vyjádření obviněného, případně další dostupné důkazy, a teprve na jejich podkladě učinit odpovídající rozhodnutí.</a:t>
            </a:r>
          </a:p>
          <a:p>
            <a:pPr marL="0" indent="0" algn="just">
              <a:buNone/>
            </a:pP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11 </a:t>
            </a:r>
            <a:r>
              <a:rPr lang="cs-CZ" sz="1200" b="1" i="1" dirty="0" err="1">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Tvo</a:t>
            </a:r>
            <a:r>
              <a:rPr lang="cs-CZ" sz="12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1/2017 </a:t>
            </a:r>
            <a:r>
              <a:rPr lang="cs-CZ" sz="12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Předseda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senátu je oprávněn, a v zájmu zamezení neopodstatněných průtahů i povinen, posuzovat důvodnost omluvy obhájce z hlavního líčení nebo veřejného zasedání, a za tím účelem též provést potřebná šetření. Zvláště to platí v situaci, kdy omluva byla předložena např. pouhý den před konáním soudního jednání, a kdy už zpravidla ani nelze vyrozumět všechny předvolané či vyrozuměné osoby o případném zrušení nařízeného jednání. V takovém postupu předsedy senátu nelze shledávat jeho negativní poměr k obhájci a tedy ani důvody pro jeho vyloučení z vykonávání úkonů trestního řízení ve smyslu § 30 odst. 1 tr. ř.</a:t>
            </a:r>
          </a:p>
          <a:p>
            <a:pPr marL="0" indent="0" algn="just">
              <a:buNone/>
            </a:pPr>
            <a:endPar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064246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274638"/>
            <a:ext cx="8219256" cy="562074"/>
          </a:xfrm>
        </p:spPr>
        <p:txBody>
          <a:bodyPr>
            <a:normAutofit fontScale="90000"/>
          </a:bodyPr>
          <a:lstStyle/>
          <a:p>
            <a:pPr algn="ctr"/>
            <a:r>
              <a:rPr lang="cs-CZ" sz="20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a řízení o něm</a:t>
            </a:r>
            <a:endParaRPr lang="cs-CZ" sz="2000" dirty="0"/>
          </a:p>
        </p:txBody>
      </p:sp>
      <p:sp>
        <p:nvSpPr>
          <p:cNvPr id="3" name="Zástupný symbol pro obsah 2"/>
          <p:cNvSpPr>
            <a:spLocks noGrp="1"/>
          </p:cNvSpPr>
          <p:nvPr>
            <p:ph idx="1"/>
          </p:nvPr>
        </p:nvSpPr>
        <p:spPr>
          <a:xfrm>
            <a:off x="1991544" y="836713"/>
            <a:ext cx="8219256" cy="5289451"/>
          </a:xfrm>
        </p:spPr>
        <p:txBody>
          <a:bodyPr>
            <a:normAutofit/>
          </a:bodyPr>
          <a:lstStyle/>
          <a:p>
            <a:pPr marL="0" indent="0" algn="ctr">
              <a:buNone/>
            </a:pPr>
            <a:r>
              <a:rPr lang="cs-CZ" sz="1400" b="1"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II. Oprávněné osoby – I.</a:t>
            </a:r>
          </a:p>
          <a:p>
            <a:pPr marL="0" indent="0" algn="ctr">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246 – 247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400" b="1" i="1"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KDO!!</a:t>
            </a:r>
            <a:r>
              <a:rPr lang="cs-CZ" sz="1400" i="1"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státní zástupce</a:t>
            </a:r>
            <a:r>
              <a:rPr lang="cs-CZ" sz="1200"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s nejširším rozsahem práva k odvolání,  </a:t>
            </a: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obžalovaný</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 stran výroků, kterého se přímo dotýkají, </a:t>
            </a: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zúčastněná osoba</a:t>
            </a:r>
            <a:r>
              <a:rPr lang="cs-CZ" sz="1200"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proti výroku o zabrání </a:t>
            </a:r>
            <a:r>
              <a:rPr lang="cs-CZ"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věci </a:t>
            </a:r>
            <a:r>
              <a:rPr lang="cs-CZ" sz="1600" b="1" i="1" u="sng" dirty="0" smtClean="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nebo zabrání části majetku</a:t>
            </a:r>
            <a:r>
              <a:rPr lang="cs-CZ"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(vždy se jedná o odvolání ve prospěch obžalovaného)</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poškozený</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uplatňující řádně nárok na náhradu škody </a:t>
            </a:r>
            <a:r>
              <a:rPr lang="cs-CZ" sz="12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nebo nemajetkové újmy nebo na vydání bezdůvodného obohacení, pro nesprávnost výroku o náhradě škody nebo nemajetkové újmy v penězích nebo o vydání bezdůvodného obohacení</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43 odst. 3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proti</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výroku o náhradě škody, který se ho přímo dotýká;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246 odst. 1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400" b="1" i="1"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ZAMĚŘENÍ!! </a:t>
            </a:r>
            <a:r>
              <a:rPr lang="cs-CZ" sz="1200" b="1" i="1" dirty="0">
                <a:solidFill>
                  <a:srgbClr val="00B05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Vždy vůči výrokům rozsudku </a:t>
            </a:r>
            <a:endParaRPr lang="cs-CZ" sz="1200" dirty="0">
              <a:solidFill>
                <a:srgbClr val="00B05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pro nesprávnost výroku</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výrok nebyl učiněn</a:t>
            </a:r>
            <a:r>
              <a:rPr lang="cs-CZ" sz="1200"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(zpravidla výrok o náhradě škody)</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porušení řízení, pro které je výrok nesprávný nebo chybí</a:t>
            </a:r>
            <a:r>
              <a:rPr lang="cs-CZ" sz="1200"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II/1962</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246 odst. 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036338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274638"/>
            <a:ext cx="8219256" cy="562074"/>
          </a:xfrm>
        </p:spPr>
        <p:txBody>
          <a:bodyPr>
            <a:normAutofit fontScale="90000"/>
          </a:bodyPr>
          <a:lstStyle/>
          <a:p>
            <a:pPr algn="ctr"/>
            <a:r>
              <a:rPr lang="cs-CZ" sz="20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a řízení o něm</a:t>
            </a:r>
            <a:endParaRPr lang="cs-CZ" sz="2000" dirty="0"/>
          </a:p>
        </p:txBody>
      </p:sp>
      <p:sp>
        <p:nvSpPr>
          <p:cNvPr id="3" name="Zástupný symbol pro obsah 2"/>
          <p:cNvSpPr>
            <a:spLocks noGrp="1"/>
          </p:cNvSpPr>
          <p:nvPr>
            <p:ph idx="1"/>
          </p:nvPr>
        </p:nvSpPr>
        <p:spPr>
          <a:xfrm>
            <a:off x="1991544" y="836713"/>
            <a:ext cx="8219256" cy="5289451"/>
          </a:xfrm>
        </p:spPr>
        <p:txBody>
          <a:bodyPr>
            <a:normAutofit lnSpcReduction="10000"/>
          </a:bodyPr>
          <a:lstStyle/>
          <a:p>
            <a:pPr marL="0" indent="0" algn="ctr">
              <a:buNone/>
            </a:pPr>
            <a:r>
              <a:rPr lang="cs-CZ" sz="1400" b="1"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II. Oprávněné osoby – II.</a:t>
            </a:r>
          </a:p>
          <a:p>
            <a:pPr marL="0" indent="0" algn="ctr">
              <a:buNone/>
            </a:pPr>
            <a:r>
              <a:rPr lang="cs-CZ" sz="11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246 – 247 </a:t>
            </a:r>
            <a:r>
              <a:rPr lang="cs-CZ" sz="11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1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1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400" b="1" i="1"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 NEPROSPĚCH </a:t>
            </a:r>
            <a:endParaRPr lang="cs-CZ" sz="1400" i="1"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a:t>
            </a: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státní zástupce</a:t>
            </a:r>
            <a:r>
              <a:rPr lang="cs-CZ" sz="1200" i="1"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(jako jediný z odvolatelů je oprávněn zároveň podat odvolání i ve prospěch),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poškozený</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u povinnosti k náhradě škody nebo nemajetkové újmy v penězích nebo k vydání bezdůvodného obohacení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43 odst. 3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ovšem při rozhodnutí o zproštění obžaloby podle § 226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je </a:t>
            </a:r>
            <a:r>
              <a:rPr lang="cs-CZ" sz="12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neoprávněnou osobou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vůči rozhodnutí podle § 229 odst. 3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neboť by přezkoumání rozsudku v odvolacím řízení se nutně týkalo i příslušného výroku o vině</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43/1967</a:t>
            </a:r>
            <a:r>
              <a:rPr lang="cs-CZ" sz="1200"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32/2003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pozn.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jen právo poškozeného - § 43 odst. 3 tr. ř.)</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27/2004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pozn.</a:t>
            </a:r>
            <a:r>
              <a:rPr lang="cs-CZ" sz="1200"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k náležitostem odvolání státního zástupce a postupu soudu).</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Pozn.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v neprospěch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nejsou oprávněni</a:t>
            </a:r>
            <a:r>
              <a:rPr lang="cs-CZ" sz="120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podat obžalovaný a s výjimkou státního zástupce osoby uvedené v § 247 odst. 2 </a:t>
            </a:r>
            <a:r>
              <a:rPr lang="cs-CZ" sz="12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247 odst. 1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51/1990</a:t>
            </a:r>
            <a:endParaRPr lang="cs-CZ" sz="1200"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400" b="1" i="1"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VE PROSPĚCH</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obžalovaný</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státní zástupce i proti vůli obžalovaného</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osoby blízké</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 příbuzní obžalovaného v pokolení přímém, jeho sourozenci, osvojitel, osvojenec, manžel, partner a druh,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 </a:t>
            </a:r>
            <a:r>
              <a:rPr lang="cs-CZ" sz="1400" b="1" i="1" u="sng" dirty="0" smtClean="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opatrovník</a:t>
            </a:r>
            <a:r>
              <a:rPr lang="cs-CZ" sz="1200" b="1" i="1" dirty="0" smtClean="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obhájce</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proti vůli </a:t>
            </a:r>
            <a:r>
              <a:rPr lang="cs-CZ"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obžalovaného, </a:t>
            </a:r>
            <a:r>
              <a:rPr lang="cs-CZ" sz="1400" b="1" i="1" u="sng" dirty="0" smtClean="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který je omezen ve svéprávnosti</a:t>
            </a:r>
            <a:r>
              <a:rPr lang="cs-CZ"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28/2003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pozn</a:t>
            </a:r>
            <a:r>
              <a:rPr lang="cs-CZ" sz="1200"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formulace odvolání podaného obhájcem za obžalovaného)</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54/2002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pozn.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vzdání se odvolání obžalovaným vždy proti všem výrokům, jinak neúčinné)</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619460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274638"/>
            <a:ext cx="8219256" cy="562074"/>
          </a:xfrm>
        </p:spPr>
        <p:txBody>
          <a:bodyPr>
            <a:normAutofit fontScale="90000"/>
          </a:bodyPr>
          <a:lstStyle/>
          <a:p>
            <a:pPr algn="ctr"/>
            <a:r>
              <a:rPr lang="cs-CZ" sz="20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a řízení o něm</a:t>
            </a:r>
            <a:endParaRPr lang="cs-CZ" sz="2000" dirty="0"/>
          </a:p>
        </p:txBody>
      </p:sp>
      <p:sp>
        <p:nvSpPr>
          <p:cNvPr id="3" name="Zástupný symbol pro obsah 2"/>
          <p:cNvSpPr>
            <a:spLocks noGrp="1"/>
          </p:cNvSpPr>
          <p:nvPr>
            <p:ph idx="1"/>
          </p:nvPr>
        </p:nvSpPr>
        <p:spPr>
          <a:xfrm>
            <a:off x="1991544" y="764705"/>
            <a:ext cx="8219256" cy="5361459"/>
          </a:xfrm>
        </p:spPr>
        <p:txBody>
          <a:bodyPr>
            <a:normAutofit fontScale="92500" lnSpcReduction="10000"/>
          </a:bodyPr>
          <a:lstStyle/>
          <a:p>
            <a:pPr marL="0" indent="0" algn="ctr">
              <a:buNone/>
            </a:pPr>
            <a:r>
              <a:rPr lang="cs-CZ" sz="1400" b="1"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II. Oprávněné osoby – III.</a:t>
            </a:r>
          </a:p>
          <a:p>
            <a:pPr marL="0" indent="0" algn="ctr">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246 – 247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buNone/>
            </a:pPr>
            <a:r>
              <a:rPr lang="cs-CZ" sz="12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Pozn. u mladistvých</a:t>
            </a: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orgán sociálně právní ochrany dětí</a:t>
            </a:r>
            <a:r>
              <a:rPr lang="cs-CZ" sz="1200" b="1" i="1"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72 odst. 1 zák. č. 218/2003 Sb. i proti jejich vůli a se samostatnou lhůtou</a:t>
            </a:r>
            <a:r>
              <a:rPr lang="cs-CZ" sz="12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a dovolání ve prospěch mladistvého, který není plně svéprávný, může podat, a to i proti jeho vůli, též jeho </a:t>
            </a:r>
            <a:r>
              <a:rPr lang="cs-CZ" sz="1400" b="1" i="1" u="sng"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zákonný zástupce nebo opatrovník a jeho </a:t>
            </a:r>
            <a:r>
              <a:rPr lang="cs-CZ" sz="1400" b="1" i="1" u="sng" dirty="0" smtClean="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obhájce</a:t>
            </a:r>
            <a:r>
              <a:rPr lang="cs-CZ" sz="1400" b="1" i="1" dirty="0" smtClean="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400" i="1" dirty="0" smtClean="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 44 odst. 4)</a:t>
            </a:r>
            <a:r>
              <a:rPr lang="cs-CZ" sz="1200" i="1" dirty="0" smtClean="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zákonný zástupce</a:t>
            </a:r>
            <a:r>
              <a:rPr lang="cs-CZ" sz="1200" b="1" i="1"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popřípadě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opatrovník</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400" b="1" i="1" u="sng"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43 odst. 1 – 2</a:t>
            </a:r>
            <a:r>
              <a:rPr lang="cs-CZ" sz="1400" b="1" i="1"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zák. č. 218/2003 Sb. i proti jejich vůli a se samostatnou lhůtou)</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247 odst. 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cs-CZ" sz="1400" b="1"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III. Lhůta a místo podání </a:t>
            </a:r>
          </a:p>
          <a:p>
            <a:pPr marL="0" indent="0" algn="ctr">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248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i="1"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MÍSTO</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zásadně u soudu prvního stupně </a:t>
            </a: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(ale podle § 60 odst. 4 písm. a – e)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u="sng"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také</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podáním jako poštovní zásilky adresované soudu II. stupně,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učiněním u soudu II. stupně,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 příslušníka ozbrojených sil a sborů v činné službě u jeho náčelníka,</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 odsouzených a obviněných ve VT OS a ve vazbě u ředitele nápravného zařízení, (podle judikatury také předáním vychovateli),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ústně do protokolu u kteréhokoli okresního soudu a je otázkou, zda u okresního státního zástupce);</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9/1975, R 47/1975, R 67/1978, R 59/1981, R 32/1993, R 10/2004, T. 655/2004, 4 </a:t>
            </a:r>
            <a:r>
              <a:rPr lang="cs-CZ" sz="1200" b="1" dirty="0" err="1">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Tz</a:t>
            </a: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57/2004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pozn.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vliv pochybení držitele poštovní licence při doručování)</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i="1"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LHŮTA</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do osmi dnů od doručení opisu rozsudku</a:t>
            </a:r>
            <a:r>
              <a:rPr lang="cs-CZ" sz="120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(počítání lhůt podle § 60 odst. 1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 navracení lhůty - § 61 odst. 1 – 3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u="sng"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při současném doručování obžalovanému, jeho obhájci </a:t>
            </a:r>
            <a:r>
              <a:rPr lang="cs-CZ" sz="1200" i="1" u="sng" dirty="0" smtClean="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a:t>
            </a:r>
            <a:r>
              <a:rPr lang="cs-CZ" sz="1500" b="1" i="1" u="sng" dirty="0" smtClean="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opatrovníku</a:t>
            </a:r>
            <a:r>
              <a:rPr lang="cs-CZ"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běží lhůta od posledního doručení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(doručování - §§ 62 – 64a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zejména § 64 odst. 1 písm. b), odst. 2 – 3 a 4   písm. a), odst. 5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a:t>
            </a:r>
            <a:r>
              <a:rPr lang="cs-CZ" sz="1200" i="1" u="sng"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 jiných osob uvedených v § 247 odst. 2 </a:t>
            </a:r>
            <a:r>
              <a:rPr lang="cs-CZ" sz="1200" i="1" u="sng" dirty="0" err="1">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u="sng"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končí lhůta týmž dnem jako u obžalovaného</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247 odst. 1 – 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 </a:t>
            </a:r>
            <a:r>
              <a:rPr lang="cs-CZ" sz="1400" b="1" i="1" u="sng" dirty="0" smtClean="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72a odst. 1, 2 ZSM</a:t>
            </a:r>
            <a:r>
              <a:rPr lang="cs-CZ" sz="1400" b="1" i="1" dirty="0" smtClean="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 </a:t>
            </a:r>
            <a:r>
              <a:rPr lang="cs-CZ" sz="1200" i="1" u="sng" dirty="0" smtClean="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lhůta pro podání opravného prostředku a jeho zpětvzetí</a:t>
            </a:r>
            <a:endParaRPr lang="cs-CZ" sz="1200" b="1" i="1" u="sng"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874101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274638"/>
            <a:ext cx="8219256" cy="562074"/>
          </a:xfrm>
        </p:spPr>
        <p:txBody>
          <a:bodyPr>
            <a:normAutofit fontScale="90000"/>
          </a:bodyPr>
          <a:lstStyle/>
          <a:p>
            <a:pPr algn="ctr"/>
            <a:r>
              <a:rPr lang="cs-CZ" sz="20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a řízení o něm</a:t>
            </a:r>
            <a:endParaRPr lang="cs-CZ" sz="2000" dirty="0"/>
          </a:p>
        </p:txBody>
      </p:sp>
      <p:sp>
        <p:nvSpPr>
          <p:cNvPr id="3" name="Zástupný symbol pro obsah 2"/>
          <p:cNvSpPr>
            <a:spLocks noGrp="1"/>
          </p:cNvSpPr>
          <p:nvPr>
            <p:ph idx="1"/>
          </p:nvPr>
        </p:nvSpPr>
        <p:spPr>
          <a:xfrm>
            <a:off x="1991544" y="836713"/>
            <a:ext cx="8219256" cy="5289451"/>
          </a:xfrm>
        </p:spPr>
        <p:txBody>
          <a:bodyPr>
            <a:normAutofit/>
          </a:bodyPr>
          <a:lstStyle/>
          <a:p>
            <a:pPr marL="0" indent="0" algn="ctr">
              <a:buNone/>
            </a:pPr>
            <a:r>
              <a:rPr lang="cs-CZ" sz="1400" b="1"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IV. Obsah odvolání </a:t>
            </a:r>
          </a:p>
          <a:p>
            <a:pPr marL="0" indent="0" algn="ctr">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249 odst. 1 – 3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Odůvodnění </a:t>
            </a:r>
            <a:r>
              <a:rPr lang="cs-CZ" sz="1200"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specifikace</a:t>
            </a:r>
            <a:endParaRPr lang="cs-CZ" sz="1200" dirty="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napadených výroků rozsudku</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vytýkaných vad rozsudku nebo předcházejícího řízení</a:t>
            </a:r>
            <a:r>
              <a:rPr lang="cs-CZ" sz="1200" b="1" i="1"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 státního zástupce nadto uvedení, zda je podává ve prospěch nebo neprospěch obviněného</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 čemž je nutno  oprávněné osoby poučit</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(promítnutí u rozsudku v § 125 odst. 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to vše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ve lhůtě</a:t>
            </a:r>
            <a:r>
              <a:rPr lang="cs-CZ" sz="120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uvedené v § 248 odst. 1 </a:t>
            </a:r>
            <a:r>
              <a:rPr lang="cs-CZ" sz="12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anebo  k tomu stanovené předsedou senátu podle § 251 </a:t>
            </a:r>
            <a:r>
              <a:rPr lang="cs-CZ" sz="12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lze je opřít</a:t>
            </a:r>
            <a:r>
              <a:rPr lang="cs-CZ" sz="120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oproti původnímu řízení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 nové skutečnosti a důkazy</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249 odst. 1 – 3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 131 NS 5/2001, R 59/2002, R 47/2003, R 27/2004,  5 Tdo 835/2002</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cs-CZ" sz="1400" b="1"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 Dispozice s odvoláním </a:t>
            </a:r>
          </a:p>
          <a:p>
            <a:pPr marL="0" indent="0" algn="ctr">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250 odst. 1 – 4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právo oprávněné osoby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vzdát se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výslovně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po vyhlášení rozsudku;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250 odst. 1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právo osoby, která podala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(podle § 250 odst. 2 věta druhá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u státního zástupce i nadřízený státní zástupce)</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výslovným prohlášením ho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vzít zpět</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až do doby, než se odebere odvolací soud k závěrečné poradě;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250 odst. 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zpětvzetí odvolání</a:t>
            </a:r>
            <a:r>
              <a:rPr lang="cs-CZ" sz="120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podaného ve prospěch obžalovaného jinou oprávněnou osobou, obhájcem nebo </a:t>
            </a:r>
            <a:r>
              <a:rPr lang="cs-CZ" sz="1400" b="1" i="1" u="sng" dirty="0" smtClean="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opatrovníkem</a:t>
            </a:r>
            <a:r>
              <a:rPr lang="cs-CZ" sz="1200" b="1"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jen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 výslovným souhlasem obžalovaného</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Státní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zástupce i bez souhlasu obžalovaného</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ale tomu od vyrozumění běží nová lhůta  k odvolání;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250 odst. 3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rozhodnutí o vzetí zpětvzetí odvolání na vědomí </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rozhoduje předseda senátu odvolacího soudu, a pokud dosud nebyl spis předložen, předseda senátu soudu I. stupně, pokud tomu nebrání zákonná překážka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(kupř. není dán souhlas obžalovaného podle § 250 odst. 3 věta druhá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anebo překážka pro pokračování v trestním stíhání podle § 11 odst. 1 písm. a)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250 odst. 4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26/1976, R 54/2002</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430159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274638"/>
            <a:ext cx="8219256" cy="562074"/>
          </a:xfrm>
        </p:spPr>
        <p:txBody>
          <a:bodyPr>
            <a:normAutofit fontScale="90000"/>
          </a:bodyPr>
          <a:lstStyle/>
          <a:p>
            <a:pPr algn="ctr"/>
            <a:r>
              <a:rPr lang="cs-CZ" sz="20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a řízení o něm</a:t>
            </a:r>
            <a:endParaRPr lang="cs-CZ" sz="2000" dirty="0"/>
          </a:p>
        </p:txBody>
      </p:sp>
      <p:sp>
        <p:nvSpPr>
          <p:cNvPr id="3" name="Zástupný symbol pro obsah 2"/>
          <p:cNvSpPr>
            <a:spLocks noGrp="1"/>
          </p:cNvSpPr>
          <p:nvPr>
            <p:ph idx="1"/>
          </p:nvPr>
        </p:nvSpPr>
        <p:spPr>
          <a:xfrm>
            <a:off x="1991544" y="764705"/>
            <a:ext cx="8219256" cy="5361459"/>
          </a:xfrm>
        </p:spPr>
        <p:txBody>
          <a:bodyPr>
            <a:normAutofit/>
          </a:bodyPr>
          <a:lstStyle/>
          <a:p>
            <a:pPr marL="0" indent="0" algn="ctr">
              <a:buNone/>
            </a:pPr>
            <a:r>
              <a:rPr lang="cs-CZ" sz="1400" b="1"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VI. Řízení u soudu prvního stupně </a:t>
            </a:r>
          </a:p>
          <a:p>
            <a:pPr marL="0" indent="0" algn="ctr">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251 odst. 1 – 3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0" indent="0" algn="just">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reakce soudu I. stupně na nedostatky odvolání</a:t>
            </a:r>
            <a:r>
              <a:rPr lang="cs-CZ" sz="1200" b="1" i="1"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(viz § 249 odst. 1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 odvolání</a:t>
            </a:r>
            <a:r>
              <a:rPr lang="cs-CZ" sz="1200" b="1" i="1"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státního zástupce, </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obhájce podaného za obžalovaného a </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3.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Zmocněnce za poškozeného anebo zúčastněnou osobu, </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4.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obžalovaného, který má obhájce, </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5.</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poškozeného anebo zúčastněné osoby, kteří mají zmocněnce –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výzva</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předsedy senátu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k odstranění vad</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v jím stanovené lhůtě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pěti dnů od jejího doručení</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upozornění na</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případné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odmítnutí odvolání</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podle § 253 odst. 3 </a:t>
            </a:r>
            <a:r>
              <a:rPr lang="cs-CZ" sz="12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251 odst. 1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 669/2004;  11 Tdo 1107/2002</a:t>
            </a:r>
            <a:endParaRPr lang="cs-CZ" sz="1200"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reakce soudu I. stupně na nedostatky odvolání </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 odvolání</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obžalovaného, který nemá obhájce a obdobně </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poškozeného anebo zúčastněné osoby, kteří nemají zmocněnce –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výzva</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předsedy senátu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k odstranění vad</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v jím stanovené lhůtě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osmi dnů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navíc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poskytnutí poučení k odstranění jeho vad</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pokud nevedlo k nápravě nebo to vyžaduje povaha projednávané věci a obžalovaný si ho sám nezvolil,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ustanovení obhájce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k odůvodnění odvolání anebo i obhajování v odvolacím řízení, poté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upozornění na</a:t>
            </a:r>
            <a:r>
              <a:rPr lang="cs-CZ" sz="120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případné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odmítnutí odvolání</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podle § 253 odst. 3 </a:t>
            </a:r>
            <a:r>
              <a:rPr lang="cs-CZ" sz="12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251 odst. 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předložení spisů odvolacímu soudu</a:t>
            </a:r>
            <a:r>
              <a:rPr lang="cs-CZ" sz="1200" b="1" i="1"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po uplynutí lhůt k podání odvolání a lhůt k odstranění jeho vad u všech oprávněných osob předseda doručí stejnopis odvolání a bez vyčkání na jejich vyjádření předloží spisy odvolacímu soudu –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251 odst. 3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52/1968, R 59/2002, 7 Tdo 329/2002</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751376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274638"/>
            <a:ext cx="8219256" cy="562074"/>
          </a:xfrm>
        </p:spPr>
        <p:txBody>
          <a:bodyPr>
            <a:normAutofit fontScale="90000"/>
          </a:bodyPr>
          <a:lstStyle/>
          <a:p>
            <a:pPr algn="ctr"/>
            <a:r>
              <a:rPr lang="cs-CZ" sz="20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a řízení o něm</a:t>
            </a:r>
            <a:endParaRPr lang="cs-CZ" sz="2000" dirty="0"/>
          </a:p>
        </p:txBody>
      </p:sp>
      <p:sp>
        <p:nvSpPr>
          <p:cNvPr id="3" name="Zástupný symbol pro obsah 2"/>
          <p:cNvSpPr>
            <a:spLocks noGrp="1"/>
          </p:cNvSpPr>
          <p:nvPr>
            <p:ph idx="1"/>
          </p:nvPr>
        </p:nvSpPr>
        <p:spPr>
          <a:xfrm>
            <a:off x="1991544" y="836713"/>
            <a:ext cx="8219256" cy="5289451"/>
          </a:xfrm>
        </p:spPr>
        <p:txBody>
          <a:bodyPr>
            <a:noAutofit/>
          </a:bodyPr>
          <a:lstStyle/>
          <a:p>
            <a:pPr marL="0" indent="0" algn="ctr">
              <a:buNone/>
            </a:pPr>
            <a:r>
              <a:rPr lang="cs-CZ" sz="1200" b="1"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VII. Odvolací soud a jeho rozhodnutí – I.</a:t>
            </a:r>
          </a:p>
          <a:p>
            <a:pPr marL="0" indent="0" algn="ctr">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252 – 262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a:t>
            </a:r>
            <a:r>
              <a:rPr lang="cs-CZ" sz="1400" b="1" u="sng" dirty="0">
                <a:solidFill>
                  <a:srgbClr val="00B05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Odvolací soud</a:t>
            </a:r>
            <a:endParaRPr lang="cs-CZ" sz="1400" dirty="0">
              <a:solidFill>
                <a:srgbClr val="00B05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krajské soudy</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při rozhodování o odvoláních proti rozsudkům okresních soudů,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vrchní soudy</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při rozhodování o odvoláních proti rozsudkům krajských soudů;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 </a:t>
            </a:r>
            <a:r>
              <a:rPr lang="cs-CZ" sz="1400" b="1" u="sng" dirty="0">
                <a:solidFill>
                  <a:srgbClr val="00B05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Rozhodnutí odvolacího soudu</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zamítnutí</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opožděně podaného odvolání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 výjimkou toho, že se oprávněná osoba řídila nesprávným poučením soudu - § 253 odst. 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podaného osobou neoprávněnou, osobou, která se odvolání výslovně vzdala anebo znovu podala odvolání, které v téže věci výslovně vzala zpět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253 odst. 1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43/1967, R 55/1971</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odmítnutí</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které nesplňuje náležitosti obsahu odvolání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 výjimkou nesplnění poučovací povinnosti oprávněných osob podle § 249 odst. 1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anebo neposkytnutí pomoci oprávněným osobám, které nemají obhájce anebo zmocněnce  při odstranění vad odvolání podle § 251 odst. 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253 odst. 3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47/2003</a:t>
            </a:r>
            <a:endParaRPr lang="cs-CZ" sz="1200"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3.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přerušení trestního stíhání</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aa</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 odvolacím řízení vyjde najevo</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že po vyhlášení rozsudku nastala některá z okolností uvedených v § 173 odst. 1 písm. b – </a:t>
            </a:r>
            <a:r>
              <a:rPr lang="cs-CZ" sz="1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 </a:t>
            </a:r>
            <a:r>
              <a:rPr lang="cs-CZ" sz="12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bb</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nelze-li obžalovanému doručit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předvolání k veřejnému zasedání odvolacího soudu nebo z důvodu uvedeného v § 9a, </a:t>
            </a:r>
          </a:p>
          <a:p>
            <a:pPr marL="0" indent="0" algn="just">
              <a:buNone/>
            </a:pPr>
            <a:r>
              <a:rPr lang="cs-CZ" sz="1200" b="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cc</a:t>
            </a: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na základě závěru, že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zákon aplikovaný při rozhodování o vině a trestu v dané věci odporuje ústavnímu zákonu nebo mezinárodní smlouvě</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která má přednost před zákonem a věc předloží Ústavnímu soudu -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255 odst. 1 – 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Pozn. </a:t>
            </a:r>
            <a:r>
              <a:rPr lang="cs-CZ" sz="1200" i="1" u="sng"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rozhodnutí </a:t>
            </a:r>
            <a:r>
              <a:rPr lang="cs-CZ" sz="1200" b="1" i="1" u="sng"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 </a:t>
            </a:r>
            <a:r>
              <a:rPr lang="cs-CZ" sz="1200" i="1" u="sng"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i="1" u="sng"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3. </a:t>
            </a:r>
            <a:r>
              <a:rPr lang="cs-CZ" sz="1200" i="1" u="sng"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nejsou spojena s přezkoumáním věcného obsahu výroků napadeného rozsudku</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10279471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274638"/>
            <a:ext cx="8219256" cy="562074"/>
          </a:xfrm>
        </p:spPr>
        <p:txBody>
          <a:bodyPr>
            <a:normAutofit fontScale="90000"/>
          </a:bodyPr>
          <a:lstStyle/>
          <a:p>
            <a:pPr algn="ctr"/>
            <a:r>
              <a:rPr lang="cs-CZ" sz="2000" b="1" i="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a řízení o něm</a:t>
            </a:r>
            <a:endParaRPr lang="cs-CZ" sz="2000" dirty="0"/>
          </a:p>
        </p:txBody>
      </p:sp>
      <p:sp>
        <p:nvSpPr>
          <p:cNvPr id="3" name="Zástupný symbol pro obsah 2"/>
          <p:cNvSpPr>
            <a:spLocks noGrp="1"/>
          </p:cNvSpPr>
          <p:nvPr>
            <p:ph idx="1"/>
          </p:nvPr>
        </p:nvSpPr>
        <p:spPr>
          <a:xfrm>
            <a:off x="1991544" y="692697"/>
            <a:ext cx="8219256" cy="5433467"/>
          </a:xfrm>
        </p:spPr>
        <p:txBody>
          <a:bodyPr>
            <a:normAutofit/>
          </a:bodyPr>
          <a:lstStyle/>
          <a:p>
            <a:pPr marL="0" indent="0" algn="ctr">
              <a:buNone/>
            </a:pPr>
            <a:r>
              <a:rPr lang="cs-CZ" sz="1200" b="1" dirty="0">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VII. Odvolací soud a jeho rozhodnutí – II.</a:t>
            </a:r>
          </a:p>
          <a:p>
            <a:pPr marL="0" indent="0" algn="ctr">
              <a:buNone/>
            </a:pP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252 – 262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4.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zamítnutí</a:t>
            </a:r>
            <a:r>
              <a:rPr lang="cs-CZ" sz="1200" b="1" i="1"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odvolání, které shledá odvolací soud nedůvodným –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256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sym typeface="Symbol"/>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20/1985, R 34/2000</a:t>
            </a:r>
            <a:endParaRPr lang="cs-CZ" sz="1200"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5.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zrušení</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napadeného rozsudku nebo jeho části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v rozsahu zrušení rozhodnutí  </a:t>
            </a:r>
          </a:p>
          <a:p>
            <a:pPr marL="0" indent="0" algn="just">
              <a:buNone/>
            </a:pP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předložení věci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k rozhodnutí o příslušnosti společně nadřízenému soudu,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měl-li tak učinit soud I. stupně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222 odst. 1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pokud je jím odvolací soud, ihned sám rozhodne o přikázání příslušnému soudu,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postoupení věci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jinému orgánu, měl-li tak učinit soud I. stupně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222 odst. 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zastavení trestního stíhání</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jestliže tak měl učinit již soud prvního stupně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223 odst. 1, odst. 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podmíněné zastavení trestního stíhání</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nebo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schválení narovnání</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shledá-li okolnosti uvedené v § 307 odst. 1 nebo 2 nebo § 309 odst. 1,</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přerušení trestního stíhání, měl-li tak učinit soud I. stupně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224 odst. 1, 2, 5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rozdíl oproti přerušení trestního stíhání podle § 255 odst. 1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257 odst. 1 písm. a) – d)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sym typeface="Symbol"/>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b="1" dirty="0">
                <a:solidFill>
                  <a:srgbClr val="00B0F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28/1994 – I., B 8/1975, 6 Tdo 505/2003</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cs-CZ" sz="1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6. </a:t>
            </a:r>
            <a:r>
              <a:rPr lang="cs-CZ" sz="1200" b="1" i="1" u="sng"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bez zrušení</a:t>
            </a:r>
            <a:r>
              <a:rPr lang="cs-CZ" sz="1200" b="1" i="1"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napadeného rozsudku při zjištění okolností uvedených v § 11 odst. 1 písm. a), b), </a:t>
            </a:r>
            <a:r>
              <a:rPr lang="cs-CZ" sz="1400" b="1" i="1" u="sng" dirty="0" smtClean="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k)</a:t>
            </a:r>
            <a:r>
              <a:rPr lang="cs-CZ" sz="1400" b="1" i="1" dirty="0" smtClean="0">
                <a:solidFill>
                  <a:srgbClr val="7030A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které nastaly až po vyhlášení napadeného rozsudku, </a:t>
            </a:r>
            <a:r>
              <a:rPr lang="cs-CZ" sz="12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zastavení trestního stíhání </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257 odst. 2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sym typeface="Symbol"/>
              </a:rPr>
              <a:t></a:t>
            </a:r>
            <a:r>
              <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(pokračování v zastaveném trestním stíhání podle odst. 2 na základě prohlášení obviněného, učiněného do 3 dnů od oznámení zastavení, o čemž musí být poučen -  § 257 odst. 3 </a:t>
            </a:r>
            <a:r>
              <a:rPr lang="cs-CZ" sz="1200" i="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TrŘ</a:t>
            </a:r>
            <a:r>
              <a:rPr lang="cs-CZ" sz="12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cs-CZ" sz="1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147247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kutivní">
  <a:themeElements>
    <a:clrScheme name="Exekutivní">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kutivní">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kutivní">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Executive</Template>
  <TotalTime>715</TotalTime>
  <Words>832</Words>
  <Application>Microsoft Office PowerPoint</Application>
  <PresentationFormat>Vlastní</PresentationFormat>
  <Paragraphs>297</Paragraphs>
  <Slides>20</Slides>
  <Notes>1</Notes>
  <HiddenSlides>0</HiddenSlides>
  <MMClips>0</MMClips>
  <ScaleCrop>false</ScaleCrop>
  <HeadingPairs>
    <vt:vector size="4" baseType="variant">
      <vt:variant>
        <vt:lpstr>Motiv</vt:lpstr>
      </vt:variant>
      <vt:variant>
        <vt:i4>1</vt:i4>
      </vt:variant>
      <vt:variant>
        <vt:lpstr>Nadpisy snímků</vt:lpstr>
      </vt:variant>
      <vt:variant>
        <vt:i4>20</vt:i4>
      </vt:variant>
    </vt:vector>
  </HeadingPairs>
  <TitlesOfParts>
    <vt:vector size="21" baseType="lpstr">
      <vt:lpstr>Exekutivní</vt:lpstr>
      <vt:lpstr>Odvolání a řízení  o něm</vt:lpstr>
      <vt:lpstr>Odvolání a řízení o něm</vt:lpstr>
      <vt:lpstr>Odvolání a řízení o něm</vt:lpstr>
      <vt:lpstr>Odvolání a řízení o něm</vt:lpstr>
      <vt:lpstr>Odvolání a řízení o něm</vt:lpstr>
      <vt:lpstr>Odvolání a řízení o něm</vt:lpstr>
      <vt:lpstr>Odvolání a řízení o něm</vt:lpstr>
      <vt:lpstr>Odvolání a řízení o něm</vt:lpstr>
      <vt:lpstr>Odvolání a řízení o něm</vt:lpstr>
      <vt:lpstr>Odvolání a řízení o něm</vt:lpstr>
      <vt:lpstr>Odvolání a řízení o něm</vt:lpstr>
      <vt:lpstr>Odvolání a řízení o něm</vt:lpstr>
      <vt:lpstr>Odvolání a řízení o něm</vt:lpstr>
      <vt:lpstr>Odvolání a řízení o něm</vt:lpstr>
      <vt:lpstr>Odvolání a řízení o něm</vt:lpstr>
      <vt:lpstr>Odvolání a řízení o něm</vt:lpstr>
      <vt:lpstr>Odvolání a řízení o něm</vt:lpstr>
      <vt:lpstr>Odvolání a řízení o něm</vt:lpstr>
      <vt:lpstr>Prezentace aplikace PowerPoint</vt:lpstr>
      <vt:lpstr>Odvolání a řízení o něm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Odvolání a řízení o něm</dc:title>
  <dc:creator>Pavel Zelenka</dc:creator>
  <cp:lastModifiedBy>Pavel Zelenka</cp:lastModifiedBy>
  <cp:revision>64</cp:revision>
  <dcterms:created xsi:type="dcterms:W3CDTF">2015-02-01T12:11:56Z</dcterms:created>
  <dcterms:modified xsi:type="dcterms:W3CDTF">2017-05-09T18:37:07Z</dcterms:modified>
</cp:coreProperties>
</file>