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6"/>
  </p:notesMasterIdLst>
  <p:handoutMasterIdLst>
    <p:handoutMasterId r:id="rId27"/>
  </p:handoutMasterIdLst>
  <p:sldIdLst>
    <p:sldId id="307" r:id="rId2"/>
    <p:sldId id="291" r:id="rId3"/>
    <p:sldId id="435" r:id="rId4"/>
    <p:sldId id="417" r:id="rId5"/>
    <p:sldId id="441" r:id="rId6"/>
    <p:sldId id="442" r:id="rId7"/>
    <p:sldId id="426" r:id="rId8"/>
    <p:sldId id="443" r:id="rId9"/>
    <p:sldId id="452" r:id="rId10"/>
    <p:sldId id="444" r:id="rId11"/>
    <p:sldId id="446" r:id="rId12"/>
    <p:sldId id="447" r:id="rId13"/>
    <p:sldId id="449" r:id="rId14"/>
    <p:sldId id="450" r:id="rId15"/>
    <p:sldId id="451" r:id="rId16"/>
    <p:sldId id="453" r:id="rId17"/>
    <p:sldId id="429" r:id="rId18"/>
    <p:sldId id="431" r:id="rId19"/>
    <p:sldId id="433" r:id="rId20"/>
    <p:sldId id="434" r:id="rId21"/>
    <p:sldId id="464" r:id="rId22"/>
    <p:sldId id="465" r:id="rId23"/>
    <p:sldId id="466" r:id="rId24"/>
    <p:sldId id="336" r:id="rId25"/>
  </p:sldIdLst>
  <p:sldSz cx="9144000" cy="6858000" type="screen4x3"/>
  <p:notesSz cx="6769100" cy="9906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24" autoAdjust="0"/>
  </p:normalViewPr>
  <p:slideViewPr>
    <p:cSldViewPr>
      <p:cViewPr>
        <p:scale>
          <a:sx n="79" d="100"/>
          <a:sy n="79" d="100"/>
        </p:scale>
        <p:origin x="-882" y="-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4905"/>
          </a:xfrm>
          <a:prstGeom prst="rect">
            <a:avLst/>
          </a:prstGeom>
        </p:spPr>
        <p:txBody>
          <a:bodyPr vert="horz" lIns="90725" tIns="45363" rIns="90725" bIns="4536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34258" y="0"/>
            <a:ext cx="2933277" cy="494905"/>
          </a:xfrm>
          <a:prstGeom prst="rect">
            <a:avLst/>
          </a:prstGeom>
        </p:spPr>
        <p:txBody>
          <a:bodyPr vert="horz" lIns="90725" tIns="45363" rIns="90725" bIns="45363" rtlCol="0"/>
          <a:lstStyle>
            <a:lvl1pPr algn="r">
              <a:defRPr sz="1200"/>
            </a:lvl1pPr>
          </a:lstStyle>
          <a:p>
            <a:fld id="{0CB4B8EB-5618-43E9-985C-92A5740426F9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9516"/>
            <a:ext cx="2933277" cy="494904"/>
          </a:xfrm>
          <a:prstGeom prst="rect">
            <a:avLst/>
          </a:prstGeom>
        </p:spPr>
        <p:txBody>
          <a:bodyPr vert="horz" lIns="90725" tIns="45363" rIns="90725" bIns="4536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34258" y="9409516"/>
            <a:ext cx="2933277" cy="494904"/>
          </a:xfrm>
          <a:prstGeom prst="rect">
            <a:avLst/>
          </a:prstGeom>
        </p:spPr>
        <p:txBody>
          <a:bodyPr vert="horz" lIns="90725" tIns="45363" rIns="90725" bIns="45363" rtlCol="0" anchor="b"/>
          <a:lstStyle>
            <a:lvl1pPr algn="r">
              <a:defRPr sz="1200"/>
            </a:lvl1pPr>
          </a:lstStyle>
          <a:p>
            <a:fld id="{7FA8EFF2-2BA8-4A41-989B-F0755BB193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31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4905"/>
          </a:xfrm>
          <a:prstGeom prst="rect">
            <a:avLst/>
          </a:prstGeom>
        </p:spPr>
        <p:txBody>
          <a:bodyPr vert="horz" lIns="90725" tIns="45363" rIns="90725" bIns="4536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34258" y="0"/>
            <a:ext cx="2933277" cy="494905"/>
          </a:xfrm>
          <a:prstGeom prst="rect">
            <a:avLst/>
          </a:prstGeom>
        </p:spPr>
        <p:txBody>
          <a:bodyPr vert="horz" lIns="90725" tIns="45363" rIns="90725" bIns="4536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DD2F78F-5AE2-448E-A8F3-3E44C431AA4E}" type="datetimeFigureOut">
              <a:rPr lang="cs-CZ"/>
              <a:pPr>
                <a:defRPr/>
              </a:pPr>
              <a:t>20.10.2014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5" tIns="45363" rIns="90725" bIns="45363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911" y="4705549"/>
            <a:ext cx="5415280" cy="4457305"/>
          </a:xfrm>
          <a:prstGeom prst="rect">
            <a:avLst/>
          </a:prstGeom>
        </p:spPr>
        <p:txBody>
          <a:bodyPr vert="horz" lIns="90725" tIns="45363" rIns="90725" bIns="45363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09516"/>
            <a:ext cx="2933277" cy="494904"/>
          </a:xfrm>
          <a:prstGeom prst="rect">
            <a:avLst/>
          </a:prstGeom>
        </p:spPr>
        <p:txBody>
          <a:bodyPr vert="horz" lIns="90725" tIns="45363" rIns="90725" bIns="4536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34258" y="9409516"/>
            <a:ext cx="2933277" cy="494904"/>
          </a:xfrm>
          <a:prstGeom prst="rect">
            <a:avLst/>
          </a:prstGeom>
        </p:spPr>
        <p:txBody>
          <a:bodyPr vert="horz" lIns="90725" tIns="45363" rIns="90725" bIns="4536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1A139C3-88EA-4488-BC8A-8AF755F1B5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913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B29E1-FE5F-4D57-A270-96E634F10F39}" type="datetimeFigureOut">
              <a:rPr lang="cs-CZ"/>
              <a:pPr>
                <a:defRPr/>
              </a:pPr>
              <a:t>20.10.2014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46429-2694-4E95-8F80-684E123795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EA784-41C4-4F19-9B6A-1C07E574FF05}" type="datetimeFigureOut">
              <a:rPr lang="cs-CZ"/>
              <a:pPr>
                <a:defRPr/>
              </a:pPr>
              <a:t>20.10.2014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31001-8A36-4EE6-9048-3824DADD98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56F56-48F2-4940-B347-A50A9E430240}" type="datetimeFigureOut">
              <a:rPr lang="cs-CZ"/>
              <a:pPr>
                <a:defRPr/>
              </a:pPr>
              <a:t>20.10.2014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DE3A-DEC2-4DEF-B181-45D592415E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84BF7-8724-447A-8491-07947019DC0B}" type="datetimeFigureOut">
              <a:rPr lang="cs-CZ"/>
              <a:pPr>
                <a:defRPr/>
              </a:pPr>
              <a:t>20.10.2014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18D75-8CBC-49F5-B6F2-A7D9141405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44615-E09F-482D-BA65-CBF94ABB6896}" type="datetimeFigureOut">
              <a:rPr lang="cs-CZ"/>
              <a:pPr>
                <a:defRPr/>
              </a:pPr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DD6B4-0E38-454A-A14A-264672917C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1ED5-552D-47D9-8F41-42DE843AE5CF}" type="datetimeFigureOut">
              <a:rPr lang="cs-CZ"/>
              <a:pPr>
                <a:defRPr/>
              </a:pPr>
              <a:t>20.10.2014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761C0-59DC-4ABF-BF69-951E288A97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94443-D18D-4F88-B4D5-ECA5DF7DF48E}" type="datetimeFigureOut">
              <a:rPr lang="cs-CZ"/>
              <a:pPr>
                <a:defRPr/>
              </a:pPr>
              <a:t>20.10.2014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2B76B-FD41-490E-B570-30FE693C4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66A69-B54C-4E60-8FA1-705B2C161C0D}" type="datetimeFigureOut">
              <a:rPr lang="cs-CZ"/>
              <a:pPr>
                <a:defRPr/>
              </a:pPr>
              <a:t>20.10.2014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71166-0A75-4FAF-9544-809FE83EC9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77DAC-C4D7-4816-A0CA-2171178B8C37}" type="datetimeFigureOut">
              <a:rPr lang="cs-CZ"/>
              <a:pPr>
                <a:defRPr/>
              </a:pPr>
              <a:t>20.10.2014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2474E-9FEA-4311-B1B0-7710440006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2A034-3B94-414B-8B46-80190974A0B1}" type="datetimeFigureOut">
              <a:rPr lang="cs-CZ"/>
              <a:pPr>
                <a:defRPr/>
              </a:pPr>
              <a:t>20.10.2014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7D5A6-43DA-4614-BC75-75CF4D2780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4461-666A-44B3-8FE8-F9DE02090039}" type="datetimeFigureOut">
              <a:rPr lang="cs-CZ"/>
              <a:pPr>
                <a:defRPr/>
              </a:pPr>
              <a:t>20.10.2014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4EB5F-8E6F-4983-B00E-97EA1A2DB7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224120-AEAA-46B0-8E6E-35FD2B6CEA14}" type="datetimeFigureOut">
              <a:rPr lang="cs-CZ"/>
              <a:pPr>
                <a:defRPr/>
              </a:pPr>
              <a:t>20.10.2014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E9C6C8-0F1A-4289-9318-CD8CB764F6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3" r:id="rId3"/>
    <p:sldLayoutId id="2147483850" r:id="rId4"/>
    <p:sldLayoutId id="2147483849" r:id="rId5"/>
    <p:sldLayoutId id="2147483848" r:id="rId6"/>
    <p:sldLayoutId id="2147483847" r:id="rId7"/>
    <p:sldLayoutId id="2147483846" r:id="rId8"/>
    <p:sldLayoutId id="2147483854" r:id="rId9"/>
    <p:sldLayoutId id="2147483845" r:id="rId10"/>
    <p:sldLayoutId id="2147483844" r:id="rId11"/>
  </p:sldLayoutIdLst>
  <p:transition spd="med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8062912" cy="374441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6000" dirty="0" smtClean="0">
                <a:solidFill>
                  <a:srgbClr val="002060"/>
                </a:solidFill>
              </a:rPr>
              <a:t>Dědictví v roce 2014</a:t>
            </a:r>
            <a:br>
              <a:rPr lang="cs-CZ" sz="6000" dirty="0" smtClean="0">
                <a:solidFill>
                  <a:srgbClr val="002060"/>
                </a:solidFill>
              </a:rPr>
            </a:br>
            <a:r>
              <a:rPr lang="cs-CZ" sz="6000" dirty="0" smtClean="0">
                <a:solidFill>
                  <a:srgbClr val="002060"/>
                </a:solidFill>
              </a:rPr>
              <a:t/>
            </a:r>
            <a:br>
              <a:rPr lang="cs-CZ" sz="6000" dirty="0" smtClean="0">
                <a:solidFill>
                  <a:srgbClr val="002060"/>
                </a:solidFill>
              </a:rPr>
            </a:br>
            <a:r>
              <a:rPr lang="cs-CZ" sz="3200" dirty="0" smtClean="0">
                <a:solidFill>
                  <a:srgbClr val="002060"/>
                </a:solidFill>
              </a:rPr>
              <a:t>Polodenní seminář pro advokátní koncipienty</a:t>
            </a:r>
            <a:endParaRPr lang="cs-CZ" sz="3200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1338" y="5229200"/>
            <a:ext cx="8061325" cy="1368450"/>
          </a:xfrm>
        </p:spPr>
        <p:txBody>
          <a:bodyPr>
            <a:normAutofit fontScale="70000" lnSpcReduction="20000"/>
          </a:bodyPr>
          <a:lstStyle/>
          <a:p>
            <a:pPr marR="0" algn="ctr"/>
            <a:endParaRPr lang="cs-CZ" sz="2800" b="1" dirty="0" smtClean="0">
              <a:solidFill>
                <a:schemeClr val="accent1"/>
              </a:solidFill>
            </a:endParaRPr>
          </a:p>
          <a:p>
            <a:pPr marR="0" algn="ctr"/>
            <a:r>
              <a:rPr lang="cs-CZ" sz="3600" b="1" dirty="0" smtClean="0">
                <a:solidFill>
                  <a:srgbClr val="002060"/>
                </a:solidFill>
                <a:latin typeface="Calibri" pitchFamily="34" charset="0"/>
              </a:rPr>
              <a:t>JUDr. Daniela Kovářová</a:t>
            </a:r>
          </a:p>
          <a:p>
            <a:pPr marR="0" algn="ctr"/>
            <a:r>
              <a:rPr lang="cs-CZ" sz="2800" b="1" dirty="0" smtClean="0">
                <a:solidFill>
                  <a:srgbClr val="002060"/>
                </a:solidFill>
                <a:latin typeface="Calibri" pitchFamily="34" charset="0"/>
              </a:rPr>
              <a:t>Praha 3, Přemyslovská 2346/11, 130 00</a:t>
            </a:r>
          </a:p>
          <a:p>
            <a:pPr marR="0" algn="ctr"/>
            <a:r>
              <a:rPr lang="cs-CZ" sz="2800" b="1" dirty="0" smtClean="0">
                <a:solidFill>
                  <a:srgbClr val="002060"/>
                </a:solidFill>
                <a:latin typeface="Calibri" pitchFamily="34" charset="0"/>
              </a:rPr>
              <a:t>www.akkovarova.cz, e-mail: kovarova@akkovarova.cz</a:t>
            </a:r>
          </a:p>
          <a:p>
            <a:pPr marR="0" algn="ctr"/>
            <a:endParaRPr lang="cs-CZ" sz="28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Dědická smlouva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4006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1582 a násl.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Nejsilnější právnický titul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Dvoustranný právní úkon, smíšený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Z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letilé osoby ve formě veřejné listiny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¼ pozůstalosti musí zůstat volná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Dědická smlouva mezi manžely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1592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Smlouvu nelze jednostranně zrušit,       po rozvodu může zrušit soud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0757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Odkaz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256584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1594 a násl.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Zůstavitel nařídí, aby dědic vydal jinému předmět odkazu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Odkazovník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není dědicem, neodpovídá za pohledávky, je věřitelem dědice/ů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Každému z dědiců musí zůstat ¼ nezatížená odkazy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1598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Lze zřídit </a:t>
            </a:r>
            <a:r>
              <a:rPr lang="cs-CZ" sz="36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pododkaz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nebo odkaz k odkazu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8621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Darování pro případ smrti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824536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2063 až 2067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Závazky z právních jednání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Dárce se výslovně (listinou) vzdá práva dar odvolat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Obdarovaný dar přijme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Nezapisuje se do veřejných seznamů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Menší formální požadavky než závěť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8621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err="1" smtClean="0">
                <a:solidFill>
                  <a:srgbClr val="00B0F0"/>
                </a:solidFill>
              </a:rPr>
              <a:t>Svěřenský</a:t>
            </a:r>
            <a:r>
              <a:rPr lang="cs-CZ" b="1" dirty="0" smtClean="0">
                <a:solidFill>
                  <a:srgbClr val="00B0F0"/>
                </a:solidFill>
              </a:rPr>
              <a:t> fond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4006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Majetkový soubor, který vlastník vyčlení pro určitý účel (nikoli podnikatelský) a svěří správci (statutem ve formě veřejné listiny, smlouvou se správcem, dědickou smlouvou nebo závětí) </a:t>
            </a:r>
            <a:r>
              <a:rPr lang="cs-CZ" sz="3600" b="1" dirty="0">
                <a:solidFill>
                  <a:srgbClr val="FF0000"/>
                </a:solidFill>
                <a:latin typeface="+mj-lt"/>
              </a:rPr>
              <a:t>§ 1448 </a:t>
            </a:r>
            <a:endParaRPr lang="cs-CZ" sz="3600" b="1" dirty="0" smtClean="0">
              <a:solidFill>
                <a:srgbClr val="FF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Oddělené a nezávislé vlastnictví, vlastním jménem na oddělený účet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Obmyšlený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– příjemce plnění z fondu, určí zakladatel nebo </a:t>
            </a:r>
            <a:r>
              <a:rPr lang="cs-CZ" sz="36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svěřenský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správce</a:t>
            </a:r>
            <a:endParaRPr lang="cs-CZ" sz="3600" b="1" dirty="0" smtClean="0">
              <a:solidFill>
                <a:srgbClr val="FF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8304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Vykonavatel závěti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5184576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1553 až 1555</a:t>
            </a:r>
          </a:p>
          <a:p>
            <a:pPr lvl="0"/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Jmenuje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zůstavitel v závěti</a:t>
            </a:r>
          </a:p>
          <a:p>
            <a:pPr lvl="0"/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Úkol - dohlížet </a:t>
            </a:r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na dodržení poslední vůle,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vykonávat další povinnosti</a:t>
            </a:r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 </a:t>
            </a:r>
            <a:endParaRPr lang="cs-CZ" sz="3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 smrti mediace </a:t>
            </a:r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 správa dědictví do okamžiku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potvrzení, </a:t>
            </a:r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např. zřizuje-li zůstavitel závětí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nadaci</a:t>
            </a:r>
            <a:endParaRPr lang="cs-CZ" sz="3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Člen </a:t>
            </a:r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rodiny, ale i jiná blízká osoba anebo advokát či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notář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8304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Správce pozůstalosti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5328592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1556 až 1560</a:t>
            </a:r>
          </a:p>
          <a:p>
            <a:pPr lvl="0"/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Jmenuje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zůstavitel veřejnou listinou nebo po smrti zůstavitele soud usnesením</a:t>
            </a:r>
          </a:p>
          <a:p>
            <a:pPr lvl="0"/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Úkol – činit vše, co je nutné a užitečné pro zachování majetku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1400 a násl., 1667 </a:t>
            </a: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Povinnost jednat s péčí řádného hospodáře</a:t>
            </a:r>
          </a:p>
          <a:p>
            <a:pPr lvl="0"/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Projednání pozůstalosti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156 až 161 ZZŘS</a:t>
            </a:r>
          </a:p>
          <a:p>
            <a:pPr lvl="0"/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Správa likvidační podstaty pozůstalosti        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197 až 211 ZZŘS</a:t>
            </a: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0005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Dědění ze zákona </a:t>
            </a:r>
            <a:r>
              <a:rPr lang="cs-CZ" sz="4400" b="1" dirty="0" smtClean="0">
                <a:solidFill>
                  <a:srgbClr val="FF0000"/>
                </a:solidFill>
              </a:rPr>
              <a:t>§ 1633 a násl.</a:t>
            </a:r>
            <a:endParaRPr lang="cs-CZ" sz="44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328592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I. třída </a:t>
            </a: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– děti a manžel, každý stejně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II. třída </a:t>
            </a: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– manžel (1/2), rodiče a osoby </a:t>
            </a:r>
            <a:r>
              <a:rPr lang="cs-CZ" sz="3600" b="1" dirty="0" err="1" smtClean="0">
                <a:solidFill>
                  <a:srgbClr val="002060"/>
                </a:solidFill>
                <a:latin typeface="+mj-lt"/>
              </a:rPr>
              <a:t>spolužijící</a:t>
            </a: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 a </a:t>
            </a:r>
            <a:r>
              <a:rPr lang="cs-CZ" sz="3600" b="1" dirty="0" err="1" smtClean="0">
                <a:solidFill>
                  <a:srgbClr val="002060"/>
                </a:solidFill>
                <a:latin typeface="+mj-lt"/>
              </a:rPr>
              <a:t>spolupečující</a:t>
            </a: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 poslední rok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III. třída </a:t>
            </a: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– sourozenci a osoby </a:t>
            </a:r>
            <a:r>
              <a:rPr lang="cs-CZ" sz="3600" b="1" dirty="0" err="1" smtClean="0">
                <a:solidFill>
                  <a:srgbClr val="002060"/>
                </a:solidFill>
                <a:latin typeface="+mj-lt"/>
              </a:rPr>
              <a:t>spolužijící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IV. třída </a:t>
            </a: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– prarodiče zůstavitele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V. třída </a:t>
            </a: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– prarodiče rodičů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VI. třída </a:t>
            </a: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– děti dětí sourozenců a děti prarodičů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Nedědí-li nikdo, dědí stát jako dědic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1634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7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Nepominutelní dědicové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66124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Děti zůstavitele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1642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Zletilý potomek musí získat minimálně ¼ z podílu </a:t>
            </a:r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(dříve ½) </a:t>
            </a: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Nezletilý musí získat minimálně ¾ zákonného podílu (</a:t>
            </a:r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dříve celý podíl)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Nelze podmínit ani zatížit odkazy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Pokud je zůstavitel pomine, nemají právo na pozůstalost, ale jen na výplatu podílu v penězích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1654</a:t>
            </a: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49684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Vydědění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57400"/>
            <a:ext cx="8229600" cy="540060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Krajní možnost, jen pro děti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1646 a násl.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Jen toho, kdo: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neposkytl potřebnou pomoc v nouzi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neprojevuje opravdový zájem, jaký by projevovat měl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byl odsouzen pro trestný čin spáchaný za okolností svědčících o jeho zvrhlé povaze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trvale vede nezřízený život, je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zadlužen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Náležitosti jako závěť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3600" b="1" dirty="0" smtClean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0418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Právo na zaopatření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544616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>
                <a:solidFill>
                  <a:srgbClr val="FF0000"/>
                </a:solidFill>
                <a:latin typeface="+mj-lt"/>
              </a:rPr>
              <a:t>§ 1665 až 1669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Nedědící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 nepominutelný dědic –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právo na nutné zaopatření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Těhotná vdova a matka dítěte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nutná výživa do konce 6. týdne po porodu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Manžel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- slušná výživa do 6. týdne           a vlastnické právo k věcem tvořícím základní vybavení domácnosti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Rodič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nutné zaopatření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4888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2392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O čem bude řeč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968551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Nový občanský zákoník                                (zákon č.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89/2012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Sb. – hlava III. § 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1475 až 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1720) a důvodová zpráva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Z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ákon o zvláštních řízeních soudních            (zákon č.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292/2013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Sb. – hlava III. § 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97 až 278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) a důvodová zpráva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Zákon o advokacii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Etická pravidla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Advokátní tarif (</a:t>
            </a:r>
            <a:r>
              <a:rPr lang="cs-CZ" sz="32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vyhlška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č.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177/1996 Sb.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lvl="0" indent="0">
              <a:buNone/>
            </a:pPr>
            <a:endParaRPr lang="cs-CZ" sz="36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Dluhy a závazky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4006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Nově dědic odpovídá do plné výše za přihlášené dluhy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1701 a násl.</a:t>
            </a:r>
            <a:endParaRPr lang="cs-CZ" sz="3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Dědic může vyhradit soupis pozůstalosti – pak hradí dluhy jen do výše soupisu    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1674, 1684</a:t>
            </a:r>
            <a:endParaRPr lang="cs-CZ" sz="3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Nepominutelný dědic má právo odmítnout dědictví a žádat o vyplacení povinného podílu </a:t>
            </a:r>
            <a:r>
              <a:rPr lang="cs-CZ" sz="3600" b="1" dirty="0">
                <a:solidFill>
                  <a:srgbClr val="FF0000"/>
                </a:solidFill>
                <a:latin typeface="+mj-lt"/>
              </a:rPr>
              <a:t>§ 1485 odst. 1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Dědic ze závěti nemůže odmítnout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     a </a:t>
            </a:r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žádat dědění ze zákona </a:t>
            </a:r>
            <a:r>
              <a:rPr lang="cs-CZ" sz="3600" b="1" dirty="0">
                <a:solidFill>
                  <a:srgbClr val="FF0000"/>
                </a:solidFill>
                <a:latin typeface="+mj-lt"/>
              </a:rPr>
              <a:t>§ 1702</a:t>
            </a:r>
            <a:endParaRPr lang="cs-CZ" sz="3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7275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93610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Daňové souvislosti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32859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</a:t>
            </a:r>
            <a:r>
              <a:rPr lang="cs-CZ" sz="3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 konce roku činila dědická daň 20 % u nepříbuzných dědiců (3 skupiny,       u prvních dvou osvobození)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Od 1. 1. 2014 přestala dědická daň existovat (z. č. 357/1992 Sb. zrušen)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Připadnutí</a:t>
            </a:r>
            <a:r>
              <a:rPr lang="cs-CZ" sz="3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pozůstalosti zdaněno </a:t>
            </a:r>
            <a:r>
              <a:rPr lang="cs-CZ" sz="3800" b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daní   z </a:t>
            </a:r>
            <a:r>
              <a:rPr lang="cs-CZ" sz="3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příjmu (z. č. 586/1992 Sb.)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Osvobození podle § 4a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8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8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8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8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5247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93610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Odměna advokáta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32859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§ 6 odst. 2 AT: za právu majetku náleží </a:t>
            </a:r>
            <a:r>
              <a:rPr lang="cs-CZ" sz="3800" b="1" dirty="0" smtClean="0">
                <a:solidFill>
                  <a:srgbClr val="FF0000"/>
                </a:solidFill>
                <a:latin typeface="+mj-lt"/>
              </a:rPr>
              <a:t>10 % ročníku příjmu</a:t>
            </a:r>
            <a:r>
              <a:rPr lang="cs-CZ" sz="3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, minimálně 1000 Kč ročně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§ 8 odst. 7 AT: V dědické věci je tarifní hodnotou obvyklá cena zůstavitelova majetku odpovídající </a:t>
            </a:r>
            <a:r>
              <a:rPr lang="cs-CZ" sz="3800" b="1" dirty="0" smtClean="0">
                <a:solidFill>
                  <a:srgbClr val="FF0000"/>
                </a:solidFill>
                <a:latin typeface="+mj-lt"/>
              </a:rPr>
              <a:t>výši dědického podílu klienta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§ 12 odst. 1 AT: odměnu lze zvýšit 3x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8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8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8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8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893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93610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Odměna notáře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32859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Vyhláška č. 196/2001 Sb. s novelou č. 432/2013 Sb.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8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8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8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8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8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Pozůstalost nad 20 milionů se nezapočítává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793885"/>
              </p:ext>
            </p:extLst>
          </p:nvPr>
        </p:nvGraphicFramePr>
        <p:xfrm>
          <a:off x="539552" y="2636912"/>
          <a:ext cx="7920880" cy="3312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9641"/>
                <a:gridCol w="2581239"/>
              </a:tblGrid>
              <a:tr h="552061"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z prvních 100 000 Kč základu*</a:t>
                      </a:r>
                      <a:endParaRPr lang="cs-CZ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Adobe Garamond Pro"/>
                      </a:endParaRPr>
                    </a:p>
                  </a:txBody>
                  <a:tcPr marL="50800" marR="50800" marT="36195" marB="431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2,0 %</a:t>
                      </a:r>
                      <a:endParaRPr lang="cs-CZ" sz="20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Adobe Garamond Pro"/>
                      </a:endParaRPr>
                    </a:p>
                  </a:txBody>
                  <a:tcPr marL="50800" marR="50800" marT="36195" marB="43180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z přebývající částky až do 500 000 Kč základu</a:t>
                      </a:r>
                      <a:endParaRPr lang="cs-CZ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Adobe Garamond Pro"/>
                      </a:endParaRPr>
                    </a:p>
                  </a:txBody>
                  <a:tcPr marL="50800" marR="50800" marT="36195" marB="431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1,2 %</a:t>
                      </a:r>
                      <a:endParaRPr lang="cs-CZ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Adobe Garamond Pro"/>
                      </a:endParaRPr>
                    </a:p>
                  </a:txBody>
                  <a:tcPr marL="50800" marR="50800" marT="36195" marB="43180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z přebývající částky až do 1 000 000 Kč základu</a:t>
                      </a:r>
                      <a:endParaRPr lang="cs-CZ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Adobe Garamond Pro"/>
                      </a:endParaRPr>
                    </a:p>
                  </a:txBody>
                  <a:tcPr marL="50800" marR="50800" marT="36195" marB="431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0,9 %</a:t>
                      </a:r>
                      <a:endParaRPr lang="cs-CZ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Adobe Garamond Pro"/>
                      </a:endParaRPr>
                    </a:p>
                  </a:txBody>
                  <a:tcPr marL="50800" marR="50800" marT="36195" marB="43180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z přebývající částky až do 3 000 000 Kč základu</a:t>
                      </a:r>
                      <a:endParaRPr lang="cs-CZ" sz="20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Adobe Garamond Pro"/>
                      </a:endParaRPr>
                    </a:p>
                  </a:txBody>
                  <a:tcPr marL="50800" marR="50800" marT="36195" marB="431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0,5 %</a:t>
                      </a:r>
                      <a:endParaRPr lang="cs-CZ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Adobe Garamond Pro"/>
                      </a:endParaRPr>
                    </a:p>
                  </a:txBody>
                  <a:tcPr marL="50800" marR="50800" marT="36195" marB="43180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z přebývající částky až do 20 000 000 Kč základu</a:t>
                      </a:r>
                      <a:endParaRPr lang="cs-CZ" sz="20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Adobe Garamond Pro"/>
                      </a:endParaRPr>
                    </a:p>
                  </a:txBody>
                  <a:tcPr marL="50800" marR="50800" marT="36195" marB="431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0,1 %</a:t>
                      </a:r>
                      <a:endParaRPr lang="cs-CZ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Adobe Garamond Pro"/>
                      </a:endParaRPr>
                    </a:p>
                  </a:txBody>
                  <a:tcPr marL="50800" marR="50800" marT="36195" marB="43180"/>
                </a:tc>
              </a:tr>
              <a:tr h="552061">
                <a:tc gridSpan="2"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nejméně však 600 Kč</a:t>
                      </a:r>
                      <a:endParaRPr lang="cs-CZ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Adobe Garamond Pro"/>
                      </a:endParaRPr>
                    </a:p>
                  </a:txBody>
                  <a:tcPr marL="50800" marR="50800" marT="36195" marB="4318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576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44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cs-CZ" sz="4400" b="1" dirty="0" smtClean="0">
                <a:solidFill>
                  <a:srgbClr val="002060"/>
                </a:solidFill>
                <a:latin typeface="+mj-lt"/>
              </a:rPr>
              <a:t>Děkuji za pozornost.</a:t>
            </a:r>
          </a:p>
          <a:p>
            <a:pPr algn="ctr">
              <a:buNone/>
            </a:pPr>
            <a:endParaRPr lang="cs-CZ" sz="4400" b="1" dirty="0" smtClean="0">
              <a:solidFill>
                <a:srgbClr val="002060"/>
              </a:solidFill>
              <a:latin typeface="+mj-lt"/>
            </a:endParaRPr>
          </a:p>
          <a:p>
            <a:pPr algn="ctr">
              <a:buNone/>
            </a:pPr>
            <a:endParaRPr lang="cs-CZ" sz="4400" b="1" dirty="0" smtClean="0">
              <a:solidFill>
                <a:srgbClr val="002060"/>
              </a:solidFill>
              <a:latin typeface="+mj-lt"/>
            </a:endParaRPr>
          </a:p>
          <a:p>
            <a:pPr algn="ctr">
              <a:buNone/>
            </a:pPr>
            <a:r>
              <a:rPr lang="cs-CZ" sz="3200" b="1" dirty="0" smtClean="0">
                <a:solidFill>
                  <a:srgbClr val="002060"/>
                </a:solidFill>
                <a:latin typeface="+mj-lt"/>
              </a:rPr>
              <a:t>JUDr. Daniela Kovářová</a:t>
            </a:r>
          </a:p>
          <a:p>
            <a:pPr algn="ctr">
              <a:buNone/>
            </a:pPr>
            <a:endParaRPr lang="cs-CZ" sz="4400" b="1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1237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Použití nové právní úpravy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58924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Důležité právo platné ke dni smrti zůstavitele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3028</a:t>
            </a:r>
            <a:endParaRPr lang="cs-CZ" sz="3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Zůstavitel zemřel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do 31. 12. 2013 </a:t>
            </a: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– projednání podle o. s. ř.  (ale platnost některých institutů podle NOZ - pořízení </a:t>
            </a:r>
            <a:r>
              <a:rPr lang="cs-CZ" sz="3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pro případ smrti, dědické smlouvy, podmínky, odkazy, </a:t>
            </a:r>
            <a:r>
              <a:rPr lang="cs-CZ" sz="3600" b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svěřenské</a:t>
            </a:r>
            <a:r>
              <a:rPr lang="cs-CZ" sz="3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fondy, zřeknutí se </a:t>
            </a: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dědictví)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3069</a:t>
            </a:r>
            <a:endParaRPr lang="cs-CZ" sz="36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Zůstavitel zemřel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1. 1. 2014 </a:t>
            </a: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– ZZŘS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7564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Problematika smrti i jinde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256584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smtClean="0">
                <a:solidFill>
                  <a:srgbClr val="002060"/>
                </a:solidFill>
                <a:latin typeface="+mj-lt"/>
              </a:rPr>
              <a:t>Prokázání smrti veřejnou listinou </a:t>
            </a:r>
            <a:r>
              <a:rPr lang="cs-CZ" sz="3800" b="1" dirty="0" smtClean="0">
                <a:solidFill>
                  <a:srgbClr val="FF0000"/>
                </a:solidFill>
                <a:latin typeface="+mj-lt"/>
              </a:rPr>
              <a:t>§ 26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smtClean="0">
                <a:solidFill>
                  <a:srgbClr val="002060"/>
                </a:solidFill>
                <a:latin typeface="+mj-lt"/>
              </a:rPr>
              <a:t>Domněnka smrti </a:t>
            </a:r>
            <a:r>
              <a:rPr lang="cs-CZ" sz="3800" b="1" dirty="0" smtClean="0">
                <a:solidFill>
                  <a:srgbClr val="FF0000"/>
                </a:solidFill>
                <a:latin typeface="+mj-lt"/>
              </a:rPr>
              <a:t>71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Právní ochrana </a:t>
            </a:r>
            <a:r>
              <a:rPr lang="cs-CZ" sz="3800" b="1" dirty="0" smtClean="0">
                <a:solidFill>
                  <a:srgbClr val="FF0000"/>
                </a:solidFill>
                <a:latin typeface="+mj-lt"/>
              </a:rPr>
              <a:t>§ 92 odst. 1, 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Nakládání </a:t>
            </a:r>
            <a:r>
              <a:rPr lang="cs-CZ" sz="3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 </a:t>
            </a:r>
            <a:r>
              <a:rPr lang="cs-CZ" sz="3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lidským tělem                     </a:t>
            </a:r>
            <a:r>
              <a:rPr lang="cs-CZ" sz="3800" b="1" dirty="0" smtClean="0">
                <a:solidFill>
                  <a:srgbClr val="FF0000"/>
                </a:solidFill>
                <a:latin typeface="+mj-lt"/>
              </a:rPr>
              <a:t>§ 111 a násl.</a:t>
            </a:r>
            <a:endParaRPr lang="cs-CZ" sz="3800" b="1" dirty="0">
              <a:solidFill>
                <a:srgbClr val="FF0000"/>
              </a:solidFill>
              <a:latin typeface="+mj-lt"/>
            </a:endParaRPr>
          </a:p>
          <a:p>
            <a:pPr lvl="0"/>
            <a:r>
              <a:rPr lang="cs-CZ" sz="3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Právo </a:t>
            </a:r>
            <a:r>
              <a:rPr lang="cs-CZ" sz="3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rozhodnout o pohřbu </a:t>
            </a:r>
            <a:r>
              <a:rPr lang="cs-CZ" sz="3800" b="1" dirty="0">
                <a:solidFill>
                  <a:srgbClr val="FF0000"/>
                </a:solidFill>
                <a:latin typeface="+mj-lt"/>
              </a:rPr>
              <a:t>§ 114</a:t>
            </a:r>
          </a:p>
          <a:p>
            <a:pPr lvl="0"/>
            <a:r>
              <a:rPr lang="cs-CZ" sz="3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Náklady pohřbu se hradí z pozůstalosti </a:t>
            </a:r>
            <a:r>
              <a:rPr lang="cs-CZ" sz="3800" b="1" dirty="0">
                <a:solidFill>
                  <a:srgbClr val="FF0000"/>
                </a:solidFill>
                <a:latin typeface="+mj-lt"/>
              </a:rPr>
              <a:t>§ 114 odst. </a:t>
            </a:r>
            <a:r>
              <a:rPr lang="cs-CZ" sz="3800" b="1" dirty="0" smtClean="0">
                <a:solidFill>
                  <a:srgbClr val="FF0000"/>
                </a:solidFill>
                <a:latin typeface="+mj-lt"/>
              </a:rPr>
              <a:t>2 </a:t>
            </a:r>
            <a:endParaRPr lang="cs-CZ" sz="3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67708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964488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00532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Nechci dědit!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4006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4000" b="1" dirty="0" smtClean="0">
                <a:solidFill>
                  <a:srgbClr val="FF0000"/>
                </a:solidFill>
                <a:latin typeface="+mj-lt"/>
              </a:rPr>
              <a:t>Zřeknutí se dědictví </a:t>
            </a:r>
            <a:r>
              <a:rPr lang="cs-CZ" sz="4000" b="1" dirty="0" smtClean="0">
                <a:solidFill>
                  <a:srgbClr val="002060"/>
                </a:solidFill>
                <a:latin typeface="+mj-lt"/>
              </a:rPr>
              <a:t>– dvou či vícestranné ujednání mezi dědicem a zůstavitele, lze ve prospěch jiného i za úplatu, jen před smrtí! </a:t>
            </a:r>
            <a:r>
              <a:rPr lang="cs-CZ" sz="4000" b="1" dirty="0" smtClean="0">
                <a:solidFill>
                  <a:srgbClr val="FF0000"/>
                </a:solidFill>
                <a:latin typeface="+mj-lt"/>
              </a:rPr>
              <a:t>§ 1484</a:t>
            </a:r>
            <a:endParaRPr lang="cs-CZ" sz="40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4000" b="1" dirty="0">
                <a:solidFill>
                  <a:srgbClr val="FF0000"/>
                </a:solidFill>
                <a:latin typeface="+mj-lt"/>
              </a:rPr>
              <a:t>Odmítnutí dědictví </a:t>
            </a:r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jen po smrti, výslovně </a:t>
            </a:r>
            <a:r>
              <a:rPr lang="cs-CZ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vůči soudu, nelze odvolat, nelze </a:t>
            </a:r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podmínit </a:t>
            </a:r>
            <a:r>
              <a:rPr lang="cs-CZ" sz="4000" b="1" dirty="0" smtClean="0">
                <a:solidFill>
                  <a:srgbClr val="FF0000"/>
                </a:solidFill>
                <a:latin typeface="+mj-lt"/>
              </a:rPr>
              <a:t>§ 1485</a:t>
            </a:r>
            <a:endParaRPr lang="cs-CZ" sz="4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4000" b="1" dirty="0">
                <a:solidFill>
                  <a:srgbClr val="FF0000"/>
                </a:solidFill>
                <a:latin typeface="+mj-lt"/>
              </a:rPr>
              <a:t>Vzdání se dědictví </a:t>
            </a:r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jen po smrti, ve </a:t>
            </a:r>
            <a:r>
              <a:rPr lang="cs-CZ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prospěch jiného </a:t>
            </a:r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dědice </a:t>
            </a:r>
            <a:r>
              <a:rPr lang="cs-CZ" sz="4000" b="1" dirty="0" smtClean="0">
                <a:solidFill>
                  <a:srgbClr val="FF0000"/>
                </a:solidFill>
                <a:latin typeface="+mj-lt"/>
              </a:rPr>
              <a:t>§ 1490</a:t>
            </a:r>
            <a:endParaRPr lang="cs-CZ" sz="4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FF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91300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Závěť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5"/>
            <a:ext cx="8229600" cy="5769169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1494 a násl.</a:t>
            </a: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F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ormy stejné jako dosud, nikoli                 v zastoupení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Nezbytné prohlášení o vlastní vůli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1534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L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ze kdykoli zrušit, odvolat, roztrhat, žádat notáře o vydání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Výkladové pravidlo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1502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Povinnost mlčenlivosti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Negativní závěť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1649</a:t>
            </a: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345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6632"/>
            <a:ext cx="9036496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31667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Vedlejší doložky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40060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Podmínka, doložka času a příkaz (§ 1569)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Podmínka odkládací nebo rozvazovací, reálná, nesmí být v rozporu s dobými mravy, nelze trvat na manželství 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1561</a:t>
            </a: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Dokud se nenaplní, má přední dědic jen požívací právo (stejně jako </a:t>
            </a:r>
            <a:r>
              <a:rPr lang="cs-CZ" sz="36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svěřenský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nástupce)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Kdo bude bdít nad dodržováním?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191 ZZŘS</a:t>
            </a: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Dědicové, správce, vykonavatel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2051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5021</TotalTime>
  <Words>1074</Words>
  <Application>Microsoft Office PowerPoint</Application>
  <PresentationFormat>Předvádění na obrazovce (4:3)</PresentationFormat>
  <Paragraphs>275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Tok</vt:lpstr>
      <vt:lpstr>Dědictví v roce 2014  Polodenní seminář pro advokátní koncipienty</vt:lpstr>
      <vt:lpstr>O čem bude řeč</vt:lpstr>
      <vt:lpstr>Použití nové právní úpravy</vt:lpstr>
      <vt:lpstr>Problematika smrti i jinde</vt:lpstr>
      <vt:lpstr>Prezentace aplikace PowerPoint</vt:lpstr>
      <vt:lpstr>Nechci dědit!</vt:lpstr>
      <vt:lpstr>Závěť</vt:lpstr>
      <vt:lpstr>Prezentace aplikace PowerPoint</vt:lpstr>
      <vt:lpstr>Vedlejší doložky</vt:lpstr>
      <vt:lpstr>Dědická smlouva</vt:lpstr>
      <vt:lpstr>Odkaz</vt:lpstr>
      <vt:lpstr>Darování pro případ smrti</vt:lpstr>
      <vt:lpstr>Svěřenský fond</vt:lpstr>
      <vt:lpstr>Vykonavatel závěti</vt:lpstr>
      <vt:lpstr>Správce pozůstalosti</vt:lpstr>
      <vt:lpstr>Dědění ze zákona § 1633 a násl.</vt:lpstr>
      <vt:lpstr>Nepominutelní dědicové</vt:lpstr>
      <vt:lpstr>Vydědění</vt:lpstr>
      <vt:lpstr>Právo na zaopatření</vt:lpstr>
      <vt:lpstr>Dluhy a závazky</vt:lpstr>
      <vt:lpstr>Daňové souvislosti</vt:lpstr>
      <vt:lpstr>Odměna advokáta</vt:lpstr>
      <vt:lpstr>Odměna notáře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Čím chcete být?</dc:title>
  <dc:creator>Daniela Kovářová</dc:creator>
  <cp:lastModifiedBy>Daniela</cp:lastModifiedBy>
  <cp:revision>346</cp:revision>
  <cp:lastPrinted>2014-10-20T10:40:32Z</cp:lastPrinted>
  <dcterms:created xsi:type="dcterms:W3CDTF">2010-11-12T22:42:29Z</dcterms:created>
  <dcterms:modified xsi:type="dcterms:W3CDTF">2014-10-20T10:40:39Z</dcterms:modified>
</cp:coreProperties>
</file>