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7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32F4-96C3-4B3B-8B91-F3EE71B79C77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3E19-E3D3-4F09-A3E3-E0E0084A3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02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32F4-96C3-4B3B-8B91-F3EE71B79C77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3E19-E3D3-4F09-A3E3-E0E0084A3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647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32F4-96C3-4B3B-8B91-F3EE71B79C77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3E19-E3D3-4F09-A3E3-E0E0084A3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28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32F4-96C3-4B3B-8B91-F3EE71B79C77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3E19-E3D3-4F09-A3E3-E0E0084A3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88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32F4-96C3-4B3B-8B91-F3EE71B79C77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3E19-E3D3-4F09-A3E3-E0E0084A3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81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32F4-96C3-4B3B-8B91-F3EE71B79C77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3E19-E3D3-4F09-A3E3-E0E0084A3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87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32F4-96C3-4B3B-8B91-F3EE71B79C77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3E19-E3D3-4F09-A3E3-E0E0084A3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44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32F4-96C3-4B3B-8B91-F3EE71B79C77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3E19-E3D3-4F09-A3E3-E0E0084A3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13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32F4-96C3-4B3B-8B91-F3EE71B79C77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3E19-E3D3-4F09-A3E3-E0E0084A3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5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32F4-96C3-4B3B-8B91-F3EE71B79C77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3E19-E3D3-4F09-A3E3-E0E0084A3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1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32F4-96C3-4B3B-8B91-F3EE71B79C77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3E19-E3D3-4F09-A3E3-E0E0084A3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01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532F4-96C3-4B3B-8B91-F3EE71B79C77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E3E19-E3D3-4F09-A3E3-E0E0084A3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93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578495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Corporate</a:t>
            </a:r>
            <a:r>
              <a:rPr lang="cs-CZ" sz="2800" dirty="0" smtClean="0"/>
              <a:t> </a:t>
            </a:r>
            <a:r>
              <a:rPr lang="cs-CZ" sz="2800" dirty="0" err="1" smtClean="0"/>
              <a:t>governance</a:t>
            </a:r>
            <a:r>
              <a:rPr lang="cs-CZ" sz="2800" dirty="0" smtClean="0"/>
              <a:t> – správa společností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395536" y="1124744"/>
            <a:ext cx="3960440" cy="432048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Širší pojetí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19022" y="3250144"/>
            <a:ext cx="3960440" cy="432048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Užší pojetí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9512" y="1772816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soubor vztahů a struktur, pomocí nichž uplatňují společníci (vlastníci podílů) svá práva na řízení korporací,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procesy, struktury a vztahy, s jejichž pomocí správní orgán korporace řídí její činnost,</a:t>
            </a:r>
          </a:p>
          <a:p>
            <a:pPr marL="285750" indent="-285750"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ystém, pomocí něhož všechny zájmové skupiny ovlivňují podnikatelskou strategii korporace s cílem uspokojit své zájmy.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79512" y="3861048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Systém vztahů vrcholového managementu ke společníkům: ochrana práv investora ve směru zhodnocení jeho investice, hledání optimálního modelu fungování výkonných a dozorčích orgánů (vymezení kompetence, měření výkonnosti, struktura orgánů, profesní požadavky na členy orgánů).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1520" y="5229200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Užší pojetí se koncentruje na fungování vnitřních struktur korporací s cílem maximalizace výnosu investic společníků, širší pojetí zohledňuje vlivy a zájmy okolí korporace (zaměstnanci a jejich organizace, věřitelé, státní instituce, regiony a jejich představitelé, média, zákazníci, dodavatelé) a zkoumá interakci s okolím (informace a preference jednotlivých skupin, komunikace s nimi) – </a:t>
            </a:r>
            <a:r>
              <a:rPr lang="cs-CZ" dirty="0" err="1" smtClean="0">
                <a:solidFill>
                  <a:srgbClr val="C00000"/>
                </a:solidFill>
              </a:rPr>
              <a:t>Corporate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Social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Responsibility</a:t>
            </a:r>
            <a:r>
              <a:rPr lang="cs-CZ" dirty="0" smtClean="0">
                <a:solidFill>
                  <a:srgbClr val="C00000"/>
                </a:solidFill>
              </a:rPr>
              <a:t>.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040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title"/>
          </p:nvPr>
        </p:nvSpPr>
        <p:spPr>
          <a:xfrm>
            <a:off x="457200" y="0"/>
            <a:ext cx="8229600" cy="1189038"/>
          </a:xfrm>
          <a:ln/>
        </p:spPr>
        <p:txBody>
          <a:bodyPr rIns="81279"/>
          <a:lstStyle/>
          <a:p>
            <a:r>
              <a:rPr lang="en-US" altLang="cs-CZ" sz="3200"/>
              <a:t>Důsledky diskvalifikace - § 66 ZOK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395536" y="1988840"/>
            <a:ext cx="6019800" cy="609600"/>
            <a:chOff x="0" y="0"/>
            <a:chExt cx="3792" cy="384"/>
          </a:xfrm>
        </p:grpSpPr>
        <p:sp>
          <p:nvSpPr>
            <p:cNvPr id="9218" name="Rectangle 2"/>
            <p:cNvSpPr>
              <a:spLocks/>
            </p:cNvSpPr>
            <p:nvPr/>
          </p:nvSpPr>
          <p:spPr bwMode="auto">
            <a:xfrm>
              <a:off x="0" y="0"/>
              <a:ext cx="3792" cy="384"/>
            </a:xfrm>
            <a:prstGeom prst="rect">
              <a:avLst/>
            </a:prstGeom>
            <a:solidFill>
              <a:srgbClr val="A5002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9219" name="Rectangle 3"/>
            <p:cNvSpPr>
              <a:spLocks/>
            </p:cNvSpPr>
            <p:nvPr/>
          </p:nvSpPr>
          <p:spPr bwMode="auto">
            <a:xfrm>
              <a:off x="378" y="84"/>
              <a:ext cx="304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2400">
                  <a:solidFill>
                    <a:srgbClr val="FFFFFF"/>
                  </a:solidFill>
                  <a:cs typeface="Arial" charset="0"/>
                </a:rPr>
                <a:t>Právní mocí rozhodnutí o vyloučení</a:t>
              </a:r>
            </a:p>
          </p:txBody>
        </p:sp>
      </p:grpSp>
      <p:sp>
        <p:nvSpPr>
          <p:cNvPr id="9221" name="Rectangle 5"/>
          <p:cNvSpPr>
            <a:spLocks/>
          </p:cNvSpPr>
          <p:nvPr/>
        </p:nvSpPr>
        <p:spPr bwMode="auto">
          <a:xfrm>
            <a:off x="306117" y="3068960"/>
            <a:ext cx="87122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400"/>
              </a:spcBef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osoba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přestává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být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členem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statutárního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orgánu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ve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všech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obchodních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korporacích</a:t>
            </a:r>
            <a:endParaRPr lang="en-US" altLang="cs-CZ" sz="2400" dirty="0">
              <a:cs typeface="Arial" charset="0"/>
            </a:endParaRPr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279400" y="4649203"/>
            <a:ext cx="8610600" cy="762000"/>
            <a:chOff x="0" y="0"/>
            <a:chExt cx="5424" cy="480"/>
          </a:xfrm>
        </p:grpSpPr>
        <p:sp>
          <p:nvSpPr>
            <p:cNvPr id="9222" name="Rectangle 6"/>
            <p:cNvSpPr>
              <a:spLocks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solidFill>
              <a:srgbClr val="FF9933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9223" name="Rectangle 7"/>
            <p:cNvSpPr>
              <a:spLocks/>
            </p:cNvSpPr>
            <p:nvPr/>
          </p:nvSpPr>
          <p:spPr bwMode="auto">
            <a:xfrm>
              <a:off x="180" y="132"/>
              <a:ext cx="507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2400">
                  <a:cs typeface="Arial" charset="0"/>
                </a:rPr>
                <a:t>Zánik funkce oznámí insolvenční soud rejstříkovému soudu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9579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>
          <a:xfrm>
            <a:off x="457200" y="0"/>
            <a:ext cx="8229600" cy="1112838"/>
          </a:xfrm>
          <a:ln/>
        </p:spPr>
        <p:txBody>
          <a:bodyPr rIns="81279"/>
          <a:lstStyle/>
          <a:p>
            <a:r>
              <a:rPr lang="en-US" altLang="cs-CZ" sz="2800"/>
              <a:t>Pravidla jednání člena orgánu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143000" y="1447800"/>
            <a:ext cx="2895600" cy="2209800"/>
            <a:chOff x="0" y="0"/>
            <a:chExt cx="1824" cy="1392"/>
          </a:xfrm>
        </p:grpSpPr>
        <p:sp>
          <p:nvSpPr>
            <p:cNvPr id="10242" name="Oval 2"/>
            <p:cNvSpPr>
              <a:spLocks/>
            </p:cNvSpPr>
            <p:nvPr/>
          </p:nvSpPr>
          <p:spPr bwMode="auto">
            <a:xfrm>
              <a:off x="0" y="0"/>
              <a:ext cx="1824" cy="1392"/>
            </a:xfrm>
            <a:prstGeom prst="ellipse">
              <a:avLst/>
            </a:prstGeom>
            <a:solidFill>
              <a:srgbClr val="FF9933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0243" name="Rectangle 3"/>
            <p:cNvSpPr>
              <a:spLocks/>
            </p:cNvSpPr>
            <p:nvPr/>
          </p:nvSpPr>
          <p:spPr bwMode="auto">
            <a:xfrm>
              <a:off x="86" y="592"/>
              <a:ext cx="165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>
                  <a:cs typeface="Arial" charset="0"/>
                </a:rPr>
                <a:t>péče řádného hospodáře</a:t>
              </a:r>
            </a:p>
          </p:txBody>
        </p:sp>
      </p:grp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2589213" y="2819400"/>
            <a:ext cx="685800" cy="609600"/>
            <a:chOff x="0" y="0"/>
            <a:chExt cx="432" cy="384"/>
          </a:xfrm>
        </p:grpSpPr>
        <p:sp>
          <p:nvSpPr>
            <p:cNvPr id="10245" name="Oval 5"/>
            <p:cNvSpPr>
              <a:spLocks/>
            </p:cNvSpPr>
            <p:nvPr/>
          </p:nvSpPr>
          <p:spPr bwMode="auto">
            <a:xfrm>
              <a:off x="0" y="0"/>
              <a:ext cx="432" cy="384"/>
            </a:xfrm>
            <a:prstGeom prst="ellipse">
              <a:avLst/>
            </a:prstGeom>
            <a:solidFill>
              <a:srgbClr val="339966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0246" name="Rectangle 6"/>
            <p:cNvSpPr>
              <a:spLocks/>
            </p:cNvSpPr>
            <p:nvPr/>
          </p:nvSpPr>
          <p:spPr bwMode="auto">
            <a:xfrm>
              <a:off x="10" y="60"/>
              <a:ext cx="42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2400">
                  <a:cs typeface="Arial" charset="0"/>
                </a:rPr>
                <a:t>BJR</a:t>
              </a:r>
            </a:p>
          </p:txBody>
        </p:sp>
      </p:grpSp>
      <p:sp>
        <p:nvSpPr>
          <p:cNvPr id="10248" name="Rectangle 8"/>
          <p:cNvSpPr>
            <a:spLocks/>
          </p:cNvSpPr>
          <p:nvPr/>
        </p:nvSpPr>
        <p:spPr bwMode="auto">
          <a:xfrm>
            <a:off x="4267200" y="1066800"/>
            <a:ext cx="47498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</a:pPr>
            <a:r>
              <a:rPr lang="en-US" altLang="cs-CZ" sz="1800">
                <a:cs typeface="Arial" charset="0"/>
              </a:rPr>
              <a:t>Péče, kterou by v obdobné situaci vynaložila jiná rozumně pečlivá osoba v postavení člena orgánu (§ 52 ZOK)</a:t>
            </a:r>
          </a:p>
        </p:txBody>
      </p:sp>
      <p:grpSp>
        <p:nvGrpSpPr>
          <p:cNvPr id="10251" name="Group 11"/>
          <p:cNvGrpSpPr>
            <a:grpSpLocks/>
          </p:cNvGrpSpPr>
          <p:nvPr/>
        </p:nvGrpSpPr>
        <p:grpSpPr bwMode="auto">
          <a:xfrm>
            <a:off x="4648200" y="2209800"/>
            <a:ext cx="4191000" cy="762000"/>
            <a:chOff x="0" y="0"/>
            <a:chExt cx="2640" cy="480"/>
          </a:xfrm>
        </p:grpSpPr>
        <p:sp>
          <p:nvSpPr>
            <p:cNvPr id="10249" name="Rectangle 9"/>
            <p:cNvSpPr>
              <a:spLocks/>
            </p:cNvSpPr>
            <p:nvPr/>
          </p:nvSpPr>
          <p:spPr bwMode="auto">
            <a:xfrm>
              <a:off x="0" y="0"/>
              <a:ext cx="2640" cy="480"/>
            </a:xfrm>
            <a:prstGeom prst="rect">
              <a:avLst/>
            </a:prstGeom>
            <a:solidFill>
              <a:srgbClr val="666699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0250" name="Rectangle 10"/>
            <p:cNvSpPr>
              <a:spLocks/>
            </p:cNvSpPr>
            <p:nvPr/>
          </p:nvSpPr>
          <p:spPr bwMode="auto">
            <a:xfrm>
              <a:off x="298" y="20"/>
              <a:ext cx="2050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2400">
                  <a:solidFill>
                    <a:srgbClr val="FFFFFF"/>
                  </a:solidFill>
                  <a:cs typeface="Arial" charset="0"/>
                </a:rPr>
                <a:t>Určitá úroveň péče</a:t>
              </a:r>
            </a:p>
            <a:p>
              <a:pPr algn="ctr"/>
              <a:r>
                <a:rPr lang="en-US" altLang="cs-CZ" sz="2400">
                  <a:solidFill>
                    <a:srgbClr val="FFFFFF"/>
                  </a:solidFill>
                  <a:cs typeface="Arial" charset="0"/>
                </a:rPr>
                <a:t>o záležitosti společnosti</a:t>
              </a:r>
            </a:p>
          </p:txBody>
        </p:sp>
      </p:grp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6705600" y="1752600"/>
            <a:ext cx="1588" cy="4572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rot="10800000" flipH="1">
            <a:off x="2895600" y="1371600"/>
            <a:ext cx="1371600" cy="5334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10254" name="Rectangle 14"/>
          <p:cNvSpPr>
            <a:spLocks/>
          </p:cNvSpPr>
          <p:nvPr/>
        </p:nvSpPr>
        <p:spPr bwMode="auto">
          <a:xfrm>
            <a:off x="3581400" y="3657600"/>
            <a:ext cx="54356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</a:pPr>
            <a:r>
              <a:rPr lang="en-US" altLang="cs-CZ" sz="1800">
                <a:cs typeface="Arial" charset="0"/>
              </a:rPr>
              <a:t>Povinnost jednat pečlivě a s potřebnými znalostmi při podnikatelském rozhodování.</a:t>
            </a:r>
          </a:p>
          <a:p>
            <a:pPr>
              <a:spcBef>
                <a:spcPts val="1050"/>
              </a:spcBef>
            </a:pPr>
            <a:r>
              <a:rPr lang="en-US" altLang="cs-CZ" sz="1800">
                <a:cs typeface="Arial" charset="0"/>
              </a:rPr>
              <a:t>Kriteria: - informovanost</a:t>
            </a:r>
          </a:p>
          <a:p>
            <a:pPr>
              <a:spcBef>
                <a:spcPts val="1050"/>
              </a:spcBef>
            </a:pPr>
            <a:r>
              <a:rPr lang="en-US" altLang="cs-CZ" sz="1800">
                <a:cs typeface="Arial" charset="0"/>
              </a:rPr>
              <a:t>              - obhajitelný zájem obchodní korporace</a:t>
            </a:r>
          </a:p>
          <a:p>
            <a:pPr>
              <a:spcBef>
                <a:spcPts val="1050"/>
              </a:spcBef>
            </a:pPr>
            <a:r>
              <a:rPr lang="en-US" altLang="cs-CZ" sz="1800">
                <a:cs typeface="Arial" charset="0"/>
              </a:rPr>
              <a:t>              - jednání s nezbytnou loajalitou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3048000" y="3276600"/>
            <a:ext cx="457200" cy="609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036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81279"/>
          <a:lstStyle/>
          <a:p>
            <a:r>
              <a:rPr lang="en-US" altLang="cs-CZ" sz="3200"/>
              <a:t>Důsledky porušení péče řádného hospodáře</a:t>
            </a:r>
            <a:br>
              <a:rPr lang="en-US" altLang="cs-CZ" sz="3200"/>
            </a:br>
            <a:r>
              <a:rPr lang="en-US" altLang="cs-CZ" sz="3200"/>
              <a:t>(§ 53 ZOK)</a:t>
            </a:r>
          </a:p>
        </p:txBody>
      </p:sp>
      <p:sp>
        <p:nvSpPr>
          <p:cNvPr id="11266" name="Rectangle 2"/>
          <p:cNvSpPr>
            <a:spLocks/>
          </p:cNvSpPr>
          <p:nvPr/>
        </p:nvSpPr>
        <p:spPr bwMode="auto">
          <a:xfrm>
            <a:off x="381000" y="1447800"/>
            <a:ext cx="84836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400"/>
              </a:spcBef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en-US" altLang="cs-CZ" sz="2400">
                <a:cs typeface="Arial" charset="0"/>
              </a:rPr>
              <a:t> </a:t>
            </a:r>
            <a:r>
              <a:rPr lang="en-US" altLang="cs-CZ" sz="2400">
                <a:solidFill>
                  <a:srgbClr val="A50021"/>
                </a:solidFill>
                <a:cs typeface="Arial" charset="0"/>
              </a:rPr>
              <a:t>vydání prospěchu</a:t>
            </a:r>
            <a:r>
              <a:rPr lang="en-US" altLang="cs-CZ" sz="2400">
                <a:cs typeface="Arial" charset="0"/>
              </a:rPr>
              <a:t>, který v souvislosti s porušením získala</a:t>
            </a:r>
          </a:p>
          <a:p>
            <a:pPr>
              <a:spcBef>
                <a:spcPts val="1400"/>
              </a:spcBef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en-US" altLang="cs-CZ" sz="2400">
                <a:cs typeface="Arial" charset="0"/>
              </a:rPr>
              <a:t> </a:t>
            </a:r>
            <a:r>
              <a:rPr lang="en-US" altLang="cs-CZ" sz="2400">
                <a:solidFill>
                  <a:srgbClr val="A50021"/>
                </a:solidFill>
                <a:cs typeface="Arial" charset="0"/>
              </a:rPr>
              <a:t>nahrazení prospěchu v penězích,</a:t>
            </a:r>
            <a:r>
              <a:rPr lang="en-US" altLang="cs-CZ" sz="2400">
                <a:cs typeface="Arial" charset="0"/>
              </a:rPr>
              <a:t> není-li vydání možné</a:t>
            </a:r>
          </a:p>
          <a:p>
            <a:pPr>
              <a:spcBef>
                <a:spcPts val="1400"/>
              </a:spcBef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en-US" altLang="cs-CZ" sz="2400">
                <a:cs typeface="Arial" charset="0"/>
              </a:rPr>
              <a:t> </a:t>
            </a:r>
            <a:r>
              <a:rPr lang="en-US" altLang="cs-CZ" sz="2400">
                <a:solidFill>
                  <a:srgbClr val="A50021"/>
                </a:solidFill>
                <a:cs typeface="Arial" charset="0"/>
              </a:rPr>
              <a:t>možnost vypořádání újmy</a:t>
            </a:r>
            <a:r>
              <a:rPr lang="en-US" altLang="cs-CZ" sz="2400">
                <a:cs typeface="Arial" charset="0"/>
              </a:rPr>
              <a:t> (§ 2894 NOZ) podle smlouvy uzavřené mezi obchodní korporací a povinnou osobou, účinnosti smlouvy se vyžaduje souhlas nejvyššího orgánu korporace přijatý alespoň 2/3 většinou hlasů</a:t>
            </a:r>
          </a:p>
          <a:p>
            <a:pPr>
              <a:spcBef>
                <a:spcPts val="1400"/>
              </a:spcBef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en-US" altLang="cs-CZ" sz="2400">
                <a:cs typeface="Arial" charset="0"/>
              </a:rPr>
              <a:t> </a:t>
            </a:r>
            <a:r>
              <a:rPr lang="en-US" altLang="cs-CZ" sz="2400">
                <a:solidFill>
                  <a:srgbClr val="A50021"/>
                </a:solidFill>
                <a:cs typeface="Arial" charset="0"/>
              </a:rPr>
              <a:t>ručení za splnění povinností obchodní korporace</a:t>
            </a:r>
            <a:r>
              <a:rPr lang="en-US" altLang="cs-CZ" sz="2400">
                <a:cs typeface="Arial" charset="0"/>
              </a:rPr>
              <a:t>, pokud</a:t>
            </a:r>
          </a:p>
          <a:p>
            <a:pPr>
              <a:spcBef>
                <a:spcPts val="1400"/>
              </a:spcBef>
            </a:pPr>
            <a:r>
              <a:rPr lang="en-US" altLang="cs-CZ" sz="2400">
                <a:cs typeface="Arial" charset="0"/>
              </a:rPr>
              <a:t>     - bylo rozhodnuto, že korporace je v úpadku a </a:t>
            </a:r>
          </a:p>
          <a:p>
            <a:pPr>
              <a:spcBef>
                <a:spcPts val="1400"/>
              </a:spcBef>
            </a:pPr>
            <a:r>
              <a:rPr lang="en-US" altLang="cs-CZ" sz="2400">
                <a:cs typeface="Arial" charset="0"/>
              </a:rPr>
              <a:t>     - člen orgánu věděl nebo mohl vědět o hrozícím úpadku a  v rozporu s péčí řádného hospodáře neučinil za účelem odvrácení úpadku  vše potřebné a rozumně předpokladatelné (§ 68 ZOK)</a:t>
            </a:r>
          </a:p>
        </p:txBody>
      </p:sp>
    </p:spTree>
    <p:extLst>
      <p:ext uri="{BB962C8B-B14F-4D97-AF65-F5344CB8AC3E}">
        <p14:creationId xmlns:p14="http://schemas.microsoft.com/office/powerpoint/2010/main" val="2505097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>
          <a:xfrm>
            <a:off x="457200" y="0"/>
            <a:ext cx="8229600" cy="1189038"/>
          </a:xfrm>
          <a:ln/>
        </p:spPr>
        <p:txBody>
          <a:bodyPr rIns="81279"/>
          <a:lstStyle/>
          <a:p>
            <a:r>
              <a:rPr lang="en-US" altLang="cs-CZ" sz="4000"/>
              <a:t>Střet zájmů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228600" y="914400"/>
            <a:ext cx="5638800" cy="457200"/>
            <a:chOff x="0" y="0"/>
            <a:chExt cx="3552" cy="288"/>
          </a:xfrm>
        </p:grpSpPr>
        <p:sp>
          <p:nvSpPr>
            <p:cNvPr id="12290" name="Rectangle 2"/>
            <p:cNvSpPr>
              <a:spLocks/>
            </p:cNvSpPr>
            <p:nvPr/>
          </p:nvSpPr>
          <p:spPr bwMode="auto">
            <a:xfrm>
              <a:off x="0" y="0"/>
              <a:ext cx="3552" cy="288"/>
            </a:xfrm>
            <a:prstGeom prst="rect">
              <a:avLst/>
            </a:prstGeom>
            <a:solidFill>
              <a:srgbClr val="A5002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2291" name="Rectangle 3"/>
            <p:cNvSpPr>
              <a:spLocks/>
            </p:cNvSpPr>
            <p:nvPr/>
          </p:nvSpPr>
          <p:spPr bwMode="auto">
            <a:xfrm>
              <a:off x="375" y="36"/>
              <a:ext cx="280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2400">
                  <a:solidFill>
                    <a:srgbClr val="FFFFFF"/>
                  </a:solidFill>
                  <a:cs typeface="Arial" charset="0"/>
                </a:rPr>
                <a:t>Povinnost zdržet se střetu zájmů</a:t>
              </a:r>
            </a:p>
          </p:txBody>
        </p:sp>
      </p:grpSp>
      <p:grpSp>
        <p:nvGrpSpPr>
          <p:cNvPr id="12295" name="Group 7"/>
          <p:cNvGrpSpPr>
            <a:grpSpLocks/>
          </p:cNvGrpSpPr>
          <p:nvPr/>
        </p:nvGrpSpPr>
        <p:grpSpPr bwMode="auto">
          <a:xfrm>
            <a:off x="228600" y="1524000"/>
            <a:ext cx="5562600" cy="381000"/>
            <a:chOff x="0" y="0"/>
            <a:chExt cx="3504" cy="240"/>
          </a:xfrm>
        </p:grpSpPr>
        <p:sp>
          <p:nvSpPr>
            <p:cNvPr id="12293" name="Rectangle 5"/>
            <p:cNvSpPr>
              <a:spLocks/>
            </p:cNvSpPr>
            <p:nvPr/>
          </p:nvSpPr>
          <p:spPr bwMode="auto">
            <a:xfrm>
              <a:off x="0" y="0"/>
              <a:ext cx="3504" cy="240"/>
            </a:xfrm>
            <a:prstGeom prst="rect">
              <a:avLst/>
            </a:prstGeom>
            <a:solidFill>
              <a:srgbClr val="A5002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2294" name="Rectangle 6"/>
            <p:cNvSpPr>
              <a:spLocks/>
            </p:cNvSpPr>
            <p:nvPr/>
          </p:nvSpPr>
          <p:spPr bwMode="auto">
            <a:xfrm>
              <a:off x="319" y="12"/>
              <a:ext cx="287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2400">
                  <a:solidFill>
                    <a:srgbClr val="FFFFFF"/>
                  </a:solidFill>
                  <a:cs typeface="Arial" charset="0"/>
                </a:rPr>
                <a:t>Pokud ke střetu zájmů může dojít</a:t>
              </a:r>
            </a:p>
          </p:txBody>
        </p:sp>
      </p:grpSp>
      <p:sp>
        <p:nvSpPr>
          <p:cNvPr id="12296" name="Rectangle 8"/>
          <p:cNvSpPr>
            <a:spLocks/>
          </p:cNvSpPr>
          <p:nvPr/>
        </p:nvSpPr>
        <p:spPr bwMode="auto">
          <a:xfrm>
            <a:off x="152400" y="1981200"/>
            <a:ext cx="871220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informační povinnost - § 54 odst. 1      možnost pozastavení výkonu funkce (§ 54 odst. 4)</a:t>
            </a:r>
          </a:p>
          <a:p>
            <a:pPr>
              <a:spcBef>
                <a:spcPts val="1050"/>
              </a:spcBef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 pokud smlouva člena orgánu a obchodní korporace, informace o tom a podmínky, za jakých má být smlouva uzavřena - § 55</a:t>
            </a:r>
          </a:p>
          <a:p>
            <a:pPr>
              <a:spcBef>
                <a:spcPts val="1050"/>
              </a:spcBef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 § 55 se použije i pro zajištění nebo utvrzení dluhů členů orgánů ze strany obchodní korporace</a:t>
            </a:r>
          </a:p>
        </p:txBody>
      </p:sp>
      <p:grpSp>
        <p:nvGrpSpPr>
          <p:cNvPr id="12299" name="Group 11"/>
          <p:cNvGrpSpPr>
            <a:grpSpLocks/>
          </p:cNvGrpSpPr>
          <p:nvPr/>
        </p:nvGrpSpPr>
        <p:grpSpPr bwMode="auto">
          <a:xfrm>
            <a:off x="152400" y="3962400"/>
            <a:ext cx="8686800" cy="1143000"/>
            <a:chOff x="0" y="0"/>
            <a:chExt cx="5472" cy="720"/>
          </a:xfrm>
        </p:grpSpPr>
        <p:sp>
          <p:nvSpPr>
            <p:cNvPr id="12297" name="Rectangle 9"/>
            <p:cNvSpPr>
              <a:spLocks/>
            </p:cNvSpPr>
            <p:nvPr/>
          </p:nvSpPr>
          <p:spPr bwMode="auto">
            <a:xfrm>
              <a:off x="0" y="0"/>
              <a:ext cx="5472" cy="720"/>
            </a:xfrm>
            <a:prstGeom prst="rect">
              <a:avLst/>
            </a:prstGeom>
            <a:solidFill>
              <a:srgbClr val="FF9933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2298" name="Rectangle 10"/>
            <p:cNvSpPr>
              <a:spLocks/>
            </p:cNvSpPr>
            <p:nvPr/>
          </p:nvSpPr>
          <p:spPr bwMode="auto">
            <a:xfrm>
              <a:off x="108" y="28"/>
              <a:ext cx="5262" cy="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2400">
                  <a:cs typeface="Arial" charset="0"/>
                </a:rPr>
                <a:t>Uzavření smlouvy nebo utvrzení či zajištění dluhů, </a:t>
              </a:r>
            </a:p>
            <a:p>
              <a:pPr algn="ctr"/>
              <a:r>
                <a:rPr lang="en-US" altLang="cs-CZ" sz="2400">
                  <a:cs typeface="Arial" charset="0"/>
                </a:rPr>
                <a:t>které není v zájmu obchodní korporace,</a:t>
              </a:r>
            </a:p>
            <a:p>
              <a:pPr algn="ctr"/>
              <a:r>
                <a:rPr lang="en-US" altLang="cs-CZ" sz="2400">
                  <a:cs typeface="Arial" charset="0"/>
                </a:rPr>
                <a:t>může její nejvyšší nebo kontrolní orgán zakázat (§ 56 odst. 2)</a:t>
              </a:r>
            </a:p>
          </p:txBody>
        </p:sp>
      </p:grpSp>
      <p:grpSp>
        <p:nvGrpSpPr>
          <p:cNvPr id="12302" name="Group 14"/>
          <p:cNvGrpSpPr>
            <a:grpSpLocks/>
          </p:cNvGrpSpPr>
          <p:nvPr/>
        </p:nvGrpSpPr>
        <p:grpSpPr bwMode="auto">
          <a:xfrm>
            <a:off x="152400" y="5334000"/>
            <a:ext cx="8763000" cy="762000"/>
            <a:chOff x="0" y="0"/>
            <a:chExt cx="5520" cy="480"/>
          </a:xfrm>
        </p:grpSpPr>
        <p:sp>
          <p:nvSpPr>
            <p:cNvPr id="12300" name="Rectangle 12"/>
            <p:cNvSpPr>
              <a:spLocks/>
            </p:cNvSpPr>
            <p:nvPr/>
          </p:nvSpPr>
          <p:spPr bwMode="auto">
            <a:xfrm>
              <a:off x="0" y="0"/>
              <a:ext cx="5520" cy="480"/>
            </a:xfrm>
            <a:prstGeom prst="rect">
              <a:avLst/>
            </a:prstGeom>
            <a:solidFill>
              <a:srgbClr val="FF9933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2301" name="Rectangle 13"/>
            <p:cNvSpPr>
              <a:spLocks/>
            </p:cNvSpPr>
            <p:nvPr/>
          </p:nvSpPr>
          <p:spPr bwMode="auto">
            <a:xfrm>
              <a:off x="452" y="20"/>
              <a:ext cx="4622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2400">
                  <a:cs typeface="Arial" charset="0"/>
                </a:rPr>
                <a:t>Pravidla pro uzavírání smluv se nepoužijí pro smlouvy</a:t>
              </a:r>
            </a:p>
            <a:p>
              <a:pPr algn="ctr"/>
              <a:r>
                <a:rPr lang="en-US" altLang="cs-CZ" sz="2400">
                  <a:cs typeface="Arial" charset="0"/>
                </a:rPr>
                <a:t>uzavírané v běžném obchodním styku (§ 57)</a:t>
              </a:r>
            </a:p>
          </p:txBody>
        </p:sp>
      </p:grpSp>
      <p:grpSp>
        <p:nvGrpSpPr>
          <p:cNvPr id="12305" name="Group 17"/>
          <p:cNvGrpSpPr>
            <a:grpSpLocks/>
          </p:cNvGrpSpPr>
          <p:nvPr/>
        </p:nvGrpSpPr>
        <p:grpSpPr bwMode="auto">
          <a:xfrm>
            <a:off x="228600" y="6248400"/>
            <a:ext cx="8686800" cy="457200"/>
            <a:chOff x="0" y="0"/>
            <a:chExt cx="5472" cy="288"/>
          </a:xfrm>
        </p:grpSpPr>
        <p:sp>
          <p:nvSpPr>
            <p:cNvPr id="12303" name="Rectangle 15"/>
            <p:cNvSpPr>
              <a:spLocks/>
            </p:cNvSpPr>
            <p:nvPr/>
          </p:nvSpPr>
          <p:spPr bwMode="auto">
            <a:xfrm>
              <a:off x="0" y="0"/>
              <a:ext cx="5472" cy="288"/>
            </a:xfrm>
            <a:prstGeom prst="rect">
              <a:avLst/>
            </a:prstGeom>
            <a:solidFill>
              <a:srgbClr val="666699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2304" name="Rectangle 16"/>
            <p:cNvSpPr>
              <a:spLocks/>
            </p:cNvSpPr>
            <p:nvPr/>
          </p:nvSpPr>
          <p:spPr bwMode="auto">
            <a:xfrm>
              <a:off x="460" y="36"/>
              <a:ext cx="455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2400">
                  <a:solidFill>
                    <a:srgbClr val="FFFFFF"/>
                  </a:solidFill>
                  <a:cs typeface="Arial" charset="0"/>
                </a:rPr>
                <a:t>Ustanovení o střetu zájmu platí i pro prokuristu (§ 58)</a:t>
              </a:r>
            </a:p>
          </p:txBody>
        </p:sp>
      </p:grp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3886200" y="2133600"/>
            <a:ext cx="304800" cy="1588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22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xfrm>
            <a:off x="457200" y="0"/>
            <a:ext cx="8229600" cy="1112838"/>
          </a:xfrm>
          <a:ln/>
        </p:spPr>
        <p:txBody>
          <a:bodyPr rIns="81279"/>
          <a:lstStyle/>
          <a:p>
            <a:r>
              <a:rPr lang="en-US" altLang="cs-CZ" sz="3200"/>
              <a:t>Smlouva o výkonu funkce (§ 59)</a:t>
            </a:r>
          </a:p>
        </p:txBody>
      </p:sp>
      <p:sp>
        <p:nvSpPr>
          <p:cNvPr id="13314" name="Rectangle 2"/>
          <p:cNvSpPr>
            <a:spLocks/>
          </p:cNvSpPr>
          <p:nvPr/>
        </p:nvSpPr>
        <p:spPr bwMode="auto">
          <a:xfrm>
            <a:off x="20534" y="1052736"/>
            <a:ext cx="8864600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upravuje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práva</a:t>
            </a:r>
            <a:r>
              <a:rPr lang="en-US" altLang="cs-CZ" sz="2400" dirty="0">
                <a:cs typeface="Arial" charset="0"/>
              </a:rPr>
              <a:t> a </a:t>
            </a:r>
            <a:r>
              <a:rPr lang="en-US" altLang="cs-CZ" sz="2400" dirty="0" err="1">
                <a:cs typeface="Arial" charset="0"/>
              </a:rPr>
              <a:t>povinnosti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mezi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obchodní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korporací</a:t>
            </a:r>
            <a:r>
              <a:rPr lang="en-US" altLang="cs-CZ" sz="2400" dirty="0">
                <a:cs typeface="Arial" charset="0"/>
              </a:rPr>
              <a:t> a </a:t>
            </a:r>
            <a:r>
              <a:rPr lang="en-US" altLang="cs-CZ" sz="2400" dirty="0" err="1">
                <a:cs typeface="Arial" charset="0"/>
              </a:rPr>
              <a:t>členem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jejího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orgánu</a:t>
            </a:r>
            <a:endParaRPr lang="en-US" altLang="cs-CZ" sz="2400" dirty="0">
              <a:cs typeface="Arial" charset="0"/>
            </a:endParaRPr>
          </a:p>
          <a:p>
            <a:pPr>
              <a:spcBef>
                <a:spcPts val="1400"/>
              </a:spcBef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podpůrně</a:t>
            </a:r>
            <a:r>
              <a:rPr lang="en-US" altLang="cs-CZ" sz="2400" dirty="0">
                <a:cs typeface="Arial" charset="0"/>
              </a:rPr>
              <a:t> se pro </a:t>
            </a:r>
            <a:r>
              <a:rPr lang="en-US" altLang="cs-CZ" sz="2400" dirty="0" err="1">
                <a:cs typeface="Arial" charset="0"/>
              </a:rPr>
              <a:t>ni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použijí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pravidla</a:t>
            </a:r>
            <a:r>
              <a:rPr lang="en-US" altLang="cs-CZ" sz="2400" dirty="0">
                <a:cs typeface="Arial" charset="0"/>
              </a:rPr>
              <a:t> NOZ o </a:t>
            </a:r>
            <a:r>
              <a:rPr lang="en-US" altLang="cs-CZ" sz="2400" dirty="0" err="1">
                <a:cs typeface="Arial" charset="0"/>
              </a:rPr>
              <a:t>příkazu</a:t>
            </a:r>
            <a:r>
              <a:rPr lang="en-US" altLang="cs-CZ" sz="2400" dirty="0">
                <a:cs typeface="Arial" charset="0"/>
              </a:rPr>
              <a:t> - § 2430 – 2444</a:t>
            </a:r>
          </a:p>
          <a:p>
            <a:pPr>
              <a:spcBef>
                <a:spcPts val="1400"/>
              </a:spcBef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písemná</a:t>
            </a:r>
            <a:r>
              <a:rPr lang="en-US" altLang="cs-CZ" sz="2400" dirty="0">
                <a:cs typeface="Arial" charset="0"/>
              </a:rPr>
              <a:t> forma, </a:t>
            </a:r>
            <a:r>
              <a:rPr lang="en-US" altLang="cs-CZ" sz="2400" dirty="0" err="1">
                <a:cs typeface="Arial" charset="0"/>
              </a:rPr>
              <a:t>nutnost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schválení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nejvyšším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orgánem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obchodní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korporace</a:t>
            </a:r>
            <a:endParaRPr lang="en-US" altLang="cs-CZ" sz="2400" dirty="0">
              <a:cs typeface="Arial" charset="0"/>
            </a:endParaRPr>
          </a:p>
          <a:p>
            <a:pPr>
              <a:spcBef>
                <a:spcPts val="1400"/>
              </a:spcBef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odměňování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musí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být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sjednáno</a:t>
            </a:r>
            <a:r>
              <a:rPr lang="en-US" altLang="cs-CZ" sz="2400" dirty="0">
                <a:cs typeface="Arial" charset="0"/>
              </a:rPr>
              <a:t> v </a:t>
            </a:r>
            <a:r>
              <a:rPr lang="en-US" altLang="cs-CZ" sz="2400" dirty="0" err="1">
                <a:cs typeface="Arial" charset="0"/>
              </a:rPr>
              <a:t>souladu</a:t>
            </a:r>
            <a:r>
              <a:rPr lang="en-US" altLang="cs-CZ" sz="2400" dirty="0">
                <a:cs typeface="Arial" charset="0"/>
              </a:rPr>
              <a:t> se ZOK, </a:t>
            </a:r>
            <a:r>
              <a:rPr lang="en-US" altLang="cs-CZ" sz="2400" dirty="0" err="1">
                <a:cs typeface="Arial" charset="0"/>
              </a:rPr>
              <a:t>jinak</a:t>
            </a:r>
            <a:r>
              <a:rPr lang="en-US" altLang="cs-CZ" sz="2400" dirty="0">
                <a:cs typeface="Arial" charset="0"/>
              </a:rPr>
              <a:t> je </a:t>
            </a:r>
            <a:r>
              <a:rPr lang="en-US" altLang="cs-CZ" sz="2400" dirty="0" err="1">
                <a:cs typeface="Arial" charset="0"/>
              </a:rPr>
              <a:t>výkon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funkce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 smtClean="0">
                <a:cs typeface="Arial" charset="0"/>
              </a:rPr>
              <a:t>bezplatný</a:t>
            </a:r>
            <a:endParaRPr lang="cs-CZ" altLang="cs-CZ" sz="2400" dirty="0" smtClean="0">
              <a:cs typeface="Arial" charset="0"/>
            </a:endParaRPr>
          </a:p>
          <a:p>
            <a:pPr>
              <a:spcBef>
                <a:spcPts val="1400"/>
              </a:spcBef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cs-CZ" altLang="cs-CZ" sz="2400" dirty="0">
                <a:cs typeface="Arial" charset="0"/>
              </a:rPr>
              <a:t> </a:t>
            </a:r>
            <a:r>
              <a:rPr lang="cs-CZ" altLang="cs-CZ" sz="2400" dirty="0" smtClean="0">
                <a:cs typeface="Arial" charset="0"/>
              </a:rPr>
              <a:t>neplatná ujednání o odměně z důvodu na straně korporace nebo neschválení smlouvy nebo neuzavření smlouvy z důvodů na straně korporace – odměna obvyklá</a:t>
            </a:r>
            <a:endParaRPr lang="en-US" altLang="cs-CZ" sz="2400" dirty="0">
              <a:cs typeface="Arial" charset="0"/>
            </a:endParaRPr>
          </a:p>
          <a:p>
            <a:pPr>
              <a:spcBef>
                <a:spcPts val="1400"/>
              </a:spcBef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obsah</a:t>
            </a:r>
            <a:r>
              <a:rPr lang="en-US" altLang="cs-CZ" sz="2400" dirty="0">
                <a:cs typeface="Arial" charset="0"/>
              </a:rPr>
              <a:t>:  </a:t>
            </a:r>
            <a:r>
              <a:rPr lang="en-US" altLang="cs-CZ" sz="2400" dirty="0" err="1">
                <a:cs typeface="Arial" charset="0"/>
              </a:rPr>
              <a:t>zákonem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upraveno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en-US" altLang="cs-CZ" sz="2400" dirty="0" err="1">
                <a:cs typeface="Arial" charset="0"/>
              </a:rPr>
              <a:t>odměňování</a:t>
            </a:r>
            <a:r>
              <a:rPr lang="en-US" altLang="cs-CZ" sz="2400" dirty="0">
                <a:cs typeface="Arial" charset="0"/>
              </a:rPr>
              <a:t> (§ 60)</a:t>
            </a:r>
          </a:p>
        </p:txBody>
      </p:sp>
    </p:spTree>
    <p:extLst>
      <p:ext uri="{BB962C8B-B14F-4D97-AF65-F5344CB8AC3E}">
        <p14:creationId xmlns:p14="http://schemas.microsoft.com/office/powerpoint/2010/main" val="1485629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xfrm>
            <a:off x="684213" y="0"/>
            <a:ext cx="7772400" cy="963613"/>
          </a:xfrm>
          <a:ln/>
        </p:spPr>
        <p:txBody>
          <a:bodyPr rIns="81279"/>
          <a:lstStyle/>
          <a:p>
            <a:r>
              <a:rPr lang="en-US" altLang="cs-CZ" sz="4000"/>
              <a:t>Odměňování členů orgánů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323850" y="908050"/>
            <a:ext cx="5976938" cy="504825"/>
            <a:chOff x="0" y="0"/>
            <a:chExt cx="3765" cy="318"/>
          </a:xfrm>
        </p:grpSpPr>
        <p:sp>
          <p:nvSpPr>
            <p:cNvPr id="14338" name="Rectangle 2"/>
            <p:cNvSpPr>
              <a:spLocks/>
            </p:cNvSpPr>
            <p:nvPr/>
          </p:nvSpPr>
          <p:spPr bwMode="auto">
            <a:xfrm>
              <a:off x="0" y="0"/>
              <a:ext cx="3765" cy="318"/>
            </a:xfrm>
            <a:prstGeom prst="rect">
              <a:avLst/>
            </a:prstGeom>
            <a:solidFill>
              <a:srgbClr val="339966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4339" name="Rectangle 3"/>
            <p:cNvSpPr>
              <a:spLocks/>
            </p:cNvSpPr>
            <p:nvPr/>
          </p:nvSpPr>
          <p:spPr bwMode="auto">
            <a:xfrm>
              <a:off x="197" y="55"/>
              <a:ext cx="3377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2400">
                  <a:latin typeface="Times New Roman" charset="0"/>
                  <a:cs typeface="Times New Roman" charset="0"/>
                  <a:sym typeface="Times New Roman" charset="0"/>
                </a:rPr>
                <a:t>Úprava ve smlouvě o výkonu funkce (§ 60)</a:t>
              </a:r>
            </a:p>
          </p:txBody>
        </p:sp>
      </p:grpSp>
      <p:sp>
        <p:nvSpPr>
          <p:cNvPr id="14341" name="Rectangle 5"/>
          <p:cNvSpPr>
            <a:spLocks/>
          </p:cNvSpPr>
          <p:nvPr/>
        </p:nvSpPr>
        <p:spPr bwMode="auto">
          <a:xfrm>
            <a:off x="395288" y="1557338"/>
            <a:ext cx="844550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</a:pPr>
            <a:r>
              <a:rPr lang="en-US" altLang="cs-CZ" sz="1800">
                <a:latin typeface="Times New Roman" charset="0"/>
                <a:cs typeface="Times New Roman" charset="0"/>
                <a:sym typeface="Times New Roman" charset="0"/>
              </a:rPr>
              <a:t>Vymezení všech složek odměn,</a:t>
            </a:r>
          </a:p>
          <a:p>
            <a:pPr>
              <a:spcBef>
                <a:spcPts val="1050"/>
              </a:spcBef>
            </a:pPr>
            <a:r>
              <a:rPr lang="en-US" altLang="cs-CZ" sz="1800">
                <a:latin typeface="Times New Roman" charset="0"/>
                <a:cs typeface="Times New Roman" charset="0"/>
                <a:sym typeface="Times New Roman" charset="0"/>
              </a:rPr>
              <a:t>Určení výše odměny nebo způsobu jejího výpočtu</a:t>
            </a:r>
          </a:p>
          <a:p>
            <a:pPr>
              <a:spcBef>
                <a:spcPts val="1050"/>
              </a:spcBef>
            </a:pPr>
            <a:r>
              <a:rPr lang="en-US" altLang="cs-CZ" sz="1800">
                <a:latin typeface="Times New Roman" charset="0"/>
                <a:cs typeface="Times New Roman" charset="0"/>
                <a:sym typeface="Times New Roman" charset="0"/>
              </a:rPr>
              <a:t>Určení pravidel pro výplatu zvláštních odměn a podílu na zisku</a:t>
            </a:r>
          </a:p>
          <a:p>
            <a:pPr>
              <a:spcBef>
                <a:spcPts val="1050"/>
              </a:spcBef>
            </a:pPr>
            <a:r>
              <a:rPr lang="en-US" altLang="cs-CZ" sz="1800">
                <a:latin typeface="Times New Roman" charset="0"/>
                <a:cs typeface="Times New Roman" charset="0"/>
                <a:sym typeface="Times New Roman" charset="0"/>
              </a:rPr>
              <a:t>Údaje o výhodách nebo odměnách spočívajících v převodu účastnických cenných papírů</a:t>
            </a:r>
          </a:p>
        </p:txBody>
      </p:sp>
      <p:sp>
        <p:nvSpPr>
          <p:cNvPr id="14345" name="Rectangle 9"/>
          <p:cNvSpPr>
            <a:spLocks/>
          </p:cNvSpPr>
          <p:nvPr/>
        </p:nvSpPr>
        <p:spPr bwMode="auto">
          <a:xfrm>
            <a:off x="179388" y="3716338"/>
            <a:ext cx="99568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350"/>
              </a:spcBef>
            </a:pPr>
            <a:r>
              <a:rPr lang="en-US" altLang="cs-CZ" sz="2400">
                <a:latin typeface="Times New Roman" charset="0"/>
                <a:cs typeface="Times New Roman" charset="0"/>
                <a:sym typeface="Times New Roman" charset="0"/>
              </a:rPr>
              <a:t> </a:t>
            </a:r>
          </a:p>
        </p:txBody>
      </p:sp>
      <p:grpSp>
        <p:nvGrpSpPr>
          <p:cNvPr id="14349" name="Group 13"/>
          <p:cNvGrpSpPr>
            <a:grpSpLocks/>
          </p:cNvGrpSpPr>
          <p:nvPr/>
        </p:nvGrpSpPr>
        <p:grpSpPr bwMode="auto">
          <a:xfrm>
            <a:off x="216768" y="3391277"/>
            <a:ext cx="2233613" cy="504825"/>
            <a:chOff x="0" y="0"/>
            <a:chExt cx="1407" cy="318"/>
          </a:xfrm>
        </p:grpSpPr>
        <p:sp>
          <p:nvSpPr>
            <p:cNvPr id="14347" name="Rectangle 11"/>
            <p:cNvSpPr>
              <a:spLocks/>
            </p:cNvSpPr>
            <p:nvPr/>
          </p:nvSpPr>
          <p:spPr bwMode="auto">
            <a:xfrm>
              <a:off x="0" y="0"/>
              <a:ext cx="1407" cy="318"/>
            </a:xfrm>
            <a:prstGeom prst="rect">
              <a:avLst/>
            </a:prstGeom>
            <a:solidFill>
              <a:srgbClr val="339966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4348" name="Rectangle 12"/>
            <p:cNvSpPr>
              <a:spLocks/>
            </p:cNvSpPr>
            <p:nvPr/>
          </p:nvSpPr>
          <p:spPr bwMode="auto">
            <a:xfrm>
              <a:off x="271" y="55"/>
              <a:ext cx="87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2400" dirty="0" err="1">
                  <a:latin typeface="Times New Roman" charset="0"/>
                  <a:cs typeface="Times New Roman" charset="0"/>
                  <a:sym typeface="Times New Roman" charset="0"/>
                </a:rPr>
                <a:t>Jiná</a:t>
              </a:r>
              <a:r>
                <a:rPr lang="en-US" altLang="cs-CZ" sz="2400" dirty="0">
                  <a:latin typeface="Times New Roman" charset="0"/>
                  <a:cs typeface="Times New Roman" charset="0"/>
                  <a:sym typeface="Times New Roman" charset="0"/>
                </a:rPr>
                <a:t> </a:t>
              </a:r>
              <a:r>
                <a:rPr lang="en-US" altLang="cs-CZ" sz="2400" dirty="0" err="1">
                  <a:latin typeface="Times New Roman" charset="0"/>
                  <a:cs typeface="Times New Roman" charset="0"/>
                  <a:sym typeface="Times New Roman" charset="0"/>
                </a:rPr>
                <a:t>plnění</a:t>
              </a:r>
              <a:endParaRPr lang="en-US" altLang="cs-CZ" sz="2400" dirty="0">
                <a:latin typeface="Times New Roman" charset="0"/>
                <a:cs typeface="Times New Roman" charset="0"/>
                <a:sym typeface="Times New Roman" charset="0"/>
              </a:endParaRPr>
            </a:p>
          </p:txBody>
        </p:sp>
      </p:grpSp>
      <p:sp>
        <p:nvSpPr>
          <p:cNvPr id="14350" name="Rectangle 14"/>
          <p:cNvSpPr>
            <a:spLocks/>
          </p:cNvSpPr>
          <p:nvPr/>
        </p:nvSpPr>
        <p:spPr bwMode="auto">
          <a:xfrm>
            <a:off x="2771800" y="3478590"/>
            <a:ext cx="62230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</a:pPr>
            <a:r>
              <a:rPr lang="en-US" altLang="cs-CZ" sz="1800" dirty="0">
                <a:latin typeface="Times New Roman" charset="0"/>
                <a:cs typeface="Times New Roman" charset="0"/>
                <a:sym typeface="Times New Roman" charset="0"/>
              </a:rPr>
              <a:t>Jen se </a:t>
            </a:r>
            <a:r>
              <a:rPr lang="en-US" altLang="cs-CZ" sz="1800" dirty="0" err="1">
                <a:latin typeface="Times New Roman" charset="0"/>
                <a:cs typeface="Times New Roman" charset="0"/>
                <a:sym typeface="Times New Roman" charset="0"/>
              </a:rPr>
              <a:t>souhlasem</a:t>
            </a:r>
            <a:r>
              <a:rPr lang="en-US" altLang="cs-CZ" sz="1800" dirty="0">
                <a:latin typeface="Times New Roman" charset="0"/>
                <a:cs typeface="Times New Roman" charset="0"/>
                <a:sym typeface="Times New Roman" charset="0"/>
              </a:rPr>
              <a:t> </a:t>
            </a:r>
            <a:r>
              <a:rPr lang="en-US" altLang="cs-CZ" sz="1800" dirty="0" err="1">
                <a:latin typeface="Times New Roman" charset="0"/>
                <a:cs typeface="Times New Roman" charset="0"/>
                <a:sym typeface="Times New Roman" charset="0"/>
              </a:rPr>
              <a:t>toho</a:t>
            </a:r>
            <a:r>
              <a:rPr lang="en-US" altLang="cs-CZ" sz="1800" dirty="0">
                <a:latin typeface="Times New Roman" charset="0"/>
                <a:cs typeface="Times New Roman" charset="0"/>
                <a:sym typeface="Times New Roman" charset="0"/>
              </a:rPr>
              <a:t>, </a:t>
            </a:r>
            <a:r>
              <a:rPr lang="en-US" altLang="cs-CZ" sz="1800" dirty="0" err="1">
                <a:latin typeface="Times New Roman" charset="0"/>
                <a:cs typeface="Times New Roman" charset="0"/>
                <a:sym typeface="Times New Roman" charset="0"/>
              </a:rPr>
              <a:t>kdo</a:t>
            </a:r>
            <a:r>
              <a:rPr lang="en-US" altLang="cs-CZ" sz="1800" dirty="0">
                <a:latin typeface="Times New Roman" charset="0"/>
                <a:cs typeface="Times New Roman" charset="0"/>
                <a:sym typeface="Times New Roman" charset="0"/>
              </a:rPr>
              <a:t> </a:t>
            </a:r>
            <a:r>
              <a:rPr lang="en-US" altLang="cs-CZ" sz="1800" dirty="0" err="1">
                <a:latin typeface="Times New Roman" charset="0"/>
                <a:cs typeface="Times New Roman" charset="0"/>
                <a:sym typeface="Times New Roman" charset="0"/>
              </a:rPr>
              <a:t>schvaluje</a:t>
            </a:r>
            <a:r>
              <a:rPr lang="en-US" altLang="cs-CZ" sz="1800" dirty="0">
                <a:latin typeface="Times New Roman" charset="0"/>
                <a:cs typeface="Times New Roman" charset="0"/>
                <a:sym typeface="Times New Roman" charset="0"/>
              </a:rPr>
              <a:t> </a:t>
            </a:r>
            <a:r>
              <a:rPr lang="en-US" altLang="cs-CZ" sz="1800" dirty="0" err="1">
                <a:latin typeface="Times New Roman" charset="0"/>
                <a:cs typeface="Times New Roman" charset="0"/>
                <a:sym typeface="Times New Roman" charset="0"/>
              </a:rPr>
              <a:t>smlouvu</a:t>
            </a:r>
            <a:r>
              <a:rPr lang="en-US" altLang="cs-CZ" sz="1800" dirty="0">
                <a:latin typeface="Times New Roman" charset="0"/>
                <a:cs typeface="Times New Roman" charset="0"/>
                <a:sym typeface="Times New Roman" charset="0"/>
              </a:rPr>
              <a:t> o </a:t>
            </a:r>
            <a:r>
              <a:rPr lang="en-US" altLang="cs-CZ" sz="1800" dirty="0" err="1">
                <a:latin typeface="Times New Roman" charset="0"/>
                <a:cs typeface="Times New Roman" charset="0"/>
                <a:sym typeface="Times New Roman" charset="0"/>
              </a:rPr>
              <a:t>výkonu</a:t>
            </a:r>
            <a:r>
              <a:rPr lang="en-US" altLang="cs-CZ" sz="1800" dirty="0">
                <a:latin typeface="Times New Roman" charset="0"/>
                <a:cs typeface="Times New Roman" charset="0"/>
                <a:sym typeface="Times New Roman" charset="0"/>
              </a:rPr>
              <a:t> </a:t>
            </a:r>
            <a:r>
              <a:rPr lang="en-US" altLang="cs-CZ" sz="1800" dirty="0" err="1">
                <a:latin typeface="Times New Roman" charset="0"/>
                <a:cs typeface="Times New Roman" charset="0"/>
                <a:sym typeface="Times New Roman" charset="0"/>
              </a:rPr>
              <a:t>funkce</a:t>
            </a:r>
            <a:r>
              <a:rPr lang="en-US" altLang="cs-CZ" sz="1800" dirty="0">
                <a:latin typeface="Times New Roman" charset="0"/>
                <a:cs typeface="Times New Roman" charset="0"/>
                <a:sym typeface="Times New Roman" charset="0"/>
              </a:rPr>
              <a:t>, a s </a:t>
            </a:r>
            <a:r>
              <a:rPr lang="en-US" altLang="cs-CZ" sz="1800" dirty="0" err="1">
                <a:latin typeface="Times New Roman" charset="0"/>
                <a:cs typeface="Times New Roman" charset="0"/>
                <a:sym typeface="Times New Roman" charset="0"/>
              </a:rPr>
              <a:t>vyjádřením</a:t>
            </a:r>
            <a:r>
              <a:rPr lang="en-US" altLang="cs-CZ" sz="1800" dirty="0">
                <a:latin typeface="Times New Roman" charset="0"/>
                <a:cs typeface="Times New Roman" charset="0"/>
                <a:sym typeface="Times New Roman" charset="0"/>
              </a:rPr>
              <a:t> </a:t>
            </a:r>
            <a:r>
              <a:rPr lang="en-US" altLang="cs-CZ" sz="1800" dirty="0" err="1">
                <a:latin typeface="Times New Roman" charset="0"/>
                <a:cs typeface="Times New Roman" charset="0"/>
                <a:sym typeface="Times New Roman" charset="0"/>
              </a:rPr>
              <a:t>kontrolního</a:t>
            </a:r>
            <a:r>
              <a:rPr lang="en-US" altLang="cs-CZ" sz="1800" dirty="0">
                <a:latin typeface="Times New Roman" charset="0"/>
                <a:cs typeface="Times New Roman" charset="0"/>
                <a:sym typeface="Times New Roman" charset="0"/>
              </a:rPr>
              <a:t> </a:t>
            </a:r>
            <a:r>
              <a:rPr lang="en-US" altLang="cs-CZ" sz="1800" dirty="0" err="1">
                <a:latin typeface="Times New Roman" charset="0"/>
                <a:cs typeface="Times New Roman" charset="0"/>
                <a:sym typeface="Times New Roman" charset="0"/>
              </a:rPr>
              <a:t>orgánu</a:t>
            </a:r>
            <a:r>
              <a:rPr lang="en-US" altLang="cs-CZ" sz="1800" dirty="0">
                <a:latin typeface="Times New Roman" charset="0"/>
                <a:cs typeface="Times New Roman" charset="0"/>
                <a:sym typeface="Times New Roman" charset="0"/>
              </a:rPr>
              <a:t> </a:t>
            </a:r>
            <a:r>
              <a:rPr lang="en-US" altLang="cs-CZ" sz="1800" dirty="0" err="1">
                <a:latin typeface="Times New Roman" charset="0"/>
                <a:cs typeface="Times New Roman" charset="0"/>
                <a:sym typeface="Times New Roman" charset="0"/>
              </a:rPr>
              <a:t>společnosti</a:t>
            </a:r>
            <a:r>
              <a:rPr lang="en-US" altLang="cs-CZ" sz="1800" dirty="0">
                <a:latin typeface="Times New Roman" charset="0"/>
                <a:cs typeface="Times New Roman" charset="0"/>
                <a:sym typeface="Times New Roman" charset="0"/>
              </a:rPr>
              <a:t> - § 61 </a:t>
            </a:r>
            <a:r>
              <a:rPr lang="en-US" altLang="cs-CZ" sz="1800" dirty="0" err="1">
                <a:latin typeface="Times New Roman" charset="0"/>
                <a:cs typeface="Times New Roman" charset="0"/>
                <a:sym typeface="Times New Roman" charset="0"/>
              </a:rPr>
              <a:t>odst</a:t>
            </a:r>
            <a:r>
              <a:rPr lang="en-US" altLang="cs-CZ" sz="1800" dirty="0">
                <a:latin typeface="Times New Roman" charset="0"/>
                <a:cs typeface="Times New Roman" charset="0"/>
                <a:sym typeface="Times New Roman" charset="0"/>
              </a:rPr>
              <a:t>. 1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484438" y="3708842"/>
            <a:ext cx="215900" cy="1588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cs-CZ"/>
          </a:p>
        </p:txBody>
      </p:sp>
      <p:grpSp>
        <p:nvGrpSpPr>
          <p:cNvPr id="14354" name="Group 18"/>
          <p:cNvGrpSpPr>
            <a:grpSpLocks/>
          </p:cNvGrpSpPr>
          <p:nvPr/>
        </p:nvGrpSpPr>
        <p:grpSpPr bwMode="auto">
          <a:xfrm>
            <a:off x="250825" y="4408488"/>
            <a:ext cx="6553200" cy="504825"/>
            <a:chOff x="0" y="-159"/>
            <a:chExt cx="4128" cy="318"/>
          </a:xfrm>
        </p:grpSpPr>
        <p:sp>
          <p:nvSpPr>
            <p:cNvPr id="14352" name="Rectangle 16"/>
            <p:cNvSpPr>
              <a:spLocks/>
            </p:cNvSpPr>
            <p:nvPr/>
          </p:nvSpPr>
          <p:spPr bwMode="auto">
            <a:xfrm>
              <a:off x="0" y="-159"/>
              <a:ext cx="4128" cy="318"/>
            </a:xfrm>
            <a:prstGeom prst="rect">
              <a:avLst/>
            </a:prstGeom>
            <a:solidFill>
              <a:srgbClr val="339966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4353" name="Rectangle 17"/>
            <p:cNvSpPr>
              <a:spLocks/>
            </p:cNvSpPr>
            <p:nvPr/>
          </p:nvSpPr>
          <p:spPr bwMode="auto">
            <a:xfrm>
              <a:off x="653" y="-104"/>
              <a:ext cx="2886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2400" dirty="0" err="1">
                  <a:latin typeface="Times New Roman" charset="0"/>
                  <a:cs typeface="Times New Roman" charset="0"/>
                  <a:sym typeface="Times New Roman" charset="0"/>
                </a:rPr>
                <a:t>Plnění</a:t>
              </a:r>
              <a:r>
                <a:rPr lang="en-US" altLang="cs-CZ" sz="2400" dirty="0">
                  <a:latin typeface="Times New Roman" charset="0"/>
                  <a:cs typeface="Times New Roman" charset="0"/>
                  <a:sym typeface="Times New Roman" charset="0"/>
                </a:rPr>
                <a:t> </a:t>
              </a:r>
              <a:r>
                <a:rPr lang="en-US" altLang="cs-CZ" sz="2400" dirty="0" err="1">
                  <a:latin typeface="Times New Roman" charset="0"/>
                  <a:cs typeface="Times New Roman" charset="0"/>
                  <a:sym typeface="Times New Roman" charset="0"/>
                </a:rPr>
                <a:t>podle</a:t>
              </a:r>
              <a:r>
                <a:rPr lang="en-US" altLang="cs-CZ" sz="2400" dirty="0">
                  <a:latin typeface="Times New Roman" charset="0"/>
                  <a:cs typeface="Times New Roman" charset="0"/>
                  <a:sym typeface="Times New Roman" charset="0"/>
                </a:rPr>
                <a:t> </a:t>
              </a:r>
              <a:r>
                <a:rPr lang="en-US" altLang="cs-CZ" sz="2400" dirty="0" err="1">
                  <a:latin typeface="Times New Roman" charset="0"/>
                  <a:cs typeface="Times New Roman" charset="0"/>
                  <a:sym typeface="Times New Roman" charset="0"/>
                </a:rPr>
                <a:t>smlouvy</a:t>
              </a:r>
              <a:r>
                <a:rPr lang="en-US" altLang="cs-CZ" sz="2400" dirty="0">
                  <a:latin typeface="Times New Roman" charset="0"/>
                  <a:cs typeface="Times New Roman" charset="0"/>
                  <a:sym typeface="Times New Roman" charset="0"/>
                </a:rPr>
                <a:t>  se </a:t>
              </a:r>
              <a:r>
                <a:rPr lang="en-US" altLang="cs-CZ" sz="2400" dirty="0" err="1">
                  <a:latin typeface="Times New Roman" charset="0"/>
                  <a:cs typeface="Times New Roman" charset="0"/>
                  <a:sym typeface="Times New Roman" charset="0"/>
                </a:rPr>
                <a:t>neposkytne</a:t>
              </a:r>
              <a:endParaRPr lang="en-US" altLang="cs-CZ" sz="2400" dirty="0">
                <a:latin typeface="Times New Roman" charset="0"/>
                <a:cs typeface="Times New Roman" charset="0"/>
                <a:sym typeface="Times New Roman" charset="0"/>
              </a:endParaRPr>
            </a:p>
          </p:txBody>
        </p:sp>
      </p:grpSp>
      <p:sp>
        <p:nvSpPr>
          <p:cNvPr id="14355" name="Rectangle 19"/>
          <p:cNvSpPr>
            <a:spLocks/>
          </p:cNvSpPr>
          <p:nvPr/>
        </p:nvSpPr>
        <p:spPr bwMode="auto">
          <a:xfrm>
            <a:off x="179388" y="5229225"/>
            <a:ext cx="88154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</a:pPr>
            <a:r>
              <a:rPr lang="en-US" altLang="cs-CZ" sz="1800" dirty="0" err="1">
                <a:latin typeface="Times New Roman" charset="0"/>
                <a:cs typeface="Times New Roman" charset="0"/>
                <a:sym typeface="Times New Roman" charset="0"/>
              </a:rPr>
              <a:t>Pokud</a:t>
            </a:r>
            <a:r>
              <a:rPr lang="en-US" altLang="cs-CZ" sz="1800" dirty="0">
                <a:latin typeface="Times New Roman" charset="0"/>
                <a:cs typeface="Times New Roman" charset="0"/>
                <a:sym typeface="Times New Roman" charset="0"/>
              </a:rPr>
              <a:t> </a:t>
            </a:r>
            <a:r>
              <a:rPr lang="en-US" altLang="cs-CZ" sz="1800" dirty="0" err="1">
                <a:latin typeface="Times New Roman" charset="0"/>
                <a:cs typeface="Times New Roman" charset="0"/>
                <a:sym typeface="Times New Roman" charset="0"/>
              </a:rPr>
              <a:t>výkon</a:t>
            </a:r>
            <a:r>
              <a:rPr lang="en-US" altLang="cs-CZ" sz="1800" dirty="0">
                <a:latin typeface="Times New Roman" charset="0"/>
                <a:cs typeface="Times New Roman" charset="0"/>
                <a:sym typeface="Times New Roman" charset="0"/>
              </a:rPr>
              <a:t> </a:t>
            </a:r>
            <a:r>
              <a:rPr lang="en-US" altLang="cs-CZ" sz="1800" dirty="0" err="1">
                <a:latin typeface="Times New Roman" charset="0"/>
                <a:cs typeface="Times New Roman" charset="0"/>
                <a:sym typeface="Times New Roman" charset="0"/>
              </a:rPr>
              <a:t>funkce</a:t>
            </a:r>
            <a:r>
              <a:rPr lang="en-US" altLang="cs-CZ" sz="1800" dirty="0">
                <a:latin typeface="Times New Roman" charset="0"/>
                <a:cs typeface="Times New Roman" charset="0"/>
                <a:sym typeface="Times New Roman" charset="0"/>
              </a:rPr>
              <a:t> </a:t>
            </a:r>
            <a:r>
              <a:rPr lang="en-US" altLang="cs-CZ" sz="1800" dirty="0" err="1">
                <a:latin typeface="Times New Roman" charset="0"/>
                <a:cs typeface="Times New Roman" charset="0"/>
                <a:sym typeface="Times New Roman" charset="0"/>
              </a:rPr>
              <a:t>zřejmě</a:t>
            </a:r>
            <a:r>
              <a:rPr lang="en-US" altLang="cs-CZ" sz="1800" dirty="0">
                <a:latin typeface="Times New Roman" charset="0"/>
                <a:cs typeface="Times New Roman" charset="0"/>
                <a:sym typeface="Times New Roman" charset="0"/>
              </a:rPr>
              <a:t> </a:t>
            </a:r>
            <a:r>
              <a:rPr lang="en-US" altLang="cs-CZ" sz="1800" dirty="0" err="1">
                <a:latin typeface="Times New Roman" charset="0"/>
                <a:cs typeface="Times New Roman" charset="0"/>
                <a:sym typeface="Times New Roman" charset="0"/>
              </a:rPr>
              <a:t>přispěl</a:t>
            </a:r>
            <a:r>
              <a:rPr lang="en-US" altLang="cs-CZ" sz="1800" dirty="0">
                <a:latin typeface="Times New Roman" charset="0"/>
                <a:cs typeface="Times New Roman" charset="0"/>
                <a:sym typeface="Times New Roman" charset="0"/>
              </a:rPr>
              <a:t> k </a:t>
            </a:r>
            <a:r>
              <a:rPr lang="en-US" altLang="cs-CZ" sz="1800" dirty="0" err="1">
                <a:latin typeface="Times New Roman" charset="0"/>
                <a:cs typeface="Times New Roman" charset="0"/>
                <a:sym typeface="Times New Roman" charset="0"/>
              </a:rPr>
              <a:t>nepříznivému</a:t>
            </a:r>
            <a:r>
              <a:rPr lang="en-US" altLang="cs-CZ" sz="1800" dirty="0">
                <a:latin typeface="Times New Roman" charset="0"/>
                <a:cs typeface="Times New Roman" charset="0"/>
                <a:sym typeface="Times New Roman" charset="0"/>
              </a:rPr>
              <a:t> </a:t>
            </a:r>
            <a:r>
              <a:rPr lang="en-US" altLang="cs-CZ" sz="1800" dirty="0" err="1">
                <a:latin typeface="Times New Roman" charset="0"/>
                <a:cs typeface="Times New Roman" charset="0"/>
                <a:sym typeface="Times New Roman" charset="0"/>
              </a:rPr>
              <a:t>hospodářskému</a:t>
            </a:r>
            <a:r>
              <a:rPr lang="en-US" altLang="cs-CZ" sz="1800" dirty="0">
                <a:latin typeface="Times New Roman" charset="0"/>
                <a:cs typeface="Times New Roman" charset="0"/>
                <a:sym typeface="Times New Roman" charset="0"/>
              </a:rPr>
              <a:t> </a:t>
            </a:r>
            <a:r>
              <a:rPr lang="en-US" altLang="cs-CZ" sz="1800" dirty="0" err="1">
                <a:latin typeface="Times New Roman" charset="0"/>
                <a:cs typeface="Times New Roman" charset="0"/>
                <a:sym typeface="Times New Roman" charset="0"/>
              </a:rPr>
              <a:t>výsledku</a:t>
            </a:r>
            <a:r>
              <a:rPr lang="en-US" altLang="cs-CZ" sz="1800" dirty="0">
                <a:latin typeface="Times New Roman" charset="0"/>
                <a:cs typeface="Times New Roman" charset="0"/>
                <a:sym typeface="Times New Roman" charset="0"/>
              </a:rPr>
              <a:t> - § 61 </a:t>
            </a:r>
            <a:r>
              <a:rPr lang="en-US" altLang="cs-CZ" sz="1800" dirty="0" err="1">
                <a:latin typeface="Times New Roman" charset="0"/>
                <a:cs typeface="Times New Roman" charset="0"/>
                <a:sym typeface="Times New Roman" charset="0"/>
              </a:rPr>
              <a:t>odst</a:t>
            </a:r>
            <a:r>
              <a:rPr lang="en-US" altLang="cs-CZ" sz="1800" dirty="0">
                <a:latin typeface="Times New Roman" charset="0"/>
                <a:cs typeface="Times New Roman" charset="0"/>
                <a:sym typeface="Times New Roman" charset="0"/>
              </a:rPr>
              <a:t>. 2</a:t>
            </a:r>
          </a:p>
        </p:txBody>
      </p:sp>
      <p:grpSp>
        <p:nvGrpSpPr>
          <p:cNvPr id="14358" name="Group 22"/>
          <p:cNvGrpSpPr>
            <a:grpSpLocks/>
          </p:cNvGrpSpPr>
          <p:nvPr/>
        </p:nvGrpSpPr>
        <p:grpSpPr bwMode="auto">
          <a:xfrm>
            <a:off x="103188" y="5927725"/>
            <a:ext cx="2016125" cy="431800"/>
            <a:chOff x="0" y="0"/>
            <a:chExt cx="1270" cy="272"/>
          </a:xfrm>
        </p:grpSpPr>
        <p:sp>
          <p:nvSpPr>
            <p:cNvPr id="14356" name="Rectangle 20"/>
            <p:cNvSpPr>
              <a:spLocks/>
            </p:cNvSpPr>
            <p:nvPr/>
          </p:nvSpPr>
          <p:spPr bwMode="auto">
            <a:xfrm>
              <a:off x="0" y="0"/>
              <a:ext cx="1270" cy="272"/>
            </a:xfrm>
            <a:prstGeom prst="rect">
              <a:avLst/>
            </a:prstGeom>
            <a:solidFill>
              <a:srgbClr val="339966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4357" name="Rectangle 21"/>
            <p:cNvSpPr>
              <a:spLocks/>
            </p:cNvSpPr>
            <p:nvPr/>
          </p:nvSpPr>
          <p:spPr bwMode="auto">
            <a:xfrm>
              <a:off x="211" y="32"/>
              <a:ext cx="85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2400">
                  <a:latin typeface="Times New Roman" charset="0"/>
                  <a:cs typeface="Times New Roman" charset="0"/>
                  <a:sym typeface="Times New Roman" charset="0"/>
                </a:rPr>
                <a:t>insolvence</a:t>
              </a:r>
            </a:p>
          </p:txBody>
        </p:sp>
      </p:grpSp>
      <p:sp>
        <p:nvSpPr>
          <p:cNvPr id="14359" name="Rectangle 23"/>
          <p:cNvSpPr>
            <a:spLocks/>
          </p:cNvSpPr>
          <p:nvPr/>
        </p:nvSpPr>
        <p:spPr bwMode="auto">
          <a:xfrm>
            <a:off x="2339975" y="5734050"/>
            <a:ext cx="6502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</a:pPr>
            <a:r>
              <a:rPr lang="en-US" altLang="cs-CZ" sz="1800">
                <a:latin typeface="Times New Roman" charset="0"/>
                <a:cs typeface="Times New Roman" charset="0"/>
                <a:sym typeface="Times New Roman" charset="0"/>
              </a:rPr>
              <a:t>Členové orgánů vydají prospěch získaný ze smlouvy o výkonu funkce i jiný prospěch za poslední 2 roky před právní mocí rozhodnutí o úpadku - § 62</a:t>
            </a: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2182813" y="6118225"/>
            <a:ext cx="215900" cy="1588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002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sz="3200" dirty="0" smtClean="0"/>
              <a:t>Problém zastoupení – </a:t>
            </a:r>
            <a:r>
              <a:rPr lang="cs-CZ" sz="3200" dirty="0" err="1" smtClean="0"/>
              <a:t>Agency</a:t>
            </a:r>
            <a:r>
              <a:rPr lang="cs-CZ" sz="3200" dirty="0" smtClean="0"/>
              <a:t> </a:t>
            </a:r>
            <a:r>
              <a:rPr lang="cs-CZ" sz="3200" dirty="0" err="1" smtClean="0"/>
              <a:t>Relationship</a:t>
            </a:r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251520" y="836712"/>
            <a:ext cx="2232248" cy="432048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Východisko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99792" y="908720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Vlastníci (</a:t>
            </a:r>
            <a:r>
              <a:rPr lang="cs-CZ" dirty="0" err="1" smtClean="0"/>
              <a:t>Principals</a:t>
            </a:r>
            <a:r>
              <a:rPr lang="cs-CZ" dirty="0" smtClean="0"/>
              <a:t>) pověřují manažery (</a:t>
            </a:r>
            <a:r>
              <a:rPr lang="cs-CZ" dirty="0" err="1" smtClean="0"/>
              <a:t>Agents</a:t>
            </a:r>
            <a:r>
              <a:rPr lang="cs-CZ" dirty="0" smtClean="0"/>
              <a:t>), aby pro ně spravovali a </a:t>
            </a:r>
            <a:r>
              <a:rPr lang="cs-CZ" dirty="0" err="1" smtClean="0"/>
              <a:t>řídíli</a:t>
            </a:r>
            <a:r>
              <a:rPr lang="cs-CZ" dirty="0" smtClean="0"/>
              <a:t> firmu. Svěřují tedy manažerům pravomoc samostatně rozhodovat, aniž by museli vždy získávat souhlas vlastníků.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51520" y="2420888"/>
            <a:ext cx="2232248" cy="432048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Problém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99792" y="2420888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Manažer sleduje svůj vlastní zájem, který se může střetnout se zájmy vlastníka.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51520" y="3501008"/>
            <a:ext cx="2232248" cy="432048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Řešení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699792" y="3501008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Motivační systémy pro manažery</a:t>
            </a:r>
          </a:p>
          <a:p>
            <a:r>
              <a:rPr lang="cs-CZ" dirty="0" smtClean="0"/>
              <a:t>- nátlakové (kontrola a sankce při zjištění nedostatků)</a:t>
            </a:r>
          </a:p>
          <a:p>
            <a:r>
              <a:rPr lang="cs-CZ" dirty="0" smtClean="0"/>
              <a:t>- pobídkové (odměny, výhody)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51520" y="4474534"/>
            <a:ext cx="3024336" cy="432048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Promítnutí do právní úpravy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419872" y="4474534"/>
            <a:ext cx="5616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cs-CZ" dirty="0" smtClean="0"/>
              <a:t>úprava požadavků na osoby v orgánech korporací</a:t>
            </a:r>
          </a:p>
          <a:p>
            <a:r>
              <a:rPr lang="cs-CZ" dirty="0" smtClean="0"/>
              <a:t>       - požadavky v užším smyslu</a:t>
            </a:r>
          </a:p>
          <a:p>
            <a:r>
              <a:rPr lang="cs-CZ" dirty="0"/>
              <a:t> </a:t>
            </a:r>
            <a:r>
              <a:rPr lang="cs-CZ" dirty="0" smtClean="0"/>
              <a:t>      - diskvalifikace</a:t>
            </a:r>
          </a:p>
          <a:p>
            <a:r>
              <a:rPr lang="cs-CZ" dirty="0" smtClean="0"/>
              <a:t>2) </a:t>
            </a:r>
            <a:r>
              <a:rPr lang="cs-CZ" dirty="0"/>
              <a:t>ú</a:t>
            </a:r>
            <a:r>
              <a:rPr lang="cs-CZ" dirty="0" smtClean="0"/>
              <a:t>prava povinností při správě záležitostí korporací</a:t>
            </a:r>
          </a:p>
          <a:p>
            <a:r>
              <a:rPr lang="cs-CZ" dirty="0" smtClean="0"/>
              <a:t>3) úprava střetu zájmů</a:t>
            </a:r>
          </a:p>
          <a:p>
            <a:r>
              <a:rPr lang="cs-CZ" dirty="0" smtClean="0"/>
              <a:t>4)  úprava vztahu ke společníkům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3890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title"/>
          </p:nvPr>
        </p:nvSpPr>
        <p:spPr>
          <a:xfrm>
            <a:off x="457200" y="0"/>
            <a:ext cx="8229600" cy="868363"/>
          </a:xfrm>
          <a:ln/>
        </p:spPr>
        <p:txBody>
          <a:bodyPr rIns="81279"/>
          <a:lstStyle/>
          <a:p>
            <a:r>
              <a:rPr lang="en-US" altLang="cs-CZ" sz="2400"/>
              <a:t>Vnitřní organizace společností z pohledu jejich forem</a:t>
            </a: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304800" y="914400"/>
            <a:ext cx="2057400" cy="457200"/>
            <a:chOff x="0" y="0"/>
            <a:chExt cx="1296" cy="288"/>
          </a:xfrm>
        </p:grpSpPr>
        <p:sp>
          <p:nvSpPr>
            <p:cNvPr id="2050" name="Rectangle 2"/>
            <p:cNvSpPr>
              <a:spLocks/>
            </p:cNvSpPr>
            <p:nvPr/>
          </p:nvSpPr>
          <p:spPr bwMode="auto">
            <a:xfrm>
              <a:off x="0" y="0"/>
              <a:ext cx="1296" cy="288"/>
            </a:xfrm>
            <a:prstGeom prst="rect">
              <a:avLst/>
            </a:prstGeom>
            <a:solidFill>
              <a:srgbClr val="A5002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2051" name="Rectangle 3"/>
            <p:cNvSpPr>
              <a:spLocks/>
            </p:cNvSpPr>
            <p:nvPr/>
          </p:nvSpPr>
          <p:spPr bwMode="auto">
            <a:xfrm>
              <a:off x="234" y="64"/>
              <a:ext cx="834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>
                  <a:solidFill>
                    <a:srgbClr val="FFFFFF"/>
                  </a:solidFill>
                  <a:cs typeface="Arial" charset="0"/>
                </a:rPr>
                <a:t>Druh orgánu</a:t>
              </a:r>
            </a:p>
          </p:txBody>
        </p:sp>
      </p:grp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228600" y="2743200"/>
            <a:ext cx="2057400" cy="457200"/>
            <a:chOff x="0" y="0"/>
            <a:chExt cx="1296" cy="288"/>
          </a:xfrm>
        </p:grpSpPr>
        <p:sp>
          <p:nvSpPr>
            <p:cNvPr id="2053" name="Rectangle 5"/>
            <p:cNvSpPr>
              <a:spLocks/>
            </p:cNvSpPr>
            <p:nvPr/>
          </p:nvSpPr>
          <p:spPr bwMode="auto">
            <a:xfrm>
              <a:off x="0" y="0"/>
              <a:ext cx="1296" cy="288"/>
            </a:xfrm>
            <a:prstGeom prst="rect">
              <a:avLst/>
            </a:prstGeom>
            <a:solidFill>
              <a:srgbClr val="666699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2054" name="Rectangle 6"/>
            <p:cNvSpPr>
              <a:spLocks/>
            </p:cNvSpPr>
            <p:nvPr/>
          </p:nvSpPr>
          <p:spPr bwMode="auto">
            <a:xfrm>
              <a:off x="362" y="64"/>
              <a:ext cx="578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>
                  <a:solidFill>
                    <a:srgbClr val="FFFFFF"/>
                  </a:solidFill>
                  <a:cs typeface="Arial" charset="0"/>
                </a:rPr>
                <a:t>Nejvyšší</a:t>
              </a:r>
            </a:p>
          </p:txBody>
        </p:sp>
      </p:grp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228600" y="3505200"/>
            <a:ext cx="2057400" cy="762000"/>
            <a:chOff x="0" y="0"/>
            <a:chExt cx="1296" cy="480"/>
          </a:xfrm>
        </p:grpSpPr>
        <p:sp>
          <p:nvSpPr>
            <p:cNvPr id="2056" name="Rectangle 8"/>
            <p:cNvSpPr>
              <a:spLocks/>
            </p:cNvSpPr>
            <p:nvPr/>
          </p:nvSpPr>
          <p:spPr bwMode="auto">
            <a:xfrm>
              <a:off x="0" y="0"/>
              <a:ext cx="1296" cy="480"/>
            </a:xfrm>
            <a:prstGeom prst="rect">
              <a:avLst/>
            </a:prstGeom>
            <a:solidFill>
              <a:srgbClr val="666699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2057" name="Rectangle 9"/>
            <p:cNvSpPr>
              <a:spLocks/>
            </p:cNvSpPr>
            <p:nvPr/>
          </p:nvSpPr>
          <p:spPr bwMode="auto">
            <a:xfrm>
              <a:off x="266" y="76"/>
              <a:ext cx="770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>
                  <a:solidFill>
                    <a:srgbClr val="FFFFFF"/>
                  </a:solidFill>
                  <a:cs typeface="Arial" charset="0"/>
                </a:rPr>
                <a:t>Výkonný</a:t>
              </a:r>
            </a:p>
            <a:p>
              <a:pPr algn="ctr"/>
              <a:r>
                <a:rPr lang="en-US" altLang="cs-CZ" sz="1800">
                  <a:solidFill>
                    <a:srgbClr val="FFFFFF"/>
                  </a:solidFill>
                  <a:cs typeface="Arial" charset="0"/>
                </a:rPr>
                <a:t>(statutární) </a:t>
              </a:r>
            </a:p>
          </p:txBody>
        </p:sp>
      </p:grpSp>
      <p:grpSp>
        <p:nvGrpSpPr>
          <p:cNvPr id="2061" name="Group 13"/>
          <p:cNvGrpSpPr>
            <a:grpSpLocks/>
          </p:cNvGrpSpPr>
          <p:nvPr/>
        </p:nvGrpSpPr>
        <p:grpSpPr bwMode="auto">
          <a:xfrm>
            <a:off x="228600" y="4648200"/>
            <a:ext cx="2057400" cy="457200"/>
            <a:chOff x="0" y="0"/>
            <a:chExt cx="1296" cy="288"/>
          </a:xfrm>
        </p:grpSpPr>
        <p:sp>
          <p:nvSpPr>
            <p:cNvPr id="2059" name="Rectangle 11"/>
            <p:cNvSpPr>
              <a:spLocks/>
            </p:cNvSpPr>
            <p:nvPr/>
          </p:nvSpPr>
          <p:spPr bwMode="auto">
            <a:xfrm>
              <a:off x="0" y="0"/>
              <a:ext cx="1296" cy="288"/>
            </a:xfrm>
            <a:prstGeom prst="rect">
              <a:avLst/>
            </a:prstGeom>
            <a:solidFill>
              <a:srgbClr val="666699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2060" name="Rectangle 12"/>
            <p:cNvSpPr>
              <a:spLocks/>
            </p:cNvSpPr>
            <p:nvPr/>
          </p:nvSpPr>
          <p:spPr bwMode="auto">
            <a:xfrm>
              <a:off x="386" y="64"/>
              <a:ext cx="53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>
                  <a:solidFill>
                    <a:srgbClr val="FFFFFF"/>
                  </a:solidFill>
                  <a:cs typeface="Arial" charset="0"/>
                </a:rPr>
                <a:t>Dozorčí</a:t>
              </a:r>
            </a:p>
          </p:txBody>
        </p:sp>
      </p:grpSp>
      <p:grpSp>
        <p:nvGrpSpPr>
          <p:cNvPr id="2064" name="Group 16"/>
          <p:cNvGrpSpPr>
            <a:grpSpLocks/>
          </p:cNvGrpSpPr>
          <p:nvPr/>
        </p:nvGrpSpPr>
        <p:grpSpPr bwMode="auto">
          <a:xfrm>
            <a:off x="3352800" y="838200"/>
            <a:ext cx="5181600" cy="609600"/>
            <a:chOff x="0" y="0"/>
            <a:chExt cx="3264" cy="384"/>
          </a:xfrm>
        </p:grpSpPr>
        <p:sp>
          <p:nvSpPr>
            <p:cNvPr id="2062" name="Rectangle 14"/>
            <p:cNvSpPr>
              <a:spLocks/>
            </p:cNvSpPr>
            <p:nvPr/>
          </p:nvSpPr>
          <p:spPr bwMode="auto">
            <a:xfrm>
              <a:off x="0" y="0"/>
              <a:ext cx="3264" cy="384"/>
            </a:xfrm>
            <a:prstGeom prst="rect">
              <a:avLst/>
            </a:prstGeom>
            <a:solidFill>
              <a:srgbClr val="A5002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2063" name="Rectangle 15"/>
            <p:cNvSpPr>
              <a:spLocks/>
            </p:cNvSpPr>
            <p:nvPr/>
          </p:nvSpPr>
          <p:spPr bwMode="auto">
            <a:xfrm>
              <a:off x="1030" y="112"/>
              <a:ext cx="121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>
                  <a:solidFill>
                    <a:srgbClr val="FFFFFF"/>
                  </a:solidFill>
                  <a:cs typeface="Arial" charset="0"/>
                </a:rPr>
                <a:t>Forma společnosti</a:t>
              </a:r>
            </a:p>
          </p:txBody>
        </p:sp>
      </p:grpSp>
      <p:grpSp>
        <p:nvGrpSpPr>
          <p:cNvPr id="2067" name="Group 19"/>
          <p:cNvGrpSpPr>
            <a:grpSpLocks/>
          </p:cNvGrpSpPr>
          <p:nvPr/>
        </p:nvGrpSpPr>
        <p:grpSpPr bwMode="auto">
          <a:xfrm>
            <a:off x="3352800" y="1676400"/>
            <a:ext cx="2362200" cy="533400"/>
            <a:chOff x="0" y="0"/>
            <a:chExt cx="1488" cy="336"/>
          </a:xfrm>
        </p:grpSpPr>
        <p:sp>
          <p:nvSpPr>
            <p:cNvPr id="2065" name="Rectangle 17"/>
            <p:cNvSpPr>
              <a:spLocks/>
            </p:cNvSpPr>
            <p:nvPr/>
          </p:nvSpPr>
          <p:spPr bwMode="auto">
            <a:xfrm>
              <a:off x="0" y="0"/>
              <a:ext cx="1488" cy="336"/>
            </a:xfrm>
            <a:prstGeom prst="rect">
              <a:avLst/>
            </a:prstGeom>
            <a:solidFill>
              <a:srgbClr val="FF9933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2066" name="Rectangle 18"/>
            <p:cNvSpPr>
              <a:spLocks/>
            </p:cNvSpPr>
            <p:nvPr/>
          </p:nvSpPr>
          <p:spPr bwMode="auto">
            <a:xfrm>
              <a:off x="118" y="88"/>
              <a:ext cx="1258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>
                  <a:cs typeface="Arial" charset="0"/>
                </a:rPr>
                <a:t>Osobní společnosti</a:t>
              </a:r>
            </a:p>
          </p:txBody>
        </p:sp>
      </p:grpSp>
      <p:grpSp>
        <p:nvGrpSpPr>
          <p:cNvPr id="2070" name="Group 22"/>
          <p:cNvGrpSpPr>
            <a:grpSpLocks/>
          </p:cNvGrpSpPr>
          <p:nvPr/>
        </p:nvGrpSpPr>
        <p:grpSpPr bwMode="auto">
          <a:xfrm>
            <a:off x="6323013" y="1676400"/>
            <a:ext cx="2362200" cy="533400"/>
            <a:chOff x="0" y="0"/>
            <a:chExt cx="1488" cy="336"/>
          </a:xfrm>
        </p:grpSpPr>
        <p:sp>
          <p:nvSpPr>
            <p:cNvPr id="2068" name="Rectangle 20"/>
            <p:cNvSpPr>
              <a:spLocks/>
            </p:cNvSpPr>
            <p:nvPr/>
          </p:nvSpPr>
          <p:spPr bwMode="auto">
            <a:xfrm>
              <a:off x="0" y="0"/>
              <a:ext cx="1488" cy="336"/>
            </a:xfrm>
            <a:prstGeom prst="rect">
              <a:avLst/>
            </a:prstGeom>
            <a:solidFill>
              <a:srgbClr val="FF9933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2069" name="Rectangle 21"/>
            <p:cNvSpPr>
              <a:spLocks/>
            </p:cNvSpPr>
            <p:nvPr/>
          </p:nvSpPr>
          <p:spPr bwMode="auto">
            <a:xfrm>
              <a:off x="15" y="88"/>
              <a:ext cx="1466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>
                  <a:cs typeface="Arial" charset="0"/>
                </a:rPr>
                <a:t>Kapitálové společnosti</a:t>
              </a:r>
            </a:p>
          </p:txBody>
        </p:sp>
      </p:grpSp>
      <p:sp>
        <p:nvSpPr>
          <p:cNvPr id="2071" name="Rectangle 23"/>
          <p:cNvSpPr>
            <a:spLocks/>
          </p:cNvSpPr>
          <p:nvPr/>
        </p:nvSpPr>
        <p:spPr bwMode="auto">
          <a:xfrm>
            <a:off x="3276600" y="2667000"/>
            <a:ext cx="2387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</a:pPr>
            <a:r>
              <a:rPr lang="en-US" altLang="cs-CZ" sz="1800">
                <a:cs typeface="Arial" charset="0"/>
              </a:rPr>
              <a:t>Všichni společníci</a:t>
            </a:r>
          </a:p>
        </p:txBody>
      </p:sp>
      <p:sp>
        <p:nvSpPr>
          <p:cNvPr id="2072" name="Rectangle 24"/>
          <p:cNvSpPr>
            <a:spLocks/>
          </p:cNvSpPr>
          <p:nvPr/>
        </p:nvSpPr>
        <p:spPr bwMode="auto">
          <a:xfrm>
            <a:off x="6324600" y="2590800"/>
            <a:ext cx="2463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</a:pPr>
            <a:r>
              <a:rPr lang="en-US" altLang="cs-CZ" sz="1800">
                <a:cs typeface="Arial" charset="0"/>
              </a:rPr>
              <a:t>Valná hromada</a:t>
            </a:r>
          </a:p>
        </p:txBody>
      </p:sp>
      <p:sp>
        <p:nvSpPr>
          <p:cNvPr id="2073" name="Rectangle 25"/>
          <p:cNvSpPr>
            <a:spLocks/>
          </p:cNvSpPr>
          <p:nvPr/>
        </p:nvSpPr>
        <p:spPr bwMode="auto">
          <a:xfrm>
            <a:off x="3200400" y="3657600"/>
            <a:ext cx="23114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</a:pPr>
            <a:r>
              <a:rPr lang="en-US" altLang="cs-CZ" sz="1800">
                <a:cs typeface="Arial" charset="0"/>
              </a:rPr>
              <a:t>Všichni společníci</a:t>
            </a:r>
          </a:p>
        </p:txBody>
      </p:sp>
      <p:sp>
        <p:nvSpPr>
          <p:cNvPr id="2074" name="Rectangle 26"/>
          <p:cNvSpPr>
            <a:spLocks/>
          </p:cNvSpPr>
          <p:nvPr/>
        </p:nvSpPr>
        <p:spPr bwMode="auto">
          <a:xfrm>
            <a:off x="6248400" y="3276600"/>
            <a:ext cx="25400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</a:pPr>
            <a:r>
              <a:rPr lang="en-US" altLang="cs-CZ" sz="1800">
                <a:cs typeface="Arial" charset="0"/>
              </a:rPr>
              <a:t>Jednatel – jednatelé</a:t>
            </a:r>
          </a:p>
          <a:p>
            <a:pPr>
              <a:spcBef>
                <a:spcPts val="1050"/>
              </a:spcBef>
            </a:pPr>
            <a:r>
              <a:rPr lang="en-US" altLang="cs-CZ" sz="1800">
                <a:cs typeface="Arial" charset="0"/>
              </a:rPr>
              <a:t>Představenstvo, statutární ředitel</a:t>
            </a:r>
          </a:p>
        </p:txBody>
      </p:sp>
      <p:sp>
        <p:nvSpPr>
          <p:cNvPr id="2075" name="Rectangle 27"/>
          <p:cNvSpPr>
            <a:spLocks/>
          </p:cNvSpPr>
          <p:nvPr/>
        </p:nvSpPr>
        <p:spPr bwMode="auto">
          <a:xfrm>
            <a:off x="3200400" y="4572000"/>
            <a:ext cx="2387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</a:pPr>
            <a:r>
              <a:rPr lang="en-US" altLang="cs-CZ" sz="1800">
                <a:cs typeface="Arial" charset="0"/>
              </a:rPr>
              <a:t>Všichni společníci</a:t>
            </a:r>
          </a:p>
        </p:txBody>
      </p:sp>
      <p:sp>
        <p:nvSpPr>
          <p:cNvPr id="2076" name="Rectangle 28"/>
          <p:cNvSpPr>
            <a:spLocks/>
          </p:cNvSpPr>
          <p:nvPr/>
        </p:nvSpPr>
        <p:spPr bwMode="auto">
          <a:xfrm>
            <a:off x="6096000" y="4495800"/>
            <a:ext cx="25400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</a:pPr>
            <a:r>
              <a:rPr lang="en-US" altLang="cs-CZ" sz="1800">
                <a:cs typeface="Arial" charset="0"/>
              </a:rPr>
              <a:t>Dozorčí rada, správní rada</a:t>
            </a:r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2743200" y="2514600"/>
            <a:ext cx="1588" cy="2971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2743200" y="2514600"/>
            <a:ext cx="2971800" cy="1588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5715000" y="2514600"/>
            <a:ext cx="1588" cy="2971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 flipH="1">
            <a:off x="2743200" y="5486400"/>
            <a:ext cx="2971800" cy="1588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2081" name="Rectangle 33"/>
          <p:cNvSpPr>
            <a:spLocks/>
          </p:cNvSpPr>
          <p:nvPr/>
        </p:nvSpPr>
        <p:spPr bwMode="auto">
          <a:xfrm>
            <a:off x="1905000" y="5943600"/>
            <a:ext cx="4292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</a:pPr>
            <a:r>
              <a:rPr lang="en-US" altLang="cs-CZ" sz="1800">
                <a:cs typeface="Arial" charset="0"/>
              </a:rPr>
              <a:t>Výhradně společníci – „samospráva“</a:t>
            </a:r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4114800" y="5562600"/>
            <a:ext cx="1588" cy="304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592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  <a:ln/>
        </p:spPr>
        <p:txBody>
          <a:bodyPr rIns="81279"/>
          <a:lstStyle/>
          <a:p>
            <a:r>
              <a:rPr lang="en-US" altLang="cs-CZ" sz="2400"/>
              <a:t>Vnitřní uspořádání kapitálových společností</a:t>
            </a: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228600" y="914400"/>
            <a:ext cx="3886200" cy="457200"/>
            <a:chOff x="0" y="0"/>
            <a:chExt cx="2448" cy="288"/>
          </a:xfrm>
        </p:grpSpPr>
        <p:sp>
          <p:nvSpPr>
            <p:cNvPr id="3074" name="Rectangle 2"/>
            <p:cNvSpPr>
              <a:spLocks/>
            </p:cNvSpPr>
            <p:nvPr/>
          </p:nvSpPr>
          <p:spPr bwMode="auto">
            <a:xfrm>
              <a:off x="0" y="0"/>
              <a:ext cx="2448" cy="288"/>
            </a:xfrm>
            <a:prstGeom prst="rect">
              <a:avLst/>
            </a:prstGeom>
            <a:solidFill>
              <a:srgbClr val="A5002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3075" name="Rectangle 3"/>
            <p:cNvSpPr>
              <a:spLocks/>
            </p:cNvSpPr>
            <p:nvPr/>
          </p:nvSpPr>
          <p:spPr bwMode="auto">
            <a:xfrm>
              <a:off x="146" y="64"/>
              <a:ext cx="2162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>
                  <a:solidFill>
                    <a:srgbClr val="FFFFFF"/>
                  </a:solidFill>
                  <a:cs typeface="Arial" charset="0"/>
                </a:rPr>
                <a:t>Společnost s ručením omezeným</a:t>
              </a:r>
            </a:p>
          </p:txBody>
        </p:sp>
      </p:grpSp>
      <p:sp>
        <p:nvSpPr>
          <p:cNvPr id="3077" name="Rectangle 5"/>
          <p:cNvSpPr>
            <a:spLocks/>
          </p:cNvSpPr>
          <p:nvPr/>
        </p:nvSpPr>
        <p:spPr bwMode="auto">
          <a:xfrm>
            <a:off x="228600" y="1600200"/>
            <a:ext cx="86360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</a:pPr>
            <a:r>
              <a:rPr lang="en-US" altLang="cs-CZ" sz="1800">
                <a:cs typeface="Arial" charset="0"/>
              </a:rPr>
              <a:t>Výkonným orgánem je jednatel nebo více jednatelů, kteří mohou podle společenské smlouvy tvořit kolektivní orgán - § 194 a násl. ZOK</a:t>
            </a:r>
          </a:p>
          <a:p>
            <a:pPr>
              <a:spcBef>
                <a:spcPts val="1050"/>
              </a:spcBef>
            </a:pPr>
            <a:r>
              <a:rPr lang="en-US" altLang="cs-CZ" sz="1800">
                <a:cs typeface="Arial" charset="0"/>
              </a:rPr>
              <a:t>Dozorčím orgánem je fakultativní dozorčí rada - § 201 a násl. ZOK </a:t>
            </a:r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228600" y="2971800"/>
            <a:ext cx="4038600" cy="457200"/>
            <a:chOff x="0" y="0"/>
            <a:chExt cx="2544" cy="288"/>
          </a:xfrm>
        </p:grpSpPr>
        <p:sp>
          <p:nvSpPr>
            <p:cNvPr id="3078" name="Rectangle 6"/>
            <p:cNvSpPr>
              <a:spLocks/>
            </p:cNvSpPr>
            <p:nvPr/>
          </p:nvSpPr>
          <p:spPr bwMode="auto">
            <a:xfrm>
              <a:off x="0" y="0"/>
              <a:ext cx="2544" cy="288"/>
            </a:xfrm>
            <a:prstGeom prst="rect">
              <a:avLst/>
            </a:prstGeom>
            <a:solidFill>
              <a:srgbClr val="A5002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3079" name="Rectangle 7"/>
            <p:cNvSpPr>
              <a:spLocks/>
            </p:cNvSpPr>
            <p:nvPr/>
          </p:nvSpPr>
          <p:spPr bwMode="auto">
            <a:xfrm>
              <a:off x="642" y="64"/>
              <a:ext cx="1266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>
                  <a:solidFill>
                    <a:srgbClr val="FFFFFF"/>
                  </a:solidFill>
                  <a:cs typeface="Arial" charset="0"/>
                </a:rPr>
                <a:t>Akciová společnost</a:t>
              </a:r>
            </a:p>
          </p:txBody>
        </p:sp>
      </p:grpSp>
      <p:grpSp>
        <p:nvGrpSpPr>
          <p:cNvPr id="3083" name="Group 11"/>
          <p:cNvGrpSpPr>
            <a:grpSpLocks/>
          </p:cNvGrpSpPr>
          <p:nvPr/>
        </p:nvGrpSpPr>
        <p:grpSpPr bwMode="auto">
          <a:xfrm>
            <a:off x="228600" y="3733800"/>
            <a:ext cx="2895600" cy="381000"/>
            <a:chOff x="0" y="0"/>
            <a:chExt cx="1824" cy="240"/>
          </a:xfrm>
        </p:grpSpPr>
        <p:sp>
          <p:nvSpPr>
            <p:cNvPr id="3081" name="Rectangle 9"/>
            <p:cNvSpPr>
              <a:spLocks/>
            </p:cNvSpPr>
            <p:nvPr/>
          </p:nvSpPr>
          <p:spPr bwMode="auto">
            <a:xfrm>
              <a:off x="0" y="0"/>
              <a:ext cx="1824" cy="240"/>
            </a:xfrm>
            <a:prstGeom prst="rect">
              <a:avLst/>
            </a:prstGeom>
            <a:solidFill>
              <a:srgbClr val="666699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3082" name="Rectangle 10"/>
            <p:cNvSpPr>
              <a:spLocks/>
            </p:cNvSpPr>
            <p:nvPr/>
          </p:nvSpPr>
          <p:spPr bwMode="auto">
            <a:xfrm>
              <a:off x="306" y="40"/>
              <a:ext cx="1218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>
                  <a:solidFill>
                    <a:srgbClr val="FFFFFF"/>
                  </a:solidFill>
                  <a:cs typeface="Arial" charset="0"/>
                </a:rPr>
                <a:t>Dualistický systém</a:t>
              </a:r>
            </a:p>
          </p:txBody>
        </p:sp>
      </p:grpSp>
      <p:grpSp>
        <p:nvGrpSpPr>
          <p:cNvPr id="3086" name="Group 14"/>
          <p:cNvGrpSpPr>
            <a:grpSpLocks/>
          </p:cNvGrpSpPr>
          <p:nvPr/>
        </p:nvGrpSpPr>
        <p:grpSpPr bwMode="auto">
          <a:xfrm>
            <a:off x="228600" y="5257800"/>
            <a:ext cx="2895600" cy="381000"/>
            <a:chOff x="0" y="0"/>
            <a:chExt cx="1824" cy="240"/>
          </a:xfrm>
        </p:grpSpPr>
        <p:sp>
          <p:nvSpPr>
            <p:cNvPr id="3084" name="Rectangle 12"/>
            <p:cNvSpPr>
              <a:spLocks/>
            </p:cNvSpPr>
            <p:nvPr/>
          </p:nvSpPr>
          <p:spPr bwMode="auto">
            <a:xfrm>
              <a:off x="0" y="0"/>
              <a:ext cx="1824" cy="240"/>
            </a:xfrm>
            <a:prstGeom prst="rect">
              <a:avLst/>
            </a:prstGeom>
            <a:solidFill>
              <a:srgbClr val="666699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3085" name="Rectangle 13"/>
            <p:cNvSpPr>
              <a:spLocks/>
            </p:cNvSpPr>
            <p:nvPr/>
          </p:nvSpPr>
          <p:spPr bwMode="auto">
            <a:xfrm>
              <a:off x="314" y="40"/>
              <a:ext cx="1202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>
                  <a:solidFill>
                    <a:srgbClr val="FFFFFF"/>
                  </a:solidFill>
                  <a:cs typeface="Arial" charset="0"/>
                </a:rPr>
                <a:t>Monistický systém</a:t>
              </a:r>
            </a:p>
          </p:txBody>
        </p:sp>
      </p:grpSp>
      <p:sp>
        <p:nvSpPr>
          <p:cNvPr id="3087" name="Rectangle 15"/>
          <p:cNvSpPr>
            <a:spLocks/>
          </p:cNvSpPr>
          <p:nvPr/>
        </p:nvSpPr>
        <p:spPr bwMode="auto">
          <a:xfrm>
            <a:off x="3352800" y="3657600"/>
            <a:ext cx="56642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</a:pPr>
            <a:r>
              <a:rPr lang="en-US" altLang="cs-CZ" sz="1800">
                <a:cs typeface="Arial" charset="0"/>
              </a:rPr>
              <a:t>Představenstvo (§ 435) a dozorčí rada (§ 446)</a:t>
            </a:r>
          </a:p>
          <a:p>
            <a:pPr>
              <a:spcBef>
                <a:spcPts val="1050"/>
              </a:spcBef>
            </a:pPr>
            <a:r>
              <a:rPr lang="en-US" altLang="cs-CZ" sz="1800">
                <a:cs typeface="Arial" charset="0"/>
              </a:rPr>
              <a:t>Inkompatibilita funkcí - § 448 odst. 5</a:t>
            </a:r>
          </a:p>
        </p:txBody>
      </p:sp>
      <p:sp>
        <p:nvSpPr>
          <p:cNvPr id="3088" name="Rectangle 16"/>
          <p:cNvSpPr>
            <a:spLocks/>
          </p:cNvSpPr>
          <p:nvPr/>
        </p:nvSpPr>
        <p:spPr bwMode="auto">
          <a:xfrm>
            <a:off x="533400" y="4343400"/>
            <a:ext cx="32258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</a:pPr>
            <a:r>
              <a:rPr lang="en-US" altLang="cs-CZ" sz="1800">
                <a:cs typeface="Arial" charset="0"/>
              </a:rPr>
              <a:t>VH        představenstvo</a:t>
            </a:r>
          </a:p>
          <a:p>
            <a:pPr>
              <a:spcBef>
                <a:spcPts val="1050"/>
              </a:spcBef>
            </a:pPr>
            <a:r>
              <a:rPr lang="en-US" altLang="cs-CZ" sz="1800">
                <a:cs typeface="Arial" charset="0"/>
              </a:rPr>
              <a:t>             dozorčí rada (§ 438) </a:t>
            </a:r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1066800" y="4572000"/>
            <a:ext cx="304800" cy="1588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1066800" y="4572000"/>
            <a:ext cx="304800" cy="304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3091" name="Rectangle 19"/>
          <p:cNvSpPr>
            <a:spLocks/>
          </p:cNvSpPr>
          <p:nvPr/>
        </p:nvSpPr>
        <p:spPr bwMode="auto">
          <a:xfrm>
            <a:off x="3581400" y="4419600"/>
            <a:ext cx="52832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</a:pPr>
            <a:r>
              <a:rPr lang="en-US" altLang="cs-CZ" sz="1800">
                <a:cs typeface="Arial" charset="0"/>
              </a:rPr>
              <a:t>VH      dozorčí rada        představenstvo (§ 438)</a:t>
            </a:r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5791200" y="4648200"/>
            <a:ext cx="228600" cy="1588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4114800" y="4648200"/>
            <a:ext cx="152400" cy="1588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3094" name="Rectangle 22"/>
          <p:cNvSpPr>
            <a:spLocks/>
          </p:cNvSpPr>
          <p:nvPr/>
        </p:nvSpPr>
        <p:spPr bwMode="auto">
          <a:xfrm>
            <a:off x="3505200" y="5334000"/>
            <a:ext cx="5130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</a:pPr>
            <a:r>
              <a:rPr lang="en-US" altLang="cs-CZ" sz="1800">
                <a:cs typeface="Arial" charset="0"/>
              </a:rPr>
              <a:t>Správní rada - § 456, obecná působnost - § 460</a:t>
            </a:r>
          </a:p>
        </p:txBody>
      </p:sp>
      <p:sp>
        <p:nvSpPr>
          <p:cNvPr id="3095" name="Rectangle 23"/>
          <p:cNvSpPr>
            <a:spLocks/>
          </p:cNvSpPr>
          <p:nvPr/>
        </p:nvSpPr>
        <p:spPr bwMode="auto">
          <a:xfrm>
            <a:off x="685800" y="5943600"/>
            <a:ext cx="80264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</a:pPr>
            <a:r>
              <a:rPr lang="en-US" altLang="cs-CZ" sz="1800">
                <a:cs typeface="Arial" charset="0"/>
              </a:rPr>
              <a:t>VH                                     správní rada                 předseda správní rady </a:t>
            </a:r>
          </a:p>
          <a:p>
            <a:pPr>
              <a:spcBef>
                <a:spcPts val="1050"/>
              </a:spcBef>
            </a:pPr>
            <a:r>
              <a:rPr lang="en-US" altLang="cs-CZ" sz="1800">
                <a:cs typeface="Arial" charset="0"/>
              </a:rPr>
              <a:t>                                                                    statutární ředitel (§ 421, § 463)</a:t>
            </a:r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1219200" y="6172200"/>
            <a:ext cx="2057400" cy="1588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1219200" y="6172200"/>
            <a:ext cx="3733800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4572000" y="6248400"/>
            <a:ext cx="685800" cy="1524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4800600" y="6172200"/>
            <a:ext cx="914400" cy="1588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283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title"/>
          </p:nvPr>
        </p:nvSpPr>
        <p:spPr>
          <a:xfrm>
            <a:off x="457200" y="0"/>
            <a:ext cx="8229600" cy="960438"/>
          </a:xfrm>
          <a:ln/>
        </p:spPr>
        <p:txBody>
          <a:bodyPr rIns="81279"/>
          <a:lstStyle/>
          <a:p>
            <a:r>
              <a:rPr lang="en-US" altLang="cs-CZ" sz="2000"/>
              <a:t>Požadavky na člena orgánu</a:t>
            </a: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533400" y="3124200"/>
            <a:ext cx="3581400" cy="457200"/>
            <a:chOff x="0" y="0"/>
            <a:chExt cx="2256" cy="288"/>
          </a:xfrm>
        </p:grpSpPr>
        <p:sp>
          <p:nvSpPr>
            <p:cNvPr id="4098" name="Rectangle 2"/>
            <p:cNvSpPr>
              <a:spLocks/>
            </p:cNvSpPr>
            <p:nvPr/>
          </p:nvSpPr>
          <p:spPr bwMode="auto">
            <a:xfrm>
              <a:off x="0" y="0"/>
              <a:ext cx="2256" cy="288"/>
            </a:xfrm>
            <a:prstGeom prst="rect">
              <a:avLst/>
            </a:prstGeom>
            <a:solidFill>
              <a:srgbClr val="A5002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4099" name="Rectangle 3"/>
            <p:cNvSpPr>
              <a:spLocks/>
            </p:cNvSpPr>
            <p:nvPr/>
          </p:nvSpPr>
          <p:spPr bwMode="auto">
            <a:xfrm>
              <a:off x="702" y="64"/>
              <a:ext cx="858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>
                  <a:solidFill>
                    <a:srgbClr val="FFFFFF"/>
                  </a:solidFill>
                  <a:cs typeface="Arial" charset="0"/>
                </a:rPr>
                <a:t>bezúhonnost</a:t>
              </a:r>
            </a:p>
          </p:txBody>
        </p:sp>
      </p:grp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457200" y="4495800"/>
            <a:ext cx="3962400" cy="457200"/>
            <a:chOff x="0" y="0"/>
            <a:chExt cx="2496" cy="288"/>
          </a:xfrm>
        </p:grpSpPr>
        <p:sp>
          <p:nvSpPr>
            <p:cNvPr id="4101" name="Rectangle 5"/>
            <p:cNvSpPr>
              <a:spLocks/>
            </p:cNvSpPr>
            <p:nvPr/>
          </p:nvSpPr>
          <p:spPr bwMode="auto">
            <a:xfrm>
              <a:off x="0" y="0"/>
              <a:ext cx="2496" cy="288"/>
            </a:xfrm>
            <a:prstGeom prst="rect">
              <a:avLst/>
            </a:prstGeom>
            <a:solidFill>
              <a:srgbClr val="A5002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4102" name="Rectangle 6"/>
            <p:cNvSpPr>
              <a:spLocks/>
            </p:cNvSpPr>
            <p:nvPr/>
          </p:nvSpPr>
          <p:spPr bwMode="auto">
            <a:xfrm>
              <a:off x="110" y="64"/>
              <a:ext cx="2282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>
                  <a:solidFill>
                    <a:srgbClr val="FFFFFF"/>
                  </a:solidFill>
                  <a:cs typeface="Arial" charset="0"/>
                </a:rPr>
                <a:t>není překážka provozování živnosti</a:t>
              </a:r>
            </a:p>
          </p:txBody>
        </p:sp>
      </p:grp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533400" y="1905000"/>
            <a:ext cx="3505200" cy="457200"/>
            <a:chOff x="0" y="0"/>
            <a:chExt cx="2208" cy="288"/>
          </a:xfrm>
        </p:grpSpPr>
        <p:sp>
          <p:nvSpPr>
            <p:cNvPr id="4104" name="Rectangle 8"/>
            <p:cNvSpPr>
              <a:spLocks/>
            </p:cNvSpPr>
            <p:nvPr/>
          </p:nvSpPr>
          <p:spPr bwMode="auto">
            <a:xfrm>
              <a:off x="0" y="0"/>
              <a:ext cx="2208" cy="288"/>
            </a:xfrm>
            <a:prstGeom prst="rect">
              <a:avLst/>
            </a:prstGeom>
            <a:solidFill>
              <a:srgbClr val="A5002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4105" name="Rectangle 9"/>
            <p:cNvSpPr>
              <a:spLocks/>
            </p:cNvSpPr>
            <p:nvPr/>
          </p:nvSpPr>
          <p:spPr bwMode="auto">
            <a:xfrm>
              <a:off x="222" y="64"/>
              <a:ext cx="177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>
                  <a:solidFill>
                    <a:srgbClr val="FFFFFF"/>
                  </a:solidFill>
                  <a:cs typeface="Arial" charset="0"/>
                </a:rPr>
                <a:t>svéprávnost (§ 152/2 NOZ)</a:t>
              </a:r>
            </a:p>
          </p:txBody>
        </p:sp>
      </p:grpSp>
      <p:grpSp>
        <p:nvGrpSpPr>
          <p:cNvPr id="4109" name="Group 13"/>
          <p:cNvGrpSpPr>
            <a:grpSpLocks/>
          </p:cNvGrpSpPr>
          <p:nvPr/>
        </p:nvGrpSpPr>
        <p:grpSpPr bwMode="auto">
          <a:xfrm>
            <a:off x="4191000" y="914400"/>
            <a:ext cx="4724400" cy="533400"/>
            <a:chOff x="0" y="0"/>
            <a:chExt cx="2976" cy="336"/>
          </a:xfrm>
        </p:grpSpPr>
        <p:sp>
          <p:nvSpPr>
            <p:cNvPr id="4107" name="Rectangle 11"/>
            <p:cNvSpPr>
              <a:spLocks/>
            </p:cNvSpPr>
            <p:nvPr/>
          </p:nvSpPr>
          <p:spPr bwMode="auto">
            <a:xfrm>
              <a:off x="0" y="0"/>
              <a:ext cx="2976" cy="336"/>
            </a:xfrm>
            <a:prstGeom prst="rect">
              <a:avLst/>
            </a:prstGeom>
            <a:solidFill>
              <a:srgbClr val="FF9933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4108" name="Rectangle 12"/>
            <p:cNvSpPr>
              <a:spLocks/>
            </p:cNvSpPr>
            <p:nvPr/>
          </p:nvSpPr>
          <p:spPr bwMode="auto">
            <a:xfrm>
              <a:off x="573" y="60"/>
              <a:ext cx="183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2400">
                  <a:cs typeface="Arial" charset="0"/>
                </a:rPr>
                <a:t>Důsledky nedodržení</a:t>
              </a:r>
            </a:p>
          </p:txBody>
        </p:sp>
      </p:grpSp>
      <p:sp>
        <p:nvSpPr>
          <p:cNvPr id="4110" name="Rectangle 14"/>
          <p:cNvSpPr>
            <a:spLocks/>
          </p:cNvSpPr>
          <p:nvPr/>
        </p:nvSpPr>
        <p:spPr bwMode="auto">
          <a:xfrm>
            <a:off x="5029200" y="1905000"/>
            <a:ext cx="39878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150"/>
              </a:spcBef>
            </a:pPr>
            <a:r>
              <a:rPr lang="en-US" altLang="cs-CZ" sz="2000">
                <a:cs typeface="Arial" charset="0"/>
              </a:rPr>
              <a:t>Nezpůsobilost k výkonu funkce (§ 155 NOZ)</a:t>
            </a:r>
          </a:p>
          <a:p>
            <a:pPr>
              <a:spcBef>
                <a:spcPts val="1400"/>
              </a:spcBef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en-US" altLang="cs-CZ" sz="2400">
                <a:cs typeface="Arial" charset="0"/>
              </a:rPr>
              <a:t>povolání do funkce se nestalo</a:t>
            </a:r>
          </a:p>
          <a:p>
            <a:pPr>
              <a:spcBef>
                <a:spcPts val="1400"/>
              </a:spcBef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en-US" altLang="cs-CZ" sz="2400">
                <a:cs typeface="Arial" charset="0"/>
              </a:rPr>
              <a:t> pokud nastane v průběhu výkonu funkce, funkce zaniká</a:t>
            </a: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4038600" y="2057400"/>
            <a:ext cx="914400" cy="12192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rot="10800000" flipH="1">
            <a:off x="4114800" y="3276600"/>
            <a:ext cx="838200" cy="762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rot="10800000" flipH="1">
            <a:off x="4419600" y="3276600"/>
            <a:ext cx="533400" cy="1447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660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>
          <a:xfrm>
            <a:off x="457200" y="0"/>
            <a:ext cx="8229600" cy="960438"/>
          </a:xfrm>
          <a:ln/>
        </p:spPr>
        <p:txBody>
          <a:bodyPr rIns="81279"/>
          <a:lstStyle/>
          <a:p>
            <a:r>
              <a:rPr lang="en-US" altLang="cs-CZ" sz="2000"/>
              <a:t>Požadavky na člena orgánu (pokr.)</a:t>
            </a:r>
            <a:br>
              <a:rPr lang="en-US" altLang="cs-CZ" sz="2000"/>
            </a:br>
            <a:r>
              <a:rPr lang="en-US" altLang="cs-CZ" sz="2000"/>
              <a:t>informační povinnost - § 46 ZOK</a:t>
            </a:r>
          </a:p>
        </p:txBody>
      </p:sp>
      <p:sp>
        <p:nvSpPr>
          <p:cNvPr id="6146" name="Rectangle 2"/>
          <p:cNvSpPr>
            <a:spLocks/>
          </p:cNvSpPr>
          <p:nvPr/>
        </p:nvSpPr>
        <p:spPr bwMode="auto">
          <a:xfrm>
            <a:off x="469900" y="1282700"/>
            <a:ext cx="8229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150"/>
              </a:spcBef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en-US" altLang="cs-CZ" sz="2000">
                <a:cs typeface="Arial" charset="0"/>
              </a:rPr>
              <a:t> proti jeho majetku bylo vedeno insolvenční řízení</a:t>
            </a:r>
          </a:p>
          <a:p>
            <a:pPr>
              <a:spcBef>
                <a:spcPts val="1150"/>
              </a:spcBef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en-US" altLang="cs-CZ" sz="2000">
                <a:cs typeface="Arial" charset="0"/>
              </a:rPr>
              <a:t> insolvenční řízení bylo vedeno proti majetku obchodní korporace, v níž působí nebo působil v posledních 3 letech jako člen orgánu</a:t>
            </a:r>
          </a:p>
          <a:p>
            <a:pPr>
              <a:spcBef>
                <a:spcPts val="1150"/>
              </a:spcBef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en-US" altLang="cs-CZ" sz="2000">
                <a:cs typeface="Arial" charset="0"/>
              </a:rPr>
              <a:t> jiná překážka výkonu funkce</a:t>
            </a:r>
          </a:p>
        </p:txBody>
      </p: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393700" y="3833813"/>
            <a:ext cx="8216900" cy="2667000"/>
            <a:chOff x="0" y="0"/>
            <a:chExt cx="5176" cy="1680"/>
          </a:xfrm>
        </p:grpSpPr>
        <p:sp>
          <p:nvSpPr>
            <p:cNvPr id="6147" name="Rectangle 3"/>
            <p:cNvSpPr>
              <a:spLocks/>
            </p:cNvSpPr>
            <p:nvPr/>
          </p:nvSpPr>
          <p:spPr bwMode="auto">
            <a:xfrm>
              <a:off x="0" y="0"/>
              <a:ext cx="5175" cy="1680"/>
            </a:xfrm>
            <a:prstGeom prst="rect">
              <a:avLst/>
            </a:prstGeom>
            <a:solidFill>
              <a:srgbClr val="FF9933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6148" name="Rectangle 4"/>
            <p:cNvSpPr>
              <a:spLocks/>
            </p:cNvSpPr>
            <p:nvPr/>
          </p:nvSpPr>
          <p:spPr bwMode="auto">
            <a:xfrm>
              <a:off x="368" y="180"/>
              <a:ext cx="4459" cy="1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 anchor="ctr"/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ts val="1150"/>
                </a:spcBef>
              </a:pPr>
              <a:r>
                <a:rPr lang="en-US" altLang="cs-CZ" sz="2000">
                  <a:cs typeface="Arial" charset="0"/>
                </a:rPr>
                <a:t>Povinnost informovat předem zakladatele </a:t>
              </a:r>
            </a:p>
            <a:p>
              <a:pPr algn="ctr">
                <a:spcBef>
                  <a:spcPts val="1150"/>
                </a:spcBef>
              </a:pPr>
              <a:r>
                <a:rPr lang="en-US" altLang="cs-CZ" sz="2000">
                  <a:cs typeface="Arial" charset="0"/>
                </a:rPr>
                <a:t>nebo obchodní korporaci (§ 46 odst. 2 ZOK</a:t>
              </a:r>
              <a:r>
                <a:rPr lang="en-US" altLang="cs-CZ" sz="2400">
                  <a:cs typeface="Arial" charset="0"/>
                </a:rPr>
                <a:t>)</a:t>
              </a:r>
            </a:p>
            <a:p>
              <a:pPr algn="ctr">
                <a:spcBef>
                  <a:spcPts val="1150"/>
                </a:spcBef>
              </a:pPr>
              <a:r>
                <a:rPr lang="en-US" altLang="cs-CZ" sz="1800">
                  <a:cs typeface="Arial" charset="0"/>
                </a:rPr>
                <a:t>Porušení informační povinnosti - náhrada újmy způsobené tím korporaci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7011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>
            <p:ph type="title"/>
          </p:nvPr>
        </p:nvSpPr>
        <p:spPr>
          <a:xfrm>
            <a:off x="457200" y="0"/>
            <a:ext cx="8229600" cy="381000"/>
          </a:xfrm>
          <a:ln/>
        </p:spPr>
        <p:txBody>
          <a:bodyPr rIns="81279">
            <a:normAutofit fontScale="90000"/>
          </a:bodyPr>
          <a:lstStyle/>
          <a:p>
            <a:r>
              <a:rPr lang="en-US" altLang="cs-CZ" sz="2400"/>
              <a:t>Diskvalifikace - § 63 ZOK</a:t>
            </a: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647700" y="533400"/>
            <a:ext cx="7391400" cy="533400"/>
            <a:chOff x="0" y="0"/>
            <a:chExt cx="4656" cy="336"/>
          </a:xfrm>
        </p:grpSpPr>
        <p:sp>
          <p:nvSpPr>
            <p:cNvPr id="7170" name="Rectangle 2"/>
            <p:cNvSpPr>
              <a:spLocks/>
            </p:cNvSpPr>
            <p:nvPr/>
          </p:nvSpPr>
          <p:spPr bwMode="auto">
            <a:xfrm>
              <a:off x="0" y="0"/>
              <a:ext cx="4656" cy="336"/>
            </a:xfrm>
            <a:prstGeom prst="rect">
              <a:avLst/>
            </a:prstGeom>
            <a:solidFill>
              <a:srgbClr val="FF9933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7171" name="Rectangle 3"/>
            <p:cNvSpPr>
              <a:spLocks/>
            </p:cNvSpPr>
            <p:nvPr/>
          </p:nvSpPr>
          <p:spPr bwMode="auto">
            <a:xfrm>
              <a:off x="617" y="88"/>
              <a:ext cx="3428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>
                  <a:cs typeface="Arial" charset="0"/>
                </a:rPr>
                <a:t>Korporace je úpadcem a je vedeno insolvenční řízení</a:t>
              </a:r>
            </a:p>
          </p:txBody>
        </p:sp>
      </p:grpSp>
      <p:grpSp>
        <p:nvGrpSpPr>
          <p:cNvPr id="7175" name="Group 7"/>
          <p:cNvGrpSpPr>
            <a:grpSpLocks/>
          </p:cNvGrpSpPr>
          <p:nvPr/>
        </p:nvGrpSpPr>
        <p:grpSpPr bwMode="auto">
          <a:xfrm>
            <a:off x="304800" y="3175000"/>
            <a:ext cx="8445500" cy="1143000"/>
            <a:chOff x="0" y="0"/>
            <a:chExt cx="5320" cy="720"/>
          </a:xfrm>
        </p:grpSpPr>
        <p:sp>
          <p:nvSpPr>
            <p:cNvPr id="7173" name="Rectangle 5"/>
            <p:cNvSpPr>
              <a:spLocks/>
            </p:cNvSpPr>
            <p:nvPr/>
          </p:nvSpPr>
          <p:spPr bwMode="auto">
            <a:xfrm>
              <a:off x="0" y="0"/>
              <a:ext cx="5320" cy="720"/>
            </a:xfrm>
            <a:prstGeom prst="rect">
              <a:avLst/>
            </a:prstGeom>
            <a:solidFill>
              <a:srgbClr val="FF9933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7174" name="Rectangle 6"/>
            <p:cNvSpPr>
              <a:spLocks/>
            </p:cNvSpPr>
            <p:nvPr/>
          </p:nvSpPr>
          <p:spPr bwMode="auto">
            <a:xfrm>
              <a:off x="63" y="188"/>
              <a:ext cx="5201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 anchor="ctr"/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>
                  <a:cs typeface="Arial" charset="0"/>
                </a:rPr>
                <a:t>Člen statutárního orgánu byl ve funkci v době vydání rozhodnutí o úpadku a výkon funkce vedl k úpadku obchodní korporace (§ 64/1)</a:t>
              </a:r>
            </a:p>
          </p:txBody>
        </p:sp>
      </p:grp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647700" y="1219200"/>
            <a:ext cx="7391400" cy="533400"/>
            <a:chOff x="0" y="0"/>
            <a:chExt cx="4656" cy="336"/>
          </a:xfrm>
        </p:grpSpPr>
        <p:sp>
          <p:nvSpPr>
            <p:cNvPr id="7176" name="Rectangle 8"/>
            <p:cNvSpPr>
              <a:spLocks/>
            </p:cNvSpPr>
            <p:nvPr/>
          </p:nvSpPr>
          <p:spPr bwMode="auto">
            <a:xfrm>
              <a:off x="0" y="0"/>
              <a:ext cx="4656" cy="336"/>
            </a:xfrm>
            <a:prstGeom prst="rect">
              <a:avLst/>
            </a:prstGeom>
            <a:solidFill>
              <a:srgbClr val="FF9933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7177" name="Rectangle 9"/>
            <p:cNvSpPr>
              <a:spLocks/>
            </p:cNvSpPr>
            <p:nvPr/>
          </p:nvSpPr>
          <p:spPr bwMode="auto">
            <a:xfrm>
              <a:off x="1002" y="88"/>
              <a:ext cx="2658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>
                  <a:cs typeface="Arial" charset="0"/>
                </a:rPr>
                <a:t>Rozhoduje insolvenční soud i bez návrhu</a:t>
              </a:r>
            </a:p>
          </p:txBody>
        </p:sp>
      </p:grpSp>
      <p:grpSp>
        <p:nvGrpSpPr>
          <p:cNvPr id="7181" name="Group 13"/>
          <p:cNvGrpSpPr>
            <a:grpSpLocks/>
          </p:cNvGrpSpPr>
          <p:nvPr/>
        </p:nvGrpSpPr>
        <p:grpSpPr bwMode="auto">
          <a:xfrm>
            <a:off x="1066800" y="1892300"/>
            <a:ext cx="6934200" cy="1143000"/>
            <a:chOff x="0" y="0"/>
            <a:chExt cx="4368" cy="720"/>
          </a:xfrm>
        </p:grpSpPr>
        <p:sp>
          <p:nvSpPr>
            <p:cNvPr id="7179" name="Rectangle 11"/>
            <p:cNvSpPr>
              <a:spLocks/>
            </p:cNvSpPr>
            <p:nvPr/>
          </p:nvSpPr>
          <p:spPr bwMode="auto">
            <a:xfrm>
              <a:off x="0" y="0"/>
              <a:ext cx="4368" cy="720"/>
            </a:xfrm>
            <a:prstGeom prst="rect">
              <a:avLst/>
            </a:prstGeom>
            <a:solidFill>
              <a:srgbClr val="A5002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7180" name="Rectangle 12"/>
            <p:cNvSpPr>
              <a:spLocks/>
            </p:cNvSpPr>
            <p:nvPr/>
          </p:nvSpPr>
          <p:spPr bwMode="auto">
            <a:xfrm>
              <a:off x="185" y="196"/>
              <a:ext cx="400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>
                  <a:solidFill>
                    <a:srgbClr val="FFFFFF"/>
                  </a:solidFill>
                  <a:cs typeface="Arial" charset="0"/>
                </a:rPr>
                <a:t>Zákaz výkonu funkce po dobu 3 let od právní moci rozhodnutí </a:t>
              </a:r>
            </a:p>
            <a:p>
              <a:pPr algn="ctr"/>
              <a:r>
                <a:rPr lang="en-US" altLang="cs-CZ" sz="1800">
                  <a:solidFill>
                    <a:srgbClr val="FFFFFF"/>
                  </a:solidFill>
                  <a:cs typeface="Arial" charset="0"/>
                </a:rPr>
                <a:t>o vyloučení</a:t>
              </a:r>
            </a:p>
          </p:txBody>
        </p:sp>
      </p:grpSp>
      <p:grpSp>
        <p:nvGrpSpPr>
          <p:cNvPr id="7184" name="Group 16"/>
          <p:cNvGrpSpPr>
            <a:grpSpLocks/>
          </p:cNvGrpSpPr>
          <p:nvPr/>
        </p:nvGrpSpPr>
        <p:grpSpPr bwMode="auto">
          <a:xfrm>
            <a:off x="127000" y="4622800"/>
            <a:ext cx="8851900" cy="952500"/>
            <a:chOff x="0" y="0"/>
            <a:chExt cx="5576" cy="600"/>
          </a:xfrm>
        </p:grpSpPr>
        <p:sp>
          <p:nvSpPr>
            <p:cNvPr id="7182" name="Rectangle 14"/>
            <p:cNvSpPr>
              <a:spLocks/>
            </p:cNvSpPr>
            <p:nvPr/>
          </p:nvSpPr>
          <p:spPr bwMode="auto">
            <a:xfrm>
              <a:off x="0" y="0"/>
              <a:ext cx="5566" cy="600"/>
            </a:xfrm>
            <a:prstGeom prst="rect">
              <a:avLst/>
            </a:prstGeom>
            <a:solidFill>
              <a:srgbClr val="FF9933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7183" name="Rectangle 15"/>
            <p:cNvSpPr>
              <a:spLocks/>
            </p:cNvSpPr>
            <p:nvPr/>
          </p:nvSpPr>
          <p:spPr bwMode="auto">
            <a:xfrm>
              <a:off x="0" y="7"/>
              <a:ext cx="5576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 anchor="ctr"/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>
                  <a:cs typeface="Arial" charset="0"/>
                </a:rPr>
                <a:t>Člen statutárního orgánu byl ve funkci v době po vydání rozhodnutí o úpadku a svým jednáním zřejmě přispěl ke snížení majetkové podstaty a k poškození věřitelů (§ 64/2)</a:t>
              </a:r>
            </a:p>
          </p:txBody>
        </p:sp>
      </p:grpSp>
      <p:grpSp>
        <p:nvGrpSpPr>
          <p:cNvPr id="7187" name="Group 19"/>
          <p:cNvGrpSpPr>
            <a:grpSpLocks/>
          </p:cNvGrpSpPr>
          <p:nvPr/>
        </p:nvGrpSpPr>
        <p:grpSpPr bwMode="auto">
          <a:xfrm>
            <a:off x="152400" y="5969000"/>
            <a:ext cx="8839200" cy="533400"/>
            <a:chOff x="0" y="0"/>
            <a:chExt cx="5568" cy="336"/>
          </a:xfrm>
        </p:grpSpPr>
        <p:sp>
          <p:nvSpPr>
            <p:cNvPr id="7185" name="Rectangle 17"/>
            <p:cNvSpPr>
              <a:spLocks/>
            </p:cNvSpPr>
            <p:nvPr/>
          </p:nvSpPr>
          <p:spPr bwMode="auto">
            <a:xfrm>
              <a:off x="0" y="0"/>
              <a:ext cx="5568" cy="336"/>
            </a:xfrm>
            <a:prstGeom prst="rect">
              <a:avLst/>
            </a:prstGeom>
            <a:solidFill>
              <a:srgbClr val="FF9933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7186" name="Rectangle 18"/>
            <p:cNvSpPr>
              <a:spLocks/>
            </p:cNvSpPr>
            <p:nvPr/>
          </p:nvSpPr>
          <p:spPr bwMode="auto">
            <a:xfrm>
              <a:off x="57" y="4"/>
              <a:ext cx="5460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>
                  <a:cs typeface="Arial" charset="0"/>
                </a:rPr>
                <a:t>Člen statutárního orgánu již ve funkci v době vydání rozhodnutí o úpadku nebyl, ale</a:t>
              </a:r>
            </a:p>
            <a:p>
              <a:pPr algn="ctr"/>
              <a:r>
                <a:rPr lang="en-US" altLang="cs-CZ" sz="1800">
                  <a:cs typeface="Arial" charset="0"/>
                </a:rPr>
                <a:t>jeho dosavadní jednání k úpadku obch. korporace zřejmě přispělo (§ 63 odst. 2 ZOK)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6671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  <a:ln/>
        </p:spPr>
        <p:txBody>
          <a:bodyPr rIns="81279"/>
          <a:lstStyle/>
          <a:p>
            <a:r>
              <a:rPr lang="en-US" altLang="cs-CZ" sz="2400"/>
              <a:t>Diskvalifikace 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66675" y="685800"/>
            <a:ext cx="5118100" cy="533400"/>
            <a:chOff x="0" y="0"/>
            <a:chExt cx="3224" cy="336"/>
          </a:xfrm>
        </p:grpSpPr>
        <p:sp>
          <p:nvSpPr>
            <p:cNvPr id="8194" name="Rectangle 2"/>
            <p:cNvSpPr>
              <a:spLocks/>
            </p:cNvSpPr>
            <p:nvPr/>
          </p:nvSpPr>
          <p:spPr bwMode="auto">
            <a:xfrm>
              <a:off x="45" y="0"/>
              <a:ext cx="3124" cy="336"/>
            </a:xfrm>
            <a:prstGeom prst="rect">
              <a:avLst/>
            </a:prstGeom>
            <a:solidFill>
              <a:srgbClr val="A5002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40639" bIns="0" anchor="ctr"/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cs-CZ">
                  <a:cs typeface="Arial" charset="0"/>
                </a:rPr>
                <a:t> </a:t>
              </a:r>
            </a:p>
          </p:txBody>
        </p:sp>
        <p:sp>
          <p:nvSpPr>
            <p:cNvPr id="8195" name="Rectangle 3"/>
            <p:cNvSpPr>
              <a:spLocks/>
            </p:cNvSpPr>
            <p:nvPr/>
          </p:nvSpPr>
          <p:spPr bwMode="auto">
            <a:xfrm>
              <a:off x="0" y="88"/>
              <a:ext cx="3223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 anchor="ctr"/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>
                  <a:solidFill>
                    <a:srgbClr val="FFFFFF"/>
                  </a:solidFill>
                  <a:cs typeface="Arial" charset="0"/>
                </a:rPr>
                <a:t>soud nerozhodne o vyloučení (§ 64 odst. 3)</a:t>
              </a:r>
            </a:p>
          </p:txBody>
        </p:sp>
      </p:grpSp>
      <p:grpSp>
        <p:nvGrpSpPr>
          <p:cNvPr id="8199" name="Group 7"/>
          <p:cNvGrpSpPr>
            <a:grpSpLocks/>
          </p:cNvGrpSpPr>
          <p:nvPr/>
        </p:nvGrpSpPr>
        <p:grpSpPr bwMode="auto">
          <a:xfrm>
            <a:off x="750725" y="3556000"/>
            <a:ext cx="5105400" cy="457200"/>
            <a:chOff x="0" y="0"/>
            <a:chExt cx="3216" cy="288"/>
          </a:xfrm>
        </p:grpSpPr>
        <p:sp>
          <p:nvSpPr>
            <p:cNvPr id="8197" name="Rectangle 5"/>
            <p:cNvSpPr>
              <a:spLocks/>
            </p:cNvSpPr>
            <p:nvPr/>
          </p:nvSpPr>
          <p:spPr bwMode="auto">
            <a:xfrm>
              <a:off x="0" y="0"/>
              <a:ext cx="3216" cy="288"/>
            </a:xfrm>
            <a:prstGeom prst="rect">
              <a:avLst/>
            </a:prstGeom>
            <a:solidFill>
              <a:srgbClr val="A5002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8198" name="Rectangle 6"/>
            <p:cNvSpPr>
              <a:spLocks/>
            </p:cNvSpPr>
            <p:nvPr/>
          </p:nvSpPr>
          <p:spPr bwMode="auto">
            <a:xfrm>
              <a:off x="258" y="64"/>
              <a:ext cx="2706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>
                  <a:solidFill>
                    <a:srgbClr val="FFFFFF"/>
                  </a:solidFill>
                  <a:cs typeface="Arial" charset="0"/>
                </a:rPr>
                <a:t>soud může rozhodnout, že vylučuje (§ 65)</a:t>
              </a:r>
            </a:p>
          </p:txBody>
        </p:sp>
      </p:grpSp>
      <p:sp>
        <p:nvSpPr>
          <p:cNvPr id="8200" name="Rectangle 8"/>
          <p:cNvSpPr>
            <a:spLocks/>
          </p:cNvSpPr>
          <p:nvPr/>
        </p:nvSpPr>
        <p:spPr bwMode="auto">
          <a:xfrm>
            <a:off x="187325" y="1409700"/>
            <a:ext cx="8789988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rizikoví manažeři: členy orgánu se stali v době hrozícího úpadku (výjimka – jednali podle § 64 odst. 1)</a:t>
            </a:r>
          </a:p>
          <a:p>
            <a:pPr>
              <a:spcBef>
                <a:spcPts val="1050"/>
              </a:spcBef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 kdo prokáže, že vynaložil takovou péči, kterou by v obdobné situaci vynaložila jiná rozumně pečlivá osoba v obdobném postavení</a:t>
            </a:r>
          </a:p>
        </p:txBody>
      </p:sp>
      <p:sp>
        <p:nvSpPr>
          <p:cNvPr id="8201" name="Rectangle 9"/>
          <p:cNvSpPr>
            <a:spLocks/>
          </p:cNvSpPr>
          <p:nvPr/>
        </p:nvSpPr>
        <p:spPr bwMode="auto">
          <a:xfrm>
            <a:off x="0" y="4114800"/>
            <a:ext cx="91694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člen orgánu v posl. 3 letech opakovaně a závažně porušoval péči řádného hospodáře</a:t>
            </a:r>
          </a:p>
          <a:p>
            <a:pPr>
              <a:spcBef>
                <a:spcPts val="1050"/>
              </a:spcBef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 toho, kdo je povinen k náhradě újmy vzniklé z porušení péče řádného hospodáře</a:t>
            </a:r>
          </a:p>
        </p:txBody>
      </p:sp>
      <p:sp>
        <p:nvSpPr>
          <p:cNvPr id="8214" name="Rectangle 22"/>
          <p:cNvSpPr>
            <a:spLocks/>
          </p:cNvSpPr>
          <p:nvPr/>
        </p:nvSpPr>
        <p:spPr bwMode="auto">
          <a:xfrm>
            <a:off x="749300" y="2794000"/>
            <a:ext cx="6959600" cy="647700"/>
          </a:xfrm>
          <a:prstGeom prst="rect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40639" bIns="0" anchor="ctr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Diskvalifikace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mimo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insolvenční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řízení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(§ 65)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38113" y="5085184"/>
            <a:ext cx="85383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Řízení se vede před krajským soudem, v jehož obvodu má společnost sídlo, řízení může být zahájeno na návrh osoby, která má na rozhodnutí o diskvalifikaci důležitý zájem, řízení může být zahájeno i bez návrhu, pokud se soud doví o skutečnostech důvodných pro vyloučení.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393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673" y="332656"/>
            <a:ext cx="8229600" cy="936104"/>
          </a:xfrm>
        </p:spPr>
        <p:txBody>
          <a:bodyPr>
            <a:noAutofit/>
          </a:bodyPr>
          <a:lstStyle/>
          <a:p>
            <a:r>
              <a:rPr lang="en-US" altLang="cs-CZ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Opětovné</a:t>
            </a:r>
            <a:r>
              <a:rPr lang="en-US" alt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vyloučení</a:t>
            </a:r>
            <a:r>
              <a:rPr lang="en-US" alt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cs-CZ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výjimky</a:t>
            </a:r>
            <a:r>
              <a:rPr lang="en-US" alt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en-US" altLang="cs-CZ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vyloučení</a:t>
            </a:r>
            <a:r>
              <a:rPr lang="en-US" alt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(§ 67)</a:t>
            </a:r>
            <a:br>
              <a:rPr lang="en-US" alt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600" dirty="0"/>
          </a:p>
        </p:txBody>
      </p:sp>
      <p:sp>
        <p:nvSpPr>
          <p:cNvPr id="4" name="Rectangle 23"/>
          <p:cNvSpPr>
            <a:spLocks/>
          </p:cNvSpPr>
          <p:nvPr/>
        </p:nvSpPr>
        <p:spPr bwMode="auto">
          <a:xfrm>
            <a:off x="413876" y="1052736"/>
            <a:ext cx="2613527" cy="457200"/>
          </a:xfrm>
          <a:prstGeom prst="rect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40639" bIns="0" anchor="ctr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cs-CZ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Opětovné</a:t>
            </a:r>
            <a:r>
              <a:rPr lang="en-US" alt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vyloučení</a:t>
            </a:r>
            <a:endParaRPr lang="en-US" alt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60001" y="3200400"/>
            <a:ext cx="5105400" cy="457200"/>
            <a:chOff x="0" y="0"/>
            <a:chExt cx="3216" cy="288"/>
          </a:xfrm>
        </p:grpSpPr>
        <p:sp>
          <p:nvSpPr>
            <p:cNvPr id="6" name="Rectangle 10"/>
            <p:cNvSpPr>
              <a:spLocks/>
            </p:cNvSpPr>
            <p:nvPr/>
          </p:nvSpPr>
          <p:spPr bwMode="auto">
            <a:xfrm>
              <a:off x="0" y="0"/>
              <a:ext cx="3216" cy="288"/>
            </a:xfrm>
            <a:prstGeom prst="rect">
              <a:avLst/>
            </a:prstGeom>
            <a:solidFill>
              <a:srgbClr val="A5002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7" name="Rectangle 11"/>
            <p:cNvSpPr>
              <a:spLocks/>
            </p:cNvSpPr>
            <p:nvPr/>
          </p:nvSpPr>
          <p:spPr bwMode="auto">
            <a:xfrm>
              <a:off x="322" y="57"/>
              <a:ext cx="25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cs-CZ" sz="1800" dirty="0" err="1">
                  <a:solidFill>
                    <a:srgbClr val="FFFFFF"/>
                  </a:solidFill>
                  <a:cs typeface="Arial" charset="0"/>
                </a:rPr>
                <a:t>soud</a:t>
              </a:r>
              <a:r>
                <a:rPr lang="en-US" altLang="cs-CZ" sz="18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en-US" altLang="cs-CZ" sz="1800" dirty="0" err="1">
                  <a:solidFill>
                    <a:srgbClr val="FFFFFF"/>
                  </a:solidFill>
                  <a:cs typeface="Arial" charset="0"/>
                </a:rPr>
                <a:t>může</a:t>
              </a:r>
              <a:r>
                <a:rPr lang="en-US" altLang="cs-CZ" sz="18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en-US" altLang="cs-CZ" sz="1800" dirty="0" err="1">
                  <a:solidFill>
                    <a:srgbClr val="FFFFFF"/>
                  </a:solidFill>
                  <a:cs typeface="Arial" charset="0"/>
                </a:rPr>
                <a:t>rozhodnout</a:t>
              </a:r>
              <a:r>
                <a:rPr lang="en-US" altLang="cs-CZ" sz="1800" dirty="0">
                  <a:solidFill>
                    <a:srgbClr val="FFFFFF"/>
                  </a:solidFill>
                  <a:cs typeface="Arial" charset="0"/>
                </a:rPr>
                <a:t>, </a:t>
              </a:r>
              <a:r>
                <a:rPr lang="en-US" altLang="cs-CZ" sz="1800" dirty="0" err="1">
                  <a:solidFill>
                    <a:srgbClr val="FFFFFF"/>
                  </a:solidFill>
                  <a:cs typeface="Arial" charset="0"/>
                </a:rPr>
                <a:t>že</a:t>
              </a:r>
              <a:r>
                <a:rPr lang="en-US" altLang="cs-CZ" sz="18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en-US" altLang="cs-CZ" sz="1800" dirty="0" err="1">
                  <a:solidFill>
                    <a:srgbClr val="FFFFFF"/>
                  </a:solidFill>
                  <a:cs typeface="Arial" charset="0"/>
                </a:rPr>
                <a:t>nevylučuje</a:t>
              </a:r>
              <a:r>
                <a:rPr lang="en-US" altLang="cs-CZ" sz="1800" dirty="0">
                  <a:solidFill>
                    <a:srgbClr val="FFFFFF"/>
                  </a:solidFill>
                  <a:cs typeface="Arial" charset="0"/>
                </a:rPr>
                <a:t> </a:t>
              </a:r>
            </a:p>
          </p:txBody>
        </p:sp>
      </p:grpSp>
      <p:sp>
        <p:nvSpPr>
          <p:cNvPr id="8" name="Rectangle 13"/>
          <p:cNvSpPr>
            <a:spLocks/>
          </p:cNvSpPr>
          <p:nvPr/>
        </p:nvSpPr>
        <p:spPr bwMode="auto">
          <a:xfrm>
            <a:off x="251520" y="3861048"/>
            <a:ext cx="2971800" cy="381000"/>
          </a:xfrm>
          <a:prstGeom prst="rect">
            <a:avLst/>
          </a:prstGeom>
          <a:solidFill>
            <a:srgbClr val="FF9933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/>
            <a:r>
              <a:rPr lang="en-US" altLang="cs-CZ" dirty="0" err="1">
                <a:cs typeface="Arial" charset="0"/>
              </a:rPr>
              <a:t>jsou</a:t>
            </a:r>
            <a:r>
              <a:rPr lang="en-US" altLang="cs-CZ" dirty="0">
                <a:cs typeface="Arial" charset="0"/>
              </a:rPr>
              <a:t> </a:t>
            </a:r>
            <a:r>
              <a:rPr lang="en-US" altLang="cs-CZ" dirty="0" err="1">
                <a:cs typeface="Arial" charset="0"/>
              </a:rPr>
              <a:t>dány</a:t>
            </a:r>
            <a:r>
              <a:rPr lang="en-US" altLang="cs-CZ" dirty="0">
                <a:cs typeface="Arial" charset="0"/>
              </a:rPr>
              <a:t> </a:t>
            </a:r>
            <a:r>
              <a:rPr lang="en-US" altLang="cs-CZ" dirty="0" err="1">
                <a:cs typeface="Arial" charset="0"/>
              </a:rPr>
              <a:t>důvody</a:t>
            </a:r>
            <a:r>
              <a:rPr lang="en-US" altLang="cs-CZ" dirty="0">
                <a:cs typeface="Arial" charset="0"/>
              </a:rPr>
              <a:t> </a:t>
            </a:r>
            <a:r>
              <a:rPr lang="en-US" altLang="cs-CZ" dirty="0" err="1">
                <a:cs typeface="Arial" charset="0"/>
              </a:rPr>
              <a:t>vyloučení</a:t>
            </a:r>
            <a:endParaRPr lang="en-US" altLang="cs-CZ" dirty="0">
              <a:cs typeface="Arial" charset="0"/>
            </a:endParaRPr>
          </a:p>
        </p:txBody>
      </p:sp>
      <p:sp>
        <p:nvSpPr>
          <p:cNvPr id="9" name="Rectangle 16"/>
          <p:cNvSpPr>
            <a:spLocks/>
          </p:cNvSpPr>
          <p:nvPr/>
        </p:nvSpPr>
        <p:spPr bwMode="auto">
          <a:xfrm>
            <a:off x="233557" y="5096565"/>
            <a:ext cx="2971800" cy="304800"/>
          </a:xfrm>
          <a:prstGeom prst="rect">
            <a:avLst/>
          </a:prstGeom>
          <a:solidFill>
            <a:srgbClr val="FF9933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/>
            <a:r>
              <a:rPr lang="en-US" altLang="cs-CZ" dirty="0" err="1">
                <a:cs typeface="Arial" charset="0"/>
              </a:rPr>
              <a:t>osoba</a:t>
            </a:r>
            <a:r>
              <a:rPr lang="en-US" altLang="cs-CZ" dirty="0">
                <a:cs typeface="Arial" charset="0"/>
              </a:rPr>
              <a:t> </a:t>
            </a:r>
            <a:r>
              <a:rPr lang="en-US" altLang="cs-CZ" dirty="0" err="1">
                <a:cs typeface="Arial" charset="0"/>
              </a:rPr>
              <a:t>byla</a:t>
            </a:r>
            <a:r>
              <a:rPr lang="en-US" altLang="cs-CZ" dirty="0">
                <a:cs typeface="Arial" charset="0"/>
              </a:rPr>
              <a:t> </a:t>
            </a:r>
            <a:r>
              <a:rPr lang="en-US" altLang="cs-CZ" dirty="0" err="1">
                <a:cs typeface="Arial" charset="0"/>
              </a:rPr>
              <a:t>vyloučena</a:t>
            </a:r>
            <a:endParaRPr lang="en-US" altLang="cs-CZ" dirty="0">
              <a:cs typeface="Arial" charset="0"/>
            </a:endParaRPr>
          </a:p>
        </p:txBody>
      </p:sp>
      <p:sp>
        <p:nvSpPr>
          <p:cNvPr id="12" name="Rectangle 19"/>
          <p:cNvSpPr>
            <a:spLocks/>
          </p:cNvSpPr>
          <p:nvPr/>
        </p:nvSpPr>
        <p:spPr bwMode="auto">
          <a:xfrm>
            <a:off x="3635896" y="3842800"/>
            <a:ext cx="5328592" cy="24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50"/>
              </a:spcBef>
            </a:pPr>
            <a:r>
              <a:rPr lang="en-US" altLang="cs-CZ" sz="1800" dirty="0" err="1">
                <a:cs typeface="Arial" charset="0"/>
              </a:rPr>
              <a:t>Osoba</a:t>
            </a: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1800" dirty="0" err="1">
                <a:cs typeface="Arial" charset="0"/>
              </a:rPr>
              <a:t>může</a:t>
            </a: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1800" dirty="0" err="1">
                <a:cs typeface="Arial" charset="0"/>
              </a:rPr>
              <a:t>za</a:t>
            </a: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1800" dirty="0" err="1">
                <a:cs typeface="Arial" charset="0"/>
              </a:rPr>
              <a:t>podmínek</a:t>
            </a: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1800" dirty="0" err="1">
                <a:cs typeface="Arial" charset="0"/>
              </a:rPr>
              <a:t>daných</a:t>
            </a:r>
            <a:r>
              <a:rPr lang="en-US" altLang="cs-CZ" sz="1800" dirty="0">
                <a:cs typeface="Arial" charset="0"/>
              </a:rPr>
              <a:t> v </a:t>
            </a:r>
            <a:r>
              <a:rPr lang="en-US" altLang="cs-CZ" sz="1800" dirty="0" err="1">
                <a:cs typeface="Arial" charset="0"/>
              </a:rPr>
              <a:t>rozhodnutí</a:t>
            </a: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1800" dirty="0" err="1">
                <a:cs typeface="Arial" charset="0"/>
              </a:rPr>
              <a:t>zůstat</a:t>
            </a: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1800" dirty="0" err="1">
                <a:cs typeface="Arial" charset="0"/>
              </a:rPr>
              <a:t>členem</a:t>
            </a: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1800" dirty="0" err="1">
                <a:cs typeface="Arial" charset="0"/>
              </a:rPr>
              <a:t>st.</a:t>
            </a: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1800" dirty="0" err="1">
                <a:cs typeface="Arial" charset="0"/>
              </a:rPr>
              <a:t>orgánu</a:t>
            </a: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1800" dirty="0" err="1">
                <a:solidFill>
                  <a:srgbClr val="FF0000"/>
                </a:solidFill>
                <a:cs typeface="Arial" charset="0"/>
              </a:rPr>
              <a:t>jiné</a:t>
            </a:r>
            <a:r>
              <a:rPr lang="en-US" altLang="cs-CZ" sz="180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cs-CZ" sz="1800" dirty="0" err="1">
                <a:cs typeface="Arial" charset="0"/>
              </a:rPr>
              <a:t>obch</a:t>
            </a:r>
            <a:r>
              <a:rPr lang="en-US" altLang="cs-CZ" sz="1800" dirty="0">
                <a:cs typeface="Arial" charset="0"/>
              </a:rPr>
              <a:t>. </a:t>
            </a:r>
            <a:r>
              <a:rPr lang="en-US" altLang="cs-CZ" sz="1800" dirty="0" err="1">
                <a:cs typeface="Arial" charset="0"/>
              </a:rPr>
              <a:t>korporace</a:t>
            </a:r>
            <a:r>
              <a:rPr lang="en-US" altLang="cs-CZ" sz="1800" dirty="0">
                <a:cs typeface="Arial" charset="0"/>
              </a:rPr>
              <a:t>, </a:t>
            </a:r>
            <a:r>
              <a:rPr lang="en-US" altLang="cs-CZ" sz="1800" dirty="0" err="1">
                <a:cs typeface="Arial" charset="0"/>
              </a:rPr>
              <a:t>pokud</a:t>
            </a: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1800" dirty="0" err="1">
                <a:cs typeface="Arial" charset="0"/>
              </a:rPr>
              <a:t>dosavadní</a:t>
            </a: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1800" dirty="0" err="1">
                <a:cs typeface="Arial" charset="0"/>
              </a:rPr>
              <a:t>výkon</a:t>
            </a: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1800" dirty="0" err="1">
                <a:cs typeface="Arial" charset="0"/>
              </a:rPr>
              <a:t>funkce</a:t>
            </a: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1800" dirty="0" err="1">
                <a:cs typeface="Arial" charset="0"/>
              </a:rPr>
              <a:t>neodůvodňuje</a:t>
            </a: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1800" dirty="0" err="1">
                <a:cs typeface="Arial" charset="0"/>
              </a:rPr>
              <a:t>vyloučení</a:t>
            </a:r>
            <a:r>
              <a:rPr lang="en-US" altLang="cs-CZ" sz="1800" dirty="0">
                <a:cs typeface="Arial" charset="0"/>
              </a:rPr>
              <a:t> a </a:t>
            </a:r>
            <a:r>
              <a:rPr lang="en-US" altLang="cs-CZ" sz="1800" dirty="0" err="1">
                <a:cs typeface="Arial" charset="0"/>
              </a:rPr>
              <a:t>pokud</a:t>
            </a:r>
            <a:r>
              <a:rPr lang="en-US" altLang="cs-CZ" sz="1800" dirty="0">
                <a:cs typeface="Arial" charset="0"/>
              </a:rPr>
              <a:t> by </a:t>
            </a:r>
            <a:r>
              <a:rPr lang="en-US" altLang="cs-CZ" sz="1800" dirty="0" err="1">
                <a:cs typeface="Arial" charset="0"/>
              </a:rPr>
              <a:t>vyloučení</a:t>
            </a: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1800" dirty="0" err="1">
                <a:cs typeface="Arial" charset="0"/>
              </a:rPr>
              <a:t>mohlo</a:t>
            </a: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1800" dirty="0" err="1">
                <a:cs typeface="Arial" charset="0"/>
              </a:rPr>
              <a:t>vést</a:t>
            </a:r>
            <a:r>
              <a:rPr lang="en-US" altLang="cs-CZ" sz="1800" dirty="0">
                <a:cs typeface="Arial" charset="0"/>
              </a:rPr>
              <a:t> k </a:t>
            </a:r>
            <a:r>
              <a:rPr lang="en-US" altLang="cs-CZ" sz="1800" dirty="0" err="1">
                <a:cs typeface="Arial" charset="0"/>
              </a:rPr>
              <a:t>poškození</a:t>
            </a: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1800" dirty="0" err="1">
                <a:cs typeface="Arial" charset="0"/>
              </a:rPr>
              <a:t>oprávněných</a:t>
            </a: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1800" dirty="0" err="1">
                <a:cs typeface="Arial" charset="0"/>
              </a:rPr>
              <a:t>zájmů</a:t>
            </a: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1800" dirty="0" err="1">
                <a:cs typeface="Arial" charset="0"/>
              </a:rPr>
              <a:t>této</a:t>
            </a: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1800" dirty="0" err="1">
                <a:cs typeface="Arial" charset="0"/>
              </a:rPr>
              <a:t>korporace</a:t>
            </a: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1800" dirty="0" err="1">
                <a:cs typeface="Arial" charset="0"/>
              </a:rPr>
              <a:t>nebo</a:t>
            </a: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1800" dirty="0" err="1">
                <a:cs typeface="Arial" charset="0"/>
              </a:rPr>
              <a:t>jejích</a:t>
            </a:r>
            <a:r>
              <a:rPr lang="en-US" altLang="cs-CZ" sz="1800" dirty="0">
                <a:cs typeface="Arial" charset="0"/>
              </a:rPr>
              <a:t> </a:t>
            </a:r>
            <a:r>
              <a:rPr lang="en-US" altLang="cs-CZ" sz="1800" dirty="0" err="1">
                <a:cs typeface="Arial" charset="0"/>
              </a:rPr>
              <a:t>věřitelů</a:t>
            </a:r>
            <a:endParaRPr lang="en-US" altLang="cs-CZ" sz="1800" dirty="0">
              <a:cs typeface="Arial" charset="0"/>
            </a:endParaRPr>
          </a:p>
        </p:txBody>
      </p:sp>
      <p:sp>
        <p:nvSpPr>
          <p:cNvPr id="13" name="Rectangle 23"/>
          <p:cNvSpPr>
            <a:spLocks/>
          </p:cNvSpPr>
          <p:nvPr/>
        </p:nvSpPr>
        <p:spPr bwMode="auto">
          <a:xfrm>
            <a:off x="413876" y="2708920"/>
            <a:ext cx="2981144" cy="457200"/>
          </a:xfrm>
          <a:prstGeom prst="rect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40639" bIns="0" anchor="ctr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altLang="cs-CZ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Výjimky z vyloučení</a:t>
            </a:r>
            <a:endParaRPr lang="en-US" alt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51520" y="1700808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Opětovně soud vyloučí osobu, která porušila zákaz uložený jí v rozhodnutí o diskvalifikaci, opětovné vyloučení může být až na 10 let, lhůta začíná běžet právní mocí rozhodnutí o opětovném vyloučení.</a:t>
            </a:r>
            <a:endParaRPr lang="cs-CZ" dirty="0"/>
          </a:p>
        </p:txBody>
      </p:sp>
      <p:cxnSp>
        <p:nvCxnSpPr>
          <p:cNvPr id="16" name="Přímá spojnice se šipkou 15"/>
          <p:cNvCxnSpPr>
            <a:stCxn id="8" idx="3"/>
          </p:cNvCxnSpPr>
          <p:nvPr/>
        </p:nvCxnSpPr>
        <p:spPr>
          <a:xfrm>
            <a:off x="3223320" y="4051548"/>
            <a:ext cx="412576" cy="385564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9" idx="3"/>
          </p:cNvCxnSpPr>
          <p:nvPr/>
        </p:nvCxnSpPr>
        <p:spPr>
          <a:xfrm flipV="1">
            <a:off x="3205357" y="4653136"/>
            <a:ext cx="430539" cy="595829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4392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1442</Words>
  <Application>Microsoft Office PowerPoint</Application>
  <PresentationFormat>Předvádění na obrazovce (4:3)</PresentationFormat>
  <Paragraphs>151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Corporate governance – správa společností</vt:lpstr>
      <vt:lpstr>Problém zastoupení – Agency Relationship</vt:lpstr>
      <vt:lpstr>Vnitřní organizace společností z pohledu jejich forem</vt:lpstr>
      <vt:lpstr>Vnitřní uspořádání kapitálových společností</vt:lpstr>
      <vt:lpstr>Požadavky na člena orgánu</vt:lpstr>
      <vt:lpstr>Požadavky na člena orgánu (pokr.) informační povinnost - § 46 ZOK</vt:lpstr>
      <vt:lpstr>Diskvalifikace - § 63 ZOK</vt:lpstr>
      <vt:lpstr>Diskvalifikace </vt:lpstr>
      <vt:lpstr>Opětovné vyloučení a výjimky z vyloučení (§ 67) </vt:lpstr>
      <vt:lpstr>Důsledky diskvalifikace - § 66 ZOK</vt:lpstr>
      <vt:lpstr>Pravidla jednání člena orgánu</vt:lpstr>
      <vt:lpstr>Důsledky porušení péče řádného hospodáře (§ 53 ZOK)</vt:lpstr>
      <vt:lpstr>Střet zájmů</vt:lpstr>
      <vt:lpstr>Smlouva o výkonu funkce (§ 59)</vt:lpstr>
      <vt:lpstr>Odměňování členů orgánů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governance – správa společností</dc:title>
  <dc:creator>Jarmila Pokorná</dc:creator>
  <cp:lastModifiedBy>Jarmila Pokorná</cp:lastModifiedBy>
  <cp:revision>8</cp:revision>
  <dcterms:created xsi:type="dcterms:W3CDTF">2013-10-23T10:03:20Z</dcterms:created>
  <dcterms:modified xsi:type="dcterms:W3CDTF">2013-10-23T11:31:30Z</dcterms:modified>
</cp:coreProperties>
</file>