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9" r:id="rId2"/>
    <p:sldId id="289" r:id="rId3"/>
    <p:sldId id="288" r:id="rId4"/>
    <p:sldId id="296" r:id="rId5"/>
    <p:sldId id="301" r:id="rId6"/>
    <p:sldId id="306" r:id="rId7"/>
    <p:sldId id="307" r:id="rId8"/>
    <p:sldId id="298" r:id="rId9"/>
    <p:sldId id="318" r:id="rId10"/>
    <p:sldId id="308" r:id="rId11"/>
    <p:sldId id="317" r:id="rId12"/>
    <p:sldId id="344" r:id="rId13"/>
    <p:sldId id="390" r:id="rId14"/>
    <p:sldId id="345" r:id="rId15"/>
    <p:sldId id="388" r:id="rId16"/>
    <p:sldId id="309" r:id="rId17"/>
    <p:sldId id="407" r:id="rId18"/>
    <p:sldId id="314" r:id="rId19"/>
    <p:sldId id="313" r:id="rId20"/>
    <p:sldId id="316" r:id="rId21"/>
    <p:sldId id="315" r:id="rId22"/>
    <p:sldId id="418" r:id="rId23"/>
    <p:sldId id="397" r:id="rId24"/>
    <p:sldId id="329" r:id="rId25"/>
    <p:sldId id="339" r:id="rId26"/>
    <p:sldId id="420" r:id="rId27"/>
    <p:sldId id="421" r:id="rId28"/>
    <p:sldId id="300" r:id="rId29"/>
    <p:sldId id="327" r:id="rId30"/>
    <p:sldId id="323" r:id="rId31"/>
    <p:sldId id="322" r:id="rId32"/>
    <p:sldId id="325" r:id="rId33"/>
    <p:sldId id="332" r:id="rId34"/>
    <p:sldId id="334" r:id="rId35"/>
    <p:sldId id="337" r:id="rId36"/>
    <p:sldId id="326" r:id="rId37"/>
    <p:sldId id="330" r:id="rId38"/>
    <p:sldId id="399" r:id="rId39"/>
    <p:sldId id="328" r:id="rId40"/>
    <p:sldId id="293" r:id="rId41"/>
    <p:sldId id="294" r:id="rId42"/>
    <p:sldId id="283" r:id="rId43"/>
    <p:sldId id="278" r:id="rId44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79CC93D-E52E-4D84-901B-11D7331DD495}">
          <p14:sldIdLst>
            <p14:sldId id="259"/>
          </p14:sldIdLst>
        </p14:section>
        <p14:section name="Přehled a cíle" id="{ABA716BF-3A5C-4ADB-94C9-CFEF84EBA240}">
          <p14:sldIdLst>
            <p14:sldId id="289"/>
            <p14:sldId id="288"/>
            <p14:sldId id="296"/>
            <p14:sldId id="301"/>
            <p14:sldId id="306"/>
            <p14:sldId id="307"/>
            <p14:sldId id="298"/>
            <p14:sldId id="318"/>
            <p14:sldId id="308"/>
            <p14:sldId id="317"/>
            <p14:sldId id="344"/>
            <p14:sldId id="390"/>
            <p14:sldId id="345"/>
            <p14:sldId id="388"/>
            <p14:sldId id="309"/>
            <p14:sldId id="407"/>
            <p14:sldId id="314"/>
            <p14:sldId id="313"/>
            <p14:sldId id="316"/>
            <p14:sldId id="315"/>
            <p14:sldId id="418"/>
            <p14:sldId id="397"/>
            <p14:sldId id="329"/>
            <p14:sldId id="339"/>
            <p14:sldId id="420"/>
            <p14:sldId id="421"/>
            <p14:sldId id="300"/>
            <p14:sldId id="327"/>
            <p14:sldId id="323"/>
            <p14:sldId id="322"/>
            <p14:sldId id="325"/>
            <p14:sldId id="332"/>
            <p14:sldId id="334"/>
            <p14:sldId id="337"/>
            <p14:sldId id="326"/>
            <p14:sldId id="330"/>
            <p14:sldId id="399"/>
            <p14:sldId id="328"/>
            <p14:sldId id="293"/>
            <p14:sldId id="294"/>
            <p14:sldId id="283"/>
          </p14:sldIdLst>
        </p14:section>
        <p14:section name="Téma 1" id="{6D9936A3-3945-4757-BC8B-B5C252D8E036}">
          <p14:sldIdLst/>
        </p14:section>
        <p14:section name="Ukázkové snímky pro vizuální prvky" id="{BAB3A466-96C9-4230-9978-795378D75699}">
          <p14:sldIdLst/>
        </p14:section>
        <p14:section name="Případová studie" id="{8C0305C9-B152-4FBA-A789-FE1976D53990}">
          <p14:sldIdLst/>
        </p14:section>
        <p14:section name="Závěr a souhrn" id="{790CEF5B-569A-4C2F-BED5-750B08C0E5AD}">
          <p14:sldIdLst/>
        </p14:section>
        <p14:section name="Dodatek" id="{3F78B471-41DA-46F2-A8E4-97E471896AB3}">
          <p14:sldIdLst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83977" autoAdjust="0"/>
  </p:normalViewPr>
  <p:slideViewPr>
    <p:cSldViewPr>
      <p:cViewPr varScale="1">
        <p:scale>
          <a:sx n="59" d="100"/>
          <a:sy n="59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4"/>
          </a:xfrm>
          <a:prstGeom prst="rect">
            <a:avLst/>
          </a:prstGeom>
        </p:spPr>
        <p:txBody>
          <a:bodyPr vert="horz" lIns="92144" tIns="46072" rIns="92144" bIns="46072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7284"/>
          </a:xfrm>
          <a:prstGeom prst="rect">
            <a:avLst/>
          </a:prstGeom>
        </p:spPr>
        <p:txBody>
          <a:bodyPr vert="horz" lIns="92144" tIns="46072" rIns="92144" bIns="46072" rtlCol="0"/>
          <a:lstStyle>
            <a:lvl1pPr algn="r" latinLnBrk="0">
              <a:defRPr lang="cs-CZ" sz="1200"/>
            </a:lvl1pPr>
          </a:lstStyle>
          <a:p>
            <a:fld id="{D83FDC75-7F73-4A4A-A77C-09AADF00E0EA}" type="datetimeFigureOut">
              <a:rPr lang="cs-CZ" smtClean="0"/>
              <a:pPr/>
              <a:t>9.6.2016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6678"/>
            <a:ext cx="2971800" cy="497284"/>
          </a:xfrm>
          <a:prstGeom prst="rect">
            <a:avLst/>
          </a:prstGeom>
        </p:spPr>
        <p:txBody>
          <a:bodyPr vert="horz" lIns="92144" tIns="46072" rIns="92144" bIns="46072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46678"/>
            <a:ext cx="2971800" cy="497284"/>
          </a:xfrm>
          <a:prstGeom prst="rect">
            <a:avLst/>
          </a:prstGeom>
        </p:spPr>
        <p:txBody>
          <a:bodyPr vert="horz" lIns="92144" tIns="46072" rIns="92144" bIns="46072" rtlCol="0" anchor="b"/>
          <a:lstStyle>
            <a:lvl1pPr algn="r" latinLnBrk="0">
              <a:defRPr lang="cs-CZ" sz="1200"/>
            </a:lvl1pPr>
          </a:lstStyle>
          <a:p>
            <a:fld id="{459226BF-1F13-42D3-80DC-373E7ADD1EB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253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284"/>
          </a:xfrm>
          <a:prstGeom prst="rect">
            <a:avLst/>
          </a:prstGeom>
        </p:spPr>
        <p:txBody>
          <a:bodyPr vert="horz" lIns="92144" tIns="46072" rIns="92144" bIns="46072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4"/>
          </a:xfrm>
          <a:prstGeom prst="rect">
            <a:avLst/>
          </a:prstGeom>
        </p:spPr>
        <p:txBody>
          <a:bodyPr vert="horz" lIns="92144" tIns="46072" rIns="92144" bIns="46072" rtlCol="0"/>
          <a:lstStyle>
            <a:lvl1pPr algn="r" latinLnBrk="0">
              <a:defRPr lang="cs-CZ" sz="1200"/>
            </a:lvl1pPr>
          </a:lstStyle>
          <a:p>
            <a:fld id="{48AEF76B-3757-4A0B-AF93-28494465C1DD}" type="datetimeFigureOut">
              <a:pPr/>
              <a:t>9.6.2016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44" tIns="46072" rIns="92144" bIns="46072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2144" tIns="46072" rIns="92144" bIns="46072" rtlCol="0"/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6678"/>
            <a:ext cx="2971800" cy="497284"/>
          </a:xfrm>
          <a:prstGeom prst="rect">
            <a:avLst/>
          </a:prstGeom>
        </p:spPr>
        <p:txBody>
          <a:bodyPr vert="horz" lIns="92144" tIns="46072" rIns="92144" bIns="46072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46678"/>
            <a:ext cx="2971800" cy="497284"/>
          </a:xfrm>
          <a:prstGeom prst="rect">
            <a:avLst/>
          </a:prstGeom>
        </p:spPr>
        <p:txBody>
          <a:bodyPr vert="horz" lIns="92144" tIns="46072" rIns="92144" bIns="46072" rtlCol="0" anchor="b"/>
          <a:lstStyle>
            <a:lvl1pPr algn="r" latinLnBrk="0">
              <a:defRPr lang="cs-CZ" sz="1200"/>
            </a:lvl1pPr>
          </a:lstStyle>
          <a:p>
            <a:fld id="{75693FD4-8F83-4EF7-AC3F-0DC0388986B0}" type="slidenum"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39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1441">
              <a:defRPr lang="cs-CZ"/>
            </a:pPr>
            <a:r>
              <a:rPr lang="cs-CZ" dirty="0" smtClean="0"/>
              <a:t>Tuto šablonu lze použít jako počáteční soubor pro prezentaci výukových materiálů při práci ve skupině.</a:t>
            </a:r>
          </a:p>
          <a:p>
            <a:endParaRPr lang="cs-CZ" dirty="0" smtClean="0"/>
          </a:p>
          <a:p>
            <a:pPr lvl="0"/>
            <a:r>
              <a:rPr lang="cs-CZ" b="1" dirty="0"/>
              <a:t>Oddíly</a:t>
            </a:r>
            <a:endParaRPr lang="cs-CZ" dirty="0"/>
          </a:p>
          <a:p>
            <a:pPr lvl="0"/>
            <a:r>
              <a:rPr lang="cs-CZ" dirty="0"/>
              <a:t>Po kliknutí na snímek pravým tlačítkem myši lze přidat oddíly. Oddíly mohou pomoci uspořádat snímky nebo usnadnit spolupráci mezi více autory.</a:t>
            </a:r>
          </a:p>
          <a:p>
            <a:pPr lvl="0"/>
            <a:endParaRPr lang="cs-CZ" b="1" dirty="0"/>
          </a:p>
          <a:p>
            <a:pPr lvl="0"/>
            <a:r>
              <a:rPr lang="cs-CZ" b="1" dirty="0"/>
              <a:t>Poznámky</a:t>
            </a:r>
          </a:p>
          <a:p>
            <a:pPr lvl="0"/>
            <a:r>
              <a:rPr lang="cs-CZ" dirty="0"/>
              <a:t>Oddíl Poznámky použijte k zadání poznámek k doručení nebo dalších podrobností pro posluchače. Tyto poznámky lze zobrazit během prezentace. </a:t>
            </a:r>
          </a:p>
          <a:p>
            <a:pPr lvl="0">
              <a:buFontTx/>
              <a:buNone/>
            </a:pPr>
            <a:r>
              <a:rPr lang="cs-CZ" dirty="0"/>
              <a:t>Vezměte v úvahu velikost písma (důležité pro usnadnění, viditelnost, pořízení videozáznamu a online provoz).</a:t>
            </a:r>
          </a:p>
          <a:p>
            <a:pPr lvl="0"/>
            <a:endParaRPr lang="cs-CZ" dirty="0"/>
          </a:p>
          <a:p>
            <a:pPr lvl="0">
              <a:buFontTx/>
              <a:buNone/>
            </a:pPr>
            <a:r>
              <a:rPr lang="cs-CZ" b="1" dirty="0"/>
              <a:t>Sladěné barvy </a:t>
            </a:r>
          </a:p>
          <a:p>
            <a:pPr lvl="0">
              <a:buFontTx/>
              <a:buNone/>
            </a:pPr>
            <a:r>
              <a:rPr lang="cs-CZ" dirty="0"/>
              <a:t>Věnujte zvláštní pozornost obrázkům, grafům a textovým polím. </a:t>
            </a:r>
          </a:p>
          <a:p>
            <a:pPr lvl="0"/>
            <a:r>
              <a:rPr lang="cs-CZ" dirty="0"/>
              <a:t>Zvažte, zda účastníci budou tisknout černobíle nebo ve </a:t>
            </a:r>
            <a:r>
              <a:rPr lang="cs-CZ" dirty="0" err="1"/>
              <a:t>stupních šedé</a:t>
            </a:r>
            <a:r>
              <a:rPr lang="cs-CZ" dirty="0"/>
              <a:t>. Provedením zkušebního tisku ověřte, zda barvy fungují správně při vytištění černobíle i ve </a:t>
            </a:r>
            <a:r>
              <a:rPr lang="cs-CZ" dirty="0" err="1"/>
              <a:t>stupních šedé</a:t>
            </a:r>
            <a:r>
              <a:rPr lang="cs-CZ" dirty="0"/>
              <a:t>.</a:t>
            </a:r>
          </a:p>
          <a:p>
            <a:pPr lvl="0">
              <a:buFontTx/>
              <a:buNone/>
            </a:pPr>
            <a:endParaRPr lang="cs-CZ" dirty="0"/>
          </a:p>
          <a:p>
            <a:pPr lvl="0">
              <a:buFontTx/>
              <a:buNone/>
            </a:pPr>
            <a:r>
              <a:rPr lang="cs-CZ" b="1" dirty="0"/>
              <a:t>Obrázky, tabulky a grafy</a:t>
            </a:r>
          </a:p>
          <a:p>
            <a:pPr lvl="0"/>
            <a:r>
              <a:rPr lang="cs-CZ" dirty="0"/>
              <a:t>Vsaďte na jednoduchost: pokud je to možné, použijte konzistentní a nerušivé styly a barvy.</a:t>
            </a:r>
          </a:p>
          <a:p>
            <a:pPr lvl="0"/>
            <a:r>
              <a:rPr lang="cs-CZ" dirty="0"/>
              <a:t>Označte popisky všechny grafy a tabulky.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Shrňte obsah prezentace zopakováním důležitých bodů z lekcí.</a:t>
            </a:r>
          </a:p>
          <a:p>
            <a:r>
              <a:rPr lang="cs-CZ" dirty="0" smtClean="0"/>
              <a:t>Co si mají posluchači zapamatovat po skončení vaší prezentace?</a:t>
            </a:r>
          </a:p>
          <a:p>
            <a:endParaRPr lang="cs-CZ" dirty="0" smtClean="0"/>
          </a:p>
          <a:p>
            <a:r>
              <a:rPr lang="cs-CZ" dirty="0" smtClean="0"/>
              <a:t>Uložte prezentaci jako video, což usnadní její distribuci. (Chcete-li vytvořit video, klikněte na kartu Soubor a na položku Sdílet. V poli Typy souborů klikněte na položku Vytvořit video.)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41</a:t>
            </a:fld>
            <a:endParaRPr 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cs-CZ" smtClean="0"/>
              <a:pPr/>
              <a:t>42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cs-CZ" dirty="0" smtClean="0"/>
              <a:t>Microsoft </a:t>
            </a:r>
            <a:r>
              <a:rPr lang="cs-CZ" b="1" dirty="0" smtClean="0"/>
              <a:t>Konstrukční dokonalost</a:t>
            </a:r>
            <a:endParaRPr lang="cs-CZ" dirty="0" smtClean="0"/>
          </a:p>
        </p:txBody>
      </p:sp>
      <p:sp>
        <p:nvSpPr>
          <p:cNvPr id="43011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cs-CZ" dirty="0" smtClean="0"/>
              <a:t>Důvěrné informace společnosti Microsoft</a:t>
            </a:r>
          </a:p>
        </p:txBody>
      </p:sp>
      <p:sp>
        <p:nvSpPr>
          <p:cNvPr id="43012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F76F4-FC11-42FE-9D94-04E3E6D16C06}" type="slidenum">
              <a:rPr lang="cs-CZ" smtClean="0"/>
              <a:pPr/>
              <a:t>43</a:t>
            </a:fld>
            <a:endParaRPr lang="cs-CZ" dirty="0" smtClean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490538"/>
            <a:ext cx="4975225" cy="3730625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492204"/>
            <a:ext cx="6261652" cy="5006813"/>
          </a:xfrm>
          <a:noFill/>
          <a:ln/>
        </p:spPr>
        <p:txBody>
          <a:bodyPr/>
          <a:lstStyle/>
          <a:p>
            <a:r>
              <a:rPr lang="cs-CZ" dirty="0" smtClean="0"/>
              <a:t>Je vaše prezentace co nejvýstižnější? Zvažte přesunutí nadbytečného obsahu do dodatku.</a:t>
            </a:r>
          </a:p>
          <a:p>
            <a:r>
              <a:rPr lang="cs-CZ" dirty="0" smtClean="0"/>
              <a:t>K uložení obsahu, který případně budete chtít zmínit v části vyhrazené pro dotazy nebo který si mohou účastníci podrobněji prozkoumat později, použijte snímky s dodatkem.</a:t>
            </a:r>
          </a:p>
          <a:p>
            <a:pPr>
              <a:buFontTx/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Shrňte obsah prezentace zopakováním důležitých bodů z lekcí.</a:t>
            </a:r>
          </a:p>
          <a:p>
            <a:r>
              <a:rPr lang="cs-CZ" dirty="0" smtClean="0"/>
              <a:t>Co si mají posluchači zapamatovat po skončení vaší prezentace?</a:t>
            </a:r>
          </a:p>
          <a:p>
            <a:endParaRPr lang="cs-CZ" dirty="0" smtClean="0"/>
          </a:p>
          <a:p>
            <a:r>
              <a:rPr lang="cs-CZ" dirty="0" smtClean="0"/>
              <a:t>Uložte prezentaci jako video, což usnadní její distribuci. (Chcete-li vytvořit video, klikněte na kartu Soubor a na položku Sdílet. V poli Typy souborů klikněte na položku Vytvořit video.)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Shrňte obsah prezentace zopakováním důležitých bodů z lekcí.</a:t>
            </a:r>
          </a:p>
          <a:p>
            <a:r>
              <a:rPr lang="cs-CZ" dirty="0" smtClean="0"/>
              <a:t>Co si mají posluchači zapamatovat po skončení vaší prezentace?</a:t>
            </a:r>
          </a:p>
          <a:p>
            <a:endParaRPr lang="cs-CZ" dirty="0" smtClean="0"/>
          </a:p>
          <a:p>
            <a:r>
              <a:rPr lang="cs-CZ" dirty="0" smtClean="0"/>
              <a:t>Uložte prezentaci jako video, což usnadní její distribuci. (Chcete-li vytvořit video, klikněte na kartu Soubor a na položku Sdílet. V poli Typy souborů klikněte na položku Vytvořit video.)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Shrňte obsah prezentace zopakováním důležitých bodů z lekcí.</a:t>
            </a:r>
          </a:p>
          <a:p>
            <a:r>
              <a:rPr lang="cs-CZ" dirty="0" smtClean="0"/>
              <a:t>Co si mají posluchači zapamatovat po skončení vaší prezentace?</a:t>
            </a:r>
          </a:p>
          <a:p>
            <a:endParaRPr lang="cs-CZ" dirty="0" smtClean="0"/>
          </a:p>
          <a:p>
            <a:r>
              <a:rPr lang="cs-CZ" dirty="0" smtClean="0"/>
              <a:t>Uložte prezentaci jako video, což usnadní její distribuci. (Chcete-li vytvořit video, klikněte na kartu Soubor a na položku Sdílet. V poli Typy souborů klikněte na položku Vytvořit video.)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Shrňte obsah prezentace zopakováním důležitých bodů z lekcí.</a:t>
            </a:r>
          </a:p>
          <a:p>
            <a:r>
              <a:rPr lang="cs-CZ" dirty="0" smtClean="0"/>
              <a:t>Co si mají posluchači zapamatovat po skončení vaší prezentace?</a:t>
            </a:r>
          </a:p>
          <a:p>
            <a:endParaRPr lang="cs-CZ" dirty="0" smtClean="0"/>
          </a:p>
          <a:p>
            <a:r>
              <a:rPr lang="cs-CZ" dirty="0" smtClean="0"/>
              <a:t>Uložte prezentaci jako video, což usnadní její distribuci. (Chcete-li vytvořit video, klikněte na kartu Soubor a na položku Sdílet. V poli Typy souborů klikněte na položku Vytvořit video.)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Shrňte obsah prezentace zopakováním důležitých bodů z lekcí.</a:t>
            </a:r>
          </a:p>
          <a:p>
            <a:r>
              <a:rPr lang="cs-CZ" dirty="0" smtClean="0"/>
              <a:t>Co si mají posluchači zapamatovat po skončení vaší prezentace?</a:t>
            </a:r>
          </a:p>
          <a:p>
            <a:endParaRPr lang="cs-CZ" dirty="0" smtClean="0"/>
          </a:p>
          <a:p>
            <a:r>
              <a:rPr lang="cs-CZ" dirty="0" smtClean="0"/>
              <a:t>Uložte prezentaci jako video, což usnadní její distribuci. (Chcete-li vytvořit video, klikněte na kartu Soubor a na položku Sdílet. V poli Typy souborů klikněte na položku Vytvořit video.)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28</a:t>
            </a:fld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Shrňte obsah prezentace zopakováním důležitých bodů z lekcí.</a:t>
            </a:r>
          </a:p>
          <a:p>
            <a:r>
              <a:rPr lang="cs-CZ" dirty="0" smtClean="0"/>
              <a:t>Co si mají posluchači zapamatovat po skončení vaší prezentace?</a:t>
            </a:r>
          </a:p>
          <a:p>
            <a:endParaRPr lang="cs-CZ" dirty="0" smtClean="0"/>
          </a:p>
          <a:p>
            <a:r>
              <a:rPr lang="cs-CZ" dirty="0" smtClean="0"/>
              <a:t>Uložte prezentaci jako video, což usnadní její distribuci. (Chcete-li vytvořit video, klikněte na kartu Soubor a na položku Sdílet. V poli Typy souborů klikněte na položku Vytvořit video.)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40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cs-CZ" smtClean="0"/>
              <a:t>Kliknutím lze upravit styl předlohy.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2000" baseline="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9.6.2016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9.6.2016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9.6.2016</a:t>
            </a:fld>
            <a:endParaRPr kumimoji="0"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 sz="3500"/>
              <a:t>Po kliknutí lze upravit styl předlohy nadpisů.</a:t>
            </a:r>
            <a:endParaRPr kumimoji="0"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9.6.2016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180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cs-CZ"/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3200">
                <a:latin typeface="+mn-lt"/>
              </a:defRPr>
            </a:lvl1pPr>
            <a:lvl2pPr eaLnBrk="1" latinLnBrk="0" hangingPunct="1">
              <a:defRPr kumimoji="0" lang="cs-CZ" sz="2800">
                <a:latin typeface="+mn-lt"/>
              </a:defRPr>
            </a:lvl2pPr>
            <a:lvl3pPr eaLnBrk="1" latinLnBrk="0" hangingPunct="1">
              <a:defRPr kumimoji="0" lang="cs-CZ" sz="2400">
                <a:latin typeface="+mn-lt"/>
              </a:defRPr>
            </a:lvl3pPr>
            <a:lvl4pPr eaLnBrk="1" latinLnBrk="0" hangingPunct="1">
              <a:defRPr kumimoji="0" lang="cs-CZ" sz="2400">
                <a:latin typeface="+mn-lt"/>
              </a:defRPr>
            </a:lvl4pPr>
            <a:lvl5pPr eaLnBrk="1" latinLnBrk="0" hangingPunct="1">
              <a:defRPr kumimoji="0" lang="cs-CZ" sz="2400">
                <a:latin typeface="+mn-lt"/>
              </a:defRPr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9.6.2016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9.6.2016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cs-CZ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9.6.2016</a:t>
            </a:fld>
            <a:endParaRPr kumimoji="0"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cs-CZ" sz="3200"/>
            </a:lvl1pPr>
            <a:lvl2pPr eaLnBrk="1" latinLnBrk="0" hangingPunct="1">
              <a:defRPr kumimoji="0" lang="cs-CZ" sz="2800"/>
            </a:lvl2pPr>
            <a:lvl3pPr eaLnBrk="1" latinLnBrk="0" hangingPunct="1">
              <a:defRPr kumimoji="0" lang="cs-CZ" sz="2400"/>
            </a:lvl3pPr>
            <a:lvl4pPr eaLnBrk="1" latinLnBrk="0" hangingPunct="1">
              <a:defRPr kumimoji="0" lang="cs-CZ" sz="2000"/>
            </a:lvl4pPr>
            <a:lvl5pPr eaLnBrk="1" latinLnBrk="0" hangingPunct="1">
              <a:defRPr kumimoji="0" lang="cs-CZ" sz="2000"/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9.6.2016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9.6.2016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9.6.2016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9.6.2016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 smtClean="0"/>
              <a:t>Kliknutím lze upravit styl.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9.6.2016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notesSlide" Target="../notesSlides/notesSlide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547664" y="1268760"/>
            <a:ext cx="7223360" cy="2448272"/>
          </a:xfrm>
        </p:spPr>
        <p:txBody>
          <a:bodyPr>
            <a:noAutofit/>
          </a:bodyPr>
          <a:lstStyle/>
          <a:p>
            <a:r>
              <a:rPr lang="cs-CZ" sz="8000" dirty="0" smtClean="0">
                <a:solidFill>
                  <a:srgbClr val="002060"/>
                </a:solidFill>
              </a:rPr>
              <a:t>Advokátní tarif</a:t>
            </a:r>
            <a:br>
              <a:rPr lang="cs-CZ" sz="8000" dirty="0" smtClean="0">
                <a:solidFill>
                  <a:srgbClr val="002060"/>
                </a:solidFill>
              </a:rPr>
            </a:br>
            <a:r>
              <a:rPr lang="cs-CZ" sz="3200" dirty="0" smtClean="0">
                <a:solidFill>
                  <a:srgbClr val="002060"/>
                </a:solidFill>
              </a:rPr>
              <a:t>Seminář pro advokátní koncipienty</a:t>
            </a:r>
            <a:endParaRPr lang="cs-CZ" sz="80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059832" y="3717032"/>
            <a:ext cx="5675096" cy="2448272"/>
          </a:xfrm>
        </p:spPr>
        <p:txBody>
          <a:bodyPr>
            <a:normAutofit fontScale="92500"/>
          </a:bodyPr>
          <a:lstStyle/>
          <a:p>
            <a:endParaRPr lang="cs-CZ" sz="2400" b="1" dirty="0" smtClean="0">
              <a:solidFill>
                <a:srgbClr val="002060"/>
              </a:solidFill>
              <a:latin typeface="+mn-lt"/>
            </a:endParaRPr>
          </a:p>
          <a:p>
            <a:r>
              <a:rPr lang="cs-CZ" sz="3200" b="1" dirty="0" smtClean="0">
                <a:solidFill>
                  <a:srgbClr val="002060"/>
                </a:solidFill>
                <a:latin typeface="+mn-lt"/>
              </a:rPr>
              <a:t>JUDr. Daniela Kovářová, advokátka </a:t>
            </a:r>
          </a:p>
          <a:p>
            <a:r>
              <a:rPr lang="cs-CZ" sz="2400" b="1" dirty="0" smtClean="0">
                <a:solidFill>
                  <a:srgbClr val="002060"/>
                </a:solidFill>
                <a:latin typeface="+mn-lt"/>
              </a:rPr>
              <a:t>a členka Sekce pro advokátní tarif ČAK</a:t>
            </a:r>
          </a:p>
          <a:p>
            <a:r>
              <a:rPr lang="cs-CZ" sz="2400" b="1" dirty="0" smtClean="0">
                <a:solidFill>
                  <a:srgbClr val="002060"/>
                </a:solidFill>
                <a:latin typeface="+mn-lt"/>
              </a:rPr>
              <a:t>www.akkovarova.cz</a:t>
            </a:r>
            <a:endParaRPr lang="cs-CZ" sz="2400" b="1" dirty="0">
              <a:solidFill>
                <a:srgbClr val="002060"/>
              </a:solidFill>
              <a:latin typeface="+mn-lt"/>
            </a:endParaRPr>
          </a:p>
          <a:p>
            <a:r>
              <a:rPr lang="cs-CZ" sz="2400" b="1" dirty="0" smtClean="0">
                <a:solidFill>
                  <a:srgbClr val="002060"/>
                </a:solidFill>
                <a:latin typeface="+mn-lt"/>
              </a:rPr>
              <a:t>kovarova@akkovarova.cz</a:t>
            </a:r>
            <a:endParaRPr lang="cs-CZ" sz="2400" b="1" dirty="0">
              <a:solidFill>
                <a:srgbClr val="002060"/>
              </a:solidFill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80772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Druhy smluvní odměny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980728"/>
            <a:ext cx="8077200" cy="5877272"/>
          </a:xfrm>
        </p:spPr>
        <p:txBody>
          <a:bodyPr>
            <a:normAutofit/>
          </a:bodyPr>
          <a:lstStyle/>
          <a:p>
            <a:r>
              <a:rPr lang="cs-CZ" sz="3400" b="1" dirty="0" smtClean="0">
                <a:solidFill>
                  <a:srgbClr val="FF0000"/>
                </a:solidFill>
              </a:rPr>
              <a:t>Časová</a:t>
            </a:r>
            <a:r>
              <a:rPr lang="cs-CZ" sz="3400" b="1" dirty="0" smtClean="0">
                <a:solidFill>
                  <a:srgbClr val="002060"/>
                </a:solidFill>
              </a:rPr>
              <a:t> (za hodinu, za každých 10 minut atd.)</a:t>
            </a:r>
          </a:p>
          <a:p>
            <a:r>
              <a:rPr lang="cs-CZ" sz="3400" b="1" dirty="0" smtClean="0">
                <a:solidFill>
                  <a:srgbClr val="FF0000"/>
                </a:solidFill>
              </a:rPr>
              <a:t>Úkonová</a:t>
            </a:r>
            <a:r>
              <a:rPr lang="cs-CZ" sz="3400" b="1" dirty="0" smtClean="0">
                <a:solidFill>
                  <a:srgbClr val="002060"/>
                </a:solidFill>
              </a:rPr>
              <a:t> (nutná specifikace úkonu)</a:t>
            </a:r>
          </a:p>
          <a:p>
            <a:r>
              <a:rPr lang="cs-CZ" sz="3400" b="1" dirty="0" smtClean="0">
                <a:solidFill>
                  <a:srgbClr val="FF0000"/>
                </a:solidFill>
              </a:rPr>
              <a:t>Paušální</a:t>
            </a:r>
            <a:r>
              <a:rPr lang="cs-CZ" sz="3400" b="1" dirty="0" smtClean="0">
                <a:solidFill>
                  <a:srgbClr val="002060"/>
                </a:solidFill>
              </a:rPr>
              <a:t> (za měsíc, bez ohledu na vykonanou práci)</a:t>
            </a:r>
          </a:p>
          <a:p>
            <a:r>
              <a:rPr lang="cs-CZ" sz="3400" b="1" dirty="0" smtClean="0">
                <a:solidFill>
                  <a:srgbClr val="FF0000"/>
                </a:solidFill>
              </a:rPr>
              <a:t>Za vyřízení věci </a:t>
            </a:r>
            <a:r>
              <a:rPr lang="cs-CZ" sz="3400" b="1" dirty="0" smtClean="0">
                <a:solidFill>
                  <a:srgbClr val="002060"/>
                </a:solidFill>
              </a:rPr>
              <a:t>(co v případě výpovědi?)</a:t>
            </a:r>
            <a:endParaRPr lang="cs-CZ" sz="3400" b="1" dirty="0" smtClean="0">
              <a:solidFill>
                <a:srgbClr val="FF0000"/>
              </a:solidFill>
            </a:endParaRPr>
          </a:p>
          <a:p>
            <a:r>
              <a:rPr lang="cs-CZ" sz="3400" b="1" dirty="0" smtClean="0">
                <a:solidFill>
                  <a:srgbClr val="FF0000"/>
                </a:solidFill>
              </a:rPr>
              <a:t>Podílová</a:t>
            </a:r>
            <a:r>
              <a:rPr lang="cs-CZ" sz="3400" b="1" dirty="0" smtClean="0">
                <a:solidFill>
                  <a:srgbClr val="002060"/>
                </a:solidFill>
              </a:rPr>
              <a:t> (procentem z předmětu plnění)</a:t>
            </a:r>
          </a:p>
          <a:p>
            <a:r>
              <a:rPr lang="cs-CZ" sz="3400" b="1" dirty="0" err="1" smtClean="0">
                <a:solidFill>
                  <a:srgbClr val="FF0000"/>
                </a:solidFill>
              </a:rPr>
              <a:t>Pactum</a:t>
            </a:r>
            <a:r>
              <a:rPr lang="cs-CZ" sz="3400" b="1" dirty="0" smtClean="0">
                <a:solidFill>
                  <a:srgbClr val="FF0000"/>
                </a:solidFill>
              </a:rPr>
              <a:t> de </a:t>
            </a:r>
            <a:r>
              <a:rPr lang="cs-CZ" sz="3400" b="1" dirty="0" err="1" smtClean="0">
                <a:solidFill>
                  <a:srgbClr val="FF0000"/>
                </a:solidFill>
              </a:rPr>
              <a:t>quota</a:t>
            </a:r>
            <a:r>
              <a:rPr lang="cs-CZ" sz="3400" b="1" dirty="0" smtClean="0">
                <a:solidFill>
                  <a:srgbClr val="FF0000"/>
                </a:solidFill>
              </a:rPr>
              <a:t> </a:t>
            </a:r>
            <a:r>
              <a:rPr lang="cs-CZ" sz="3400" b="1" dirty="0" err="1" smtClean="0">
                <a:solidFill>
                  <a:srgbClr val="FF0000"/>
                </a:solidFill>
              </a:rPr>
              <a:t>litis</a:t>
            </a:r>
            <a:r>
              <a:rPr lang="cs-CZ" sz="3400" b="1" dirty="0" smtClean="0">
                <a:solidFill>
                  <a:srgbClr val="FF0000"/>
                </a:solidFill>
              </a:rPr>
              <a:t> </a:t>
            </a:r>
            <a:r>
              <a:rPr lang="cs-CZ" sz="3400" b="1" dirty="0" smtClean="0">
                <a:solidFill>
                  <a:srgbClr val="002060"/>
                </a:solidFill>
              </a:rPr>
              <a:t>(</a:t>
            </a:r>
            <a:r>
              <a:rPr lang="cs-CZ" sz="3400" b="1" dirty="0" err="1" smtClean="0">
                <a:solidFill>
                  <a:srgbClr val="002060"/>
                </a:solidFill>
              </a:rPr>
              <a:t>success</a:t>
            </a:r>
            <a:r>
              <a:rPr lang="cs-CZ" sz="3400" b="1" dirty="0" smtClean="0">
                <a:solidFill>
                  <a:srgbClr val="002060"/>
                </a:solidFill>
              </a:rPr>
              <a:t> </a:t>
            </a:r>
            <a:r>
              <a:rPr lang="cs-CZ" sz="3400" b="1" dirty="0" err="1" smtClean="0">
                <a:solidFill>
                  <a:srgbClr val="002060"/>
                </a:solidFill>
              </a:rPr>
              <a:t>fee</a:t>
            </a:r>
            <a:r>
              <a:rPr lang="cs-CZ" sz="3400" b="1" dirty="0" smtClean="0">
                <a:solidFill>
                  <a:srgbClr val="002060"/>
                </a:solidFill>
              </a:rPr>
              <a:t> – cílová prémie či podíl na výsledku, </a:t>
            </a:r>
            <a:r>
              <a:rPr lang="cs-CZ" sz="3400" b="1" dirty="0" smtClean="0">
                <a:solidFill>
                  <a:srgbClr val="FF0000"/>
                </a:solidFill>
              </a:rPr>
              <a:t>zpravidla</a:t>
            </a:r>
            <a:r>
              <a:rPr lang="cs-CZ" sz="3400" b="1" dirty="0" smtClean="0">
                <a:solidFill>
                  <a:srgbClr val="002060"/>
                </a:solidFill>
              </a:rPr>
              <a:t> ne vyšší než 25 %) viz čl. 10 odst. 5 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4014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5324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Povinnosti při skončení právní pomoci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196752"/>
            <a:ext cx="8077200" cy="547260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Neposkytuje-li advokát právní služ­by ve sjednaném rozsahu, přísluší mu </a:t>
            </a:r>
            <a:r>
              <a:rPr lang="cs-CZ" b="1" dirty="0">
                <a:solidFill>
                  <a:srgbClr val="FF0000"/>
                </a:solidFill>
              </a:rPr>
              <a:t>poměrná část smluvní odměny</a:t>
            </a:r>
            <a:r>
              <a:rPr lang="cs-CZ" b="1" dirty="0">
                <a:solidFill>
                  <a:srgbClr val="002060"/>
                </a:solidFill>
              </a:rPr>
              <a:t>, není-li dohodnuto </a:t>
            </a:r>
            <a:r>
              <a:rPr lang="cs-CZ" b="1" dirty="0" smtClean="0">
                <a:solidFill>
                  <a:srgbClr val="002060"/>
                </a:solidFill>
              </a:rPr>
              <a:t>jinak.            (§ 5 AT)</a:t>
            </a:r>
          </a:p>
          <a:p>
            <a:pPr lvl="0"/>
            <a:r>
              <a:rPr lang="cs-CZ" b="1" dirty="0">
                <a:solidFill>
                  <a:srgbClr val="002060"/>
                </a:solidFill>
              </a:rPr>
              <a:t>Nedohodne-li se advokát s klientem jinak nebo neučiní-li klient jiné opatření, je advokát povinen </a:t>
            </a:r>
            <a:r>
              <a:rPr lang="cs-CZ" b="1" dirty="0">
                <a:solidFill>
                  <a:srgbClr val="FF0000"/>
                </a:solidFill>
              </a:rPr>
              <a:t>po dobu 15 dnů</a:t>
            </a:r>
            <a:r>
              <a:rPr lang="cs-CZ" b="1" dirty="0">
                <a:solidFill>
                  <a:srgbClr val="002060"/>
                </a:solidFill>
              </a:rPr>
              <a:t> ode dne, kdy smlouva o poskytování právních služeb na základě výpovědi </a:t>
            </a:r>
            <a:r>
              <a:rPr lang="cs-CZ" b="1" dirty="0" smtClean="0">
                <a:solidFill>
                  <a:srgbClr val="002060"/>
                </a:solidFill>
              </a:rPr>
              <a:t>nebo </a:t>
            </a:r>
            <a:r>
              <a:rPr lang="cs-CZ" b="1" dirty="0">
                <a:solidFill>
                  <a:srgbClr val="002060"/>
                </a:solidFill>
              </a:rPr>
              <a:t>z jiného důvodu zanikla, činit veškeré neodkladné úkony tak, aby klient neutrpěl na svých právech nebo oprávněných zájmech újmu. To neplatí, pokud klient advokátovi sdělí, že na splnění této povinnosti </a:t>
            </a:r>
            <a:r>
              <a:rPr lang="cs-CZ" b="1" dirty="0" smtClean="0">
                <a:solidFill>
                  <a:srgbClr val="002060"/>
                </a:solidFill>
              </a:rPr>
              <a:t>netrvá. (§ 20 odst. 6 ZA)</a:t>
            </a:r>
            <a:endParaRPr lang="cs-CZ" b="1" dirty="0">
              <a:solidFill>
                <a:srgbClr val="00206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0442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92712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Žádné zadržovací právo!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196753"/>
            <a:ext cx="8077200" cy="540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2060"/>
                </a:solidFill>
              </a:rPr>
              <a:t>Při ukončení poskytování právní služby je advokát povinen klientovi nebo jeho zástupci na jeho žádost vydat bez zbytečného odkladu </a:t>
            </a:r>
            <a:r>
              <a:rPr lang="cs-CZ" sz="3600" b="1" dirty="0">
                <a:solidFill>
                  <a:srgbClr val="FF0000"/>
                </a:solidFill>
              </a:rPr>
              <a:t>všechny</a:t>
            </a:r>
            <a:r>
              <a:rPr lang="cs-CZ" sz="3600" b="1" dirty="0">
                <a:solidFill>
                  <a:srgbClr val="002060"/>
                </a:solidFill>
              </a:rPr>
              <a:t> pro věc významné písemnosti, které mu klient svěřil nebo které z projednávání věci vznikly; splnění této povinnosti nesmí být podmiňováno zaplacením požadované odměny nebo </a:t>
            </a:r>
            <a:r>
              <a:rPr lang="cs-CZ" sz="3600" b="1" dirty="0" smtClean="0">
                <a:solidFill>
                  <a:srgbClr val="002060"/>
                </a:solidFill>
              </a:rPr>
              <a:t>výloh.                                             (čl. 9. odst. 4 Etických pravidel)</a:t>
            </a:r>
          </a:p>
          <a:p>
            <a:pPr marL="0" indent="0" algn="ctr">
              <a:buNone/>
            </a:pPr>
            <a:endParaRPr lang="cs-CZ" sz="3600" b="1" dirty="0">
              <a:solidFill>
                <a:srgbClr val="002060"/>
              </a:solidFill>
            </a:endParaRPr>
          </a:p>
          <a:p>
            <a:pPr algn="ctr"/>
            <a:endParaRPr lang="cs-CZ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1205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-28336"/>
            <a:ext cx="80772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Hotovostní platby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066167"/>
            <a:ext cx="8077200" cy="576064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Maximálně do výše </a:t>
            </a:r>
            <a:r>
              <a:rPr lang="cs-CZ" b="1" dirty="0" smtClean="0">
                <a:solidFill>
                  <a:srgbClr val="FF0000"/>
                </a:solidFill>
              </a:rPr>
              <a:t>270.000 Kč </a:t>
            </a:r>
            <a:r>
              <a:rPr lang="cs-CZ" b="1" dirty="0" smtClean="0">
                <a:solidFill>
                  <a:srgbClr val="002060"/>
                </a:solidFill>
              </a:rPr>
              <a:t>(čl. 2 odst. 2 usnesení č. 7/2004 Věstníku, o provádění úschov) - účinnost od 27. 5. 2015.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Při větších částkách nutný bezhotovostní převod.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Odměna při úschově: </a:t>
            </a:r>
            <a:r>
              <a:rPr lang="cs-CZ" b="1" dirty="0" smtClean="0">
                <a:solidFill>
                  <a:srgbClr val="FF0000"/>
                </a:solidFill>
              </a:rPr>
              <a:t>10 % z ročního příjmu </a:t>
            </a:r>
            <a:r>
              <a:rPr lang="cs-CZ" b="1" dirty="0" smtClean="0">
                <a:solidFill>
                  <a:srgbClr val="002060"/>
                </a:solidFill>
              </a:rPr>
              <a:t>ze spravovaného majetku, nejméně 1000 Kč ročně (§ 6 odst. 2 AT).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Konverze dokumentů a ověření podpisu:    </a:t>
            </a:r>
            <a:r>
              <a:rPr lang="cs-CZ" b="1" dirty="0" smtClean="0">
                <a:solidFill>
                  <a:srgbClr val="FF0000"/>
                </a:solidFill>
              </a:rPr>
              <a:t>30 Kč</a:t>
            </a:r>
            <a:r>
              <a:rPr lang="cs-CZ" b="1" dirty="0" smtClean="0">
                <a:solidFill>
                  <a:srgbClr val="002060"/>
                </a:solidFill>
              </a:rPr>
              <a:t> za kus či stránku (§ 6 odst. 3, 4 AT).</a:t>
            </a:r>
          </a:p>
        </p:txBody>
      </p:sp>
    </p:spTree>
    <p:extLst>
      <p:ext uri="{BB962C8B-B14F-4D97-AF65-F5344CB8AC3E}">
        <p14:creationId xmlns:p14="http://schemas.microsoft.com/office/powerpoint/2010/main" val="20424367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Úschova a správa majetku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000939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Úroky u úschovy:  Případné přírůstky hodnot je povinen </a:t>
            </a:r>
            <a:r>
              <a:rPr lang="cs-CZ" b="1" dirty="0">
                <a:solidFill>
                  <a:srgbClr val="FF0000"/>
                </a:solidFill>
              </a:rPr>
              <a:t>vydat</a:t>
            </a: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err="1">
                <a:solidFill>
                  <a:srgbClr val="002060"/>
                </a:solidFill>
              </a:rPr>
              <a:t>složiteli</a:t>
            </a:r>
            <a:r>
              <a:rPr lang="cs-CZ" b="1" dirty="0">
                <a:solidFill>
                  <a:srgbClr val="002060"/>
                </a:solidFill>
              </a:rPr>
              <a:t>, nebylo-li dohodnuto jinak </a:t>
            </a:r>
            <a:r>
              <a:rPr lang="cs-CZ" b="1" dirty="0" smtClean="0">
                <a:solidFill>
                  <a:srgbClr val="002060"/>
                </a:solidFill>
              </a:rPr>
              <a:t>(</a:t>
            </a:r>
            <a:r>
              <a:rPr lang="cs-CZ" b="1" dirty="0">
                <a:solidFill>
                  <a:srgbClr val="002060"/>
                </a:solidFill>
              </a:rPr>
              <a:t>čl. 9. odst. 2 Etických pravidel</a:t>
            </a:r>
            <a:r>
              <a:rPr lang="cs-CZ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Nutný zvláštní účet (§ 56a ZA)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Klient je povinen uhradit advokátovi náklady spojené se správou (§ 56a odst. 2 ZA)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Spis a doklady nutno uchovat po dobu 10 let (§ 56a odst. 3 ZA)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095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 smtClean="0">
                <a:solidFill>
                  <a:srgbClr val="00B0F0"/>
                </a:solidFill>
              </a:rPr>
              <a:t>Započtení</a:t>
            </a:r>
            <a:endParaRPr lang="cs-CZ" sz="6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4000" b="1" dirty="0">
                <a:solidFill>
                  <a:srgbClr val="002060"/>
                </a:solidFill>
              </a:rPr>
              <a:t>Pohledávky vyplývající z odměny advokáta za zastupování účastníka řízení před soudem nebo jiným orgánem může advokát jednostranně započíst </a:t>
            </a:r>
            <a:r>
              <a:rPr lang="cs-CZ" sz="4000" b="1" dirty="0">
                <a:solidFill>
                  <a:srgbClr val="FF0000"/>
                </a:solidFill>
              </a:rPr>
              <a:t>pouze</a:t>
            </a:r>
            <a:r>
              <a:rPr lang="cs-CZ" sz="4000" b="1" dirty="0">
                <a:solidFill>
                  <a:srgbClr val="002060"/>
                </a:solidFill>
              </a:rPr>
              <a:t> proti pohledávce klienta na výplatu přisouzené náhrady nákladů </a:t>
            </a:r>
            <a:r>
              <a:rPr lang="cs-CZ" sz="4000" b="1" dirty="0" smtClean="0">
                <a:solidFill>
                  <a:srgbClr val="002060"/>
                </a:solidFill>
              </a:rPr>
              <a:t>řízení              (článek 6 odst. 5 Etických pravidel)</a:t>
            </a:r>
            <a:endParaRPr lang="cs-CZ" sz="4000" b="1" dirty="0">
              <a:solidFill>
                <a:srgbClr val="002060"/>
              </a:solidFill>
            </a:endParaRPr>
          </a:p>
          <a:p>
            <a:pPr algn="ctr"/>
            <a:endParaRPr lang="cs-CZ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3008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80772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Pozor na novelu čl. 10 odst. 6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953344"/>
            <a:ext cx="8077200" cy="59046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>
                <a:solidFill>
                  <a:srgbClr val="002060"/>
                </a:solidFill>
              </a:rPr>
              <a:t>Advokát nesmí uzavřít s klientem smlouvu, jíž by se klient zavázal k plnění advokátovi za podmínek pro sebe nevýhodných, ledaže měl klient přiměřenou možnost poradit se o smlouvě s jiným advokátem a smlouva byla uzavřena písemně. Advokát rovněž </a:t>
            </a:r>
            <a:r>
              <a:rPr lang="cs-CZ" b="1" dirty="0">
                <a:solidFill>
                  <a:srgbClr val="FF0000"/>
                </a:solidFill>
              </a:rPr>
              <a:t>nesmí </a:t>
            </a:r>
            <a:r>
              <a:rPr lang="cs-CZ" b="1" dirty="0">
                <a:solidFill>
                  <a:srgbClr val="002060"/>
                </a:solidFill>
              </a:rPr>
              <a:t>uzavřít s klientem takovou smlouvu, která by klientovi umožňovala získání neoprávněného majetkového prospěchu; za neoprávněný majetkový prospěch se považuje zejména </a:t>
            </a:r>
            <a:r>
              <a:rPr lang="cs-CZ" b="1" dirty="0">
                <a:solidFill>
                  <a:srgbClr val="FF0000"/>
                </a:solidFill>
              </a:rPr>
              <a:t>rozdíl mezi odměnou advokáta a odměnou za zastupování určenou soudem v rámci rozhodování o náhradě nákladů řízení.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07294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80772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§ 33 odst. 2 trestního řádu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980728"/>
            <a:ext cx="8077200" cy="58772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Osvědčil-li obviněný, že nemá dostatek prostředků, aby si hradil náklady obhajoby, rozhodne předseda senátu a v přípravném řízení soudce, že </a:t>
            </a:r>
            <a:r>
              <a:rPr lang="cs-CZ" b="1" dirty="0">
                <a:solidFill>
                  <a:srgbClr val="FF0000"/>
                </a:solidFill>
              </a:rPr>
              <a:t>má nárok na obhajobu bezplatnou nebo za sníženou odměnu</a:t>
            </a:r>
            <a:r>
              <a:rPr lang="cs-CZ" b="1" dirty="0">
                <a:solidFill>
                  <a:srgbClr val="002060"/>
                </a:solidFill>
              </a:rPr>
              <a:t>. Vyplývá-li ze shromážděných důkazů, že obviněný nemá dostatek prostředků na náhradu nákladů obhajoby, může, je-li to třeba k ochraně práv obviněného, rozhodnout předseda senátu a v přípravném řízení na návrh státního zástupce soudce o nároku na obhajobu bezplatnou nebo za sníženou odměnu i bez návrhu obviněného. </a:t>
            </a:r>
            <a:r>
              <a:rPr lang="cs-CZ" b="1" dirty="0" smtClean="0">
                <a:solidFill>
                  <a:srgbClr val="002060"/>
                </a:solidFill>
              </a:rPr>
              <a:t>         V </a:t>
            </a:r>
            <a:r>
              <a:rPr lang="cs-CZ" b="1" dirty="0">
                <a:solidFill>
                  <a:srgbClr val="002060"/>
                </a:solidFill>
              </a:rPr>
              <a:t>případech uvedených ve větě první a druhé náklady obhajoby zcela nebo zčásti hradí stát.</a:t>
            </a:r>
          </a:p>
        </p:txBody>
      </p:sp>
    </p:spTree>
    <p:extLst>
      <p:ext uri="{BB962C8B-B14F-4D97-AF65-F5344CB8AC3E}">
        <p14:creationId xmlns:p14="http://schemas.microsoft.com/office/powerpoint/2010/main" val="32362672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077200" cy="1143000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</a:rPr>
              <a:t>Vedení klientského spisu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052736"/>
            <a:ext cx="8077200" cy="5805263"/>
          </a:xfrm>
        </p:spPr>
        <p:txBody>
          <a:bodyPr>
            <a:normAutofit fontScale="92500"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O poskytování právních služeb je advokát povinen vést přiměřenou </a:t>
            </a:r>
            <a:r>
              <a:rPr lang="cs-CZ" b="1" dirty="0" smtClean="0">
                <a:solidFill>
                  <a:srgbClr val="002060"/>
                </a:solidFill>
              </a:rPr>
              <a:t>dokumentaci.              (§ </a:t>
            </a:r>
            <a:r>
              <a:rPr lang="cs-CZ" b="1" dirty="0">
                <a:solidFill>
                  <a:srgbClr val="002060"/>
                </a:solidFill>
              </a:rPr>
              <a:t>25 </a:t>
            </a:r>
            <a:r>
              <a:rPr lang="cs-CZ" b="1" dirty="0" smtClean="0">
                <a:solidFill>
                  <a:srgbClr val="002060"/>
                </a:solidFill>
              </a:rPr>
              <a:t>odst. 1 ZA)</a:t>
            </a:r>
          </a:p>
          <a:p>
            <a:r>
              <a:rPr lang="cs-CZ" b="1" dirty="0">
                <a:solidFill>
                  <a:srgbClr val="002060"/>
                </a:solidFill>
              </a:rPr>
              <a:t>O svých výkonech pro klienta vede advokát přiměřené záznamy, jejichž </a:t>
            </a:r>
            <a:r>
              <a:rPr lang="cs-CZ" b="1" dirty="0">
                <a:solidFill>
                  <a:srgbClr val="FF0000"/>
                </a:solidFill>
              </a:rPr>
              <a:t>obsah na požádání klientovi poskytne s</a:t>
            </a:r>
            <a:r>
              <a:rPr lang="cs-CZ" b="1" dirty="0">
                <a:solidFill>
                  <a:srgbClr val="002060"/>
                </a:solidFill>
              </a:rPr>
              <a:t> úplným </a:t>
            </a:r>
            <a:r>
              <a:rPr lang="cs-CZ" b="1" dirty="0" smtClean="0">
                <a:solidFill>
                  <a:srgbClr val="002060"/>
                </a:solidFill>
              </a:rPr>
              <a:t>vysvětlením. (</a:t>
            </a:r>
            <a:r>
              <a:rPr lang="cs-CZ" b="1" dirty="0">
                <a:solidFill>
                  <a:srgbClr val="002060"/>
                </a:solidFill>
              </a:rPr>
              <a:t>článek 10. odst. 4 Etických pravidel</a:t>
            </a:r>
            <a:r>
              <a:rPr lang="cs-CZ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b="1" dirty="0">
                <a:solidFill>
                  <a:srgbClr val="002060"/>
                </a:solidFill>
              </a:rPr>
              <a:t>Advokát je povinen uschovat dokumentaci a klientský spis po dobu </a:t>
            </a:r>
            <a:r>
              <a:rPr lang="cs-CZ" b="1" dirty="0">
                <a:solidFill>
                  <a:srgbClr val="FF0000"/>
                </a:solidFill>
              </a:rPr>
              <a:t>pěti let </a:t>
            </a:r>
            <a:r>
              <a:rPr lang="cs-CZ" b="1" dirty="0">
                <a:solidFill>
                  <a:srgbClr val="002060"/>
                </a:solidFill>
              </a:rPr>
              <a:t>ode dne, kdy ukončil poskytování právních služeb, pokud právní nebo zvláštní stavovský předpis nestanoví </a:t>
            </a:r>
            <a:r>
              <a:rPr lang="cs-CZ" b="1" dirty="0" smtClean="0">
                <a:solidFill>
                  <a:srgbClr val="002060"/>
                </a:solidFill>
              </a:rPr>
              <a:t>jinak. (čl. 3 usnesení č. 9/1999)</a:t>
            </a:r>
            <a:endParaRPr lang="cs-CZ" b="1" dirty="0">
              <a:solidFill>
                <a:srgbClr val="002060"/>
              </a:solidFill>
            </a:endParaRPr>
          </a:p>
          <a:p>
            <a:endParaRPr lang="cs-CZ" b="1" dirty="0" smtClean="0">
              <a:solidFill>
                <a:srgbClr val="002060"/>
              </a:solidFill>
            </a:endParaRPr>
          </a:p>
          <a:p>
            <a:endParaRPr lang="cs-CZ" b="1" dirty="0">
              <a:solidFill>
                <a:srgbClr val="002060"/>
              </a:solidFill>
            </a:endParaRPr>
          </a:p>
          <a:p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677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0772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Co povinnost mlčenlivosti?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241376"/>
            <a:ext cx="8077200" cy="561662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 smtClean="0">
                <a:solidFill>
                  <a:srgbClr val="002060"/>
                </a:solidFill>
                <a:latin typeface="+mj-lt"/>
              </a:rPr>
              <a:t>Čl</a:t>
            </a:r>
            <a:r>
              <a:rPr lang="cs-CZ" b="1" dirty="0">
                <a:solidFill>
                  <a:srgbClr val="002060"/>
                </a:solidFill>
                <a:latin typeface="+mj-lt"/>
              </a:rPr>
              <a:t>. </a:t>
            </a:r>
            <a:r>
              <a:rPr lang="cs-CZ" b="1" dirty="0" smtClean="0">
                <a:solidFill>
                  <a:srgbClr val="002060"/>
                </a:solidFill>
                <a:latin typeface="+mj-lt"/>
              </a:rPr>
              <a:t>3a usnesení č. 9/1999 Věstníku</a:t>
            </a:r>
            <a:endParaRPr lang="cs-CZ" b="1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  <a:latin typeface="+mj-lt"/>
              </a:rPr>
              <a:t> </a:t>
            </a:r>
            <a:r>
              <a:rPr lang="cs-CZ" b="1" dirty="0" smtClean="0">
                <a:solidFill>
                  <a:srgbClr val="002060"/>
                </a:solidFill>
                <a:latin typeface="+mj-lt"/>
              </a:rPr>
              <a:t>(</a:t>
            </a:r>
            <a:r>
              <a:rPr lang="cs-CZ" b="1" dirty="0">
                <a:solidFill>
                  <a:srgbClr val="002060"/>
                </a:solidFill>
                <a:latin typeface="+mj-lt"/>
              </a:rPr>
              <a:t>1) Účetní a daňové doklady je advokát povinen vést </a:t>
            </a:r>
            <a:r>
              <a:rPr lang="cs-CZ" b="1" dirty="0">
                <a:solidFill>
                  <a:srgbClr val="FF0000"/>
                </a:solidFill>
                <a:latin typeface="+mj-lt"/>
              </a:rPr>
              <a:t>bez zbytečné specifikace úkonů právních služeb</a:t>
            </a:r>
            <a:r>
              <a:rPr lang="cs-CZ" b="1" dirty="0">
                <a:solidFill>
                  <a:srgbClr val="002060"/>
                </a:solidFill>
                <a:latin typeface="+mj-lt"/>
              </a:rPr>
              <a:t> poskytovaných klientům, z nichž by byl patrný obsah právní pomoci, tak, aby v případě daňové kontroly, prováděné u advokáta jako daňového subjektu podle právního </a:t>
            </a:r>
            <a:r>
              <a:rPr lang="cs-CZ" b="1" dirty="0" smtClean="0">
                <a:solidFill>
                  <a:srgbClr val="002060"/>
                </a:solidFill>
                <a:latin typeface="+mj-lt"/>
              </a:rPr>
              <a:t>předpisu, </a:t>
            </a:r>
            <a:r>
              <a:rPr lang="cs-CZ" b="1" dirty="0">
                <a:solidFill>
                  <a:srgbClr val="002060"/>
                </a:solidFill>
                <a:latin typeface="+mj-lt"/>
              </a:rPr>
              <a:t>nemohlo dojít ke střetu mezi obsahem účetního nebo daňového dokladu se zákonem advokátovi uloženou povinností mlčelivosti.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  <a:latin typeface="+mj-lt"/>
              </a:rPr>
              <a:t> </a:t>
            </a:r>
            <a:r>
              <a:rPr lang="cs-CZ" b="1" dirty="0" smtClean="0">
                <a:solidFill>
                  <a:srgbClr val="002060"/>
                </a:solidFill>
                <a:latin typeface="+mj-lt"/>
              </a:rPr>
              <a:t>(</a:t>
            </a:r>
            <a:r>
              <a:rPr lang="cs-CZ" b="1" dirty="0">
                <a:solidFill>
                  <a:srgbClr val="002060"/>
                </a:solidFill>
                <a:latin typeface="+mj-lt"/>
              </a:rPr>
              <a:t>2) Ustanovení odstavce 1 </a:t>
            </a:r>
            <a:r>
              <a:rPr lang="cs-CZ" b="1" dirty="0">
                <a:solidFill>
                  <a:srgbClr val="FF0000"/>
                </a:solidFill>
                <a:latin typeface="+mj-lt"/>
              </a:rPr>
              <a:t>neplatí</a:t>
            </a:r>
            <a:r>
              <a:rPr lang="cs-CZ" b="1" dirty="0">
                <a:solidFill>
                  <a:srgbClr val="002060"/>
                </a:solidFill>
                <a:latin typeface="+mj-lt"/>
              </a:rPr>
              <a:t>, pokud se advokát s klientem písemně dohodne jinak.</a:t>
            </a:r>
          </a:p>
          <a:p>
            <a:pPr marL="0" indent="0">
              <a:buNone/>
            </a:pPr>
            <a:endParaRPr lang="cs-CZ" dirty="0" smtClean="0">
              <a:latin typeface="+mj-lt"/>
            </a:endParaRP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63412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27584" y="0"/>
            <a:ext cx="8077200" cy="1071136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Obecně závazné předpisy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83568" y="836712"/>
            <a:ext cx="8460432" cy="6021288"/>
          </a:xfrm>
        </p:spPr>
        <p:txBody>
          <a:bodyPr>
            <a:noAutofit/>
          </a:bodyPr>
          <a:lstStyle/>
          <a:p>
            <a:r>
              <a:rPr lang="cs-CZ" altLang="cs-CZ" b="1" dirty="0" smtClean="0">
                <a:solidFill>
                  <a:srgbClr val="002060"/>
                </a:solidFill>
              </a:rPr>
              <a:t>Ústavní zákon č. 2/1993 Sb., Listina základních práv a svobod (článek 28 – právo na spravedlivou odměnu)</a:t>
            </a:r>
          </a:p>
          <a:p>
            <a:r>
              <a:rPr lang="cs-CZ" altLang="cs-CZ" b="1" dirty="0" smtClean="0">
                <a:solidFill>
                  <a:srgbClr val="002060"/>
                </a:solidFill>
              </a:rPr>
              <a:t>Zákon </a:t>
            </a:r>
            <a:r>
              <a:rPr lang="cs-CZ" altLang="cs-CZ" b="1" dirty="0">
                <a:solidFill>
                  <a:srgbClr val="002060"/>
                </a:solidFill>
              </a:rPr>
              <a:t>o advokacii č. 85/1996 Sb</a:t>
            </a:r>
            <a:r>
              <a:rPr lang="cs-CZ" altLang="cs-CZ" b="1" dirty="0" smtClean="0">
                <a:solidFill>
                  <a:srgbClr val="002060"/>
                </a:solidFill>
              </a:rPr>
              <a:t>. </a:t>
            </a:r>
            <a:r>
              <a:rPr lang="cs-CZ" altLang="cs-CZ" b="1" dirty="0" smtClean="0">
                <a:solidFill>
                  <a:srgbClr val="FF0000"/>
                </a:solidFill>
              </a:rPr>
              <a:t>ZA</a:t>
            </a:r>
          </a:p>
          <a:p>
            <a:r>
              <a:rPr lang="pl-PL" b="1" dirty="0">
                <a:solidFill>
                  <a:srgbClr val="002060"/>
                </a:solidFill>
              </a:rPr>
              <a:t>Zákon č. 99/1963 Sb., občanský soudní </a:t>
            </a:r>
            <a:r>
              <a:rPr lang="pl-PL" b="1" dirty="0" smtClean="0">
                <a:solidFill>
                  <a:srgbClr val="002060"/>
                </a:solidFill>
              </a:rPr>
              <a:t>řád  </a:t>
            </a:r>
            <a:r>
              <a:rPr lang="pl-PL" b="1" dirty="0" smtClean="0">
                <a:solidFill>
                  <a:srgbClr val="FF0000"/>
                </a:solidFill>
              </a:rPr>
              <a:t>o</a:t>
            </a:r>
            <a:r>
              <a:rPr lang="pl-PL" b="1" dirty="0">
                <a:solidFill>
                  <a:srgbClr val="FF0000"/>
                </a:solidFill>
              </a:rPr>
              <a:t>. s. ř.</a:t>
            </a:r>
            <a:r>
              <a:rPr lang="pl-PL" b="1" dirty="0">
                <a:solidFill>
                  <a:srgbClr val="002060"/>
                </a:solidFill>
              </a:rPr>
              <a:t> </a:t>
            </a:r>
          </a:p>
          <a:p>
            <a:r>
              <a:rPr lang="pl-PL" altLang="cs-CZ" b="1" dirty="0">
                <a:solidFill>
                  <a:srgbClr val="002060"/>
                </a:solidFill>
              </a:rPr>
              <a:t>Zákon č. 292/2013 Sb., o zvláštních </a:t>
            </a:r>
            <a:r>
              <a:rPr lang="pl-PL" altLang="cs-CZ" b="1" dirty="0" smtClean="0">
                <a:solidFill>
                  <a:srgbClr val="002060"/>
                </a:solidFill>
              </a:rPr>
              <a:t>řízeních </a:t>
            </a:r>
            <a:r>
              <a:rPr lang="pl-PL" altLang="cs-CZ" b="1" dirty="0">
                <a:solidFill>
                  <a:srgbClr val="002060"/>
                </a:solidFill>
              </a:rPr>
              <a:t>soudních </a:t>
            </a:r>
            <a:r>
              <a:rPr lang="pl-PL" altLang="cs-CZ" b="1" dirty="0" smtClean="0">
                <a:solidFill>
                  <a:srgbClr val="002060"/>
                </a:solidFill>
              </a:rPr>
              <a:t> </a:t>
            </a:r>
            <a:r>
              <a:rPr lang="pl-PL" altLang="cs-CZ" b="1" dirty="0">
                <a:solidFill>
                  <a:srgbClr val="FF0000"/>
                </a:solidFill>
              </a:rPr>
              <a:t>z. ř. s</a:t>
            </a:r>
            <a:r>
              <a:rPr lang="pl-PL" altLang="cs-CZ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altLang="cs-CZ" b="1" dirty="0">
                <a:solidFill>
                  <a:srgbClr val="002060"/>
                </a:solidFill>
              </a:rPr>
              <a:t>Vyhláška č. 177/1996 Sb. o odměnách advokátů a náhradách advokátů za poskytování právních </a:t>
            </a:r>
            <a:r>
              <a:rPr lang="cs-CZ" altLang="cs-CZ" b="1" dirty="0" smtClean="0">
                <a:solidFill>
                  <a:srgbClr val="002060"/>
                </a:solidFill>
              </a:rPr>
              <a:t>služeb </a:t>
            </a:r>
            <a:r>
              <a:rPr lang="cs-CZ" altLang="cs-CZ" b="1" dirty="0" smtClean="0">
                <a:solidFill>
                  <a:srgbClr val="FF0000"/>
                </a:solidFill>
              </a:rPr>
              <a:t>AT </a:t>
            </a:r>
            <a:endParaRPr lang="cs-CZ" altLang="cs-CZ" b="1" dirty="0">
              <a:solidFill>
                <a:srgbClr val="FF0000"/>
              </a:solidFill>
            </a:endParaRPr>
          </a:p>
          <a:p>
            <a:endParaRPr lang="cs-CZ" sz="3600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33585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2675"/>
            <a:ext cx="80772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Prolomení povinnosti mlčenlivosti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908720"/>
            <a:ext cx="8382000" cy="594927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b="1" dirty="0" smtClean="0">
                <a:solidFill>
                  <a:srgbClr val="002060"/>
                </a:solidFill>
              </a:rPr>
              <a:t>§ 21 ZA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(4) Povinností </a:t>
            </a:r>
            <a:r>
              <a:rPr lang="cs-CZ" b="1" dirty="0">
                <a:solidFill>
                  <a:srgbClr val="002060"/>
                </a:solidFill>
              </a:rPr>
              <a:t>mlčenlivosti není advokát vázán v rozsahu nezbytném pro řízení před soudem nebo jiným orgánem, </a:t>
            </a:r>
            <a:r>
              <a:rPr lang="cs-CZ" b="1" dirty="0">
                <a:solidFill>
                  <a:srgbClr val="FF0000"/>
                </a:solidFill>
              </a:rPr>
              <a:t>je-li předmětem řízení spor mezi ním a klientem nebo jeho právním nástupcem</a:t>
            </a:r>
            <a:r>
              <a:rPr lang="cs-CZ" b="1" dirty="0">
                <a:solidFill>
                  <a:srgbClr val="002060"/>
                </a:solidFill>
              </a:rPr>
              <a:t>; povinností mlčenlivosti není advokát vázán též v řízení podle § 55, </a:t>
            </a:r>
            <a:r>
              <a:rPr lang="cs-CZ" b="1" dirty="0" smtClean="0">
                <a:solidFill>
                  <a:srgbClr val="002060"/>
                </a:solidFill>
              </a:rPr>
              <a:t>v </a:t>
            </a:r>
            <a:r>
              <a:rPr lang="cs-CZ" b="1" dirty="0">
                <a:solidFill>
                  <a:srgbClr val="002060"/>
                </a:solidFill>
              </a:rPr>
              <a:t>řízení o žalobě proti rozhodnutí Komory anebo v řízení o kasační stížnosti proti rozhodnutí soudu o této žalobě podle zvláštního právního </a:t>
            </a:r>
            <a:r>
              <a:rPr lang="cs-CZ" b="1" dirty="0" smtClean="0">
                <a:solidFill>
                  <a:srgbClr val="002060"/>
                </a:solidFill>
              </a:rPr>
              <a:t>předpisu, </a:t>
            </a:r>
            <a:r>
              <a:rPr lang="cs-CZ" b="1" dirty="0">
                <a:solidFill>
                  <a:srgbClr val="002060"/>
                </a:solidFill>
              </a:rPr>
              <a:t>jakož i v řízení ve věcech uvedených v § 55b, a to v rozsahu nezbytném pro ochranu jeho práv nebo právem chráněných zájmů jako advokáta.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(</a:t>
            </a:r>
            <a:r>
              <a:rPr lang="cs-CZ" b="1" dirty="0">
                <a:solidFill>
                  <a:srgbClr val="002060"/>
                </a:solidFill>
              </a:rPr>
              <a:t>5) Povinností mlčenlivosti advokáta </a:t>
            </a:r>
            <a:r>
              <a:rPr lang="cs-CZ" b="1" dirty="0">
                <a:solidFill>
                  <a:srgbClr val="FF0000"/>
                </a:solidFill>
              </a:rPr>
              <a:t>nejsou dotčeny jeho povinnosti jako daňového subjektu</a:t>
            </a:r>
            <a:r>
              <a:rPr lang="cs-CZ" b="1" dirty="0">
                <a:solidFill>
                  <a:srgbClr val="002060"/>
                </a:solidFill>
              </a:rPr>
              <a:t> stanovené zvláštními předpisy o správě daní a </a:t>
            </a:r>
            <a:r>
              <a:rPr lang="cs-CZ" b="1" dirty="0" smtClean="0">
                <a:solidFill>
                  <a:srgbClr val="002060"/>
                </a:solidFill>
              </a:rPr>
              <a:t>poplatků; </a:t>
            </a:r>
            <a:r>
              <a:rPr lang="cs-CZ" b="1" dirty="0">
                <a:solidFill>
                  <a:srgbClr val="002060"/>
                </a:solidFill>
              </a:rPr>
              <a:t>i v tomto případě je však advokát povinen zachovávat mlčenlivost o povaze věci, ve které právní služby poskytl nebo poskytuje.</a:t>
            </a:r>
          </a:p>
          <a:p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9727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Jak se účtuje substituce?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b="1" dirty="0">
                <a:solidFill>
                  <a:srgbClr val="002060"/>
                </a:solidFill>
              </a:rPr>
              <a:t>Není-li ujednáno jinak, náleží substitutovi mimosmluvní odměna ve výši podle advokátního tarifu. </a:t>
            </a:r>
            <a:r>
              <a:rPr lang="cs-CZ" sz="4400" b="1" dirty="0" smtClean="0">
                <a:solidFill>
                  <a:srgbClr val="002060"/>
                </a:solidFill>
              </a:rPr>
              <a:t>           Substituent </a:t>
            </a:r>
            <a:r>
              <a:rPr lang="cs-CZ" sz="4400" b="1" dirty="0">
                <a:solidFill>
                  <a:srgbClr val="002060"/>
                </a:solidFill>
              </a:rPr>
              <a:t>odpovídá za její </a:t>
            </a:r>
            <a:r>
              <a:rPr lang="cs-CZ" sz="4400" b="1" dirty="0" smtClean="0">
                <a:solidFill>
                  <a:srgbClr val="002060"/>
                </a:solidFill>
              </a:rPr>
              <a:t>výplatu. (článek 13 odst. 1 Etických pravidel)</a:t>
            </a:r>
            <a:endParaRPr lang="cs-CZ" sz="4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7657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4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8000" b="1" dirty="0" smtClean="0">
                <a:solidFill>
                  <a:srgbClr val="002060"/>
                </a:solidFill>
              </a:rPr>
              <a:t>Přestávka</a:t>
            </a:r>
            <a:endParaRPr lang="cs-CZ" sz="8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4976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202488" cy="200724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Kdy se použije smluvní odměna           a kdy mimosmluvní?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2492896"/>
            <a:ext cx="8077200" cy="4104456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b="1" dirty="0">
                <a:solidFill>
                  <a:srgbClr val="002060"/>
                </a:solidFill>
              </a:rPr>
              <a:t>Odměna advokáta za poskytování právních služeb </a:t>
            </a:r>
            <a:r>
              <a:rPr lang="cs-CZ" sz="4000" b="1" dirty="0" smtClean="0">
                <a:solidFill>
                  <a:srgbClr val="002060"/>
                </a:solidFill>
              </a:rPr>
              <a:t>se </a:t>
            </a:r>
            <a:r>
              <a:rPr lang="cs-CZ" sz="4000" b="1" dirty="0">
                <a:solidFill>
                  <a:srgbClr val="002060"/>
                </a:solidFill>
              </a:rPr>
              <a:t>řídí jeho smlouvou s </a:t>
            </a:r>
            <a:r>
              <a:rPr lang="cs-CZ" sz="4000" b="1" dirty="0" smtClean="0">
                <a:solidFill>
                  <a:srgbClr val="002060"/>
                </a:solidFill>
              </a:rPr>
              <a:t>klientem; </a:t>
            </a:r>
            <a:r>
              <a:rPr lang="cs-CZ" sz="4000" b="1" dirty="0">
                <a:solidFill>
                  <a:srgbClr val="002060"/>
                </a:solidFill>
              </a:rPr>
              <a:t>není-li odměna advokáta takto určena, řídí se ustanoveními </a:t>
            </a:r>
            <a:r>
              <a:rPr lang="cs-CZ" sz="4000" b="1" dirty="0" smtClean="0">
                <a:solidFill>
                  <a:srgbClr val="002060"/>
                </a:solidFill>
              </a:rPr>
              <a:t>vyhlášky </a:t>
            </a:r>
            <a:r>
              <a:rPr lang="cs-CZ" sz="4000" b="1" dirty="0">
                <a:solidFill>
                  <a:srgbClr val="002060"/>
                </a:solidFill>
              </a:rPr>
              <a:t>o mimosmluvní </a:t>
            </a:r>
            <a:r>
              <a:rPr lang="cs-CZ" sz="4000" b="1" dirty="0" smtClean="0">
                <a:solidFill>
                  <a:srgbClr val="002060"/>
                </a:solidFill>
              </a:rPr>
              <a:t>odměně.     (§ 1 AT)</a:t>
            </a:r>
            <a:endParaRPr lang="cs-CZ" sz="40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3066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0772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Pojetí Advokátního tarifu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60782"/>
            <a:ext cx="8077200" cy="5400601"/>
          </a:xfrm>
        </p:spPr>
        <p:txBody>
          <a:bodyPr>
            <a:normAutofit fontScale="92500" lnSpcReduction="20000"/>
          </a:bodyPr>
          <a:lstStyle/>
          <a:p>
            <a:r>
              <a:rPr lang="cs-CZ" sz="3600" b="1" dirty="0" smtClean="0">
                <a:solidFill>
                  <a:srgbClr val="002060"/>
                </a:solidFill>
              </a:rPr>
              <a:t>Tarifní hodnota (hodnota sporu nebo fikce hodnoty sporu, nejde-li spor penězi ocenit) - § 7 AT</a:t>
            </a:r>
          </a:p>
          <a:p>
            <a:r>
              <a:rPr lang="cs-CZ" sz="3600" b="1" dirty="0" smtClean="0">
                <a:solidFill>
                  <a:srgbClr val="002060"/>
                </a:solidFill>
              </a:rPr>
              <a:t>Odměna za každý jednotlivý úkon - § 11 AT</a:t>
            </a:r>
          </a:p>
          <a:p>
            <a:r>
              <a:rPr lang="cs-CZ" sz="3600" b="1" dirty="0" smtClean="0">
                <a:solidFill>
                  <a:srgbClr val="002060"/>
                </a:solidFill>
              </a:rPr>
              <a:t>Plus režijní paušál za každý úkon - § 13 odst. 2 - </a:t>
            </a:r>
            <a:r>
              <a:rPr lang="cs-CZ" sz="3600" b="1" dirty="0" smtClean="0">
                <a:solidFill>
                  <a:srgbClr val="FF0000"/>
                </a:solidFill>
              </a:rPr>
              <a:t>300 Kč</a:t>
            </a:r>
            <a:endParaRPr lang="cs-CZ" sz="3600" b="1" dirty="0" smtClean="0">
              <a:solidFill>
                <a:srgbClr val="002060"/>
              </a:solidFill>
            </a:endParaRPr>
          </a:p>
          <a:p>
            <a:r>
              <a:rPr lang="cs-CZ" sz="3600" b="1" dirty="0" smtClean="0">
                <a:solidFill>
                  <a:srgbClr val="002060"/>
                </a:solidFill>
              </a:rPr>
              <a:t>Plus DPH, je-li advokát plátce - § 14a AT</a:t>
            </a:r>
          </a:p>
          <a:p>
            <a:r>
              <a:rPr lang="cs-CZ" sz="3600" b="1" dirty="0" smtClean="0">
                <a:solidFill>
                  <a:srgbClr val="002060"/>
                </a:solidFill>
              </a:rPr>
              <a:t>Plus hotové výdaje - § 13 odst. 1</a:t>
            </a:r>
          </a:p>
          <a:p>
            <a:r>
              <a:rPr lang="cs-CZ" sz="3600" b="1" dirty="0" smtClean="0">
                <a:solidFill>
                  <a:srgbClr val="002060"/>
                </a:solidFill>
              </a:rPr>
              <a:t>Náhrada za promeškaný čas (je-li advokát na cestě a při čekání) -  § 14 AT - </a:t>
            </a:r>
            <a:r>
              <a:rPr lang="cs-CZ" sz="3600" b="1" dirty="0" smtClean="0">
                <a:solidFill>
                  <a:srgbClr val="FF0000"/>
                </a:solidFill>
              </a:rPr>
              <a:t>100 Kč za každých 30 minut</a:t>
            </a:r>
            <a:endParaRPr lang="cs-CZ" sz="3600" b="1" dirty="0" smtClean="0">
              <a:solidFill>
                <a:srgbClr val="00206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80655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8077200" cy="1052736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Tarifní hodnota a odměna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836712"/>
            <a:ext cx="8077200" cy="6021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</a:rPr>
              <a:t>Sazba mimosmluvní odměny za jeden úkon právní služby činí </a:t>
            </a:r>
            <a:r>
              <a:rPr lang="cs-CZ" sz="2400" b="1" dirty="0" smtClean="0">
                <a:solidFill>
                  <a:srgbClr val="002060"/>
                </a:solidFill>
              </a:rPr>
              <a:t>  z </a:t>
            </a:r>
            <a:r>
              <a:rPr lang="cs-CZ" sz="2400" b="1" dirty="0">
                <a:solidFill>
                  <a:srgbClr val="002060"/>
                </a:solidFill>
              </a:rPr>
              <a:t>tarifní </a:t>
            </a:r>
            <a:r>
              <a:rPr lang="cs-CZ" sz="2400" b="1" dirty="0" smtClean="0">
                <a:solidFill>
                  <a:srgbClr val="002060"/>
                </a:solidFill>
              </a:rPr>
              <a:t>hodnoty</a:t>
            </a:r>
            <a:endParaRPr lang="cs-CZ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</a:rPr>
              <a:t>1. do </a:t>
            </a:r>
            <a:r>
              <a:rPr lang="cs-CZ" sz="2400" b="1" dirty="0">
                <a:solidFill>
                  <a:srgbClr val="00B050"/>
                </a:solidFill>
              </a:rPr>
              <a:t>500</a:t>
            </a:r>
            <a:r>
              <a:rPr lang="cs-CZ" sz="2400" b="1" dirty="0">
                <a:solidFill>
                  <a:srgbClr val="002060"/>
                </a:solidFill>
              </a:rPr>
              <a:t> Kč</a:t>
            </a:r>
            <a:r>
              <a:rPr lang="cs-CZ" sz="2400" b="1" dirty="0" smtClean="0">
                <a:solidFill>
                  <a:srgbClr val="002060"/>
                </a:solidFill>
              </a:rPr>
              <a:t>.………………………………………………...…</a:t>
            </a:r>
            <a:r>
              <a:rPr lang="cs-CZ" sz="2400" b="1" dirty="0">
                <a:solidFill>
                  <a:srgbClr val="002060"/>
                </a:solidFill>
              </a:rPr>
              <a:t>	</a:t>
            </a:r>
            <a:r>
              <a:rPr lang="cs-CZ" sz="2400" b="1" dirty="0">
                <a:solidFill>
                  <a:srgbClr val="FF0000"/>
                </a:solidFill>
              </a:rPr>
              <a:t>300 </a:t>
            </a:r>
            <a:r>
              <a:rPr lang="cs-CZ" sz="2400" b="1" dirty="0" smtClean="0">
                <a:solidFill>
                  <a:srgbClr val="FF0000"/>
                </a:solidFill>
              </a:rPr>
              <a:t>Kč</a:t>
            </a:r>
            <a:endParaRPr lang="cs-CZ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</a:rPr>
              <a:t>2. přes </a:t>
            </a:r>
            <a:r>
              <a:rPr lang="cs-CZ" sz="2400" b="1" dirty="0">
                <a:solidFill>
                  <a:srgbClr val="00B050"/>
                </a:solidFill>
              </a:rPr>
              <a:t>500 Kč do 1 000 </a:t>
            </a:r>
            <a:r>
              <a:rPr lang="cs-CZ" sz="2400" b="1" dirty="0">
                <a:solidFill>
                  <a:srgbClr val="002060"/>
                </a:solidFill>
              </a:rPr>
              <a:t>Kč</a:t>
            </a:r>
            <a:r>
              <a:rPr lang="cs-CZ" sz="2400" b="1" dirty="0" smtClean="0">
                <a:solidFill>
                  <a:srgbClr val="002060"/>
                </a:solidFill>
              </a:rPr>
              <a:t>……………………............</a:t>
            </a:r>
            <a:r>
              <a:rPr lang="cs-CZ" sz="2400" b="1" dirty="0">
                <a:solidFill>
                  <a:srgbClr val="002060"/>
                </a:solidFill>
              </a:rPr>
              <a:t> </a:t>
            </a:r>
            <a:r>
              <a:rPr lang="cs-CZ" sz="2400" b="1" dirty="0" smtClean="0">
                <a:solidFill>
                  <a:srgbClr val="002060"/>
                </a:solidFill>
              </a:rPr>
              <a:t>      </a:t>
            </a:r>
            <a:r>
              <a:rPr lang="cs-CZ" sz="2400" b="1" dirty="0" smtClean="0">
                <a:solidFill>
                  <a:srgbClr val="FF0000"/>
                </a:solidFill>
              </a:rPr>
              <a:t>500 Kč</a:t>
            </a:r>
            <a:endParaRPr lang="cs-CZ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</a:rPr>
              <a:t>3. přes </a:t>
            </a:r>
            <a:r>
              <a:rPr lang="cs-CZ" sz="2400" b="1" dirty="0">
                <a:solidFill>
                  <a:srgbClr val="00B050"/>
                </a:solidFill>
              </a:rPr>
              <a:t>1 000 Kč do 5 000 </a:t>
            </a:r>
            <a:r>
              <a:rPr lang="cs-CZ" sz="2400" b="1" dirty="0">
                <a:solidFill>
                  <a:srgbClr val="002060"/>
                </a:solidFill>
              </a:rPr>
              <a:t>Kč</a:t>
            </a:r>
            <a:r>
              <a:rPr lang="cs-CZ" sz="2400" b="1" dirty="0" smtClean="0">
                <a:solidFill>
                  <a:srgbClr val="002060"/>
                </a:solidFill>
              </a:rPr>
              <a:t>………………………......    </a:t>
            </a:r>
            <a:r>
              <a:rPr lang="cs-CZ" sz="2400" b="1" dirty="0" smtClean="0">
                <a:solidFill>
                  <a:srgbClr val="FF0000"/>
                </a:solidFill>
              </a:rPr>
              <a:t>1 </a:t>
            </a:r>
            <a:r>
              <a:rPr lang="cs-CZ" sz="2400" b="1" dirty="0">
                <a:solidFill>
                  <a:srgbClr val="FF0000"/>
                </a:solidFill>
              </a:rPr>
              <a:t>000 </a:t>
            </a:r>
            <a:r>
              <a:rPr lang="cs-CZ" sz="2400" b="1" dirty="0" smtClean="0">
                <a:solidFill>
                  <a:srgbClr val="FF0000"/>
                </a:solidFill>
              </a:rPr>
              <a:t>Kč</a:t>
            </a:r>
            <a:endParaRPr lang="cs-CZ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</a:rPr>
              <a:t>4. přes </a:t>
            </a:r>
            <a:r>
              <a:rPr lang="cs-CZ" sz="2400" b="1" dirty="0">
                <a:solidFill>
                  <a:srgbClr val="00B050"/>
                </a:solidFill>
              </a:rPr>
              <a:t>5 000 Kč do 10 000</a:t>
            </a:r>
            <a:r>
              <a:rPr lang="cs-CZ" sz="2400" b="1" dirty="0">
                <a:solidFill>
                  <a:srgbClr val="002060"/>
                </a:solidFill>
              </a:rPr>
              <a:t> Kč</a:t>
            </a:r>
            <a:r>
              <a:rPr lang="cs-CZ" sz="2400" b="1" dirty="0" smtClean="0">
                <a:solidFill>
                  <a:srgbClr val="002060"/>
                </a:solidFill>
              </a:rPr>
              <a:t>……...………............    </a:t>
            </a:r>
            <a:r>
              <a:rPr lang="cs-CZ" sz="2400" b="1" dirty="0" smtClean="0">
                <a:solidFill>
                  <a:srgbClr val="FF0000"/>
                </a:solidFill>
              </a:rPr>
              <a:t>1 </a:t>
            </a:r>
            <a:r>
              <a:rPr lang="cs-CZ" sz="2400" b="1" dirty="0">
                <a:solidFill>
                  <a:srgbClr val="FF0000"/>
                </a:solidFill>
              </a:rPr>
              <a:t>500 </a:t>
            </a:r>
            <a:r>
              <a:rPr lang="cs-CZ" sz="2400" b="1" dirty="0" smtClean="0">
                <a:solidFill>
                  <a:srgbClr val="FF0000"/>
                </a:solidFill>
              </a:rPr>
              <a:t>Kč</a:t>
            </a:r>
            <a:endParaRPr lang="cs-CZ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</a:rPr>
              <a:t>5. přes </a:t>
            </a:r>
            <a:r>
              <a:rPr lang="cs-CZ" sz="2400" b="1" dirty="0">
                <a:solidFill>
                  <a:srgbClr val="00B050"/>
                </a:solidFill>
              </a:rPr>
              <a:t>10 000 Kč do 200 000 </a:t>
            </a:r>
            <a:r>
              <a:rPr lang="cs-CZ" sz="2400" b="1" dirty="0">
                <a:solidFill>
                  <a:srgbClr val="002060"/>
                </a:solidFill>
              </a:rPr>
              <a:t>Kč</a:t>
            </a:r>
            <a:r>
              <a:rPr lang="cs-CZ" sz="2400" b="1" dirty="0" smtClean="0">
                <a:solidFill>
                  <a:srgbClr val="002060"/>
                </a:solidFill>
              </a:rPr>
              <a:t>.........................    </a:t>
            </a:r>
            <a:r>
              <a:rPr lang="cs-CZ" sz="2400" b="1" dirty="0" smtClean="0">
                <a:solidFill>
                  <a:srgbClr val="FF0000"/>
                </a:solidFill>
              </a:rPr>
              <a:t>1 </a:t>
            </a:r>
            <a:r>
              <a:rPr lang="cs-CZ" sz="2400" b="1" dirty="0">
                <a:solidFill>
                  <a:srgbClr val="FF0000"/>
                </a:solidFill>
              </a:rPr>
              <a:t>500 Kč a 40 </a:t>
            </a:r>
            <a:r>
              <a:rPr lang="cs-CZ" sz="2400" b="1" dirty="0">
                <a:solidFill>
                  <a:srgbClr val="002060"/>
                </a:solidFill>
              </a:rPr>
              <a:t>Kč za každých za­počatých 1000 Kč, o kte­ré hodnota převyšuje 10 000 Kč,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</a:rPr>
              <a:t>6. přes </a:t>
            </a:r>
            <a:r>
              <a:rPr lang="cs-CZ" sz="2400" b="1" dirty="0">
                <a:solidFill>
                  <a:srgbClr val="00B050"/>
                </a:solidFill>
              </a:rPr>
              <a:t>200 000 Kč do 10 000 000</a:t>
            </a:r>
            <a:r>
              <a:rPr lang="cs-CZ" sz="2400" b="1" dirty="0">
                <a:solidFill>
                  <a:srgbClr val="002060"/>
                </a:solidFill>
              </a:rPr>
              <a:t> Kč</a:t>
            </a:r>
            <a:r>
              <a:rPr lang="cs-CZ" sz="2400" b="1" dirty="0" smtClean="0">
                <a:solidFill>
                  <a:srgbClr val="002060"/>
                </a:solidFill>
              </a:rPr>
              <a:t>...................   </a:t>
            </a:r>
            <a:r>
              <a:rPr lang="cs-CZ" sz="2400" b="1" dirty="0" smtClean="0">
                <a:solidFill>
                  <a:srgbClr val="FF0000"/>
                </a:solidFill>
              </a:rPr>
              <a:t>9 </a:t>
            </a:r>
            <a:r>
              <a:rPr lang="cs-CZ" sz="2400" b="1" dirty="0">
                <a:solidFill>
                  <a:srgbClr val="FF0000"/>
                </a:solidFill>
              </a:rPr>
              <a:t>100 Kč a 40 </a:t>
            </a:r>
            <a:r>
              <a:rPr lang="cs-CZ" sz="2400" b="1" dirty="0">
                <a:solidFill>
                  <a:srgbClr val="002060"/>
                </a:solidFill>
              </a:rPr>
              <a:t>Kč za každých započatých 10 000 Kč, o které hodnota převyšuje 200 000 Kč,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</a:rPr>
              <a:t>7. přes </a:t>
            </a:r>
            <a:r>
              <a:rPr lang="cs-CZ" sz="2400" b="1" dirty="0">
                <a:solidFill>
                  <a:srgbClr val="00B050"/>
                </a:solidFill>
              </a:rPr>
              <a:t>10 000 000 </a:t>
            </a:r>
            <a:r>
              <a:rPr lang="cs-CZ" sz="2400" b="1" dirty="0">
                <a:solidFill>
                  <a:srgbClr val="002060"/>
                </a:solidFill>
              </a:rPr>
              <a:t>Kč</a:t>
            </a:r>
            <a:r>
              <a:rPr lang="cs-CZ" sz="2400" b="1" dirty="0" smtClean="0">
                <a:solidFill>
                  <a:srgbClr val="002060"/>
                </a:solidFill>
              </a:rPr>
              <a:t>……………………………...........  </a:t>
            </a:r>
            <a:r>
              <a:rPr lang="cs-CZ" sz="2400" b="1" dirty="0" smtClean="0">
                <a:solidFill>
                  <a:srgbClr val="FF0000"/>
                </a:solidFill>
              </a:rPr>
              <a:t>48</a:t>
            </a:r>
            <a:r>
              <a:rPr lang="cs-CZ" sz="2400" b="1" dirty="0">
                <a:solidFill>
                  <a:srgbClr val="FF0000"/>
                </a:solidFill>
              </a:rPr>
              <a:t> 300 Kč a 40 </a:t>
            </a:r>
            <a:r>
              <a:rPr lang="cs-CZ" sz="2400" b="1" dirty="0">
                <a:solidFill>
                  <a:srgbClr val="002060"/>
                </a:solidFill>
              </a:rPr>
              <a:t>Kč za každých započatých 100 000 Kč, o které hodnota převyšuje 10 000 000 Kč.</a:t>
            </a:r>
          </a:p>
          <a:p>
            <a:r>
              <a:rPr lang="cs-CZ" sz="2400" b="1" dirty="0">
                <a:solidFill>
                  <a:srgbClr val="002060"/>
                </a:solidFill>
              </a:rPr>
              <a:t> </a:t>
            </a:r>
          </a:p>
          <a:p>
            <a:endParaRPr lang="cs-CZ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1430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-99392"/>
            <a:ext cx="8202488" cy="128716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Úkony podle § 11 AT - plně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08720"/>
            <a:ext cx="8604448" cy="5832648"/>
          </a:xfrm>
        </p:spPr>
        <p:txBody>
          <a:bodyPr>
            <a:noAutofit/>
          </a:bodyPr>
          <a:lstStyle/>
          <a:p>
            <a:pPr lvl="0"/>
            <a:r>
              <a:rPr lang="cs-CZ" sz="2400" b="1" dirty="0">
                <a:solidFill>
                  <a:srgbClr val="002060"/>
                </a:solidFill>
              </a:rPr>
              <a:t>převzetí a </a:t>
            </a:r>
            <a:r>
              <a:rPr lang="cs-CZ" sz="2400" b="1" dirty="0" smtClean="0">
                <a:solidFill>
                  <a:srgbClr val="002060"/>
                </a:solidFill>
              </a:rPr>
              <a:t>příprava,</a:t>
            </a:r>
            <a:endParaRPr lang="cs-CZ" sz="2400" b="1" dirty="0">
              <a:solidFill>
                <a:srgbClr val="002060"/>
              </a:solidFill>
            </a:endParaRPr>
          </a:p>
          <a:p>
            <a:pPr lvl="0"/>
            <a:r>
              <a:rPr lang="cs-CZ" sz="2400" b="1" dirty="0">
                <a:solidFill>
                  <a:srgbClr val="002060"/>
                </a:solidFill>
              </a:rPr>
              <a:t>první porada s klientem </a:t>
            </a:r>
            <a:r>
              <a:rPr lang="cs-CZ" sz="2400" b="1" dirty="0" smtClean="0">
                <a:solidFill>
                  <a:srgbClr val="002060"/>
                </a:solidFill>
              </a:rPr>
              <a:t>,</a:t>
            </a:r>
          </a:p>
          <a:p>
            <a:pPr lvl="0"/>
            <a:r>
              <a:rPr lang="cs-CZ" sz="2400" b="1" dirty="0" smtClean="0">
                <a:solidFill>
                  <a:srgbClr val="002060"/>
                </a:solidFill>
              </a:rPr>
              <a:t>další </a:t>
            </a:r>
            <a:r>
              <a:rPr lang="cs-CZ" sz="2400" b="1" dirty="0">
                <a:solidFill>
                  <a:srgbClr val="002060"/>
                </a:solidFill>
              </a:rPr>
              <a:t>porada s klientem přesahující jednu hodinu,</a:t>
            </a:r>
          </a:p>
          <a:p>
            <a:pPr lvl="0"/>
            <a:r>
              <a:rPr lang="cs-CZ" sz="2400" b="1" dirty="0">
                <a:solidFill>
                  <a:srgbClr val="002060"/>
                </a:solidFill>
              </a:rPr>
              <a:t>písemné </a:t>
            </a:r>
            <a:r>
              <a:rPr lang="cs-CZ" sz="2400" b="1" dirty="0" smtClean="0">
                <a:solidFill>
                  <a:srgbClr val="002060"/>
                </a:solidFill>
              </a:rPr>
              <a:t>podání, návrh </a:t>
            </a:r>
            <a:r>
              <a:rPr lang="cs-CZ" sz="2400" b="1" dirty="0">
                <a:solidFill>
                  <a:srgbClr val="002060"/>
                </a:solidFill>
              </a:rPr>
              <a:t>ve věci samé, výzva k plnění </a:t>
            </a:r>
            <a:r>
              <a:rPr lang="cs-CZ" sz="2400" b="1" dirty="0" smtClean="0">
                <a:solidFill>
                  <a:srgbClr val="002060"/>
                </a:solidFill>
              </a:rPr>
              <a:t>s rozborem,</a:t>
            </a:r>
            <a:endParaRPr lang="cs-CZ" sz="2400" b="1" dirty="0">
              <a:solidFill>
                <a:srgbClr val="002060"/>
              </a:solidFill>
            </a:endParaRPr>
          </a:p>
          <a:p>
            <a:pPr lvl="0"/>
            <a:r>
              <a:rPr lang="cs-CZ" sz="2400" b="1" dirty="0">
                <a:solidFill>
                  <a:srgbClr val="002060"/>
                </a:solidFill>
              </a:rPr>
              <a:t>účast při vyšetřovacích úkonech </a:t>
            </a:r>
            <a:r>
              <a:rPr lang="cs-CZ" sz="2400" b="1" dirty="0" smtClean="0">
                <a:solidFill>
                  <a:srgbClr val="002060"/>
                </a:solidFill>
              </a:rPr>
              <a:t>v(každé </a:t>
            </a:r>
            <a:r>
              <a:rPr lang="cs-CZ" sz="2400" b="1" dirty="0">
                <a:solidFill>
                  <a:srgbClr val="002060"/>
                </a:solidFill>
              </a:rPr>
              <a:t>započaté </a:t>
            </a:r>
            <a:r>
              <a:rPr lang="cs-CZ" sz="2400" b="1" dirty="0" smtClean="0">
                <a:solidFill>
                  <a:srgbClr val="002060"/>
                </a:solidFill>
              </a:rPr>
              <a:t>2 hod),</a:t>
            </a:r>
            <a:endParaRPr lang="cs-CZ" sz="2400" b="1" dirty="0">
              <a:solidFill>
                <a:srgbClr val="002060"/>
              </a:solidFill>
            </a:endParaRPr>
          </a:p>
          <a:p>
            <a:pPr lvl="0"/>
            <a:r>
              <a:rPr lang="cs-CZ" sz="2400" b="1" dirty="0">
                <a:solidFill>
                  <a:srgbClr val="002060"/>
                </a:solidFill>
              </a:rPr>
              <a:t>prostudování spisu při skončení </a:t>
            </a:r>
            <a:r>
              <a:rPr lang="cs-CZ" sz="2400" b="1" dirty="0" smtClean="0">
                <a:solidFill>
                  <a:srgbClr val="002060"/>
                </a:solidFill>
              </a:rPr>
              <a:t>vyšetřování (každé 2 hod),</a:t>
            </a:r>
            <a:endParaRPr lang="cs-CZ" sz="2400" b="1" dirty="0">
              <a:solidFill>
                <a:srgbClr val="002060"/>
              </a:solidFill>
            </a:endParaRPr>
          </a:p>
          <a:p>
            <a:pPr lvl="0"/>
            <a:r>
              <a:rPr lang="cs-CZ" sz="2400" b="1" dirty="0">
                <a:solidFill>
                  <a:srgbClr val="002060"/>
                </a:solidFill>
              </a:rPr>
              <a:t>účast při úkonu </a:t>
            </a:r>
            <a:r>
              <a:rPr lang="cs-CZ" sz="2400" b="1" dirty="0" smtClean="0">
                <a:solidFill>
                  <a:srgbClr val="002060"/>
                </a:solidFill>
              </a:rPr>
              <a:t>orgánu (každé </a:t>
            </a:r>
            <a:r>
              <a:rPr lang="cs-CZ" sz="2400" b="1" dirty="0">
                <a:solidFill>
                  <a:srgbClr val="002060"/>
                </a:solidFill>
              </a:rPr>
              <a:t>započaté </a:t>
            </a:r>
            <a:r>
              <a:rPr lang="cs-CZ" sz="2400" b="1" dirty="0" smtClean="0">
                <a:solidFill>
                  <a:srgbClr val="002060"/>
                </a:solidFill>
              </a:rPr>
              <a:t>2 hod),</a:t>
            </a:r>
            <a:endParaRPr lang="cs-CZ" sz="2400" b="1" dirty="0">
              <a:solidFill>
                <a:srgbClr val="002060"/>
              </a:solidFill>
            </a:endParaRPr>
          </a:p>
          <a:p>
            <a:pPr lvl="0"/>
            <a:r>
              <a:rPr lang="cs-CZ" sz="2400" b="1" dirty="0" smtClean="0">
                <a:solidFill>
                  <a:srgbClr val="002060"/>
                </a:solidFill>
              </a:rPr>
              <a:t>právní rozbor </a:t>
            </a:r>
            <a:r>
              <a:rPr lang="cs-CZ" sz="2400" b="1" dirty="0">
                <a:solidFill>
                  <a:srgbClr val="002060"/>
                </a:solidFill>
              </a:rPr>
              <a:t>věci,</a:t>
            </a:r>
          </a:p>
          <a:p>
            <a:pPr lvl="0"/>
            <a:r>
              <a:rPr lang="cs-CZ" sz="2400" b="1" dirty="0">
                <a:solidFill>
                  <a:srgbClr val="002060"/>
                </a:solidFill>
              </a:rPr>
              <a:t>jednání s </a:t>
            </a:r>
            <a:r>
              <a:rPr lang="cs-CZ" sz="2400" b="1" dirty="0" smtClean="0">
                <a:solidFill>
                  <a:srgbClr val="002060"/>
                </a:solidFill>
              </a:rPr>
              <a:t>protistranou (každé 2 hod),</a:t>
            </a:r>
            <a:endParaRPr lang="cs-CZ" sz="2400" b="1" dirty="0">
              <a:solidFill>
                <a:srgbClr val="002060"/>
              </a:solidFill>
            </a:endParaRPr>
          </a:p>
          <a:p>
            <a:pPr lvl="0"/>
            <a:r>
              <a:rPr lang="cs-CZ" sz="2400" b="1" dirty="0" smtClean="0">
                <a:solidFill>
                  <a:srgbClr val="002060"/>
                </a:solidFill>
              </a:rPr>
              <a:t>odvolání</a:t>
            </a:r>
            <a:r>
              <a:rPr lang="cs-CZ" sz="2400" b="1" dirty="0">
                <a:solidFill>
                  <a:srgbClr val="002060"/>
                </a:solidFill>
              </a:rPr>
              <a:t>, dovolání, návrh na obnovu řízení, žaloba pro zmatečnost, </a:t>
            </a:r>
            <a:r>
              <a:rPr lang="cs-CZ" sz="2400" b="1" dirty="0" smtClean="0">
                <a:solidFill>
                  <a:srgbClr val="002060"/>
                </a:solidFill>
              </a:rPr>
              <a:t>vyjádření k nim</a:t>
            </a:r>
          </a:p>
          <a:p>
            <a:pPr lvl="0"/>
            <a:r>
              <a:rPr lang="cs-CZ" sz="2400" b="1" dirty="0" smtClean="0">
                <a:solidFill>
                  <a:srgbClr val="002060"/>
                </a:solidFill>
              </a:rPr>
              <a:t>podnět a vyjádření ke stížnosti </a:t>
            </a:r>
            <a:r>
              <a:rPr lang="cs-CZ" sz="2400" b="1" dirty="0">
                <a:solidFill>
                  <a:srgbClr val="002060"/>
                </a:solidFill>
              </a:rPr>
              <a:t>pro porušení zákona </a:t>
            </a:r>
          </a:p>
          <a:p>
            <a:pPr lvl="0"/>
            <a:r>
              <a:rPr lang="cs-CZ" sz="2400" b="1" dirty="0">
                <a:solidFill>
                  <a:srgbClr val="002060"/>
                </a:solidFill>
              </a:rPr>
              <a:t>sepsání listiny o právním jednání.</a:t>
            </a: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6119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324" y="260648"/>
            <a:ext cx="8202488" cy="128716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Úkony podle § 11 AT -  polovina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8604448" cy="5832648"/>
          </a:xfrm>
        </p:spPr>
        <p:txBody>
          <a:bodyPr>
            <a:noAutofit/>
          </a:bodyPr>
          <a:lstStyle/>
          <a:p>
            <a:pPr lvl="0"/>
            <a:r>
              <a:rPr lang="cs-CZ" sz="2400" b="1" dirty="0" smtClean="0">
                <a:solidFill>
                  <a:srgbClr val="002060"/>
                </a:solidFill>
              </a:rPr>
              <a:t>návrhy ve věcech, v nichž se rozhoduje ve veřejném nebo  neveřejném zasedání a stížností (nikoliv ve věci samé)</a:t>
            </a:r>
          </a:p>
          <a:p>
            <a:pPr lvl="0"/>
            <a:r>
              <a:rPr lang="cs-CZ" sz="2400" b="1" dirty="0" smtClean="0">
                <a:solidFill>
                  <a:srgbClr val="002060"/>
                </a:solidFill>
              </a:rPr>
              <a:t>odvolání </a:t>
            </a:r>
            <a:r>
              <a:rPr lang="cs-CZ" sz="2400" b="1" dirty="0">
                <a:solidFill>
                  <a:srgbClr val="002060"/>
                </a:solidFill>
              </a:rPr>
              <a:t>proti </a:t>
            </a:r>
            <a:r>
              <a:rPr lang="cs-CZ" sz="2400" b="1" dirty="0" smtClean="0">
                <a:solidFill>
                  <a:srgbClr val="002060"/>
                </a:solidFill>
              </a:rPr>
              <a:t>takovým rozhodnutí</a:t>
            </a:r>
            <a:r>
              <a:rPr lang="cs-CZ" sz="2400" b="1" dirty="0">
                <a:solidFill>
                  <a:srgbClr val="002060"/>
                </a:solidFill>
              </a:rPr>
              <a:t>, </a:t>
            </a:r>
            <a:endParaRPr lang="cs-CZ" sz="2400" b="1" dirty="0" smtClean="0">
              <a:solidFill>
                <a:srgbClr val="002060"/>
              </a:solidFill>
            </a:endParaRPr>
          </a:p>
          <a:p>
            <a:pPr lvl="0"/>
            <a:r>
              <a:rPr lang="cs-CZ" sz="2400" b="1" dirty="0" smtClean="0">
                <a:solidFill>
                  <a:srgbClr val="002060"/>
                </a:solidFill>
              </a:rPr>
              <a:t>jde-li </a:t>
            </a:r>
            <a:r>
              <a:rPr lang="cs-CZ" sz="2400" b="1" dirty="0">
                <a:solidFill>
                  <a:srgbClr val="002060"/>
                </a:solidFill>
              </a:rPr>
              <a:t>o výkon rozhodnutí, za první poradu s klientem včetně převzetí a přípravy zastoupení, za sepsání návrhu na zahájení řízení, vyjádření k návrhu, zastupování při jednání a sepsání odvolání proti rozhodnutí,</a:t>
            </a:r>
          </a:p>
          <a:p>
            <a:pPr lvl="0"/>
            <a:r>
              <a:rPr lang="cs-CZ" sz="2400" b="1" dirty="0">
                <a:solidFill>
                  <a:srgbClr val="002060"/>
                </a:solidFill>
              </a:rPr>
              <a:t>účast při jednání, při kterém došlo pouze k vyhlášení rozhodnutí,</a:t>
            </a:r>
          </a:p>
          <a:p>
            <a:pPr lvl="0"/>
            <a:r>
              <a:rPr lang="cs-CZ" sz="2400" b="1" dirty="0">
                <a:solidFill>
                  <a:srgbClr val="002060"/>
                </a:solidFill>
              </a:rPr>
              <a:t>účast při přípravě </a:t>
            </a:r>
            <a:r>
              <a:rPr lang="cs-CZ" sz="2400" b="1" dirty="0" smtClean="0">
                <a:solidFill>
                  <a:srgbClr val="002060"/>
                </a:solidFill>
              </a:rPr>
              <a:t>jednání,</a:t>
            </a:r>
            <a:endParaRPr lang="cs-CZ" sz="2400" b="1" dirty="0">
              <a:solidFill>
                <a:srgbClr val="002060"/>
              </a:solidFill>
            </a:endParaRPr>
          </a:p>
          <a:p>
            <a:pPr lvl="0"/>
            <a:r>
              <a:rPr lang="cs-CZ" sz="2400" b="1" dirty="0">
                <a:solidFill>
                  <a:srgbClr val="002060"/>
                </a:solidFill>
              </a:rPr>
              <a:t>jednoduchá výzva k plnění</a:t>
            </a:r>
            <a:r>
              <a:rPr lang="cs-CZ" sz="2400" b="1" dirty="0" smtClean="0">
                <a:solidFill>
                  <a:srgbClr val="002060"/>
                </a:solidFill>
              </a:rPr>
              <a:t>.</a:t>
            </a:r>
            <a:endParaRPr lang="cs-CZ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968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260648"/>
            <a:ext cx="80772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Ustanovení advokáta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412776"/>
            <a:ext cx="8077200" cy="5256583"/>
          </a:xfrm>
        </p:spPr>
        <p:txBody>
          <a:bodyPr>
            <a:normAutofit fontScale="92500"/>
          </a:bodyPr>
          <a:lstStyle/>
          <a:p>
            <a:r>
              <a:rPr lang="cs-CZ" sz="4000" b="1" dirty="0">
                <a:solidFill>
                  <a:srgbClr val="002060"/>
                </a:solidFill>
              </a:rPr>
              <a:t>Byl-li advokát ustanoven, hradí jeho odměnu </a:t>
            </a:r>
            <a:r>
              <a:rPr lang="cs-CZ" sz="4000" b="1" dirty="0" smtClean="0">
                <a:solidFill>
                  <a:srgbClr val="002060"/>
                </a:solidFill>
              </a:rPr>
              <a:t>stát (§ 23 ZA, § 140 odst. 2     o. s. ř.)</a:t>
            </a:r>
            <a:endParaRPr lang="cs-CZ" sz="4000" b="1" dirty="0">
              <a:solidFill>
                <a:srgbClr val="002060"/>
              </a:solidFill>
            </a:endParaRPr>
          </a:p>
          <a:p>
            <a:r>
              <a:rPr lang="cs-CZ" sz="4000" b="1" dirty="0" smtClean="0">
                <a:solidFill>
                  <a:srgbClr val="002060"/>
                </a:solidFill>
              </a:rPr>
              <a:t>Podle § 30 odst. 1 o. s. ř., § 38 </a:t>
            </a:r>
            <a:r>
              <a:rPr lang="cs-CZ" sz="4000" b="1" dirty="0" err="1" smtClean="0">
                <a:solidFill>
                  <a:srgbClr val="002060"/>
                </a:solidFill>
              </a:rPr>
              <a:t>tr</a:t>
            </a:r>
            <a:r>
              <a:rPr lang="cs-CZ" sz="4000" b="1" dirty="0" smtClean="0">
                <a:solidFill>
                  <a:srgbClr val="002060"/>
                </a:solidFill>
              </a:rPr>
              <a:t>. ř.,      § 35 odst. 7 soudního řádu správního.</a:t>
            </a:r>
          </a:p>
          <a:p>
            <a:r>
              <a:rPr lang="cs-CZ" sz="4000" b="1" dirty="0" smtClean="0">
                <a:solidFill>
                  <a:srgbClr val="002060"/>
                </a:solidFill>
              </a:rPr>
              <a:t>Soud vybírá z  pořadníku advokátů jen v trestním řízení (§ 39 odst. 2, 3, 4 </a:t>
            </a:r>
            <a:r>
              <a:rPr lang="cs-CZ" sz="4000" b="1" dirty="0" err="1" smtClean="0">
                <a:solidFill>
                  <a:srgbClr val="002060"/>
                </a:solidFill>
              </a:rPr>
              <a:t>tr</a:t>
            </a:r>
            <a:r>
              <a:rPr lang="cs-CZ" sz="4000" b="1" dirty="0" smtClean="0">
                <a:solidFill>
                  <a:srgbClr val="002060"/>
                </a:solidFill>
              </a:rPr>
              <a:t>. řádu)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50537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2675"/>
            <a:ext cx="8077200" cy="855112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Rozlišujte pojmy!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980728"/>
            <a:ext cx="8077200" cy="576064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Ustanovení advokáta </a:t>
            </a:r>
            <a:r>
              <a:rPr lang="cs-CZ" b="1" dirty="0" smtClean="0">
                <a:solidFill>
                  <a:srgbClr val="002060"/>
                </a:solidFill>
              </a:rPr>
              <a:t>(v civilním či správním řízení)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Ustanovení zmocněnce poškozeného </a:t>
            </a:r>
            <a:r>
              <a:rPr lang="cs-CZ" b="1" dirty="0" smtClean="0">
                <a:solidFill>
                  <a:srgbClr val="002060"/>
                </a:solidFill>
              </a:rPr>
              <a:t>- opatrovníka (v adhezním řízení podle § 45 </a:t>
            </a:r>
            <a:r>
              <a:rPr lang="cs-CZ" b="1" dirty="0" err="1" smtClean="0">
                <a:solidFill>
                  <a:srgbClr val="002060"/>
                </a:solidFill>
              </a:rPr>
              <a:t>tr</a:t>
            </a:r>
            <a:r>
              <a:rPr lang="cs-CZ" b="1" dirty="0" smtClean="0">
                <a:solidFill>
                  <a:srgbClr val="002060"/>
                </a:solidFill>
              </a:rPr>
              <a:t>. řádu)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Pověření mediátora </a:t>
            </a:r>
            <a:r>
              <a:rPr lang="cs-CZ" b="1" dirty="0" smtClean="0">
                <a:solidFill>
                  <a:srgbClr val="002060"/>
                </a:solidFill>
              </a:rPr>
              <a:t>(§ 100 odst. 2, § 114c odst. 3, § 474, § 503 odst. 1 písm. a) z. ř. s.)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Ustanovení obhájce</a:t>
            </a:r>
            <a:r>
              <a:rPr lang="cs-CZ" b="1" dirty="0" smtClean="0">
                <a:solidFill>
                  <a:srgbClr val="002060"/>
                </a:solidFill>
              </a:rPr>
              <a:t> (§ 38 a násl. </a:t>
            </a:r>
            <a:r>
              <a:rPr lang="cs-CZ" b="1" dirty="0" err="1" smtClean="0">
                <a:solidFill>
                  <a:srgbClr val="002060"/>
                </a:solidFill>
              </a:rPr>
              <a:t>tr</a:t>
            </a:r>
            <a:r>
              <a:rPr lang="cs-CZ" b="1" dirty="0" smtClean="0">
                <a:solidFill>
                  <a:srgbClr val="002060"/>
                </a:solidFill>
              </a:rPr>
              <a:t>. řádu)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Ustanovení opatrovníka </a:t>
            </a:r>
            <a:r>
              <a:rPr lang="cs-CZ" b="1" dirty="0" smtClean="0">
                <a:solidFill>
                  <a:srgbClr val="002060"/>
                </a:solidFill>
              </a:rPr>
              <a:t>(§ 29 odst. 4 o. s. ř., § 118 a násl. z. ř. s., z. č., 218/2003 Sb.)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Určení advokáta Českou advokátní komorou     </a:t>
            </a:r>
            <a:r>
              <a:rPr lang="cs-CZ" b="1" dirty="0" smtClean="0">
                <a:solidFill>
                  <a:srgbClr val="002060"/>
                </a:solidFill>
              </a:rPr>
              <a:t>(§ 18 odst. 2 ZA)</a:t>
            </a:r>
          </a:p>
          <a:p>
            <a:endParaRPr lang="cs-CZ" b="1" dirty="0" smtClean="0">
              <a:solidFill>
                <a:srgbClr val="002060"/>
              </a:solidFill>
            </a:endParaRPr>
          </a:p>
          <a:p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7104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99592" y="116632"/>
            <a:ext cx="8077200" cy="980728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Stavovské předpisy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55576" y="1087149"/>
            <a:ext cx="8077200" cy="5760640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b="1" dirty="0" smtClean="0">
                <a:solidFill>
                  <a:srgbClr val="002060"/>
                </a:solidFill>
              </a:rPr>
              <a:t>Usnesení </a:t>
            </a:r>
            <a:r>
              <a:rPr lang="cs-CZ" altLang="cs-CZ" b="1" dirty="0">
                <a:solidFill>
                  <a:srgbClr val="002060"/>
                </a:solidFill>
              </a:rPr>
              <a:t>představenstva ČAK ze dne 31. 10. 1996, č. 1/1997 Věstníku </a:t>
            </a:r>
            <a:r>
              <a:rPr lang="cs-CZ" altLang="cs-CZ" b="1" dirty="0" smtClean="0">
                <a:solidFill>
                  <a:srgbClr val="FF0000"/>
                </a:solidFill>
              </a:rPr>
              <a:t>Etická pravidla</a:t>
            </a:r>
          </a:p>
          <a:p>
            <a:r>
              <a:rPr lang="cs-CZ" altLang="cs-CZ" b="1" dirty="0" smtClean="0">
                <a:solidFill>
                  <a:srgbClr val="002060"/>
                </a:solidFill>
              </a:rPr>
              <a:t>Usnesení představenstva ČAK ze dne 8. 11. 1999, č. 9/1999 Věstníku, o dokumentaci advokáta při poskytování právních služeb</a:t>
            </a:r>
          </a:p>
          <a:p>
            <a:r>
              <a:rPr lang="cs-CZ" altLang="cs-CZ" b="1" dirty="0" smtClean="0">
                <a:solidFill>
                  <a:srgbClr val="002060"/>
                </a:solidFill>
              </a:rPr>
              <a:t>Usnesení </a:t>
            </a:r>
            <a:r>
              <a:rPr lang="cs-CZ" altLang="cs-CZ" b="1" dirty="0">
                <a:solidFill>
                  <a:srgbClr val="002060"/>
                </a:solidFill>
              </a:rPr>
              <a:t>představenstva ČAK ze dne </a:t>
            </a:r>
            <a:r>
              <a:rPr lang="cs-CZ" altLang="cs-CZ" b="1" dirty="0" smtClean="0">
                <a:solidFill>
                  <a:srgbClr val="002060"/>
                </a:solidFill>
              </a:rPr>
              <a:t>28. června 2004, č. 7/2004 Věstníku (úschovy)</a:t>
            </a:r>
          </a:p>
          <a:p>
            <a:r>
              <a:rPr lang="cs-CZ" altLang="cs-CZ" b="1" dirty="0">
                <a:solidFill>
                  <a:srgbClr val="002060"/>
                </a:solidFill>
              </a:rPr>
              <a:t>Usnesení představenstva ČAK ze dne 11. 9. 2008, č. 2/2008 Věstníku (proti legalizaci výnosů z trestné činnosti a financování terorismu)</a:t>
            </a:r>
          </a:p>
          <a:p>
            <a:r>
              <a:rPr lang="cs-CZ" altLang="cs-CZ" b="1" dirty="0" smtClean="0">
                <a:solidFill>
                  <a:srgbClr val="002060"/>
                </a:solidFill>
              </a:rPr>
              <a:t>Sbírky </a:t>
            </a:r>
            <a:r>
              <a:rPr lang="cs-CZ" altLang="cs-CZ" b="1" dirty="0">
                <a:solidFill>
                  <a:srgbClr val="002060"/>
                </a:solidFill>
              </a:rPr>
              <a:t>kárných rozhodnutí (vydává Česká advokátní komora jako zvláštní čísla Bulletinu advokacie každé dva roky</a:t>
            </a:r>
            <a:r>
              <a:rPr lang="cs-CZ" altLang="cs-CZ" b="1" dirty="0" smtClean="0">
                <a:solidFill>
                  <a:srgbClr val="002060"/>
                </a:solidFill>
              </a:rPr>
              <a:t>) </a:t>
            </a:r>
            <a:r>
              <a:rPr lang="cs-CZ" altLang="cs-CZ" b="1" dirty="0" smtClean="0">
                <a:solidFill>
                  <a:srgbClr val="FF0000"/>
                </a:solidFill>
              </a:rPr>
              <a:t>BA</a:t>
            </a:r>
            <a:endParaRPr lang="cs-CZ" alt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altLang="cs-CZ" b="1" dirty="0" smtClean="0">
              <a:solidFill>
                <a:srgbClr val="FF0000"/>
              </a:solidFill>
            </a:endParaRPr>
          </a:p>
          <a:p>
            <a:endParaRPr lang="cs-CZ" altLang="cs-CZ" b="1" dirty="0" smtClean="0">
              <a:solidFill>
                <a:srgbClr val="002060"/>
              </a:solidFill>
            </a:endParaRPr>
          </a:p>
          <a:p>
            <a:endParaRPr lang="cs-CZ" altLang="cs-CZ" b="1" dirty="0">
              <a:solidFill>
                <a:srgbClr val="002060"/>
              </a:solidFill>
            </a:endParaRPr>
          </a:p>
          <a:p>
            <a:endParaRPr lang="cs-CZ" altLang="cs-CZ" b="1" dirty="0" smtClean="0">
              <a:solidFill>
                <a:srgbClr val="FF0000"/>
              </a:solidFill>
            </a:endParaRPr>
          </a:p>
          <a:p>
            <a:endParaRPr lang="cs-CZ" altLang="cs-CZ" b="1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93748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0772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Záloha na náklady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980728"/>
            <a:ext cx="8077200" cy="5688631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Na návrh obhájce </a:t>
            </a:r>
            <a:r>
              <a:rPr lang="cs-CZ" b="1" dirty="0">
                <a:solidFill>
                  <a:srgbClr val="FF0000"/>
                </a:solidFill>
              </a:rPr>
              <a:t>může</a:t>
            </a:r>
            <a:r>
              <a:rPr lang="cs-CZ" b="1" dirty="0">
                <a:solidFill>
                  <a:srgbClr val="002060"/>
                </a:solidFill>
              </a:rPr>
              <a:t> orgán činný </a:t>
            </a:r>
            <a:r>
              <a:rPr lang="cs-CZ" b="1" dirty="0" smtClean="0">
                <a:solidFill>
                  <a:srgbClr val="002060"/>
                </a:solidFill>
              </a:rPr>
              <a:t>              v </a:t>
            </a:r>
            <a:r>
              <a:rPr lang="cs-CZ" b="1" dirty="0">
                <a:solidFill>
                  <a:srgbClr val="002060"/>
                </a:solidFill>
              </a:rPr>
              <a:t>trestním řízení přijmout </a:t>
            </a:r>
            <a:r>
              <a:rPr lang="cs-CZ" b="1" dirty="0">
                <a:solidFill>
                  <a:srgbClr val="FF0000"/>
                </a:solidFill>
              </a:rPr>
              <a:t>opatření</a:t>
            </a:r>
            <a:r>
              <a:rPr lang="cs-CZ" b="1" dirty="0">
                <a:solidFill>
                  <a:srgbClr val="002060"/>
                </a:solidFill>
              </a:rPr>
              <a:t>, aby obhájci byla poskytnuta ještě před skončením trestního stíhání přiměřená záloha na odměnu a náhradu hotových výdajů, jestliže je to odůvodněno dobou trvání trestního stíhání nebo jinými závažnými </a:t>
            </a:r>
            <a:r>
              <a:rPr lang="cs-CZ" b="1" dirty="0" smtClean="0">
                <a:solidFill>
                  <a:srgbClr val="002060"/>
                </a:solidFill>
              </a:rPr>
              <a:t>důvody. (§ 151 odst. 3 </a:t>
            </a:r>
            <a:r>
              <a:rPr lang="cs-CZ" b="1" dirty="0" err="1" smtClean="0">
                <a:solidFill>
                  <a:srgbClr val="002060"/>
                </a:solidFill>
              </a:rPr>
              <a:t>tr</a:t>
            </a:r>
            <a:r>
              <a:rPr lang="cs-CZ" b="1" dirty="0" smtClean="0">
                <a:solidFill>
                  <a:srgbClr val="002060"/>
                </a:solidFill>
              </a:rPr>
              <a:t>. řádu)</a:t>
            </a:r>
          </a:p>
          <a:p>
            <a:r>
              <a:rPr lang="cs-CZ" b="1" dirty="0">
                <a:solidFill>
                  <a:srgbClr val="002060"/>
                </a:solidFill>
              </a:rPr>
              <a:t>V odůvodněných případech stát </a:t>
            </a:r>
            <a:r>
              <a:rPr lang="cs-CZ" b="1" dirty="0">
                <a:solidFill>
                  <a:srgbClr val="FF0000"/>
                </a:solidFill>
              </a:rPr>
              <a:t>poskytne </a:t>
            </a:r>
            <a:r>
              <a:rPr lang="cs-CZ" b="1" dirty="0">
                <a:solidFill>
                  <a:srgbClr val="002060"/>
                </a:solidFill>
              </a:rPr>
              <a:t>advokátovi přiměřenou </a:t>
            </a:r>
            <a:r>
              <a:rPr lang="cs-CZ" b="1" dirty="0" smtClean="0">
                <a:solidFill>
                  <a:srgbClr val="002060"/>
                </a:solidFill>
              </a:rPr>
              <a:t>zálohu. (§ 140 odst.  2 věta druhá o. s. ř.)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0977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0772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Odměna ustanoveného advokáta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052737"/>
            <a:ext cx="8077200" cy="5616624"/>
          </a:xfrm>
        </p:spPr>
        <p:txBody>
          <a:bodyPr>
            <a:normAutofit lnSpcReduction="10000"/>
          </a:bodyPr>
          <a:lstStyle/>
          <a:p>
            <a:r>
              <a:rPr lang="cs-CZ" sz="3600" b="1" dirty="0" smtClean="0">
                <a:solidFill>
                  <a:srgbClr val="002060"/>
                </a:solidFill>
              </a:rPr>
              <a:t>§ 140 odst. 2 o. s. ř.</a:t>
            </a:r>
          </a:p>
          <a:p>
            <a:r>
              <a:rPr lang="cs-CZ" sz="3600" b="1" dirty="0" smtClean="0">
                <a:solidFill>
                  <a:srgbClr val="002060"/>
                </a:solidFill>
              </a:rPr>
              <a:t>Advokát po skončení zastupování pošle soudu 1. stupně návrh na přiznání odměny.</a:t>
            </a:r>
          </a:p>
          <a:p>
            <a:r>
              <a:rPr lang="cs-CZ" sz="3600" b="1" dirty="0" smtClean="0">
                <a:solidFill>
                  <a:srgbClr val="002060"/>
                </a:solidFill>
              </a:rPr>
              <a:t>Soud nemá stanovenu lhůtu pro rozhodnutí.</a:t>
            </a:r>
          </a:p>
          <a:p>
            <a:r>
              <a:rPr lang="cs-CZ" sz="3600" b="1" dirty="0" smtClean="0">
                <a:solidFill>
                  <a:srgbClr val="002060"/>
                </a:solidFill>
              </a:rPr>
              <a:t>Promlčení v obecné lhůtě 3 let.</a:t>
            </a:r>
          </a:p>
          <a:p>
            <a:r>
              <a:rPr lang="cs-CZ" sz="3600" b="1" dirty="0" smtClean="0">
                <a:solidFill>
                  <a:srgbClr val="002060"/>
                </a:solidFill>
              </a:rPr>
              <a:t>Soud rozhoduje usnesením, proti němuž je přípustné odvolání.</a:t>
            </a:r>
          </a:p>
          <a:p>
            <a:r>
              <a:rPr lang="cs-CZ" sz="3600" b="1" dirty="0" smtClean="0">
                <a:solidFill>
                  <a:srgbClr val="002060"/>
                </a:solidFill>
              </a:rPr>
              <a:t>Dovolání není přípustné.</a:t>
            </a:r>
            <a:endParaRPr lang="cs-CZ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8975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783104"/>
          </a:xfrm>
        </p:spPr>
        <p:txBody>
          <a:bodyPr>
            <a:normAutofit/>
          </a:bodyPr>
          <a:lstStyle/>
          <a:p>
            <a:pPr algn="ctr"/>
            <a:r>
              <a:rPr lang="cs-CZ" b="1" smtClean="0">
                <a:solidFill>
                  <a:srgbClr val="00B0F0"/>
                </a:solidFill>
              </a:rPr>
              <a:t>Odměna ustanoveného </a:t>
            </a:r>
            <a:r>
              <a:rPr lang="cs-CZ" b="1" dirty="0" smtClean="0">
                <a:solidFill>
                  <a:srgbClr val="00B0F0"/>
                </a:solidFill>
              </a:rPr>
              <a:t>obhájce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340768"/>
            <a:ext cx="8077200" cy="5400600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§ 151 </a:t>
            </a:r>
            <a:r>
              <a:rPr lang="cs-CZ" b="1" dirty="0" err="1" smtClean="0">
                <a:solidFill>
                  <a:srgbClr val="002060"/>
                </a:solidFill>
              </a:rPr>
              <a:t>tr</a:t>
            </a:r>
            <a:r>
              <a:rPr lang="cs-CZ" b="1" dirty="0" smtClean="0">
                <a:solidFill>
                  <a:srgbClr val="002060"/>
                </a:solidFill>
              </a:rPr>
              <a:t>. řádu.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Obhájce po skončení obhajoby podá návrh na přiznání nákladů orgánu, který vedl řízení v době skončení právní pomoci, po podání obžaloby soudu 1. stupně.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Nárok je třeba uplatnit </a:t>
            </a:r>
            <a:r>
              <a:rPr lang="cs-CZ" b="1" dirty="0" smtClean="0">
                <a:solidFill>
                  <a:srgbClr val="FF0000"/>
                </a:solidFill>
              </a:rPr>
              <a:t>do jednoho roku </a:t>
            </a:r>
            <a:r>
              <a:rPr lang="cs-CZ" b="1" dirty="0" smtClean="0">
                <a:solidFill>
                  <a:srgbClr val="002060"/>
                </a:solidFill>
              </a:rPr>
              <a:t>ode dne, kdy se obhájce dověděl, že mu povinnost obhajovat skončila.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Proti usnesení je přípustná stížnost.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Náklady jsou splatné </a:t>
            </a:r>
            <a:r>
              <a:rPr lang="cs-CZ" b="1" dirty="0" smtClean="0">
                <a:solidFill>
                  <a:srgbClr val="FF0000"/>
                </a:solidFill>
              </a:rPr>
              <a:t>do 30 dnů </a:t>
            </a:r>
            <a:r>
              <a:rPr lang="cs-CZ" b="1" dirty="0" smtClean="0">
                <a:solidFill>
                  <a:srgbClr val="002060"/>
                </a:solidFill>
              </a:rPr>
              <a:t>ode dne právní moci. (§ 151 odst. 5)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9235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Sazby obhajoby ex offo § 10, 12a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/>
          <a:lstStyle/>
          <a:p>
            <a:r>
              <a:rPr lang="cs-CZ" sz="4000" b="1" dirty="0" smtClean="0">
                <a:solidFill>
                  <a:srgbClr val="002060"/>
                </a:solidFill>
              </a:rPr>
              <a:t>Neveřejné zasedání – úkon za      </a:t>
            </a:r>
            <a:r>
              <a:rPr lang="cs-CZ" sz="4000" b="1" dirty="0" smtClean="0">
                <a:solidFill>
                  <a:srgbClr val="FF0000"/>
                </a:solidFill>
              </a:rPr>
              <a:t>400 Kč</a:t>
            </a:r>
            <a:endParaRPr lang="cs-CZ" sz="4000" b="1" dirty="0" smtClean="0">
              <a:solidFill>
                <a:srgbClr val="002060"/>
              </a:solidFill>
            </a:endParaRPr>
          </a:p>
          <a:p>
            <a:r>
              <a:rPr lang="cs-CZ" sz="4000" b="1" dirty="0" smtClean="0">
                <a:solidFill>
                  <a:srgbClr val="002060"/>
                </a:solidFill>
              </a:rPr>
              <a:t>Trest až jeden rok - </a:t>
            </a:r>
            <a:r>
              <a:rPr lang="cs-CZ" sz="4000" b="1" dirty="0">
                <a:solidFill>
                  <a:srgbClr val="002060"/>
                </a:solidFill>
              </a:rPr>
              <a:t>úkon za </a:t>
            </a:r>
            <a:r>
              <a:rPr lang="cs-CZ" sz="4000" b="1" dirty="0" smtClean="0">
                <a:solidFill>
                  <a:srgbClr val="FF0000"/>
                </a:solidFill>
              </a:rPr>
              <a:t>800 Kč</a:t>
            </a:r>
            <a:endParaRPr lang="cs-CZ" sz="4000" b="1" dirty="0" smtClean="0">
              <a:solidFill>
                <a:srgbClr val="002060"/>
              </a:solidFill>
            </a:endParaRPr>
          </a:p>
          <a:p>
            <a:r>
              <a:rPr lang="cs-CZ" sz="4000" b="1" dirty="0" smtClean="0">
                <a:solidFill>
                  <a:srgbClr val="002060"/>
                </a:solidFill>
              </a:rPr>
              <a:t>Trest jeden rok až pět let - </a:t>
            </a:r>
            <a:r>
              <a:rPr lang="cs-CZ" sz="4000" b="1" dirty="0">
                <a:solidFill>
                  <a:srgbClr val="002060"/>
                </a:solidFill>
              </a:rPr>
              <a:t>úkon </a:t>
            </a:r>
            <a:r>
              <a:rPr lang="cs-CZ" sz="4000" b="1" dirty="0" smtClean="0">
                <a:solidFill>
                  <a:srgbClr val="002060"/>
                </a:solidFill>
              </a:rPr>
              <a:t>za     </a:t>
            </a:r>
            <a:r>
              <a:rPr lang="cs-CZ" sz="4000" b="1" dirty="0" smtClean="0">
                <a:solidFill>
                  <a:srgbClr val="FF0000"/>
                </a:solidFill>
              </a:rPr>
              <a:t>1200 Kč</a:t>
            </a:r>
            <a:r>
              <a:rPr lang="cs-CZ" sz="40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cs-CZ" sz="4000" b="1" dirty="0" smtClean="0">
                <a:solidFill>
                  <a:srgbClr val="002060"/>
                </a:solidFill>
              </a:rPr>
              <a:t>Pět až deset let - </a:t>
            </a:r>
            <a:r>
              <a:rPr lang="cs-CZ" sz="4000" b="1" dirty="0">
                <a:solidFill>
                  <a:srgbClr val="002060"/>
                </a:solidFill>
              </a:rPr>
              <a:t>úkon za </a:t>
            </a:r>
            <a:r>
              <a:rPr lang="cs-CZ" sz="4000" b="1" dirty="0" smtClean="0">
                <a:solidFill>
                  <a:srgbClr val="FF0000"/>
                </a:solidFill>
              </a:rPr>
              <a:t>1840 Kč</a:t>
            </a:r>
            <a:endParaRPr lang="cs-CZ" sz="4000" b="1" dirty="0" smtClean="0">
              <a:solidFill>
                <a:srgbClr val="002060"/>
              </a:solidFill>
            </a:endParaRPr>
          </a:p>
          <a:p>
            <a:r>
              <a:rPr lang="cs-CZ" sz="4000" b="1" dirty="0" smtClean="0">
                <a:solidFill>
                  <a:srgbClr val="002060"/>
                </a:solidFill>
              </a:rPr>
              <a:t>Nad deset let - </a:t>
            </a:r>
            <a:r>
              <a:rPr lang="cs-CZ" sz="4000" b="1" dirty="0">
                <a:solidFill>
                  <a:srgbClr val="002060"/>
                </a:solidFill>
              </a:rPr>
              <a:t>úkon za </a:t>
            </a:r>
            <a:r>
              <a:rPr lang="cs-CZ" sz="4000" b="1" dirty="0" smtClean="0">
                <a:solidFill>
                  <a:srgbClr val="FF0000"/>
                </a:solidFill>
              </a:rPr>
              <a:t>2.480 Kč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33907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077200" cy="1143000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B0F0"/>
                </a:solidFill>
              </a:rPr>
              <a:t>Zákonné zvýšení či snížení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48191"/>
            <a:ext cx="8077200" cy="5688631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</a:rPr>
              <a:t>Lze snížit o 50 % (§ 12 odst. 2 AT)</a:t>
            </a:r>
          </a:p>
          <a:p>
            <a:r>
              <a:rPr lang="cs-CZ" sz="3600" b="1" dirty="0" smtClean="0">
                <a:solidFill>
                  <a:srgbClr val="002060"/>
                </a:solidFill>
              </a:rPr>
              <a:t>Lze zvýšit o 200 % (§ 12 odst. 1)              – zejména cizí jazyk, cizí právo, časová náročnost.</a:t>
            </a:r>
          </a:p>
          <a:p>
            <a:r>
              <a:rPr lang="cs-CZ" sz="3600" b="1" dirty="0" smtClean="0">
                <a:solidFill>
                  <a:srgbClr val="002060"/>
                </a:solidFill>
              </a:rPr>
              <a:t>Souběh: odměna za trestný čin               s nejvyšší sazbou.</a:t>
            </a:r>
          </a:p>
          <a:p>
            <a:r>
              <a:rPr lang="cs-CZ" sz="3600" b="1" dirty="0">
                <a:solidFill>
                  <a:srgbClr val="002060"/>
                </a:solidFill>
              </a:rPr>
              <a:t>Spojení věcí (§ 12 odst. 3 AT): tarifní hodnoty se sečtou, maximální odměna za úkon činí </a:t>
            </a:r>
            <a:r>
              <a:rPr lang="cs-CZ" sz="3600" b="1" dirty="0">
                <a:solidFill>
                  <a:srgbClr val="FF0000"/>
                </a:solidFill>
              </a:rPr>
              <a:t>5000 Kč </a:t>
            </a:r>
            <a:r>
              <a:rPr lang="cs-CZ" sz="3600" b="1" dirty="0">
                <a:solidFill>
                  <a:srgbClr val="002060"/>
                </a:solidFill>
              </a:rPr>
              <a:t>(§ 12a odst. 2 AT)</a:t>
            </a:r>
          </a:p>
          <a:p>
            <a:endParaRPr lang="cs-CZ" sz="3600" dirty="0" smtClean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6831601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B0F0"/>
                </a:solidFill>
              </a:rPr>
              <a:t>Co když dojde ke změně kvalifikace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12776"/>
            <a:ext cx="8077200" cy="5040560"/>
          </a:xfrm>
        </p:spPr>
        <p:txBody>
          <a:bodyPr>
            <a:normAutofit lnSpcReduction="10000"/>
          </a:bodyPr>
          <a:lstStyle/>
          <a:p>
            <a:r>
              <a:rPr lang="cs-CZ" sz="3600" b="1" dirty="0" smtClean="0">
                <a:solidFill>
                  <a:srgbClr val="002060"/>
                </a:solidFill>
              </a:rPr>
              <a:t>Podstatný je stav v době zahájení jednotlivého úkonu právní služby</a:t>
            </a:r>
          </a:p>
          <a:p>
            <a:pPr marL="0" indent="0">
              <a:buNone/>
            </a:pPr>
            <a:r>
              <a:rPr lang="cs-CZ" sz="3600" b="1" i="1" dirty="0" smtClean="0">
                <a:solidFill>
                  <a:srgbClr val="002060"/>
                </a:solidFill>
              </a:rPr>
              <a:t>Příklad:</a:t>
            </a:r>
          </a:p>
          <a:p>
            <a:r>
              <a:rPr lang="cs-CZ" sz="3600" b="1" i="1" dirty="0" smtClean="0">
                <a:solidFill>
                  <a:srgbClr val="002060"/>
                </a:solidFill>
              </a:rPr>
              <a:t>V období od 2. 2. 2014 do 31. 3. 2014 činila odměna za jeden úkon </a:t>
            </a:r>
            <a:r>
              <a:rPr lang="cs-CZ" sz="3600" b="1" i="1" dirty="0" smtClean="0">
                <a:solidFill>
                  <a:srgbClr val="FF0000"/>
                </a:solidFill>
              </a:rPr>
              <a:t>2480 Kč</a:t>
            </a:r>
          </a:p>
          <a:p>
            <a:r>
              <a:rPr lang="cs-CZ" sz="3600" b="1" i="1" dirty="0" smtClean="0">
                <a:solidFill>
                  <a:srgbClr val="002060"/>
                </a:solidFill>
              </a:rPr>
              <a:t>Od 1. 4. 2014 do 30. 7. 2014: </a:t>
            </a:r>
            <a:r>
              <a:rPr lang="cs-CZ" sz="3600" b="1" i="1" dirty="0" smtClean="0">
                <a:solidFill>
                  <a:srgbClr val="FF0000"/>
                </a:solidFill>
              </a:rPr>
              <a:t>1840 Kč </a:t>
            </a:r>
            <a:endParaRPr lang="cs-CZ" sz="3600" b="1" i="1" dirty="0" smtClean="0">
              <a:solidFill>
                <a:srgbClr val="002060"/>
              </a:solidFill>
            </a:endParaRPr>
          </a:p>
          <a:p>
            <a:r>
              <a:rPr lang="cs-CZ" sz="3600" b="1" i="1" dirty="0" smtClean="0">
                <a:solidFill>
                  <a:srgbClr val="002060"/>
                </a:solidFill>
              </a:rPr>
              <a:t>Od 31. 7. 2014 spojeno s jinou trestní věcí, odměna za úkon až do skončení trestního řízení činila </a:t>
            </a:r>
            <a:r>
              <a:rPr lang="cs-CZ" sz="3600" b="1" i="1" dirty="0" smtClean="0">
                <a:solidFill>
                  <a:srgbClr val="FF0000"/>
                </a:solidFill>
              </a:rPr>
              <a:t>2800 Kč</a:t>
            </a:r>
            <a:endParaRPr lang="cs-CZ" sz="3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1501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Náklady ustanoveného opatrovníka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56791"/>
            <a:ext cx="8077200" cy="5301209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Odpovědnost</a:t>
            </a:r>
            <a:r>
              <a:rPr lang="cs-CZ" b="1" dirty="0" smtClean="0">
                <a:solidFill>
                  <a:srgbClr val="002060"/>
                </a:solidFill>
              </a:rPr>
              <a:t> advokáta a opatrovníka?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§ 140 odst. 2 o. s. ř.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Stejný postup při účtování odměny jako        u ustanoveného advokáta.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Opatrovník podle zákona č. 218/2003 Sb.,    o soudnictví ve věcech mládeže, není-li znám pobyt, podle z. ř. s., nepodařilo se doručit, duševní porucha, jiné zdravotní důvody, není schopen se srozumitelně vyjadřovat atd.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9235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0772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Ustanovený opatrovník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124745"/>
            <a:ext cx="8077200" cy="5616624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Opatrovník podle § </a:t>
            </a:r>
            <a:r>
              <a:rPr lang="cs-CZ" b="1" dirty="0">
                <a:solidFill>
                  <a:srgbClr val="002060"/>
                </a:solidFill>
              </a:rPr>
              <a:t>29 odst. 4 o. s. ř., § 118 </a:t>
            </a:r>
            <a:r>
              <a:rPr lang="cs-CZ" b="1" dirty="0" smtClean="0">
                <a:solidFill>
                  <a:srgbClr val="002060"/>
                </a:solidFill>
              </a:rPr>
              <a:t> a </a:t>
            </a:r>
            <a:r>
              <a:rPr lang="cs-CZ" b="1" dirty="0">
                <a:solidFill>
                  <a:srgbClr val="002060"/>
                </a:solidFill>
              </a:rPr>
              <a:t>násl. z. ř. s</a:t>
            </a:r>
            <a:r>
              <a:rPr lang="cs-CZ" b="1" dirty="0" smtClean="0">
                <a:solidFill>
                  <a:srgbClr val="002060"/>
                </a:solidFill>
              </a:rPr>
              <a:t>. – úkon za  </a:t>
            </a:r>
            <a:r>
              <a:rPr lang="cs-CZ" b="1" dirty="0">
                <a:solidFill>
                  <a:srgbClr val="FF0000"/>
                </a:solidFill>
              </a:rPr>
              <a:t>4</a:t>
            </a:r>
            <a:r>
              <a:rPr lang="cs-CZ" b="1" dirty="0" smtClean="0">
                <a:solidFill>
                  <a:srgbClr val="FF0000"/>
                </a:solidFill>
              </a:rPr>
              <a:t>00 Kč</a:t>
            </a:r>
            <a:r>
              <a:rPr lang="cs-CZ" b="1" dirty="0" smtClean="0">
                <a:solidFill>
                  <a:srgbClr val="002060"/>
                </a:solidFill>
              </a:rPr>
              <a:t> (§ 7, 9 odst. 5, § 12a odst. 1 AT)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Opatrovník poškozeného v </a:t>
            </a:r>
            <a:r>
              <a:rPr lang="cs-CZ" b="1" dirty="0">
                <a:solidFill>
                  <a:srgbClr val="002060"/>
                </a:solidFill>
              </a:rPr>
              <a:t>adhezním řízení podle § 45 </a:t>
            </a:r>
            <a:r>
              <a:rPr lang="cs-CZ" b="1" dirty="0" err="1">
                <a:solidFill>
                  <a:srgbClr val="002060"/>
                </a:solidFill>
              </a:rPr>
              <a:t>tr</a:t>
            </a:r>
            <a:r>
              <a:rPr lang="cs-CZ" b="1" dirty="0">
                <a:solidFill>
                  <a:srgbClr val="002060"/>
                </a:solidFill>
              </a:rPr>
              <a:t>. ř</a:t>
            </a:r>
            <a:r>
              <a:rPr lang="cs-CZ" b="1" dirty="0" smtClean="0">
                <a:solidFill>
                  <a:srgbClr val="002060"/>
                </a:solidFill>
              </a:rPr>
              <a:t>ádu – úkon podle přisouzené náhrady škody, </a:t>
            </a:r>
            <a:r>
              <a:rPr lang="cs-CZ" b="1" dirty="0" smtClean="0">
                <a:solidFill>
                  <a:srgbClr val="FF0000"/>
                </a:solidFill>
              </a:rPr>
              <a:t>1200 až 5000 Kč </a:t>
            </a:r>
            <a:r>
              <a:rPr lang="cs-CZ" b="1" dirty="0" smtClean="0">
                <a:solidFill>
                  <a:srgbClr val="002060"/>
                </a:solidFill>
              </a:rPr>
              <a:t>(§ 7, 10 odst. 5, 12a odst. 1, 2 AT)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Opatrovník nezletilého dítěte podle zákona </a:t>
            </a:r>
            <a:r>
              <a:rPr lang="cs-CZ" b="1" dirty="0">
                <a:solidFill>
                  <a:srgbClr val="002060"/>
                </a:solidFill>
              </a:rPr>
              <a:t>č. </a:t>
            </a:r>
            <a:r>
              <a:rPr lang="cs-CZ" b="1" dirty="0" smtClean="0">
                <a:solidFill>
                  <a:srgbClr val="002060"/>
                </a:solidFill>
              </a:rPr>
              <a:t>218/2003 </a:t>
            </a:r>
            <a:r>
              <a:rPr lang="cs-CZ" b="1" dirty="0">
                <a:solidFill>
                  <a:srgbClr val="002060"/>
                </a:solidFill>
              </a:rPr>
              <a:t>Sb., o soudnictví ve věcech </a:t>
            </a:r>
            <a:r>
              <a:rPr lang="cs-CZ" b="1" dirty="0" smtClean="0">
                <a:solidFill>
                  <a:srgbClr val="002060"/>
                </a:solidFill>
              </a:rPr>
              <a:t>mládeže – </a:t>
            </a:r>
            <a:r>
              <a:rPr lang="cs-CZ" b="1" dirty="0">
                <a:solidFill>
                  <a:srgbClr val="002060"/>
                </a:solidFill>
              </a:rPr>
              <a:t>úkon dle trestní sazby (§ </a:t>
            </a:r>
            <a:r>
              <a:rPr lang="cs-CZ" b="1" dirty="0" smtClean="0">
                <a:solidFill>
                  <a:srgbClr val="002060"/>
                </a:solidFill>
              </a:rPr>
              <a:t>7, 10</a:t>
            </a:r>
            <a:r>
              <a:rPr lang="cs-CZ" b="1" dirty="0">
                <a:solidFill>
                  <a:srgbClr val="002060"/>
                </a:solidFill>
              </a:rPr>
              <a:t>, </a:t>
            </a:r>
            <a:r>
              <a:rPr lang="cs-CZ" b="1" dirty="0" smtClean="0">
                <a:solidFill>
                  <a:srgbClr val="002060"/>
                </a:solidFill>
              </a:rPr>
              <a:t>10a, 12a </a:t>
            </a:r>
            <a:r>
              <a:rPr lang="cs-CZ" b="1" dirty="0">
                <a:solidFill>
                  <a:srgbClr val="002060"/>
                </a:solidFill>
              </a:rPr>
              <a:t>AT) </a:t>
            </a:r>
            <a:r>
              <a:rPr lang="cs-CZ" b="1" dirty="0" smtClean="0">
                <a:solidFill>
                  <a:srgbClr val="FF0000"/>
                </a:solidFill>
              </a:rPr>
              <a:t>800 až 5000 Kč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52875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00B0F0"/>
                </a:solidFill>
              </a:rPr>
              <a:t>Zvláštní typy odměny</a:t>
            </a:r>
            <a:endParaRPr lang="cs-CZ" sz="54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12776"/>
            <a:ext cx="8077200" cy="5072947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</a:rPr>
              <a:t>Insolvenční správce – vyhláška               č. 313/2007 Sb., o odměně insolvenčního správce.</a:t>
            </a:r>
          </a:p>
          <a:p>
            <a:r>
              <a:rPr lang="cs-CZ" sz="3600" b="1" dirty="0" smtClean="0">
                <a:solidFill>
                  <a:srgbClr val="002060"/>
                </a:solidFill>
              </a:rPr>
              <a:t>Likvidátor – vyhláška č. 474/2013 Sb.,  o odměně likvidátora aj.</a:t>
            </a:r>
          </a:p>
          <a:p>
            <a:r>
              <a:rPr lang="cs-CZ" sz="3600" b="1" dirty="0" smtClean="0">
                <a:solidFill>
                  <a:srgbClr val="002060"/>
                </a:solidFill>
              </a:rPr>
              <a:t>Správce podniku – vyhláška č. 485/2000 Sb., o výši odměny správců podniku.</a:t>
            </a:r>
          </a:p>
          <a:p>
            <a:r>
              <a:rPr lang="cs-CZ" sz="3600" b="1" dirty="0" smtClean="0">
                <a:solidFill>
                  <a:srgbClr val="002060"/>
                </a:solidFill>
              </a:rPr>
              <a:t>Správce pozůstalosti - </a:t>
            </a:r>
            <a:r>
              <a:rPr lang="cs-CZ" sz="3600" b="1" dirty="0">
                <a:solidFill>
                  <a:srgbClr val="002060"/>
                </a:solidFill>
              </a:rPr>
              <a:t>v</a:t>
            </a:r>
            <a:r>
              <a:rPr lang="cs-CZ" sz="3600" b="1" dirty="0" smtClean="0">
                <a:solidFill>
                  <a:srgbClr val="002060"/>
                </a:solidFill>
              </a:rPr>
              <a:t>yhláška                 č</a:t>
            </a:r>
            <a:r>
              <a:rPr lang="cs-CZ" sz="3600" b="1" dirty="0">
                <a:solidFill>
                  <a:srgbClr val="002060"/>
                </a:solidFill>
              </a:rPr>
              <a:t>. 196/2001 Sb</a:t>
            </a:r>
            <a:r>
              <a:rPr lang="cs-CZ" sz="3600" b="1" dirty="0" smtClean="0">
                <a:solidFill>
                  <a:srgbClr val="002060"/>
                </a:solidFill>
              </a:rPr>
              <a:t>. (novela </a:t>
            </a:r>
            <a:r>
              <a:rPr lang="cs-CZ" sz="3600" b="1" dirty="0">
                <a:solidFill>
                  <a:srgbClr val="002060"/>
                </a:solidFill>
              </a:rPr>
              <a:t>č. 432/2013 Sb</a:t>
            </a:r>
            <a:r>
              <a:rPr lang="cs-CZ" sz="3600" b="1" dirty="0" smtClean="0">
                <a:solidFill>
                  <a:srgbClr val="002060"/>
                </a:solidFill>
              </a:rPr>
              <a:t>.)</a:t>
            </a:r>
            <a:endParaRPr lang="cs-CZ" sz="3600" b="1" dirty="0">
              <a:solidFill>
                <a:srgbClr val="002060"/>
              </a:solidFill>
            </a:endParaRPr>
          </a:p>
          <a:p>
            <a:endParaRPr lang="cs-CZ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6051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2675"/>
            <a:ext cx="80772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Odměna mediátora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980729"/>
            <a:ext cx="8077200" cy="5688632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002060"/>
                </a:solidFill>
              </a:rPr>
              <a:t>Zákon č. 202/2012 Sb., o mediaci (účinnost 1. 9. 2012)</a:t>
            </a:r>
          </a:p>
          <a:p>
            <a:r>
              <a:rPr lang="cs-CZ" sz="3600" b="1" dirty="0" smtClean="0">
                <a:solidFill>
                  <a:srgbClr val="002060"/>
                </a:solidFill>
              </a:rPr>
              <a:t>Smluvní odměna                                     (dle § 10 zákona  o mediaci)</a:t>
            </a:r>
          </a:p>
          <a:p>
            <a:r>
              <a:rPr lang="cs-CZ" sz="3600" b="1" dirty="0" smtClean="0">
                <a:solidFill>
                  <a:srgbClr val="002060"/>
                </a:solidFill>
              </a:rPr>
              <a:t>Vyhláška z. 277/2012 Sb., o zkouškách  a odměně mediátora.</a:t>
            </a:r>
          </a:p>
          <a:p>
            <a:r>
              <a:rPr lang="cs-CZ" sz="3600" b="1" dirty="0" smtClean="0">
                <a:solidFill>
                  <a:srgbClr val="002060"/>
                </a:solidFill>
              </a:rPr>
              <a:t>Výše odměny za první setkání                  s mediátorem u mediace nařízené soudem činí </a:t>
            </a:r>
            <a:r>
              <a:rPr lang="cs-CZ" sz="3600" b="1" dirty="0" smtClean="0">
                <a:solidFill>
                  <a:srgbClr val="FF0000"/>
                </a:solidFill>
              </a:rPr>
              <a:t>400 Kč za hodinu </a:t>
            </a:r>
            <a:r>
              <a:rPr lang="cs-CZ" sz="3600" b="1" dirty="0" smtClean="0">
                <a:solidFill>
                  <a:srgbClr val="002060"/>
                </a:solidFill>
              </a:rPr>
              <a:t>+ DPH </a:t>
            </a:r>
            <a:r>
              <a:rPr lang="cs-CZ" sz="3600" b="1" dirty="0">
                <a:solidFill>
                  <a:srgbClr val="002060"/>
                </a:solidFill>
              </a:rPr>
              <a:t> </a:t>
            </a:r>
            <a:r>
              <a:rPr lang="cs-CZ" sz="3600" b="1" dirty="0" smtClean="0">
                <a:solidFill>
                  <a:srgbClr val="002060"/>
                </a:solidFill>
              </a:rPr>
              <a:t>  (§ 15 zákona o mediaci)</a:t>
            </a:r>
            <a:endParaRPr lang="cs-CZ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916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332656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b="1" dirty="0" smtClean="0">
                <a:solidFill>
                  <a:srgbClr val="00B0F0"/>
                </a:solidFill>
              </a:rPr>
              <a:t>Smluvní vztah advokáta a klienta</a:t>
            </a:r>
            <a:endParaRPr lang="cs-CZ" sz="48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55576" y="1484784"/>
            <a:ext cx="8077200" cy="5184576"/>
          </a:xfrm>
        </p:spPr>
        <p:txBody>
          <a:bodyPr>
            <a:normAutofit fontScale="92500"/>
          </a:bodyPr>
          <a:lstStyle/>
          <a:p>
            <a:r>
              <a:rPr lang="cs-CZ" sz="4400" b="1" dirty="0" smtClean="0">
                <a:solidFill>
                  <a:srgbClr val="002060"/>
                </a:solidFill>
              </a:rPr>
              <a:t>Plná moc</a:t>
            </a:r>
          </a:p>
          <a:p>
            <a:r>
              <a:rPr lang="cs-CZ" sz="4400" b="1" dirty="0" smtClean="0">
                <a:solidFill>
                  <a:srgbClr val="002060"/>
                </a:solidFill>
              </a:rPr>
              <a:t>Smlouva o právní pomoci či mandátní smlouva</a:t>
            </a:r>
          </a:p>
          <a:p>
            <a:r>
              <a:rPr lang="cs-CZ" sz="4400" b="1" dirty="0" smtClean="0">
                <a:solidFill>
                  <a:srgbClr val="002060"/>
                </a:solidFill>
              </a:rPr>
              <a:t>Dohoda o odměně</a:t>
            </a:r>
          </a:p>
          <a:p>
            <a:r>
              <a:rPr lang="cs-CZ" sz="4400" b="1" dirty="0" smtClean="0">
                <a:solidFill>
                  <a:srgbClr val="002060"/>
                </a:solidFill>
              </a:rPr>
              <a:t>Klient může požádat o vyúčtování a rozpis položek</a:t>
            </a:r>
          </a:p>
          <a:p>
            <a:r>
              <a:rPr lang="cs-CZ" sz="4400" b="1" dirty="0" smtClean="0">
                <a:solidFill>
                  <a:srgbClr val="002060"/>
                </a:solidFill>
              </a:rPr>
              <a:t>Po skončení právní pomoci faktura 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01379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27584" y="116632"/>
            <a:ext cx="80772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Určení advokáta dle § 18 ZA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196753"/>
            <a:ext cx="8077200" cy="5661248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Ten, kdo nesplňuje podmínky pro ustanovení soudem, může požádat ČAK o určení.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Advokát nemůže odmítnout (s výjimkou kolize nebo jde-li o zjevně bezdůvodné uplatňování či bránění práva).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Určuje pobočka ČAK v Brně, pro stejný případ určí jen 1x.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V určení uvede, zda advokát poskytne pomoc za odměnu sníženou nebo bezplatně.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Advokát pracuje zdarma, může ČAK požádat o příspěvek na hotové výdaje.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65019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188640"/>
            <a:ext cx="80772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Náklady soudního řízení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268760"/>
            <a:ext cx="8274496" cy="5400599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Obecná úprava § 137 až § 151a o. s. ř.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Demonstrativní výčet („zejména hotové výdaje účastníků a jejich právních zástupců“)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Přiznávají se náklady úspěšnému účastníkovi, které jsou potřebné k účelnému uplatňování nebo bránění práva proti účastníkovi, který neměl úspěch (§ 42 odst. 1).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Separace nákladů (§ 147).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Důvody zvláštního zřetele hodné (§ 142a odst. 2). </a:t>
            </a:r>
          </a:p>
          <a:p>
            <a:endParaRPr lang="cs-CZ" b="1" dirty="0" smtClean="0">
              <a:solidFill>
                <a:srgbClr val="002060"/>
              </a:solidFill>
            </a:endParaRPr>
          </a:p>
          <a:p>
            <a:endParaRPr lang="cs-CZ" b="1" dirty="0">
              <a:solidFill>
                <a:srgbClr val="002060"/>
              </a:solidFill>
            </a:endParaRPr>
          </a:p>
          <a:p>
            <a:endParaRPr lang="cs-CZ" b="1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65019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11760" y="836712"/>
            <a:ext cx="6122640" cy="6021288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algn="ctr"/>
            <a:r>
              <a:rPr lang="cs-CZ" sz="7200" b="1" i="1" dirty="0" smtClean="0">
                <a:solidFill>
                  <a:srgbClr val="7030A0"/>
                </a:solidFill>
              </a:rPr>
              <a:t>„Tak </a:t>
            </a:r>
            <a:r>
              <a:rPr lang="cs-CZ" sz="7200" b="1" i="1" dirty="0">
                <a:solidFill>
                  <a:srgbClr val="7030A0"/>
                </a:solidFill>
              </a:rPr>
              <a:t>jsem se včera vloupal k advokátovi a špatně to dopadlo</a:t>
            </a:r>
            <a:r>
              <a:rPr lang="cs-CZ" sz="7200" b="1" i="1" dirty="0" smtClean="0">
                <a:solidFill>
                  <a:srgbClr val="7030A0"/>
                </a:solidFill>
              </a:rPr>
              <a:t>.“</a:t>
            </a:r>
            <a:r>
              <a:rPr lang="cs-CZ" sz="7200" b="1" i="1" dirty="0">
                <a:solidFill>
                  <a:srgbClr val="7030A0"/>
                </a:solidFill>
              </a:rPr>
              <a:t/>
            </a:r>
            <a:br>
              <a:rPr lang="cs-CZ" sz="7200" b="1" i="1" dirty="0">
                <a:solidFill>
                  <a:srgbClr val="7030A0"/>
                </a:solidFill>
              </a:rPr>
            </a:br>
            <a:r>
              <a:rPr lang="cs-CZ" sz="7200" b="1" i="1" dirty="0" smtClean="0">
                <a:solidFill>
                  <a:srgbClr val="7030A0"/>
                </a:solidFill>
              </a:rPr>
              <a:t>„Chytil </a:t>
            </a:r>
            <a:r>
              <a:rPr lang="cs-CZ" sz="7200" b="1" i="1" dirty="0">
                <a:solidFill>
                  <a:srgbClr val="7030A0"/>
                </a:solidFill>
              </a:rPr>
              <a:t>tě?"</a:t>
            </a:r>
            <a:br>
              <a:rPr lang="cs-CZ" sz="7200" b="1" i="1" dirty="0">
                <a:solidFill>
                  <a:srgbClr val="7030A0"/>
                </a:solidFill>
              </a:rPr>
            </a:br>
            <a:r>
              <a:rPr lang="cs-CZ" sz="7200" b="1" i="1" dirty="0" smtClean="0">
                <a:solidFill>
                  <a:srgbClr val="7030A0"/>
                </a:solidFill>
              </a:rPr>
              <a:t>„Nejen to. Řekl </a:t>
            </a:r>
            <a:r>
              <a:rPr lang="cs-CZ" sz="7200" b="1" i="1" dirty="0">
                <a:solidFill>
                  <a:srgbClr val="7030A0"/>
                </a:solidFill>
              </a:rPr>
              <a:t>mi, ať co nejrychleji odtud </a:t>
            </a:r>
            <a:r>
              <a:rPr lang="cs-CZ" sz="7200" b="1" i="1" dirty="0" smtClean="0">
                <a:solidFill>
                  <a:srgbClr val="7030A0"/>
                </a:solidFill>
              </a:rPr>
              <a:t>vypadnu, </a:t>
            </a:r>
            <a:r>
              <a:rPr lang="cs-CZ" sz="7200" b="1" i="1" dirty="0">
                <a:solidFill>
                  <a:srgbClr val="7030A0"/>
                </a:solidFill>
              </a:rPr>
              <a:t>a hned si naúčtoval dva tisíce za poradu</a:t>
            </a:r>
            <a:r>
              <a:rPr lang="cs-CZ" sz="7200" b="1" i="1" dirty="0" smtClean="0">
                <a:solidFill>
                  <a:srgbClr val="7030A0"/>
                </a:solidFill>
              </a:rPr>
              <a:t>!“</a:t>
            </a:r>
            <a:endParaRPr lang="cs-CZ" sz="7200" b="1" i="1" dirty="0">
              <a:solidFill>
                <a:srgbClr val="7030A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63332" y="-6858000"/>
            <a:ext cx="776566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316180" y="3775286"/>
            <a:ext cx="2895600" cy="339048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23528" y="1340768"/>
            <a:ext cx="8640960" cy="4896544"/>
          </a:xfrm>
        </p:spPr>
        <p:txBody>
          <a:bodyPr>
            <a:normAutofit/>
          </a:bodyPr>
          <a:lstStyle/>
          <a:p>
            <a:pPr algn="ctr">
              <a:defRPr lang="cs-CZ"/>
            </a:pPr>
            <a:r>
              <a:rPr lang="cs-CZ" sz="5400" dirty="0" smtClean="0">
                <a:solidFill>
                  <a:srgbClr val="002060"/>
                </a:solidFill>
              </a:rPr>
              <a:t>Děkuji Vám za pozornost</a:t>
            </a:r>
            <a:br>
              <a:rPr lang="cs-CZ" sz="5400" dirty="0" smtClean="0">
                <a:solidFill>
                  <a:srgbClr val="002060"/>
                </a:solidFill>
              </a:rPr>
            </a:br>
            <a:r>
              <a:rPr lang="cs-CZ" sz="5400" dirty="0" smtClean="0">
                <a:solidFill>
                  <a:srgbClr val="002060"/>
                </a:solidFill>
              </a:rPr>
              <a:t>a těším se příště </a:t>
            </a:r>
            <a:br>
              <a:rPr lang="cs-CZ" sz="5400" dirty="0" smtClean="0">
                <a:solidFill>
                  <a:srgbClr val="002060"/>
                </a:solidFill>
              </a:rPr>
            </a:br>
            <a:r>
              <a:rPr lang="cs-CZ" sz="5400" dirty="0" smtClean="0">
                <a:solidFill>
                  <a:srgbClr val="002060"/>
                </a:solidFill>
              </a:rPr>
              <a:t>na shledanou</a:t>
            </a:r>
            <a:br>
              <a:rPr lang="cs-CZ" sz="5400" dirty="0" smtClean="0">
                <a:solidFill>
                  <a:srgbClr val="002060"/>
                </a:solidFill>
              </a:rPr>
            </a:br>
            <a:r>
              <a:rPr lang="cs-CZ" sz="5400" dirty="0" smtClean="0">
                <a:solidFill>
                  <a:srgbClr val="002060"/>
                </a:solidFill>
              </a:rPr>
              <a:t/>
            </a:r>
            <a:br>
              <a:rPr lang="cs-CZ" sz="5400" dirty="0" smtClean="0">
                <a:solidFill>
                  <a:srgbClr val="002060"/>
                </a:solidFill>
              </a:rPr>
            </a:br>
            <a:r>
              <a:rPr lang="cs-CZ" sz="3600" dirty="0" err="1" smtClean="0">
                <a:solidFill>
                  <a:srgbClr val="002060"/>
                </a:solidFill>
              </a:rPr>
              <a:t>Judr.</a:t>
            </a:r>
            <a:r>
              <a:rPr lang="cs-CZ" sz="3600" dirty="0" smtClean="0">
                <a:solidFill>
                  <a:srgbClr val="002060"/>
                </a:solidFill>
              </a:rPr>
              <a:t> Daniela Kovářová</a:t>
            </a:r>
            <a:endParaRPr lang="cs-CZ" sz="3600" dirty="0">
              <a:solidFill>
                <a:srgbClr val="00206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9632"/>
            <a:ext cx="8077200" cy="92712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Povinnosti při smluvní odměně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124744"/>
            <a:ext cx="8077200" cy="5544615"/>
          </a:xfrm>
        </p:spPr>
        <p:txBody>
          <a:bodyPr>
            <a:normAutofit fontScale="92500" lnSpcReduction="10000"/>
          </a:bodyPr>
          <a:lstStyle/>
          <a:p>
            <a:r>
              <a:rPr lang="cs-CZ" sz="3400" b="1" dirty="0">
                <a:solidFill>
                  <a:srgbClr val="002060"/>
                </a:solidFill>
              </a:rPr>
              <a:t>Advokát je všeobecně povinen </a:t>
            </a:r>
            <a:r>
              <a:rPr lang="cs-CZ" sz="3400" b="1" dirty="0">
                <a:solidFill>
                  <a:srgbClr val="FF0000"/>
                </a:solidFill>
              </a:rPr>
              <a:t>poctivým</a:t>
            </a:r>
            <a:r>
              <a:rPr lang="cs-CZ" sz="3400" b="1" dirty="0">
                <a:solidFill>
                  <a:srgbClr val="002060"/>
                </a:solidFill>
              </a:rPr>
              <a:t>, čestným a slušným chováním přispívat </a:t>
            </a:r>
            <a:r>
              <a:rPr lang="cs-CZ" sz="3400" b="1" dirty="0" smtClean="0">
                <a:solidFill>
                  <a:srgbClr val="002060"/>
                </a:solidFill>
              </a:rPr>
              <a:t>            k </a:t>
            </a:r>
            <a:r>
              <a:rPr lang="cs-CZ" sz="3400" b="1" dirty="0">
                <a:solidFill>
                  <a:srgbClr val="002060"/>
                </a:solidFill>
              </a:rPr>
              <a:t>důstojnosti a vážnosti advokátního stavu</a:t>
            </a:r>
            <a:r>
              <a:rPr lang="cs-CZ" sz="3400" b="1" dirty="0" smtClean="0">
                <a:solidFill>
                  <a:srgbClr val="002060"/>
                </a:solidFill>
              </a:rPr>
              <a:t>. (čl. 4 odst. 1 Etických pravidel)</a:t>
            </a:r>
          </a:p>
          <a:p>
            <a:r>
              <a:rPr lang="cs-CZ" sz="3400" b="1" dirty="0">
                <a:solidFill>
                  <a:srgbClr val="002060"/>
                </a:solidFill>
              </a:rPr>
              <a:t>Projevy advokáta v souvislosti s výkonem advokacie jsou věcné, střízlivé a </a:t>
            </a:r>
            <a:r>
              <a:rPr lang="cs-CZ" sz="3400" b="1" dirty="0">
                <a:solidFill>
                  <a:srgbClr val="FF0000"/>
                </a:solidFill>
              </a:rPr>
              <a:t>nikoliv vědomě </a:t>
            </a:r>
            <a:r>
              <a:rPr lang="cs-CZ" sz="3400" b="1" dirty="0" smtClean="0">
                <a:solidFill>
                  <a:srgbClr val="FF0000"/>
                </a:solidFill>
              </a:rPr>
              <a:t>nepravdivé</a:t>
            </a:r>
            <a:r>
              <a:rPr lang="cs-CZ" sz="3400" b="1" dirty="0" smtClean="0">
                <a:solidFill>
                  <a:srgbClr val="002060"/>
                </a:solidFill>
              </a:rPr>
              <a:t>. </a:t>
            </a:r>
            <a:r>
              <a:rPr lang="cs-CZ" sz="3400" b="1" dirty="0">
                <a:solidFill>
                  <a:srgbClr val="002060"/>
                </a:solidFill>
              </a:rPr>
              <a:t>(čl. 4 odst. </a:t>
            </a:r>
            <a:r>
              <a:rPr lang="cs-CZ" sz="3400" b="1" dirty="0" smtClean="0">
                <a:solidFill>
                  <a:srgbClr val="002060"/>
                </a:solidFill>
              </a:rPr>
              <a:t>3 </a:t>
            </a:r>
            <a:r>
              <a:rPr lang="cs-CZ" sz="3400" b="1" dirty="0">
                <a:solidFill>
                  <a:srgbClr val="002060"/>
                </a:solidFill>
              </a:rPr>
              <a:t>Etických pravidel</a:t>
            </a:r>
            <a:r>
              <a:rPr lang="cs-CZ" sz="34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sz="3400" b="1" dirty="0">
                <a:solidFill>
                  <a:srgbClr val="002060"/>
                </a:solidFill>
              </a:rPr>
              <a:t>Oprávněné zájmy klienta mají </a:t>
            </a:r>
            <a:r>
              <a:rPr lang="cs-CZ" sz="3400" b="1" dirty="0">
                <a:solidFill>
                  <a:srgbClr val="FF0000"/>
                </a:solidFill>
              </a:rPr>
              <a:t>přednost</a:t>
            </a:r>
            <a:r>
              <a:rPr lang="cs-CZ" sz="3400" b="1" dirty="0">
                <a:solidFill>
                  <a:srgbClr val="002060"/>
                </a:solidFill>
              </a:rPr>
              <a:t> před vlastními zájmy advokáta i před jeho ohledem na jiné advokáty</a:t>
            </a:r>
            <a:r>
              <a:rPr lang="cs-CZ" sz="3400" b="1" dirty="0" smtClean="0">
                <a:solidFill>
                  <a:srgbClr val="002060"/>
                </a:solidFill>
              </a:rPr>
              <a:t>. </a:t>
            </a:r>
            <a:r>
              <a:rPr lang="cs-CZ" sz="3400" b="1" dirty="0">
                <a:solidFill>
                  <a:srgbClr val="002060"/>
                </a:solidFill>
              </a:rPr>
              <a:t>(čl. </a:t>
            </a:r>
            <a:r>
              <a:rPr lang="cs-CZ" sz="3400" b="1" dirty="0" smtClean="0">
                <a:solidFill>
                  <a:srgbClr val="002060"/>
                </a:solidFill>
              </a:rPr>
              <a:t>6 </a:t>
            </a:r>
            <a:r>
              <a:rPr lang="cs-CZ" sz="3400" b="1" dirty="0">
                <a:solidFill>
                  <a:srgbClr val="002060"/>
                </a:solidFill>
              </a:rPr>
              <a:t>odst. </a:t>
            </a:r>
            <a:r>
              <a:rPr lang="cs-CZ" sz="3400" b="1" dirty="0" smtClean="0">
                <a:solidFill>
                  <a:srgbClr val="002060"/>
                </a:solidFill>
              </a:rPr>
              <a:t>1 </a:t>
            </a:r>
            <a:r>
              <a:rPr lang="cs-CZ" sz="3400" b="1" dirty="0">
                <a:solidFill>
                  <a:srgbClr val="002060"/>
                </a:solidFill>
              </a:rPr>
              <a:t>Etických pravidel)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29179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116632"/>
            <a:ext cx="8077200" cy="114300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Článek 10 Etických pravidel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99592" y="1484784"/>
            <a:ext cx="8077200" cy="53732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600" b="1" dirty="0">
                <a:solidFill>
                  <a:srgbClr val="002060"/>
                </a:solidFill>
              </a:rPr>
              <a:t>(1) Při sjednávání smluvní odměny je </a:t>
            </a:r>
            <a:r>
              <a:rPr lang="cs-CZ" sz="3600" b="1" dirty="0" smtClean="0">
                <a:solidFill>
                  <a:srgbClr val="002060"/>
                </a:solidFill>
              </a:rPr>
              <a:t>advokát </a:t>
            </a:r>
            <a:r>
              <a:rPr lang="cs-CZ" sz="3600" b="1" dirty="0">
                <a:solidFill>
                  <a:srgbClr val="002060"/>
                </a:solidFill>
              </a:rPr>
              <a:t>povinen klientovi poskytnout </a:t>
            </a:r>
            <a:r>
              <a:rPr lang="cs-CZ" sz="3600" b="1" dirty="0">
                <a:solidFill>
                  <a:srgbClr val="FF0000"/>
                </a:solidFill>
              </a:rPr>
              <a:t>pravdivé </a:t>
            </a:r>
            <a:r>
              <a:rPr lang="cs-CZ" sz="3600" b="1" dirty="0">
                <a:solidFill>
                  <a:srgbClr val="002060"/>
                </a:solidFill>
              </a:rPr>
              <a:t>informace o očekávaném rozsahu svých výkonů a na jeho žádost </a:t>
            </a:r>
            <a:r>
              <a:rPr lang="cs-CZ" sz="3600" b="1" dirty="0" smtClean="0">
                <a:solidFill>
                  <a:srgbClr val="002060"/>
                </a:solidFill>
              </a:rPr>
              <a:t>     i </a:t>
            </a:r>
            <a:r>
              <a:rPr lang="cs-CZ" sz="3600" b="1" dirty="0">
                <a:solidFill>
                  <a:srgbClr val="002060"/>
                </a:solidFill>
              </a:rPr>
              <a:t>úplné vysvětlení </a:t>
            </a:r>
            <a:r>
              <a:rPr lang="cs-CZ" sz="3600" b="1" dirty="0" smtClean="0">
                <a:solidFill>
                  <a:srgbClr val="002060"/>
                </a:solidFill>
              </a:rPr>
              <a:t>o </a:t>
            </a:r>
            <a:r>
              <a:rPr lang="cs-CZ" sz="3600" b="1" dirty="0">
                <a:solidFill>
                  <a:srgbClr val="002060"/>
                </a:solidFill>
              </a:rPr>
              <a:t>výši mimosmluvní odměny v dané věci</a:t>
            </a:r>
            <a:r>
              <a:rPr lang="cs-CZ" sz="3600" b="1" dirty="0" smtClean="0">
                <a:solidFill>
                  <a:srgbClr val="002060"/>
                </a:solidFill>
              </a:rPr>
              <a:t>.</a:t>
            </a:r>
            <a:endParaRPr lang="cs-CZ" sz="3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3600" b="1" dirty="0">
                <a:solidFill>
                  <a:srgbClr val="002060"/>
                </a:solidFill>
              </a:rPr>
              <a:t>(2) Smluvní odměna musí být </a:t>
            </a:r>
            <a:r>
              <a:rPr lang="cs-CZ" sz="3600" b="1" dirty="0">
                <a:solidFill>
                  <a:srgbClr val="FF0000"/>
                </a:solidFill>
              </a:rPr>
              <a:t>přiměřená.</a:t>
            </a:r>
            <a:r>
              <a:rPr lang="cs-CZ" sz="3600" b="1" dirty="0">
                <a:solidFill>
                  <a:srgbClr val="002060"/>
                </a:solidFill>
              </a:rPr>
              <a:t> Nesmí být ve zřejmém nepoměru </a:t>
            </a:r>
            <a:r>
              <a:rPr lang="cs-CZ" sz="3600" b="1" dirty="0" smtClean="0">
                <a:solidFill>
                  <a:srgbClr val="002060"/>
                </a:solidFill>
              </a:rPr>
              <a:t>             k </a:t>
            </a:r>
            <a:r>
              <a:rPr lang="cs-CZ" sz="3600" b="1" dirty="0">
                <a:solidFill>
                  <a:srgbClr val="002060"/>
                </a:solidFill>
              </a:rPr>
              <a:t>hodnotě a složitosti věci.</a:t>
            </a:r>
          </a:p>
          <a:p>
            <a:pPr marL="0" indent="0">
              <a:buNone/>
            </a:pPr>
            <a:r>
              <a:rPr lang="cs-CZ" sz="3600" b="1" dirty="0">
                <a:solidFill>
                  <a:srgbClr val="002060"/>
                </a:solidFill>
              </a:rPr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77109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8077200" cy="92712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Článek 10 odst. 3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764704"/>
            <a:ext cx="8077200" cy="609329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cs-CZ" b="1" dirty="0" smtClean="0">
                <a:solidFill>
                  <a:srgbClr val="002060"/>
                </a:solidFill>
              </a:rPr>
              <a:t>Při </a:t>
            </a:r>
            <a:r>
              <a:rPr lang="cs-CZ" b="1" dirty="0">
                <a:solidFill>
                  <a:srgbClr val="002060"/>
                </a:solidFill>
              </a:rPr>
              <a:t>posuzování přiměřenosti smluvní odměny se přihlédne zejména i k poměru vyjednávacích schopností a možností advokáta a klienta, k rozsahu informací klienta o poměrech na trhu právních služeb, ke speciálním znalostem, zkušenostem, pověsti a schopnostem advokáta, </a:t>
            </a:r>
            <a:r>
              <a:rPr lang="cs-CZ" b="1" dirty="0" smtClean="0">
                <a:solidFill>
                  <a:srgbClr val="002060"/>
                </a:solidFill>
              </a:rPr>
              <a:t>  k </a:t>
            </a:r>
            <a:r>
              <a:rPr lang="cs-CZ" b="1" dirty="0">
                <a:solidFill>
                  <a:srgbClr val="002060"/>
                </a:solidFill>
              </a:rPr>
              <a:t>povaze a době trvání vztahů mezi advokátem </a:t>
            </a:r>
            <a:r>
              <a:rPr lang="cs-CZ" b="1" dirty="0" smtClean="0">
                <a:solidFill>
                  <a:srgbClr val="002060"/>
                </a:solidFill>
              </a:rPr>
              <a:t>   a </a:t>
            </a:r>
            <a:r>
              <a:rPr lang="cs-CZ" b="1" dirty="0">
                <a:solidFill>
                  <a:srgbClr val="002060"/>
                </a:solidFill>
              </a:rPr>
              <a:t>klientem při poskytování právních služeb, </a:t>
            </a:r>
            <a:r>
              <a:rPr lang="cs-CZ" b="1" dirty="0" smtClean="0">
                <a:solidFill>
                  <a:srgbClr val="002060"/>
                </a:solidFill>
              </a:rPr>
              <a:t>              k </a:t>
            </a:r>
            <a:r>
              <a:rPr lang="cs-CZ" b="1" dirty="0">
                <a:solidFill>
                  <a:srgbClr val="002060"/>
                </a:solidFill>
              </a:rPr>
              <a:t>časovým požadavkům klienta na vyřízení věci, </a:t>
            </a:r>
            <a:r>
              <a:rPr lang="cs-CZ" b="1" dirty="0" smtClean="0">
                <a:solidFill>
                  <a:srgbClr val="002060"/>
                </a:solidFill>
              </a:rPr>
              <a:t>   k </a:t>
            </a:r>
            <a:r>
              <a:rPr lang="cs-CZ" b="1" dirty="0">
                <a:solidFill>
                  <a:srgbClr val="002060"/>
                </a:solidFill>
              </a:rPr>
              <a:t>obtížnosti a novosti skutkových i právních problémů spojených s věcí a k pravděpodobnosti, že v důsledku převzetí věci klienta bude advokát muset odmítnout převzetí jiných věcí</a:t>
            </a:r>
            <a:r>
              <a:rPr lang="cs-CZ" b="1" dirty="0" smtClean="0">
                <a:solidFill>
                  <a:srgbClr val="002060"/>
                </a:solidFill>
              </a:rPr>
              <a:t>.</a:t>
            </a:r>
            <a:endParaRPr lang="cs-CZ" b="1" dirty="0">
              <a:solidFill>
                <a:srgbClr val="002060"/>
              </a:solidFill>
            </a:endParaRPr>
          </a:p>
          <a:p>
            <a:pPr algn="ctr"/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42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27584" y="260648"/>
            <a:ext cx="8077200" cy="1143000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rgbClr val="00B0F0"/>
                </a:solidFill>
              </a:rPr>
              <a:t>§ 22 odst. 1 ZA</a:t>
            </a:r>
            <a:endParaRPr lang="cs-CZ" sz="54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99592" y="1524911"/>
            <a:ext cx="8077200" cy="5305475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cs-CZ" sz="5400" b="1" dirty="0">
                <a:solidFill>
                  <a:srgbClr val="002060"/>
                </a:solidFill>
              </a:rPr>
              <a:t>Advokacie se vykonává </a:t>
            </a:r>
            <a:r>
              <a:rPr lang="cs-CZ" sz="5400" b="1" dirty="0">
                <a:solidFill>
                  <a:srgbClr val="FF0000"/>
                </a:solidFill>
              </a:rPr>
              <a:t>zpravidla</a:t>
            </a:r>
            <a:r>
              <a:rPr lang="cs-CZ" sz="5400" b="1" dirty="0">
                <a:solidFill>
                  <a:srgbClr val="002060"/>
                </a:solidFill>
              </a:rPr>
              <a:t> za odměnu; </a:t>
            </a:r>
            <a:r>
              <a:rPr lang="cs-CZ" sz="5400" b="1" dirty="0" smtClean="0">
                <a:solidFill>
                  <a:srgbClr val="002060"/>
                </a:solidFill>
              </a:rPr>
              <a:t>od </a:t>
            </a:r>
            <a:r>
              <a:rPr lang="cs-CZ" sz="5400" b="1" dirty="0">
                <a:solidFill>
                  <a:srgbClr val="002060"/>
                </a:solidFill>
              </a:rPr>
              <a:t>klienta lze žádat přiměřenou zálohu. </a:t>
            </a:r>
            <a:endParaRPr lang="cs-CZ" sz="5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5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5400" b="1" dirty="0" smtClean="0">
                <a:solidFill>
                  <a:srgbClr val="00B0F0"/>
                </a:solidFill>
              </a:rPr>
              <a:t>čl</a:t>
            </a:r>
            <a:r>
              <a:rPr lang="cs-CZ" sz="5400" b="1" dirty="0">
                <a:solidFill>
                  <a:srgbClr val="00B0F0"/>
                </a:solidFill>
              </a:rPr>
              <a:t>. 10 odst. 7 Etických </a:t>
            </a:r>
            <a:r>
              <a:rPr lang="cs-CZ" sz="5400" b="1" dirty="0" smtClean="0">
                <a:solidFill>
                  <a:srgbClr val="00B0F0"/>
                </a:solidFill>
              </a:rPr>
              <a:t>pravidel</a:t>
            </a:r>
            <a:endParaRPr lang="cs-CZ" sz="5400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cs-CZ" sz="5400" b="1" dirty="0" smtClean="0">
                <a:solidFill>
                  <a:srgbClr val="002060"/>
                </a:solidFill>
              </a:rPr>
              <a:t>Při </a:t>
            </a:r>
            <a:r>
              <a:rPr lang="cs-CZ" sz="5400" b="1" dirty="0">
                <a:solidFill>
                  <a:srgbClr val="002060"/>
                </a:solidFill>
              </a:rPr>
              <a:t>posuzování přiměřenosti zálohy se přihlíží vedle střízlivého </a:t>
            </a:r>
            <a:r>
              <a:rPr lang="cs-CZ" sz="5400" b="1" dirty="0">
                <a:solidFill>
                  <a:srgbClr val="FF0000"/>
                </a:solidFill>
              </a:rPr>
              <a:t>odhadu </a:t>
            </a:r>
            <a:r>
              <a:rPr lang="cs-CZ" sz="5400" b="1" dirty="0">
                <a:solidFill>
                  <a:srgbClr val="002060"/>
                </a:solidFill>
              </a:rPr>
              <a:t>celkové odměny též k očekávaným hotovým výdajům</a:t>
            </a:r>
            <a:r>
              <a:rPr lang="cs-CZ" sz="5400" b="1" dirty="0" smtClean="0">
                <a:solidFill>
                  <a:srgbClr val="002060"/>
                </a:solidFill>
              </a:rPr>
              <a:t>. </a:t>
            </a:r>
            <a:endParaRPr lang="cs-CZ" sz="5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5400" b="1" dirty="0" smtClean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50537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80772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rgbClr val="00B0F0"/>
                </a:solidFill>
              </a:rPr>
              <a:t>Advokát smí vypovědět smlouvu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149108"/>
            <a:ext cx="8388424" cy="573325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cs-CZ" sz="3600" b="1" dirty="0" smtClean="0">
                <a:solidFill>
                  <a:srgbClr val="002060"/>
                </a:solidFill>
              </a:rPr>
              <a:t>§ 20 ZA</a:t>
            </a:r>
          </a:p>
          <a:p>
            <a:pPr marL="0" lvl="0" indent="0">
              <a:buNone/>
            </a:pPr>
            <a:r>
              <a:rPr lang="cs-CZ" sz="3600" b="1" dirty="0" smtClean="0">
                <a:solidFill>
                  <a:srgbClr val="002060"/>
                </a:solidFill>
              </a:rPr>
              <a:t>(3) Advokát </a:t>
            </a:r>
            <a:r>
              <a:rPr lang="cs-CZ" sz="3600" b="1" dirty="0">
                <a:solidFill>
                  <a:srgbClr val="002060"/>
                </a:solidFill>
              </a:rPr>
              <a:t>je oprávněn smlouvu </a:t>
            </a:r>
            <a:r>
              <a:rPr lang="cs-CZ" sz="3600" b="1" dirty="0" smtClean="0">
                <a:solidFill>
                  <a:srgbClr val="002060"/>
                </a:solidFill>
              </a:rPr>
              <a:t>                o </a:t>
            </a:r>
            <a:r>
              <a:rPr lang="cs-CZ" sz="3600" b="1" dirty="0">
                <a:solidFill>
                  <a:srgbClr val="002060"/>
                </a:solidFill>
              </a:rPr>
              <a:t>poskytování právních služeb vypovědět, </a:t>
            </a:r>
            <a:r>
              <a:rPr lang="cs-CZ" sz="3600" b="1" dirty="0">
                <a:solidFill>
                  <a:srgbClr val="FF0000"/>
                </a:solidFill>
              </a:rPr>
              <a:t>nesložil-li klient přiměřenou zálohu </a:t>
            </a:r>
            <a:r>
              <a:rPr lang="cs-CZ" sz="3600" b="1" dirty="0">
                <a:solidFill>
                  <a:srgbClr val="002060"/>
                </a:solidFill>
              </a:rPr>
              <a:t>na odměnu za poskytnutí právních služeb, ačkoliv byl o to advokátem požádán.</a:t>
            </a:r>
          </a:p>
          <a:p>
            <a:pPr marL="0" lvl="0" indent="0">
              <a:buNone/>
            </a:pPr>
            <a:r>
              <a:rPr lang="cs-CZ" sz="3600" b="1" dirty="0" smtClean="0">
                <a:solidFill>
                  <a:srgbClr val="002060"/>
                </a:solidFill>
              </a:rPr>
              <a:t>(4) Klient </a:t>
            </a:r>
            <a:r>
              <a:rPr lang="cs-CZ" sz="3600" b="1" dirty="0">
                <a:solidFill>
                  <a:srgbClr val="002060"/>
                </a:solidFill>
              </a:rPr>
              <a:t>je oprávněn smlouvu </a:t>
            </a:r>
            <a:r>
              <a:rPr lang="cs-CZ" sz="3600" b="1" dirty="0" smtClean="0">
                <a:solidFill>
                  <a:srgbClr val="002060"/>
                </a:solidFill>
              </a:rPr>
              <a:t>                    o </a:t>
            </a:r>
            <a:r>
              <a:rPr lang="cs-CZ" sz="3600" b="1" dirty="0">
                <a:solidFill>
                  <a:srgbClr val="002060"/>
                </a:solidFill>
              </a:rPr>
              <a:t>poskytování právních služeb vypovědět </a:t>
            </a:r>
            <a:r>
              <a:rPr lang="cs-CZ" sz="3600" b="1" dirty="0">
                <a:solidFill>
                  <a:srgbClr val="FF0000"/>
                </a:solidFill>
              </a:rPr>
              <a:t>kdykoliv, a </a:t>
            </a:r>
            <a:r>
              <a:rPr lang="cs-CZ" sz="3600" b="1" dirty="0" smtClean="0">
                <a:solidFill>
                  <a:srgbClr val="FF0000"/>
                </a:solidFill>
              </a:rPr>
              <a:t>to i </a:t>
            </a:r>
            <a:r>
              <a:rPr lang="cs-CZ" sz="3600" b="1" dirty="0">
                <a:solidFill>
                  <a:srgbClr val="FF0000"/>
                </a:solidFill>
              </a:rPr>
              <a:t>bez udání důvodu.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07065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48BxRTjzwKhAarpC8SPOi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UQynbDZ7CnnKAa7cx9M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Školen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3210</Words>
  <Application>Microsoft Office PowerPoint</Application>
  <PresentationFormat>Předvádění na obrazovce (4:3)</PresentationFormat>
  <Paragraphs>281</Paragraphs>
  <Slides>43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4" baseType="lpstr">
      <vt:lpstr>Školení</vt:lpstr>
      <vt:lpstr>Advokátní tarif Seminář pro advokátní koncipienty</vt:lpstr>
      <vt:lpstr>Obecně závazné předpisy</vt:lpstr>
      <vt:lpstr>Stavovské předpisy</vt:lpstr>
      <vt:lpstr>Smluvní vztah advokáta a klienta</vt:lpstr>
      <vt:lpstr>Povinnosti při smluvní odměně</vt:lpstr>
      <vt:lpstr>Článek 10 Etických pravidel</vt:lpstr>
      <vt:lpstr>Článek 10 odst. 3</vt:lpstr>
      <vt:lpstr>§ 22 odst. 1 ZA</vt:lpstr>
      <vt:lpstr>Advokát smí vypovědět smlouvu</vt:lpstr>
      <vt:lpstr>Druhy smluvní odměny</vt:lpstr>
      <vt:lpstr>Povinnosti při skončení právní pomoci</vt:lpstr>
      <vt:lpstr>Žádné zadržovací právo!</vt:lpstr>
      <vt:lpstr>Hotovostní platby</vt:lpstr>
      <vt:lpstr>Úschova a správa majetku</vt:lpstr>
      <vt:lpstr>Započtení</vt:lpstr>
      <vt:lpstr>Pozor na novelu čl. 10 odst. 6</vt:lpstr>
      <vt:lpstr>§ 33 odst. 2 trestního řádu</vt:lpstr>
      <vt:lpstr>Vedení klientského spisu</vt:lpstr>
      <vt:lpstr>Co povinnost mlčenlivosti?</vt:lpstr>
      <vt:lpstr>Prolomení povinnosti mlčenlivosti</vt:lpstr>
      <vt:lpstr>Jak se účtuje substituce?</vt:lpstr>
      <vt:lpstr>Prezentace aplikace PowerPoint</vt:lpstr>
      <vt:lpstr>Kdy se použije smluvní odměna           a kdy mimosmluvní?</vt:lpstr>
      <vt:lpstr>Pojetí Advokátního tarifu</vt:lpstr>
      <vt:lpstr>Tarifní hodnota a odměna</vt:lpstr>
      <vt:lpstr>Úkony podle § 11 AT - plně</vt:lpstr>
      <vt:lpstr>Úkony podle § 11 AT -  polovina</vt:lpstr>
      <vt:lpstr>Ustanovení advokáta</vt:lpstr>
      <vt:lpstr>Rozlišujte pojmy!</vt:lpstr>
      <vt:lpstr>Záloha na náklady</vt:lpstr>
      <vt:lpstr>Odměna ustanoveného advokáta</vt:lpstr>
      <vt:lpstr>Odměna ustanoveného obhájce</vt:lpstr>
      <vt:lpstr>Sazby obhajoby ex offo § 10, 12a</vt:lpstr>
      <vt:lpstr>Zákonné zvýšení či snížení</vt:lpstr>
      <vt:lpstr>Co když dojde ke změně kvalifikace</vt:lpstr>
      <vt:lpstr>Náklady ustanoveného opatrovníka</vt:lpstr>
      <vt:lpstr>Ustanovený opatrovník</vt:lpstr>
      <vt:lpstr>Zvláštní typy odměny</vt:lpstr>
      <vt:lpstr>Odměna mediátora</vt:lpstr>
      <vt:lpstr>Určení advokáta dle § 18 ZA</vt:lpstr>
      <vt:lpstr>Náklady soudního řízení</vt:lpstr>
      <vt:lpstr>Prezentace aplikace PowerPoint</vt:lpstr>
      <vt:lpstr>Děkuji Vám za pozornost a těším se příště  na shledanou  Judr. Daniela Kovářová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2015-02-01T06:25:37Z</dcterms:created>
  <dcterms:modified xsi:type="dcterms:W3CDTF">2016-06-09T15:22:56Z</dcterms:modified>
</cp:coreProperties>
</file>