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82"/>
  </p:notesMasterIdLst>
  <p:sldIdLst>
    <p:sldId id="256" r:id="rId2"/>
    <p:sldId id="33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257" r:id="rId72"/>
    <p:sldId id="259" r:id="rId73"/>
    <p:sldId id="260" r:id="rId74"/>
    <p:sldId id="261" r:id="rId75"/>
    <p:sldId id="262" r:id="rId76"/>
    <p:sldId id="263" r:id="rId77"/>
    <p:sldId id="264" r:id="rId78"/>
    <p:sldId id="265" r:id="rId79"/>
    <p:sldId id="266" r:id="rId80"/>
    <p:sldId id="267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79A2-2E76-4BE9-8AF1-3203346F0363}" type="datetimeFigureOut">
              <a:rPr lang="cs-CZ" smtClean="0"/>
              <a:t>31.8.2015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2DF0E-4162-418C-A9B4-C0BC17B4CC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06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7470EA-FCAD-4042-9376-A13DFE766CF9}" type="slidenum">
              <a:rPr lang="cs-CZ" altLang="cs-CZ" smtClean="0">
                <a:latin typeface="Garamond" pitchFamily="18" charset="0"/>
              </a:rPr>
              <a:pPr eaLnBrk="1" hangingPunct="1">
                <a:spcBef>
                  <a:spcPct val="0"/>
                </a:spcBef>
              </a:pPr>
              <a:t>74</a:t>
            </a:fld>
            <a:endParaRPr lang="cs-CZ" altLang="cs-CZ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6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16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1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4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8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2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2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99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99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6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1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68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Advokát před správními soudy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Lavický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78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Dotčení právní 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Žalobce nemůže vždy tvrdit porušení svých subjektivních veřejných práv</a:t>
            </a:r>
          </a:p>
          <a:p>
            <a:pPr lvl="1"/>
            <a:r>
              <a:rPr lang="cs-CZ" dirty="0" smtClean="0"/>
              <a:t>např. není-li vyhověno jeho žádosti o vydání konstitutivního rozhodnutí v situaci, kdy rozhodnutí závisí na správním uvážení</a:t>
            </a:r>
          </a:p>
          <a:p>
            <a:r>
              <a:rPr lang="cs-CZ" dirty="0" smtClean="0"/>
              <a:t>Postačí proto, aby žalobce tvrdit, že je rozhodnutím dotčena jeho právní sféra</a:t>
            </a:r>
          </a:p>
          <a:p>
            <a:pPr lvl="1"/>
            <a:r>
              <a:rPr lang="cs-CZ" dirty="0" smtClean="0"/>
              <a:t>viz č. 906/2006 Sb.NSS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82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č. 1764/2009 Sb.NSS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žalobní legitimace v řízení o žalobě proti rozhodnutí správního orgánu (§ 65 a násl. s. ř. s.) bude dána vždy tehdy, pokud s ohledem na tvrzení žalobce není možné zjevně a jednoznačně konstatovat, že k zásahu do jeho právní sféry v žádném případě dojít nemohlo.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43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Žalobní legitimace dle § 65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/>
              <a:t>Účastník správního řízení (vč. opomenutého úč.)</a:t>
            </a:r>
          </a:p>
          <a:p>
            <a:pPr eaLnBrk="1" hangingPunct="1"/>
            <a:r>
              <a:rPr lang="cs-CZ" altLang="cs-CZ" sz="2800"/>
              <a:t>Není legitimován dle § 65 odst. 1</a:t>
            </a:r>
          </a:p>
          <a:p>
            <a:pPr lvl="1" eaLnBrk="1" hangingPunct="1"/>
            <a:r>
              <a:rPr lang="cs-CZ" altLang="cs-CZ" smtClean="0"/>
              <a:t>v řízení nešlo o jeho práva, tento účastník v něm hájil pouze určité zájmy (např. ekologické spolky)</a:t>
            </a:r>
          </a:p>
          <a:p>
            <a:pPr eaLnBrk="1" hangingPunct="1"/>
            <a:r>
              <a:rPr lang="cs-CZ" altLang="cs-CZ" sz="2800"/>
              <a:t>Tvrzení o zkrácení na právech zájemníku příslušejících (procesní práva)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3857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Zvláštní žalobní legitimace dle § 66</a:t>
            </a:r>
            <a:endParaRPr lang="cs-CZ" dirty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Správní orgán</a:t>
            </a:r>
          </a:p>
          <a:p>
            <a:pPr lvl="1" eaLnBrk="1" hangingPunct="1"/>
            <a:r>
              <a:rPr lang="cs-CZ" altLang="cs-CZ" dirty="0" smtClean="0"/>
              <a:t>nevyskytuje se</a:t>
            </a:r>
          </a:p>
          <a:p>
            <a:pPr eaLnBrk="1" hangingPunct="1"/>
            <a:r>
              <a:rPr lang="cs-CZ" altLang="cs-CZ" dirty="0" smtClean="0"/>
              <a:t>Nejvyšší státní zástupce</a:t>
            </a:r>
          </a:p>
          <a:p>
            <a:pPr lvl="1" eaLnBrk="1" hangingPunct="1"/>
            <a:r>
              <a:rPr lang="cs-CZ" altLang="cs-CZ" dirty="0" smtClean="0"/>
              <a:t>závažný veřejný zájem</a:t>
            </a:r>
          </a:p>
          <a:p>
            <a:pPr lvl="1" eaLnBrk="1" hangingPunct="1"/>
            <a:r>
              <a:rPr lang="cs-CZ" altLang="cs-CZ" dirty="0" smtClean="0"/>
              <a:t>neplatí požadavek vyčerpání opravných prostředků</a:t>
            </a:r>
          </a:p>
          <a:p>
            <a:pPr eaLnBrk="1" hangingPunct="1"/>
            <a:r>
              <a:rPr lang="cs-CZ" altLang="cs-CZ" dirty="0" smtClean="0"/>
              <a:t>Veřejný ochránce práv</a:t>
            </a:r>
          </a:p>
          <a:p>
            <a:pPr eaLnBrk="1" hangingPunct="1"/>
            <a:r>
              <a:rPr lang="cs-CZ" altLang="cs-CZ" dirty="0" smtClean="0"/>
              <a:t>Ten, o kom to stanoví zákon nebo mezinárodní smlouva</a:t>
            </a:r>
          </a:p>
          <a:p>
            <a:pPr lvl="1"/>
            <a:r>
              <a:rPr lang="cs-CZ" altLang="cs-CZ" dirty="0" smtClean="0"/>
              <a:t>např. spolky, OPS a obce podle § 23/10 z. č. 100/2001 Sb.</a:t>
            </a:r>
          </a:p>
        </p:txBody>
      </p:sp>
    </p:spTree>
    <p:extLst>
      <p:ext uri="{BB962C8B-B14F-4D97-AF65-F5344CB8AC3E}">
        <p14:creationId xmlns:p14="http://schemas.microsoft.com/office/powerpoint/2010/main" val="230275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Žalovaný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Správní </a:t>
            </a:r>
            <a:r>
              <a:rPr lang="cs-CZ" dirty="0" smtClean="0"/>
              <a:t>orgán </a:t>
            </a:r>
          </a:p>
          <a:p>
            <a:pPr lvl="1" indent="-246888">
              <a:defRPr/>
            </a:pPr>
            <a:r>
              <a:rPr lang="cs-CZ" dirty="0" smtClean="0"/>
              <a:t>který </a:t>
            </a:r>
            <a:r>
              <a:rPr lang="cs-CZ" dirty="0"/>
              <a:t>rozhodl </a:t>
            </a:r>
            <a:r>
              <a:rPr lang="cs-CZ" b="1" dirty="0"/>
              <a:t>v posledním </a:t>
            </a:r>
            <a:r>
              <a:rPr lang="cs-CZ" b="1" dirty="0" smtClean="0"/>
              <a:t>stupni</a:t>
            </a:r>
          </a:p>
          <a:p>
            <a:pPr lvl="1" indent="-246888">
              <a:defRPr/>
            </a:pPr>
            <a:r>
              <a:rPr lang="cs-CZ" dirty="0" smtClean="0"/>
              <a:t>na </a:t>
            </a:r>
            <a:r>
              <a:rPr lang="cs-CZ" dirty="0"/>
              <a:t>který jeho působnost přešla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Správní orgán:</a:t>
            </a:r>
          </a:p>
          <a:p>
            <a:pPr lvl="1" indent="-246888">
              <a:defRPr/>
            </a:pPr>
            <a:r>
              <a:rPr lang="cs-CZ" dirty="0"/>
              <a:t>§ 4 odst. 1 písm. a) </a:t>
            </a:r>
            <a:r>
              <a:rPr lang="cs-CZ" dirty="0" smtClean="0"/>
              <a:t>SŘS</a:t>
            </a:r>
          </a:p>
          <a:p>
            <a:pPr lvl="2" indent="-246888">
              <a:defRPr/>
            </a:pPr>
            <a:r>
              <a:rPr lang="cs-CZ" dirty="0" smtClean="0"/>
              <a:t>mj. i profesní komory, </a:t>
            </a:r>
          </a:p>
          <a:p>
            <a:pPr lvl="2" indent="-246888">
              <a:defRPr/>
            </a:pPr>
            <a:r>
              <a:rPr lang="cs-CZ" dirty="0" smtClean="0"/>
              <a:t>někdy též vláda, prezident republiky</a:t>
            </a:r>
          </a:p>
          <a:p>
            <a:pPr lvl="2" indent="-246888">
              <a:defRPr/>
            </a:pPr>
            <a:r>
              <a:rPr lang="cs-CZ" dirty="0" smtClean="0"/>
              <a:t>ministerstvo, nikoli ministr</a:t>
            </a:r>
            <a:endParaRPr lang="cs-CZ" dirty="0"/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Žalovaný je určen zákonem</a:t>
            </a:r>
          </a:p>
          <a:p>
            <a:pPr lvl="1" indent="-246888">
              <a:defRPr/>
            </a:pPr>
            <a:r>
              <a:rPr lang="cs-CZ" dirty="0" smtClean="0"/>
              <a:t>v případě nesprávného označení v žalobě bude soud jednat s tím, kdo je skutečně žalovaným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2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Nepřípustnost a kompetenční výluky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§ 68 a § 70 SŘS</a:t>
            </a:r>
          </a:p>
          <a:p>
            <a:pPr eaLnBrk="1" hangingPunct="1"/>
            <a:r>
              <a:rPr lang="cs-CZ" altLang="cs-CZ" b="1" smtClean="0"/>
              <a:t>Restriktivní interpretace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Ze soudního pravomoci </a:t>
            </a:r>
            <a:r>
              <a:rPr lang="cs-CZ" altLang="cs-CZ" b="1" smtClean="0"/>
              <a:t>nelze vyloučit</a:t>
            </a:r>
            <a:r>
              <a:rPr lang="cs-CZ" altLang="cs-CZ" smtClean="0"/>
              <a:t> přezkum rozhodnutí týkajících se</a:t>
            </a:r>
          </a:p>
          <a:p>
            <a:pPr lvl="1" eaLnBrk="1" hangingPunct="1"/>
            <a:r>
              <a:rPr lang="cs-CZ" altLang="cs-CZ" b="1" smtClean="0"/>
              <a:t>základních práv a svobod </a:t>
            </a:r>
            <a:r>
              <a:rPr lang="cs-CZ" altLang="cs-CZ" smtClean="0"/>
              <a:t>(čl. 36 odst. 2 Listiny)</a:t>
            </a:r>
          </a:p>
          <a:p>
            <a:pPr lvl="1" eaLnBrk="1" hangingPunct="1"/>
            <a:r>
              <a:rPr lang="cs-CZ" altLang="cs-CZ" b="1" smtClean="0"/>
              <a:t>občanských práv a závazků nebo trestních obvinění</a:t>
            </a:r>
            <a:r>
              <a:rPr lang="cs-CZ" altLang="cs-CZ" smtClean="0"/>
              <a:t> (6 odst. 1 Úmluvy)</a:t>
            </a:r>
          </a:p>
        </p:txBody>
      </p:sp>
    </p:spTree>
    <p:extLst>
      <p:ext uri="{BB962C8B-B14F-4D97-AF65-F5344CB8AC3E}">
        <p14:creationId xmlns:p14="http://schemas.microsoft.com/office/powerpoint/2010/main" val="396708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Nepřípustnost žaloby (§ 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Nevyčerpání řádných opravných prostředků</a:t>
            </a:r>
          </a:p>
          <a:p>
            <a:pPr marL="736092" lvl="1" indent="-342900">
              <a:defRPr/>
            </a:pPr>
            <a:r>
              <a:rPr lang="cs-CZ" dirty="0" smtClean="0"/>
              <a:t>vztahuje se extenzivně i na rozhodnutí v blokovém řízení</a:t>
            </a:r>
          </a:p>
          <a:p>
            <a:pPr marL="736092" lvl="1" indent="-342900">
              <a:defRPr/>
            </a:pPr>
            <a:r>
              <a:rPr lang="cs-CZ" dirty="0" smtClean="0"/>
              <a:t>neplatí pro žalobu NSZ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Rozhodnutí v </a:t>
            </a:r>
            <a:r>
              <a:rPr lang="cs-CZ" b="1" dirty="0" smtClean="0"/>
              <a:t>soukromoprávní </a:t>
            </a:r>
            <a:r>
              <a:rPr lang="cs-CZ" dirty="0" smtClean="0"/>
              <a:t>věci</a:t>
            </a:r>
          </a:p>
          <a:p>
            <a:pPr marL="736092" lvl="1" indent="-342900">
              <a:defRPr/>
            </a:pPr>
            <a:r>
              <a:rPr lang="cs-CZ" dirty="0" smtClean="0"/>
              <a:t>viz dále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Písm. c) (</a:t>
            </a:r>
            <a:r>
              <a:rPr lang="cs-CZ" b="1" dirty="0" smtClean="0"/>
              <a:t>nicotnost</a:t>
            </a:r>
            <a:r>
              <a:rPr lang="cs-CZ" dirty="0" smtClean="0"/>
              <a:t>) se neuplatní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Napadání pouze </a:t>
            </a:r>
            <a:r>
              <a:rPr lang="cs-CZ" b="1" dirty="0" smtClean="0"/>
              <a:t>důvodů</a:t>
            </a:r>
            <a:r>
              <a:rPr lang="cs-CZ" dirty="0" smtClean="0"/>
              <a:t>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Návrh na přezkum rozhodnutí </a:t>
            </a:r>
            <a:r>
              <a:rPr lang="cs-CZ" b="1" dirty="0" smtClean="0"/>
              <a:t>vyloučených</a:t>
            </a:r>
            <a:r>
              <a:rPr lang="cs-CZ" dirty="0" smtClean="0"/>
              <a:t> z přezkumu (viz § 70)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Dále viz </a:t>
            </a:r>
            <a:r>
              <a:rPr lang="cs-CZ" b="1" dirty="0" smtClean="0"/>
              <a:t>§ 66 odst. 5 a 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5234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Věci projednávané v režimu části V. (I.)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 ve věcech </a:t>
            </a:r>
            <a:r>
              <a:rPr lang="cs-CZ" altLang="cs-CZ" b="1" smtClean="0"/>
              <a:t>vkladu práva k nemovitostem</a:t>
            </a:r>
            <a:r>
              <a:rPr lang="cs-CZ" altLang="cs-CZ" smtClean="0"/>
              <a:t> (§ 249 odst. 2 OSŘ) </a:t>
            </a:r>
          </a:p>
          <a:p>
            <a:pPr lvl="1" eaLnBrk="1" hangingPunct="1"/>
            <a:r>
              <a:rPr lang="cs-CZ" altLang="cs-CZ" smtClean="0"/>
              <a:t>ostatní katastrální věci považuje judikatura za veřejnoprávní</a:t>
            </a:r>
          </a:p>
          <a:p>
            <a:pPr eaLnBrk="1" hangingPunct="1"/>
            <a:r>
              <a:rPr lang="cs-CZ" altLang="cs-CZ" smtClean="0"/>
              <a:t>Rozhodnutí o </a:t>
            </a:r>
            <a:r>
              <a:rPr lang="cs-CZ" altLang="cs-CZ" b="1" smtClean="0"/>
              <a:t>vyvlastnění</a:t>
            </a:r>
            <a:r>
              <a:rPr lang="cs-CZ" altLang="cs-CZ" smtClean="0"/>
              <a:t> (§ 28 z. č. 184/2006 Sb.)</a:t>
            </a:r>
          </a:p>
          <a:p>
            <a:pPr eaLnBrk="1" hangingPunct="1"/>
            <a:r>
              <a:rPr lang="cs-CZ" altLang="cs-CZ" smtClean="0"/>
              <a:t>Některá rozhodnutí podle z. č. </a:t>
            </a:r>
            <a:r>
              <a:rPr lang="cs-CZ" altLang="cs-CZ" b="1" smtClean="0"/>
              <a:t>229/1991</a:t>
            </a:r>
            <a:r>
              <a:rPr lang="cs-CZ" altLang="cs-CZ" smtClean="0"/>
              <a:t> Sb.: § 9 odst. 2, § 9 odst. 4, § 9 odst. 7 a § 6 odst. 3</a:t>
            </a:r>
          </a:p>
        </p:txBody>
      </p:sp>
    </p:spTree>
    <p:extLst>
      <p:ext uri="{BB962C8B-B14F-4D97-AF65-F5344CB8AC3E}">
        <p14:creationId xmlns:p14="http://schemas.microsoft.com/office/powerpoint/2010/main" val="365192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Věci projednávané v režimu části V. (II.)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400"/>
              <a:t>Rozhodnutí ČTÚ ve věci </a:t>
            </a:r>
            <a:r>
              <a:rPr lang="cs-CZ" altLang="cs-CZ" sz="3400" b="1"/>
              <a:t>vyúčtování ceny za služby elektronických komunikací</a:t>
            </a:r>
          </a:p>
          <a:p>
            <a:pPr eaLnBrk="1" hangingPunct="1"/>
            <a:r>
              <a:rPr lang="cs-CZ" altLang="cs-CZ" sz="3400"/>
              <a:t>Rozhodnutí ÚP o </a:t>
            </a:r>
            <a:r>
              <a:rPr lang="cs-CZ" altLang="cs-CZ" sz="3400" b="1"/>
              <a:t>mzdových nárocích zaměstnance</a:t>
            </a:r>
            <a:r>
              <a:rPr lang="cs-CZ" altLang="cs-CZ" sz="3400"/>
              <a:t> při platební neschopnosti zaměstnavatele podle § 9 odst. 4 z. č. 118/2000 Sb.</a:t>
            </a:r>
          </a:p>
        </p:txBody>
      </p:sp>
    </p:spTree>
    <p:extLst>
      <p:ext uri="{BB962C8B-B14F-4D97-AF65-F5344CB8AC3E}">
        <p14:creationId xmlns:p14="http://schemas.microsoft.com/office/powerpoint/2010/main" val="344914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I.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Úkony, které </a:t>
            </a:r>
            <a:r>
              <a:rPr lang="cs-CZ" altLang="cs-CZ" b="1" smtClean="0"/>
              <a:t>nejsou rozhodnutími </a:t>
            </a:r>
            <a:r>
              <a:rPr lang="cs-CZ" altLang="cs-CZ" smtClean="0"/>
              <a:t>dle § 65 odst. 1</a:t>
            </a:r>
          </a:p>
          <a:p>
            <a:pPr eaLnBrk="1" hangingPunct="1"/>
            <a:r>
              <a:rPr lang="cs-CZ" altLang="cs-CZ" smtClean="0"/>
              <a:t>Rozhodnutí </a:t>
            </a:r>
            <a:r>
              <a:rPr lang="cs-CZ" altLang="cs-CZ" b="1" smtClean="0"/>
              <a:t>předběžné povahy</a:t>
            </a:r>
          </a:p>
          <a:p>
            <a:pPr lvl="1" eaLnBrk="1" hangingPunct="1"/>
            <a:r>
              <a:rPr lang="cs-CZ" altLang="cs-CZ" smtClean="0"/>
              <a:t>předběžné opatření</a:t>
            </a:r>
          </a:p>
          <a:p>
            <a:pPr lvl="1" eaLnBrk="1" hangingPunct="1"/>
            <a:r>
              <a:rPr lang="cs-CZ" altLang="cs-CZ" smtClean="0"/>
              <a:t>zastavení práce na nepovolené stavbě</a:t>
            </a:r>
          </a:p>
          <a:p>
            <a:pPr lvl="1" eaLnBrk="1" hangingPunct="1"/>
            <a:r>
              <a:rPr lang="cs-CZ" altLang="cs-CZ" smtClean="0"/>
              <a:t>zajištění zbrojního průkazu a zbraně</a:t>
            </a:r>
          </a:p>
          <a:p>
            <a:pPr lvl="1" eaLnBrk="1" hangingPunct="1"/>
            <a:r>
              <a:rPr lang="cs-CZ" altLang="cs-CZ" smtClean="0"/>
              <a:t>závazná informace o sazebním zařazení zboží</a:t>
            </a:r>
          </a:p>
        </p:txBody>
      </p:sp>
    </p:spTree>
    <p:extLst>
      <p:ext uri="{BB962C8B-B14F-4D97-AF65-F5344CB8AC3E}">
        <p14:creationId xmlns:p14="http://schemas.microsoft.com/office/powerpoint/2010/main" val="362527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o žalobě proti rozhodnutí správního orgánu</a:t>
            </a:r>
          </a:p>
          <a:p>
            <a:r>
              <a:rPr lang="cs-CZ" dirty="0" smtClean="0"/>
              <a:t>Řízení o žalobě na ochranu proti nečinnosti</a:t>
            </a:r>
          </a:p>
          <a:p>
            <a:r>
              <a:rPr lang="cs-CZ" dirty="0" smtClean="0"/>
              <a:t>Řízení o žalobě proti nezákonnému zásahu</a:t>
            </a:r>
          </a:p>
          <a:p>
            <a:r>
              <a:rPr lang="cs-CZ" dirty="0" smtClean="0"/>
              <a:t>Řízení o návrhu na zrušení opatření obecné povahy</a:t>
            </a:r>
          </a:p>
          <a:p>
            <a:r>
              <a:rPr lang="cs-CZ" dirty="0" smtClean="0"/>
              <a:t>Řízení o kasační stížnosti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3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II.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Rozhodnutí o úpravě </a:t>
            </a:r>
            <a:r>
              <a:rPr lang="cs-CZ" altLang="cs-CZ" b="1" smtClean="0"/>
              <a:t>vedení správního řízení</a:t>
            </a:r>
          </a:p>
          <a:p>
            <a:pPr lvl="1" eaLnBrk="1" hangingPunct="1"/>
            <a:r>
              <a:rPr lang="cs-CZ" altLang="cs-CZ" smtClean="0"/>
              <a:t>vyloučení pro podjatost</a:t>
            </a:r>
          </a:p>
          <a:p>
            <a:pPr lvl="1" eaLnBrk="1" hangingPunct="1"/>
            <a:r>
              <a:rPr lang="cs-CZ" altLang="cs-CZ" smtClean="0"/>
              <a:t>výzva k zaplacení správního poplatku</a:t>
            </a:r>
          </a:p>
          <a:p>
            <a:pPr lvl="1" eaLnBrk="1" hangingPunct="1"/>
            <a:r>
              <a:rPr lang="cs-CZ" altLang="cs-CZ" smtClean="0"/>
              <a:t>ustanovení zástupce</a:t>
            </a:r>
          </a:p>
          <a:p>
            <a:pPr lvl="1" eaLnBrk="1" hangingPunct="1"/>
            <a:r>
              <a:rPr lang="cs-CZ" altLang="cs-CZ" smtClean="0"/>
              <a:t>rozhodnutí o rozsahu, v němž může daňový subjekt nahlížet do spisu</a:t>
            </a:r>
          </a:p>
          <a:p>
            <a:pPr lvl="1" eaLnBrk="1" hangingPunct="1"/>
            <a:r>
              <a:rPr lang="cs-CZ" altLang="cs-CZ" smtClean="0"/>
              <a:t>rozhodnutí zakazující pořídit z průběhu jednání zvukový záznam 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3413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Kompetenční výluky III.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Rozhodnutí závisející výlučně na posouzení </a:t>
            </a:r>
            <a:r>
              <a:rPr lang="cs-CZ" b="1" dirty="0" smtClean="0"/>
              <a:t>zdravotního stavu </a:t>
            </a:r>
            <a:r>
              <a:rPr lang="cs-CZ" dirty="0" smtClean="0"/>
              <a:t>osob nebo </a:t>
            </a:r>
            <a:r>
              <a:rPr lang="cs-CZ" b="1" dirty="0" smtClean="0"/>
              <a:t>technického stavu </a:t>
            </a:r>
            <a:r>
              <a:rPr lang="cs-CZ" dirty="0" smtClean="0"/>
              <a:t>věcí (nejsou-li překážkou výkonu hospodářské činnosti)</a:t>
            </a:r>
          </a:p>
          <a:p>
            <a:pPr marL="736092" lvl="1" indent="-342900">
              <a:defRPr/>
            </a:pPr>
            <a:r>
              <a:rPr lang="cs-CZ" dirty="0" smtClean="0"/>
              <a:t>rozhodnutí lékaře o ukončení dočasné pracovní neschopnosti</a:t>
            </a:r>
          </a:p>
          <a:p>
            <a:pPr marL="736092" lvl="1" indent="-342900">
              <a:defRPr/>
            </a:pPr>
            <a:r>
              <a:rPr lang="cs-CZ" dirty="0" smtClean="0"/>
              <a:t>není vyloučeno rozhodnutí o neschopnosti k vojenské činné službě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Rozhodnutí o nepřiznání nebo odnětí </a:t>
            </a:r>
            <a:r>
              <a:rPr lang="cs-CZ" b="1" dirty="0" smtClean="0"/>
              <a:t>odborné způsobilosti </a:t>
            </a:r>
            <a:r>
              <a:rPr lang="cs-CZ" dirty="0" smtClean="0"/>
              <a:t>FO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Rozhodnutí vyloučená </a:t>
            </a:r>
            <a:r>
              <a:rPr lang="cs-CZ" b="1" dirty="0" smtClean="0"/>
              <a:t>zvláštním zákonem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529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Náležitosti žaloby I.</a:t>
            </a:r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soudu</a:t>
            </a:r>
          </a:p>
          <a:p>
            <a:pPr lvl="1" eaLnBrk="1" hangingPunct="1"/>
            <a:r>
              <a:rPr lang="cs-CZ" altLang="cs-CZ" dirty="0" smtClean="0"/>
              <a:t>krajský soud (VP i MP - § 7)</a:t>
            </a:r>
          </a:p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účastníků </a:t>
            </a:r>
            <a:r>
              <a:rPr lang="cs-CZ" altLang="cs-CZ" dirty="0" smtClean="0"/>
              <a:t>a jejich </a:t>
            </a:r>
            <a:r>
              <a:rPr lang="cs-CZ" altLang="cs-CZ" b="1" dirty="0" smtClean="0"/>
              <a:t>zástupců</a:t>
            </a:r>
          </a:p>
          <a:p>
            <a:pPr lvl="1"/>
            <a:r>
              <a:rPr lang="cs-CZ" altLang="cs-CZ" dirty="0" smtClean="0"/>
              <a:t>jméno, příjmení, doručovací adresa</a:t>
            </a:r>
          </a:p>
          <a:p>
            <a:pPr lvl="1"/>
            <a:r>
              <a:rPr lang="cs-CZ" altLang="cs-CZ" dirty="0"/>
              <a:t>n</a:t>
            </a:r>
            <a:r>
              <a:rPr lang="cs-CZ" altLang="cs-CZ" dirty="0" smtClean="0"/>
              <a:t>ázev (firma), sídlo, IČ</a:t>
            </a:r>
          </a:p>
          <a:p>
            <a:pPr eaLnBrk="1" hangingPunct="1"/>
            <a:r>
              <a:rPr lang="cs-CZ" altLang="cs-CZ" dirty="0" smtClean="0"/>
              <a:t>Označení </a:t>
            </a:r>
            <a:r>
              <a:rPr lang="cs-CZ" altLang="cs-CZ" b="1" dirty="0" smtClean="0"/>
              <a:t>osob zúčastněných na řízení</a:t>
            </a:r>
          </a:p>
          <a:p>
            <a:pPr lvl="1" eaLnBrk="1" hangingPunct="1"/>
            <a:r>
              <a:rPr lang="cs-CZ" altLang="cs-CZ" dirty="0" smtClean="0"/>
              <a:t>osoba, která byla přímo dotčena ve svých právech</a:t>
            </a:r>
          </a:p>
          <a:p>
            <a:pPr lvl="1" eaLnBrk="1" hangingPunct="1"/>
            <a:r>
              <a:rPr lang="cs-CZ" altLang="cs-CZ" dirty="0" smtClean="0"/>
              <a:t>není účastníkem řízení</a:t>
            </a:r>
          </a:p>
          <a:p>
            <a:pPr lvl="1" eaLnBrk="1" hangingPunct="1"/>
            <a:r>
              <a:rPr lang="cs-CZ" altLang="cs-CZ" dirty="0" smtClean="0"/>
              <a:t>oznámila, že bude uplatňovat práva OZŘ </a:t>
            </a:r>
          </a:p>
        </p:txBody>
      </p:sp>
    </p:spTree>
    <p:extLst>
      <p:ext uri="{BB962C8B-B14F-4D97-AF65-F5344CB8AC3E}">
        <p14:creationId xmlns:p14="http://schemas.microsoft.com/office/powerpoint/2010/main" val="105840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Náležitosti žaloby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Označení napadeného </a:t>
            </a:r>
            <a:r>
              <a:rPr lang="cs-CZ" b="1" dirty="0"/>
              <a:t>rozhodnutí </a:t>
            </a:r>
            <a:endParaRPr lang="cs-CZ" b="1" dirty="0" smtClean="0"/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správní orgán, číslo jednací, den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Uvedení</a:t>
            </a:r>
            <a:r>
              <a:rPr lang="cs-CZ" b="1" dirty="0" smtClean="0"/>
              <a:t> dne doručení </a:t>
            </a:r>
            <a:r>
              <a:rPr lang="cs-CZ" dirty="0"/>
              <a:t>nebo jiného oznámení </a:t>
            </a:r>
            <a:r>
              <a:rPr lang="cs-CZ" dirty="0" smtClean="0"/>
              <a:t>rozhodnutí žalobci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absence této náležitosti by neměla být důvodem pro odmítnutí žaloby</a:t>
            </a:r>
            <a:endParaRPr lang="cs-CZ" dirty="0"/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Označení</a:t>
            </a:r>
            <a:r>
              <a:rPr lang="cs-CZ" b="1" dirty="0" smtClean="0"/>
              <a:t> </a:t>
            </a:r>
            <a:r>
              <a:rPr lang="cs-CZ" b="1" dirty="0"/>
              <a:t>napadených výroků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/>
              <a:t>rozšíření jenom ve lhůtě pro podání žaloby </a:t>
            </a:r>
          </a:p>
        </p:txBody>
      </p:sp>
    </p:spTree>
    <p:extLst>
      <p:ext uri="{BB962C8B-B14F-4D97-AF65-F5344CB8AC3E}">
        <p14:creationId xmlns:p14="http://schemas.microsoft.com/office/powerpoint/2010/main" val="162681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Žalobní body</a:t>
            </a:r>
          </a:p>
          <a:p>
            <a:pPr lvl="1" indent="-246888">
              <a:defRPr/>
            </a:pPr>
            <a:r>
              <a:rPr lang="cs-CZ" dirty="0"/>
              <a:t>skutkové a právní důvody, z nichž má žalobce rozhodnutí za nezákonné nebo nicotné</a:t>
            </a:r>
          </a:p>
          <a:p>
            <a:pPr lvl="1" indent="-246888">
              <a:defRPr/>
            </a:pPr>
            <a:r>
              <a:rPr lang="cs-CZ" dirty="0"/>
              <a:t>rozšíření jenom ve lhůtě pro podání žaloby </a:t>
            </a:r>
          </a:p>
          <a:p>
            <a:pPr lvl="1" indent="-246888">
              <a:defRPr/>
            </a:pPr>
            <a:r>
              <a:rPr lang="cs-CZ" dirty="0"/>
              <a:t>neobsahuje-li žaloba žádný žalobní bod, nelze jej po uplynutí lhůty pro podání žaloby doplňovat a soud žalobu odmítne</a:t>
            </a:r>
          </a:p>
          <a:p>
            <a:pPr lvl="1" indent="-246888">
              <a:defRPr/>
            </a:pPr>
            <a:r>
              <a:rPr lang="cs-CZ" dirty="0"/>
              <a:t>není-li dostatečně konkretizován, postup dle § 37 odst. 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/>
              <a:t>Důkazní návrhy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Žalobní petit</a:t>
            </a:r>
          </a:p>
          <a:p>
            <a:pPr lvl="1" indent="-246888">
              <a:defRPr/>
            </a:pPr>
            <a:r>
              <a:rPr lang="cs-CZ" dirty="0" smtClean="0"/>
              <a:t>zrušení rozhodnutí správního orgánu</a:t>
            </a:r>
          </a:p>
          <a:p>
            <a:pPr lvl="1" indent="-246888">
              <a:defRPr/>
            </a:pPr>
            <a:r>
              <a:rPr lang="cs-CZ" dirty="0" smtClean="0"/>
              <a:t>vyslovení nicotnosti rozhodnutí správního orgánu</a:t>
            </a:r>
          </a:p>
          <a:p>
            <a:pPr lvl="1" indent="-246888">
              <a:defRPr/>
            </a:pPr>
            <a:r>
              <a:rPr lang="cs-CZ" dirty="0" smtClean="0"/>
              <a:t>moderace sankce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Podpis a datum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Odstraňování vad </a:t>
            </a:r>
            <a:r>
              <a:rPr lang="cs-CZ" dirty="0" smtClean="0"/>
              <a:t>viz § 37 odst. 5  </a:t>
            </a:r>
          </a:p>
        </p:txBody>
      </p:sp>
    </p:spTree>
    <p:extLst>
      <p:ext uri="{BB962C8B-B14F-4D97-AF65-F5344CB8AC3E}">
        <p14:creationId xmlns:p14="http://schemas.microsoft.com/office/powerpoint/2010/main" val="260861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Lhůta pro podání žaloby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2 měsíce </a:t>
            </a:r>
            <a:r>
              <a:rPr lang="cs-CZ" dirty="0" smtClean="0"/>
              <a:t>od doručení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Zvláštní lhůty</a:t>
            </a:r>
          </a:p>
          <a:p>
            <a:pPr marL="736092" lvl="1" indent="-342900">
              <a:defRPr/>
            </a:pPr>
            <a:r>
              <a:rPr lang="cs-CZ" dirty="0" smtClean="0"/>
              <a:t>§ 66 odst. 1 až 3 a odst. 4</a:t>
            </a:r>
          </a:p>
          <a:p>
            <a:pPr marL="736092" lvl="1" indent="-342900">
              <a:defRPr/>
            </a:pPr>
            <a:r>
              <a:rPr lang="cs-CZ" dirty="0" smtClean="0"/>
              <a:t>zvláštní zákony (např. 10 nebo 30 dnů podle zákona o pobytu cizinců, 60 dnů podle z. č. 361/2003 Sb.)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Lhůta má dle praxe procesní povahu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Lhůta byla zachována podáním žaloby u správního orgánu</a:t>
            </a:r>
          </a:p>
          <a:p>
            <a:pPr marL="736092" lvl="1" indent="-342900">
              <a:defRPr/>
            </a:pPr>
            <a:r>
              <a:rPr lang="cs-CZ" dirty="0" smtClean="0"/>
              <a:t>muselo jít o správní orgán, jehož rozhodnutí bylo napadeno</a:t>
            </a:r>
          </a:p>
          <a:p>
            <a:pPr marL="736092" lvl="1" indent="-342900">
              <a:defRPr/>
            </a:pPr>
            <a:r>
              <a:rPr lang="cs-CZ" dirty="0" smtClean="0"/>
              <a:t>novela č. 303/2011 Sb. toto pravidlo zrušila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3454578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Odkladný účinek žaloby I.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Žaloba nemá zásadně odkladný účinek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podání žaloby neodkládá právní moc a vykonatelnost rozhodnutí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výjimky musí stanovit zákon, např.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 smtClean="0"/>
              <a:t>§ 32/2 zákona o azylu – odkladný účinek žaloby proti rozhodnutí MV ve věcech mezinárodní ochrany, krom několika výjimek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 smtClean="0"/>
              <a:t>§ 172/3 zákona o pobytu cizinců – odkladný účinek žaloby proti rozhodnutí o vyhoštění cizince</a:t>
            </a:r>
          </a:p>
        </p:txBody>
      </p:sp>
    </p:spTree>
    <p:extLst>
      <p:ext uri="{BB962C8B-B14F-4D97-AF65-F5344CB8AC3E}">
        <p14:creationId xmlns:p14="http://schemas.microsoft.com/office/powerpoint/2010/main" val="391374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Odkladný účinek žaloby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Soud </a:t>
            </a:r>
            <a:r>
              <a:rPr lang="cs-CZ" dirty="0" smtClean="0"/>
              <a:t>může žalobě odkladný účinek rozhodnutím přiznat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Postup:</a:t>
            </a:r>
            <a:endParaRPr lang="cs-CZ" dirty="0"/>
          </a:p>
          <a:p>
            <a:pPr marL="736092" lvl="1" indent="-342900">
              <a:defRPr/>
            </a:pPr>
            <a:r>
              <a:rPr lang="cs-CZ" dirty="0"/>
              <a:t>návrh </a:t>
            </a:r>
            <a:r>
              <a:rPr lang="cs-CZ" dirty="0" smtClean="0"/>
              <a:t>žalobce (osoby zúčastněné na řízení – sporné)</a:t>
            </a:r>
          </a:p>
          <a:p>
            <a:pPr marL="1010412" lvl="2" indent="-342900">
              <a:defRPr/>
            </a:pPr>
            <a:r>
              <a:rPr lang="cs-CZ" dirty="0" smtClean="0"/>
              <a:t>odstraňování vad postupem podle § 37/5</a:t>
            </a:r>
          </a:p>
          <a:p>
            <a:pPr marL="736092" lvl="1" indent="-342900">
              <a:defRPr/>
            </a:pPr>
            <a:r>
              <a:rPr lang="cs-CZ" dirty="0" smtClean="0"/>
              <a:t>vyjádření žalovaného</a:t>
            </a:r>
          </a:p>
          <a:p>
            <a:pPr marL="736092" lvl="1" indent="-342900">
              <a:defRPr/>
            </a:pPr>
            <a:r>
              <a:rPr lang="cs-CZ" dirty="0" smtClean="0"/>
              <a:t>vyjádření osoby zúčastněné na řízení</a:t>
            </a:r>
            <a:endParaRPr lang="cs-CZ" dirty="0"/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Nutno </a:t>
            </a:r>
            <a:r>
              <a:rPr lang="cs-CZ" dirty="0"/>
              <a:t>rozhodnout bez zbytečného odkladu, resp. do 30 dnů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Usnesení </a:t>
            </a:r>
            <a:r>
              <a:rPr lang="cs-CZ" dirty="0"/>
              <a:t>musí být vždy odůvodněno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/>
              <a:t>Kasační stížnost není přípustná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46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Odkladný účinek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Kritéria:</a:t>
            </a:r>
          </a:p>
          <a:p>
            <a:pPr lvl="1"/>
            <a:r>
              <a:rPr lang="cs-CZ" dirty="0" smtClean="0"/>
              <a:t>hrozba </a:t>
            </a:r>
            <a:r>
              <a:rPr lang="cs-CZ" dirty="0"/>
              <a:t>nepoměrně větší újmy pro žalobce, než jaká může přiznáním odkladného účinku vzniknout jiným osobám</a:t>
            </a:r>
          </a:p>
          <a:p>
            <a:pPr lvl="1"/>
            <a:r>
              <a:rPr lang="cs-CZ" dirty="0" smtClean="0"/>
              <a:t>absence rozporu </a:t>
            </a:r>
            <a:r>
              <a:rPr lang="cs-CZ" dirty="0"/>
              <a:t>s důležitým veřejným zájmem</a:t>
            </a:r>
          </a:p>
          <a:p>
            <a:r>
              <a:rPr lang="cs-CZ" dirty="0" smtClean="0"/>
              <a:t>Následky přiznání odkladného účinku</a:t>
            </a:r>
          </a:p>
          <a:p>
            <a:pPr lvl="1"/>
            <a:r>
              <a:rPr lang="cs-CZ" dirty="0" smtClean="0"/>
              <a:t>pozastavení účinků napadeného rozhodnutí, zejména</a:t>
            </a:r>
          </a:p>
          <a:p>
            <a:pPr lvl="2"/>
            <a:r>
              <a:rPr lang="cs-CZ" dirty="0" smtClean="0"/>
              <a:t>právní moci</a:t>
            </a:r>
          </a:p>
          <a:p>
            <a:pPr lvl="2"/>
            <a:r>
              <a:rPr lang="cs-CZ" dirty="0" smtClean="0"/>
              <a:t>vykonatelnosti</a:t>
            </a:r>
          </a:p>
          <a:p>
            <a:pPr lvl="1"/>
            <a:r>
              <a:rPr lang="cs-CZ" dirty="0" smtClean="0"/>
              <a:t>až do skončení řízení před 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58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žalobě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 rozhodnutí správního orgánu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 smtClean="0"/>
              <a:t>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3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Průběh řízení - zahájení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Řízení je zahájeno podáním žaloby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náležitostí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odstraňování vad viz § 37/5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nezdaří-li se vady odstranit a brání-li věcnému projednání, odmítnutí žaloby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včasnosti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opožděnou žalobu soud odmítne podle § 46/1 b)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Zkoumání </a:t>
            </a:r>
            <a:r>
              <a:rPr lang="cs-CZ" b="1" dirty="0" smtClean="0"/>
              <a:t>přípustnosti</a:t>
            </a:r>
            <a:r>
              <a:rPr lang="cs-CZ" dirty="0" smtClean="0"/>
              <a:t> žaloby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nepřípustnou žalobu soud odmítne podle § 46/1 d) ve spojení s § 68, popř. též § 70</a:t>
            </a:r>
          </a:p>
        </p:txBody>
      </p:sp>
    </p:spTree>
    <p:extLst>
      <p:ext uri="{BB962C8B-B14F-4D97-AF65-F5344CB8AC3E}">
        <p14:creationId xmlns:p14="http://schemas.microsoft.com/office/powerpoint/2010/main" val="136083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</a:t>
            </a:r>
            <a:r>
              <a:rPr lang="cs-CZ" dirty="0" err="1" smtClean="0"/>
              <a:t>SoP</a:t>
            </a:r>
            <a:r>
              <a:rPr lang="cs-CZ" dirty="0" smtClean="0"/>
              <a:t> a procesní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Zkoumání splnění </a:t>
            </a:r>
            <a:r>
              <a:rPr lang="cs-CZ" b="1" dirty="0" smtClean="0"/>
              <a:t>poplatkové povinnosti</a:t>
            </a:r>
            <a:endParaRPr lang="cs-CZ" dirty="0" smtClean="0"/>
          </a:p>
          <a:p>
            <a:pPr lvl="1"/>
            <a:r>
              <a:rPr lang="cs-CZ" dirty="0" smtClean="0"/>
              <a:t>výzva k zaplacení (§ 9/1 z. č. 549/1991)</a:t>
            </a:r>
          </a:p>
          <a:p>
            <a:pPr lvl="1"/>
            <a:r>
              <a:rPr lang="cs-CZ" dirty="0" smtClean="0"/>
              <a:t>zastavení řízení dle § 47 písm. c) SŘS ve spojení s § 9/3 z. č. 549/1991)</a:t>
            </a:r>
          </a:p>
          <a:p>
            <a:r>
              <a:rPr lang="cs-CZ" dirty="0" smtClean="0"/>
              <a:t>Zkoumání </a:t>
            </a:r>
            <a:r>
              <a:rPr lang="cs-CZ" b="1" dirty="0" smtClean="0"/>
              <a:t>procesních podmínek</a:t>
            </a:r>
            <a:endParaRPr lang="cs-CZ" dirty="0" smtClean="0"/>
          </a:p>
          <a:p>
            <a:pPr lvl="1"/>
            <a:r>
              <a:rPr lang="cs-CZ" dirty="0" smtClean="0"/>
              <a:t>neodstranitelný nedostatek nebo neodstraněný nedostatek PP zásadně vede k odmítnutí žaloby dle § 46/1 a)</a:t>
            </a:r>
          </a:p>
          <a:p>
            <a:pPr lvl="1"/>
            <a:r>
              <a:rPr lang="cs-CZ" dirty="0" smtClean="0"/>
              <a:t>nedostatek pravomoci – odmítnutí dle § 46/2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83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výzvy a vyjádření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Žalobci i žalovanému soud doručí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výzvu podle § </a:t>
            </a:r>
            <a:r>
              <a:rPr lang="cs-CZ" b="1" dirty="0" smtClean="0"/>
              <a:t>51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poučení o </a:t>
            </a:r>
            <a:r>
              <a:rPr lang="cs-CZ" b="1" dirty="0" smtClean="0"/>
              <a:t>složení</a:t>
            </a:r>
            <a:r>
              <a:rPr lang="cs-CZ" dirty="0" smtClean="0"/>
              <a:t> senátu a o námitce podjatosti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Žalovanému soud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doručí výzvu k </a:t>
            </a:r>
            <a:r>
              <a:rPr lang="cs-CZ" b="1" dirty="0" smtClean="0"/>
              <a:t>vyjádření </a:t>
            </a:r>
            <a:r>
              <a:rPr lang="cs-CZ" dirty="0" smtClean="0"/>
              <a:t>k žalobě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uloží mu povinnost předložit vyjádření a </a:t>
            </a:r>
            <a:r>
              <a:rPr lang="cs-CZ" b="1" dirty="0" smtClean="0"/>
              <a:t>spisy</a:t>
            </a:r>
            <a:r>
              <a:rPr lang="cs-CZ" dirty="0" smtClean="0"/>
              <a:t>; nepředloží-li spis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 smtClean="0"/>
              <a:t>pořádková pokuta</a:t>
            </a:r>
          </a:p>
          <a:p>
            <a:pPr lvl="2">
              <a:buClr>
                <a:schemeClr val="accent3"/>
              </a:buClr>
              <a:defRPr/>
            </a:pPr>
            <a:r>
              <a:rPr lang="cs-CZ" dirty="0" smtClean="0"/>
              <a:t>opětovná výzva, poučení a zrušení rozhodnutí pro nepřezkoumatelnost (1013/2007)</a:t>
            </a:r>
          </a:p>
        </p:txBody>
      </p:sp>
    </p:spTree>
    <p:extLst>
      <p:ext uri="{BB962C8B-B14F-4D97-AF65-F5344CB8AC3E}">
        <p14:creationId xmlns:p14="http://schemas.microsoft.com/office/powerpoint/2010/main" val="3272217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Průběh řízení – výzvy a vyjádření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Žalobu soud doručí také osobám zúčastněným na řízení (OZŘ)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Soud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doručí vyjádření žalovaného žalobci a OZŘ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žalobci může uložit podání </a:t>
            </a:r>
            <a:r>
              <a:rPr lang="cs-CZ" b="1" dirty="0" smtClean="0"/>
              <a:t>repliky</a:t>
            </a:r>
          </a:p>
        </p:txBody>
      </p:sp>
    </p:spTree>
    <p:extLst>
      <p:ext uri="{BB962C8B-B14F-4D97-AF65-F5344CB8AC3E}">
        <p14:creationId xmlns:p14="http://schemas.microsoft.com/office/powerpoint/2010/main" val="153130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Projednání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46888">
              <a:defRPr/>
            </a:pPr>
            <a:r>
              <a:rPr lang="cs-CZ" dirty="0" smtClean="0"/>
              <a:t>Bez jednání</a:t>
            </a:r>
          </a:p>
          <a:p>
            <a:pPr lvl="1" indent="-246888">
              <a:defRPr/>
            </a:pPr>
            <a:r>
              <a:rPr lang="cs-CZ" dirty="0" smtClean="0"/>
              <a:t>§ 51</a:t>
            </a:r>
          </a:p>
          <a:p>
            <a:pPr lvl="1" indent="-246888">
              <a:defRPr/>
            </a:pPr>
            <a:r>
              <a:rPr lang="cs-CZ" dirty="0" smtClean="0"/>
              <a:t>vady řízení dle § 76 odst. 1</a:t>
            </a:r>
          </a:p>
          <a:p>
            <a:pPr lvl="1" indent="-246888">
              <a:defRPr/>
            </a:pPr>
            <a:r>
              <a:rPr lang="cs-CZ" dirty="0" smtClean="0"/>
              <a:t>nicotnost</a:t>
            </a:r>
          </a:p>
          <a:p>
            <a:pPr lvl="1" indent="-246888">
              <a:defRPr/>
            </a:pPr>
            <a:r>
              <a:rPr lang="cs-CZ" dirty="0" smtClean="0"/>
              <a:t>odmítnutí žaloby</a:t>
            </a:r>
          </a:p>
          <a:p>
            <a:pPr indent="-246888">
              <a:defRPr/>
            </a:pPr>
            <a:r>
              <a:rPr lang="cs-CZ" dirty="0" smtClean="0"/>
              <a:t>S jednáním v ostatních případech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79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Přezkoumání napadeného rozhodnutí – časové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Skutkový a právní stav </a:t>
            </a:r>
            <a:r>
              <a:rPr lang="cs-CZ" b="1" dirty="0" smtClean="0"/>
              <a:t>ke dni vydání napadeného rozhodnutí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Výjimky – nové skutečnosti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ve věcech mezinárodní ochrany (5 </a:t>
            </a:r>
            <a:r>
              <a:rPr lang="cs-CZ" dirty="0" err="1" smtClean="0"/>
              <a:t>Azs</a:t>
            </a:r>
            <a:r>
              <a:rPr lang="cs-CZ" dirty="0" smtClean="0"/>
              <a:t> 3/2011)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Výjimky – nová právní úprava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bylo-li ustanovení zákona po vydání rozhodnutí SO zrušeno Ústavním soudem (2/2003, 690/2005, 1041/2007)</a:t>
            </a:r>
          </a:p>
          <a:p>
            <a:pPr lvl="1">
              <a:buClr>
                <a:schemeClr val="accent3"/>
              </a:buClr>
              <a:defRPr/>
            </a:pPr>
            <a:r>
              <a:rPr lang="cs-CZ" dirty="0" smtClean="0"/>
              <a:t>pozdější pro pachatele příznivější úprava ve věcech správního trestání (1684/2008)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83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dirty="0"/>
              <a:t>Přezkoumání napadeného rozhodnutí - rozsah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/>
              <a:t>Zásadně </a:t>
            </a:r>
            <a:r>
              <a:rPr lang="cs-CZ" b="1" dirty="0"/>
              <a:t>v mezích žalobních bodů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/>
              <a:t>Z úřední povinnosti </a:t>
            </a:r>
            <a:r>
              <a:rPr lang="cs-CZ" dirty="0"/>
              <a:t>se přihlíží k:</a:t>
            </a:r>
          </a:p>
          <a:p>
            <a:pPr lvl="1" indent="-246888">
              <a:defRPr/>
            </a:pPr>
            <a:r>
              <a:rPr lang="cs-CZ" dirty="0"/>
              <a:t>nepřezkoumatelnosti</a:t>
            </a:r>
          </a:p>
          <a:p>
            <a:pPr lvl="1" indent="-246888">
              <a:defRPr/>
            </a:pPr>
            <a:r>
              <a:rPr lang="cs-CZ" dirty="0"/>
              <a:t>nejzávažnějším vadám, jež mohly mít vliv na </a:t>
            </a:r>
            <a:r>
              <a:rPr lang="cs-CZ" dirty="0" smtClean="0"/>
              <a:t>zákonnost</a:t>
            </a:r>
            <a:endParaRPr lang="cs-CZ" dirty="0"/>
          </a:p>
          <a:p>
            <a:pPr lvl="1" indent="-246888">
              <a:defRPr/>
            </a:pPr>
            <a:r>
              <a:rPr lang="cs-CZ" dirty="0" smtClean="0"/>
              <a:t>nicotnosti</a:t>
            </a:r>
          </a:p>
          <a:p>
            <a:pPr lvl="1" indent="-246888">
              <a:defRPr/>
            </a:pPr>
            <a:r>
              <a:rPr lang="cs-CZ" dirty="0" smtClean="0"/>
              <a:t>prekluzi, absolutní neplatnosti</a:t>
            </a:r>
          </a:p>
        </p:txBody>
      </p:sp>
    </p:spTree>
    <p:extLst>
      <p:ext uri="{BB962C8B-B14F-4D97-AF65-F5344CB8AC3E}">
        <p14:creationId xmlns:p14="http://schemas.microsoft.com/office/powerpoint/2010/main" val="148975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podkladových úkonů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Podkladový úkon podle § 75/2</a:t>
            </a:r>
          </a:p>
          <a:p>
            <a:pPr lvl="1"/>
            <a:r>
              <a:rPr lang="cs-CZ" dirty="0" smtClean="0"/>
              <a:t>úkon, který není rozhodnutím</a:t>
            </a:r>
          </a:p>
          <a:p>
            <a:pPr lvl="1"/>
            <a:r>
              <a:rPr lang="cs-CZ" dirty="0" smtClean="0"/>
              <a:t>závazný podklad přezkoumávaného rozhodnutí (subsumovaný správní akt)</a:t>
            </a:r>
          </a:p>
          <a:p>
            <a:r>
              <a:rPr lang="cs-CZ" dirty="0" smtClean="0"/>
              <a:t>Soud podkladový úkon přezkoumá</a:t>
            </a:r>
          </a:p>
          <a:p>
            <a:pPr lvl="1"/>
            <a:r>
              <a:rPr lang="cs-CZ" dirty="0" smtClean="0"/>
              <a:t>k námitce</a:t>
            </a:r>
          </a:p>
          <a:p>
            <a:pPr lvl="1"/>
            <a:r>
              <a:rPr lang="cs-CZ" dirty="0" smtClean="0"/>
              <a:t>není-li jím sám vázán</a:t>
            </a:r>
          </a:p>
          <a:p>
            <a:pPr lvl="1"/>
            <a:r>
              <a:rPr lang="cs-CZ" dirty="0" smtClean="0"/>
              <a:t>nelze-li takový úkon napadnout samostatnou žalobou</a:t>
            </a:r>
          </a:p>
          <a:p>
            <a:r>
              <a:rPr lang="cs-CZ" dirty="0" smtClean="0"/>
              <a:t>Je-li subsumovaný akt nezákonný, soud nezruší jej, ale finální akt (1324/2007)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13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podkladových úkonů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Závazná stanoviska podle § 149 SŘ (2434/2011)</a:t>
            </a:r>
          </a:p>
          <a:p>
            <a:pPr lvl="1"/>
            <a:r>
              <a:rPr lang="cs-CZ" dirty="0" smtClean="0"/>
              <a:t>např. závazné stanovisko dle § 12 odst. 2 zákona o ochraně přírody a krajiny</a:t>
            </a:r>
          </a:p>
          <a:p>
            <a:r>
              <a:rPr lang="cs-CZ" dirty="0" smtClean="0"/>
              <a:t>Naproti tomu závazná stanoviska, která mají formu rozhodnutí, jsou samostatně napadnutelná žalobou a pod § 75/2 nespadají</a:t>
            </a:r>
          </a:p>
          <a:p>
            <a:pPr lvl="1"/>
            <a:r>
              <a:rPr lang="cs-CZ" dirty="0" smtClean="0"/>
              <a:t>např. závazné stanovisko vydané orgánem státní památkové péče týkající se rekonstrukce nemovité kulturní památky podle § 44a/3 zákona o státní památkové péči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927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Meritorní rozhodnutí o žalobě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Zamítnutí</a:t>
            </a:r>
            <a:r>
              <a:rPr lang="cs-CZ" altLang="cs-CZ" sz="2400" dirty="0"/>
              <a:t> žaloby, není-li důvodná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není důvodn</a:t>
            </a:r>
            <a:r>
              <a:rPr lang="cs-CZ" altLang="cs-CZ" dirty="0" smtClean="0"/>
              <a:t>ý žádný žalobní bod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není dán důvod pro zrušení nebo vyslovení nicotnosti, k nimž soud hledí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Zrušení</a:t>
            </a:r>
            <a:r>
              <a:rPr lang="cs-CZ" altLang="cs-CZ" sz="2400" dirty="0"/>
              <a:t> napadeného rozhodnutí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pro nezákonnost, včetně překročení nebo zneužití správního uvážení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pro vady řízení</a:t>
            </a:r>
            <a:endParaRPr lang="cs-CZ" altLang="cs-CZ" sz="22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Prohlášení napadeného rozhodnutí za </a:t>
            </a:r>
            <a:r>
              <a:rPr lang="cs-CZ" altLang="cs-CZ" sz="2400" b="1" dirty="0"/>
              <a:t>nicotné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Moderace </a:t>
            </a:r>
            <a:r>
              <a:rPr lang="cs-CZ" altLang="cs-CZ" sz="2400" dirty="0"/>
              <a:t>výše trestu nebo upuštění od něj</a:t>
            </a:r>
          </a:p>
        </p:txBody>
      </p:sp>
    </p:spTree>
    <p:extLst>
      <p:ext uri="{BB962C8B-B14F-4D97-AF65-F5344CB8AC3E}">
        <p14:creationId xmlns:p14="http://schemas.microsoft.com/office/powerpoint/2010/main" val="203691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Pojem rozhodnutí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Rozhodnutí </a:t>
            </a:r>
            <a:r>
              <a:rPr lang="cs-CZ" altLang="cs-CZ" sz="2400" dirty="0"/>
              <a:t>– úkon, kterým se zakládají, mění, ruší nebo závazně určují žalobcova práva či povinnosti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veřejná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subjektivní práva a povinnosti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/>
              <a:t>soukromá práva           část V. OSŘ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/>
              <a:t>hmotná i procesní 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/>
              <a:t>dotčení právní sféry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/>
              <a:t>Materiální pojetí</a:t>
            </a:r>
            <a:r>
              <a:rPr lang="cs-CZ" altLang="cs-CZ" sz="2400" dirty="0"/>
              <a:t> rozhodnutí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není rozhodující označení úkonu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/>
              <a:t>IPA vydaný orgánem veřejné moci z pozice jeho vrchnostenského postavení (č. 923/2006)</a:t>
            </a:r>
          </a:p>
          <a:p>
            <a:pPr>
              <a:lnSpc>
                <a:spcPct val="90000"/>
              </a:lnSpc>
            </a:pPr>
            <a:endParaRPr lang="cs-CZ" altLang="cs-CZ" sz="2300" dirty="0"/>
          </a:p>
        </p:txBody>
      </p:sp>
      <p:sp>
        <p:nvSpPr>
          <p:cNvPr id="4" name="Šipka doprava 3"/>
          <p:cNvSpPr/>
          <p:nvPr/>
        </p:nvSpPr>
        <p:spPr>
          <a:xfrm>
            <a:off x="3078998" y="2965475"/>
            <a:ext cx="357187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9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žalobě na ochranu proti nečinnosti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 smtClean="0"/>
              <a:t>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70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SO konat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čl. 38/2 LPS</a:t>
            </a:r>
          </a:p>
          <a:p>
            <a:pPr lvl="1"/>
            <a:r>
              <a:rPr lang="cs-CZ" dirty="0" smtClean="0"/>
              <a:t>právo na projednání věci bez zbytečných průtahů</a:t>
            </a:r>
          </a:p>
          <a:p>
            <a:r>
              <a:rPr lang="cs-CZ" dirty="0" smtClean="0"/>
              <a:t>§ 6 SŘ</a:t>
            </a:r>
          </a:p>
          <a:p>
            <a:pPr lvl="1"/>
            <a:r>
              <a:rPr lang="cs-CZ" dirty="0" smtClean="0"/>
              <a:t>SO vyřizuje věci bez zbytečných průtahů</a:t>
            </a:r>
          </a:p>
          <a:p>
            <a:pPr lvl="1"/>
            <a:r>
              <a:rPr lang="cs-CZ" dirty="0" smtClean="0"/>
              <a:t>ochrana před nečinností viz § 80</a:t>
            </a:r>
          </a:p>
          <a:p>
            <a:r>
              <a:rPr lang="cs-CZ" dirty="0" smtClean="0"/>
              <a:t>§ 7/1 DŘ</a:t>
            </a:r>
          </a:p>
          <a:p>
            <a:pPr lvl="1"/>
            <a:r>
              <a:rPr lang="cs-CZ" dirty="0" smtClean="0"/>
              <a:t>správce daně postupuje bez zbytečných průtahů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21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Nečinnost správního orgánu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 Žaloba směřuje proti nečinnosti spočívající v</a:t>
            </a:r>
          </a:p>
          <a:p>
            <a:pPr lvl="1"/>
            <a:r>
              <a:rPr lang="cs-CZ" altLang="cs-CZ" dirty="0" smtClean="0"/>
              <a:t>nevydání</a:t>
            </a:r>
            <a:r>
              <a:rPr lang="cs-CZ" altLang="cs-CZ" b="1" dirty="0" smtClean="0"/>
              <a:t> rozhodnutí ve věci samé</a:t>
            </a:r>
          </a:p>
          <a:p>
            <a:pPr lvl="2"/>
            <a:r>
              <a:rPr lang="cs-CZ" altLang="cs-CZ" dirty="0" smtClean="0"/>
              <a:t>pojem rozhodnutí viz legislativní zkratka § 65/1</a:t>
            </a:r>
          </a:p>
          <a:p>
            <a:pPr lvl="2"/>
            <a:r>
              <a:rPr lang="cs-CZ" altLang="cs-CZ" dirty="0" smtClean="0"/>
              <a:t>pouze meritorní rozhodnutí</a:t>
            </a:r>
          </a:p>
          <a:p>
            <a:pPr lvl="1"/>
            <a:r>
              <a:rPr lang="cs-CZ" altLang="cs-CZ" dirty="0" smtClean="0"/>
              <a:t>nevydání </a:t>
            </a:r>
            <a:r>
              <a:rPr lang="cs-CZ" altLang="cs-CZ" b="1" dirty="0" smtClean="0"/>
              <a:t>osvědčení</a:t>
            </a:r>
          </a:p>
          <a:p>
            <a:pPr eaLnBrk="1" hangingPunct="1"/>
            <a:r>
              <a:rPr lang="cs-CZ" altLang="cs-CZ" dirty="0" smtClean="0"/>
              <a:t>Jiným formám nečinnosti lze čelit zásahovou žalobou (2206/2011)</a:t>
            </a:r>
          </a:p>
        </p:txBody>
      </p:sp>
    </p:spTree>
    <p:extLst>
      <p:ext uri="{BB962C8B-B14F-4D97-AF65-F5344CB8AC3E}">
        <p14:creationId xmlns:p14="http://schemas.microsoft.com/office/powerpoint/2010/main" val="288678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Příklady, kdy se lze domáhat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Nevydání rozhodnutí poté, co soud zrušil jeho rozhodnutí a vrátil mu věc k dalšímu řízení (1255/2007)</a:t>
            </a:r>
          </a:p>
          <a:p>
            <a:r>
              <a:rPr lang="cs-CZ" dirty="0" smtClean="0"/>
              <a:t>Nevydání rozhodnutí o určení advokáta ČAK (1925/2009)</a:t>
            </a:r>
          </a:p>
          <a:p>
            <a:r>
              <a:rPr lang="cs-CZ" dirty="0" smtClean="0"/>
              <a:t>Nevydání rozhodnutí v řízení, které bylo zahájeno z úřední povinnosti (3046/2014)</a:t>
            </a:r>
          </a:p>
        </p:txBody>
      </p:sp>
    </p:spTree>
    <p:extLst>
      <p:ext uri="{BB962C8B-B14F-4D97-AF65-F5344CB8AC3E}">
        <p14:creationId xmlns:p14="http://schemas.microsoft.com/office/powerpoint/2010/main" val="423100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Příklady, kdy se nelze domáhat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Vydání rozhodnutí, že žalobce je účastníkem řízení před SO (362/2004)</a:t>
            </a:r>
          </a:p>
          <a:p>
            <a:r>
              <a:rPr lang="cs-CZ" dirty="0" smtClean="0"/>
              <a:t>Vydání rozhodnutí o přerušení řízení nebo pokračování v řízení (506/2004)</a:t>
            </a:r>
          </a:p>
          <a:p>
            <a:pPr lvl="1"/>
            <a:r>
              <a:rPr lang="cs-CZ" dirty="0" smtClean="0"/>
              <a:t>bylo-li řízení přerušeno, lze se v rámci zjišťování skutkového stavu zabývat otázkou, zda přerušení bylo důvodné (3013/2014)</a:t>
            </a:r>
          </a:p>
          <a:p>
            <a:r>
              <a:rPr lang="cs-CZ" dirty="0" smtClean="0"/>
              <a:t>Nevydání rozhodnutí o zahájení řízení, které lze zahájit jenom ex offo (3 </a:t>
            </a:r>
            <a:r>
              <a:rPr lang="cs-CZ" dirty="0" err="1" smtClean="0"/>
              <a:t>Ans</a:t>
            </a:r>
            <a:r>
              <a:rPr lang="cs-CZ" dirty="0" smtClean="0"/>
              <a:t> 1/2009)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33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osvědčení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Osvědčení o tom, že se náhradník stal členem zastupitelstva obce (2696/2012)</a:t>
            </a:r>
          </a:p>
          <a:p>
            <a:r>
              <a:rPr lang="cs-CZ" dirty="0" smtClean="0"/>
              <a:t>Vyznačení dne registrace spolku na stanovách (981/2006)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900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Žalobce</a:t>
            </a:r>
          </a:p>
          <a:p>
            <a:pPr lvl="1"/>
            <a:r>
              <a:rPr lang="cs-CZ" dirty="0" smtClean="0"/>
              <a:t>FO nebo PO, která se žalobou domáhá, aby soud uložil správnímu orgánu povinnost vydat meritorní rozhodnutí nebo osvědčení a stanovil mu k tomu přiměřenou lhůtu</a:t>
            </a:r>
            <a:endParaRPr lang="cs-CZ" altLang="cs-CZ" dirty="0" smtClean="0"/>
          </a:p>
          <a:p>
            <a:r>
              <a:rPr lang="cs-CZ" altLang="cs-CZ" b="1" dirty="0" smtClean="0"/>
              <a:t>Žalovaný</a:t>
            </a:r>
          </a:p>
          <a:p>
            <a:pPr lvl="1"/>
            <a:r>
              <a:rPr lang="cs-CZ" dirty="0" smtClean="0"/>
              <a:t>SO, který podle žalobního tvrzení má povinnost vydat rozhodnutí nebo osvědčení</a:t>
            </a:r>
          </a:p>
          <a:p>
            <a:pPr lvl="1"/>
            <a:r>
              <a:rPr lang="cs-CZ" dirty="0" smtClean="0"/>
              <a:t>tj. nikoli OS rozhodující o opatření proti nečinnosti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7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Nepřípustnost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Důvodem nepřípustnosti není to, že SO rozhoduje v </a:t>
            </a:r>
            <a:r>
              <a:rPr lang="cs-CZ" altLang="cs-CZ" b="1" dirty="0" smtClean="0"/>
              <a:t>soukromoprávní věci </a:t>
            </a:r>
            <a:r>
              <a:rPr lang="cs-CZ" altLang="cs-CZ" dirty="0" smtClean="0"/>
              <a:t>(487/2005)</a:t>
            </a:r>
          </a:p>
          <a:p>
            <a:r>
              <a:rPr lang="cs-CZ" altLang="cs-CZ" b="1" dirty="0" smtClean="0"/>
              <a:t>Fikce</a:t>
            </a:r>
            <a:r>
              <a:rPr lang="cs-CZ" altLang="cs-CZ" dirty="0" smtClean="0"/>
              <a:t> rozhodnutí nebo jiný právní následek</a:t>
            </a:r>
          </a:p>
          <a:p>
            <a:r>
              <a:rPr lang="cs-CZ" altLang="cs-CZ" b="1" dirty="0" smtClean="0"/>
              <a:t>Nevyčerpání prostředků</a:t>
            </a:r>
            <a:r>
              <a:rPr lang="cs-CZ" altLang="cs-CZ" dirty="0" smtClean="0"/>
              <a:t> ochrany proti nečinnosti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91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Prostředky ochrany proti nečinnosti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o opatření proti nečinnosti dle § 80/3 SŘ</a:t>
            </a:r>
          </a:p>
          <a:p>
            <a:pPr lvl="1"/>
            <a:r>
              <a:rPr lang="cs-CZ" dirty="0" smtClean="0"/>
              <a:t>účastník může podat žádost o uplatnění opatření proti nečinnosti po uplynutí lhůt pro vydání rozhodnutí</a:t>
            </a:r>
          </a:p>
          <a:p>
            <a:pPr lvl="1"/>
            <a:r>
              <a:rPr lang="cs-CZ" dirty="0" smtClean="0"/>
              <a:t>není nutno použít tam, kde nečinný SO nemá nadřízený SO (1760/2009)</a:t>
            </a:r>
          </a:p>
          <a:p>
            <a:r>
              <a:rPr lang="cs-CZ" dirty="0" smtClean="0"/>
              <a:t>Podnět dle § 38/1,2 DŘ</a:t>
            </a:r>
          </a:p>
          <a:p>
            <a:r>
              <a:rPr lang="cs-CZ" dirty="0" smtClean="0"/>
              <a:t>Stížnost dle § 16a/1, b), d) z. č. 106/1999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23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Fikce rozhodnutí a jiný právní následek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Fikce např. § 9/3 z. č. 123/1998 Sb.</a:t>
            </a:r>
          </a:p>
          <a:p>
            <a:pPr lvl="1"/>
            <a:r>
              <a:rPr lang="cs-CZ" i="1" dirty="0" smtClean="0"/>
              <a:t>Jestliže povinný subjekt ve stanovené lhůtě neposkytl informace či nevydal rozhodnutí, má se za to, že rozhodl informace odepřít.</a:t>
            </a:r>
          </a:p>
          <a:p>
            <a:r>
              <a:rPr lang="cs-CZ" dirty="0" smtClean="0"/>
              <a:t>Jiný právní následek např. § 8/5 z. č. 83/1990 Sb.</a:t>
            </a:r>
          </a:p>
          <a:p>
            <a:pPr lvl="1"/>
            <a:r>
              <a:rPr lang="cs-CZ" dirty="0" smtClean="0"/>
              <a:t>vznik spolku v důsledku marného uplynutí 40 denní lhůty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87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materiálního pojetí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300" dirty="0"/>
              <a:t>Výzva ručiteli k zaplacení daňového nedoplatku (187/2004)</a:t>
            </a:r>
          </a:p>
          <a:p>
            <a:pPr>
              <a:lnSpc>
                <a:spcPct val="90000"/>
              </a:lnSpc>
            </a:pPr>
            <a:r>
              <a:rPr lang="cs-CZ" altLang="cs-CZ" sz="2300" dirty="0"/>
              <a:t>Stanovení poplatku za delší dobu studia na VŠ (907/2006)</a:t>
            </a:r>
          </a:p>
          <a:p>
            <a:pPr>
              <a:lnSpc>
                <a:spcPct val="90000"/>
              </a:lnSpc>
            </a:pPr>
            <a:r>
              <a:rPr lang="cs-CZ" altLang="cs-CZ" sz="2300" dirty="0"/>
              <a:t>Závazné stanovisko 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/>
              <a:t>např. souhlas orgánu ochrany přírody a krajiny k umístění stavby (1764/2009)</a:t>
            </a:r>
          </a:p>
          <a:p>
            <a:pPr lvl="1">
              <a:lnSpc>
                <a:spcPct val="90000"/>
              </a:lnSpc>
            </a:pPr>
            <a:r>
              <a:rPr lang="cs-CZ" altLang="cs-CZ" sz="2100" dirty="0"/>
              <a:t>závazné stanovisko podle § 44a/3 zákona o státní památkové péči</a:t>
            </a:r>
          </a:p>
        </p:txBody>
      </p:sp>
    </p:spTree>
    <p:extLst>
      <p:ext uri="{BB962C8B-B14F-4D97-AF65-F5344CB8AC3E}">
        <p14:creationId xmlns:p14="http://schemas.microsoft.com/office/powerpoint/2010/main" val="1137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Lhůta pro podání žaloby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Lhůta</a:t>
            </a:r>
            <a:r>
              <a:rPr lang="cs-CZ" altLang="cs-CZ" dirty="0" smtClean="0"/>
              <a:t> 1 rok</a:t>
            </a:r>
          </a:p>
          <a:p>
            <a:pPr lvl="1"/>
            <a:r>
              <a:rPr lang="cs-CZ" altLang="cs-CZ" dirty="0" smtClean="0"/>
              <a:t>ode dne  uplynutí lhůty pro vydání rozhodnutí nebo osvědčení</a:t>
            </a:r>
          </a:p>
          <a:p>
            <a:pPr lvl="2"/>
            <a:r>
              <a:rPr lang="cs-CZ" altLang="cs-CZ" dirty="0" smtClean="0"/>
              <a:t>viz § 71 SŘ: bez zbytečného odkladu, 30 dnů, prodloužení o dalších 30 dnů</a:t>
            </a:r>
          </a:p>
          <a:p>
            <a:pPr lvl="1"/>
            <a:r>
              <a:rPr lang="cs-CZ" altLang="cs-CZ" dirty="0" smtClean="0"/>
              <a:t>ode dne, kdy SO vůči žalobci nebo žalobce vůči SO učinil poslední úkon</a:t>
            </a:r>
          </a:p>
          <a:p>
            <a:pPr lvl="2"/>
            <a:r>
              <a:rPr lang="cs-CZ" altLang="cs-CZ" dirty="0" smtClean="0"/>
              <a:t>jde o úkon v rámci řízení</a:t>
            </a:r>
          </a:p>
          <a:p>
            <a:pPr lvl="2"/>
            <a:r>
              <a:rPr lang="cs-CZ" altLang="cs-CZ" dirty="0" smtClean="0"/>
              <a:t>nikoliv urgence vyřízení apod. (931/2006)</a:t>
            </a:r>
          </a:p>
          <a:p>
            <a:r>
              <a:rPr lang="cs-CZ" altLang="cs-CZ" dirty="0" smtClean="0"/>
              <a:t>Zmeškání lhůty nelze prominout</a:t>
            </a:r>
          </a:p>
        </p:txBody>
      </p:sp>
    </p:spTree>
    <p:extLst>
      <p:ext uri="{BB962C8B-B14F-4D97-AF65-F5344CB8AC3E}">
        <p14:creationId xmlns:p14="http://schemas.microsoft.com/office/powerpoint/2010/main" val="206173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Zvláštní náležitosti dle § 80/3</a:t>
            </a:r>
          </a:p>
          <a:p>
            <a:pPr lvl="1"/>
            <a:r>
              <a:rPr lang="cs-CZ" dirty="0" smtClean="0"/>
              <a:t>označení věci</a:t>
            </a:r>
          </a:p>
          <a:p>
            <a:pPr lvl="1"/>
            <a:r>
              <a:rPr lang="cs-CZ" dirty="0" smtClean="0"/>
              <a:t>vylíčení rozhodujících skutečností</a:t>
            </a:r>
          </a:p>
          <a:p>
            <a:pPr lvl="1"/>
            <a:r>
              <a:rPr lang="cs-CZ" dirty="0" smtClean="0"/>
              <a:t>označení důkazů</a:t>
            </a:r>
          </a:p>
          <a:p>
            <a:pPr lvl="1"/>
            <a:r>
              <a:rPr lang="cs-CZ" dirty="0" smtClean="0"/>
              <a:t>návrh výroku rozsudku</a:t>
            </a:r>
          </a:p>
          <a:p>
            <a:pPr lvl="2"/>
            <a:r>
              <a:rPr lang="cs-CZ" dirty="0" smtClean="0"/>
              <a:t>lze navrhnout, aby soud uložil žalovanému SO povinnost vydat rozhodnutí ve věci samé nebo osvědčení</a:t>
            </a:r>
          </a:p>
          <a:p>
            <a:pPr lvl="2"/>
            <a:r>
              <a:rPr lang="cs-CZ" dirty="0" smtClean="0"/>
              <a:t>nelze se domáhat toho, aby soud uložil žalovanému povinnost vydat rozhodnutí o určitém obsahu</a:t>
            </a:r>
          </a:p>
        </p:txBody>
      </p:sp>
    </p:spTree>
    <p:extLst>
      <p:ext uri="{BB962C8B-B14F-4D97-AF65-F5344CB8AC3E}">
        <p14:creationId xmlns:p14="http://schemas.microsoft.com/office/powerpoint/2010/main" val="212552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Řízení o žalobě</a:t>
            </a:r>
          </a:p>
          <a:p>
            <a:pPr lvl="1"/>
            <a:r>
              <a:rPr lang="cs-CZ" altLang="cs-CZ" dirty="0" smtClean="0"/>
              <a:t>rozhodný je skutkový stav zjištěný ke dni rozhodování krajského soudu (§ 81/1)</a:t>
            </a:r>
          </a:p>
          <a:p>
            <a:pPr lvl="1"/>
            <a:r>
              <a:rPr lang="cs-CZ" altLang="cs-CZ" dirty="0" smtClean="0"/>
              <a:t>žaloba bude důvodná jenom tehdy, bude-li nečinnost trvat k tomuto dni</a:t>
            </a:r>
          </a:p>
          <a:p>
            <a:r>
              <a:rPr lang="cs-CZ" altLang="cs-CZ" dirty="0" smtClean="0"/>
              <a:t>Řízení o kasační stížnosti</a:t>
            </a:r>
          </a:p>
          <a:p>
            <a:pPr lvl="1"/>
            <a:r>
              <a:rPr lang="cs-CZ" altLang="cs-CZ" dirty="0" smtClean="0"/>
              <a:t>rozhodný je skutkový stav ke dni rozhodnutí KS o žalobě (3013/2014)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27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důvodnosti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Nečinnosti</a:t>
            </a:r>
          </a:p>
          <a:p>
            <a:pPr lvl="1"/>
            <a:r>
              <a:rPr lang="cs-CZ" dirty="0" smtClean="0"/>
              <a:t>objektivně existující stav, kdy v zákonem předepsaných lhůtách nedošlo k provedení příslušných procesních úkonů (2785/2013)</a:t>
            </a:r>
          </a:p>
          <a:p>
            <a:r>
              <a:rPr lang="cs-CZ" dirty="0" smtClean="0"/>
              <a:t>Nečinnost</a:t>
            </a:r>
          </a:p>
          <a:p>
            <a:pPr lvl="1"/>
            <a:r>
              <a:rPr lang="cs-CZ" dirty="0" smtClean="0"/>
              <a:t>se nezkoumá jako podmínka řízení</a:t>
            </a:r>
          </a:p>
          <a:p>
            <a:pPr lvl="1"/>
            <a:r>
              <a:rPr lang="cs-CZ" dirty="0" smtClean="0"/>
              <a:t>je důvodem vyhovění žalobě, jenom pokud je přičitatelná SO</a:t>
            </a:r>
          </a:p>
          <a:p>
            <a:pPr lvl="1"/>
            <a:r>
              <a:rPr lang="cs-CZ" dirty="0" smtClean="0"/>
              <a:t>nemůže uplatňovat ten, kdo ji způsobil (§ 71/5)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37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Vyhovující rozhodnutí ukládá povinnost rozhodnout nebo vydat osvědčení, nikoliv též to, jak má být rozhodnuto</a:t>
            </a:r>
          </a:p>
          <a:p>
            <a:r>
              <a:rPr lang="cs-CZ" altLang="cs-CZ" dirty="0" smtClean="0"/>
              <a:t>Zamítnutí žaloby, není-li důvodná</a:t>
            </a:r>
          </a:p>
          <a:p>
            <a:pPr lvl="1"/>
            <a:r>
              <a:rPr lang="cs-CZ" altLang="cs-CZ" dirty="0" smtClean="0"/>
              <a:t>i tehdy, vydal-li SO správní akt, akorát jej takto formálně neoznačil (652/2005)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88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o žalobě proti nezákonnému zásahu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 smtClean="0"/>
              <a:t>III.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48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Zásah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0332" indent="-342900">
              <a:defRPr/>
            </a:pPr>
            <a:r>
              <a:rPr lang="cs-CZ" dirty="0" smtClean="0"/>
              <a:t>Faktická činnost neformální povahy, nemající povahu rozhodnutí; např. </a:t>
            </a:r>
          </a:p>
          <a:p>
            <a:pPr marL="736092" lvl="1" indent="-342900">
              <a:defRPr/>
            </a:pPr>
            <a:r>
              <a:rPr lang="cs-CZ" dirty="0" smtClean="0"/>
              <a:t>zásah policejního orgánu při výkonu působnosti v oblasti veřejné správy (623/2005)</a:t>
            </a:r>
          </a:p>
          <a:p>
            <a:pPr marL="736092" lvl="1" indent="-342900">
              <a:defRPr/>
            </a:pPr>
            <a:r>
              <a:rPr lang="cs-CZ" dirty="0" smtClean="0"/>
              <a:t>zahájení a provádění daňové kontroly (příp. kontrol podle jiných předpisů) – 735/2006 a další</a:t>
            </a:r>
          </a:p>
          <a:p>
            <a:pPr marL="736092" lvl="1" indent="-342900">
              <a:defRPr/>
            </a:pPr>
            <a:r>
              <a:rPr lang="cs-CZ" dirty="0" smtClean="0"/>
              <a:t>odtažení vozidla na pokyn strážníka obecní policie (932/2006)</a:t>
            </a:r>
          </a:p>
          <a:p>
            <a:pPr marL="736092" lvl="1" indent="-342900">
              <a:defRPr/>
            </a:pPr>
            <a:r>
              <a:rPr lang="cs-CZ" dirty="0" smtClean="0"/>
              <a:t>zadržování cizince v přijímacím zařízení v tranzitním prostoru mezinárodního letiště (1459/2008)</a:t>
            </a:r>
          </a:p>
          <a:p>
            <a:pPr marL="736092" lvl="1" indent="-342900">
              <a:defRPr/>
            </a:pPr>
            <a:r>
              <a:rPr lang="cs-CZ" dirty="0"/>
              <a:t>p</a:t>
            </a:r>
            <a:r>
              <a:rPr lang="cs-CZ" dirty="0" smtClean="0"/>
              <a:t>rovedení změny rodného čísla (1793/2009)</a:t>
            </a:r>
          </a:p>
        </p:txBody>
      </p:sp>
    </p:spTree>
    <p:extLst>
      <p:ext uri="{BB962C8B-B14F-4D97-AF65-F5344CB8AC3E}">
        <p14:creationId xmlns:p14="http://schemas.microsoft.com/office/powerpoint/2010/main" val="300492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861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Žalobce</a:t>
            </a:r>
          </a:p>
          <a:p>
            <a:pPr lvl="1"/>
            <a:r>
              <a:rPr lang="cs-CZ" altLang="cs-CZ" dirty="0" smtClean="0"/>
              <a:t>ten, kdo tvrdí, že byl na svých právech zkrácen nezákonným zásahem</a:t>
            </a:r>
          </a:p>
          <a:p>
            <a:r>
              <a:rPr lang="cs-CZ" altLang="cs-CZ" b="1" dirty="0" smtClean="0"/>
              <a:t>Žalovaný</a:t>
            </a:r>
          </a:p>
          <a:p>
            <a:pPr lvl="1"/>
            <a:r>
              <a:rPr lang="cs-CZ" dirty="0" smtClean="0"/>
              <a:t>je určen zásadně tvrzením žalobce: SO, který podle žalobního tvrzení provedl zásah</a:t>
            </a:r>
          </a:p>
          <a:p>
            <a:pPr lvl="1"/>
            <a:r>
              <a:rPr lang="cs-CZ" dirty="0" smtClean="0"/>
              <a:t>je určen zákonem v části § 83 za středníkem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5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Nepřípustnost žaloby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Nevyčerpání </a:t>
            </a:r>
            <a:r>
              <a:rPr lang="cs-CZ" altLang="cs-CZ" sz="2400" dirty="0"/>
              <a:t>jiných prostředků nápravy</a:t>
            </a:r>
          </a:p>
          <a:p>
            <a:pPr lvl="1"/>
            <a:r>
              <a:rPr lang="cs-CZ" altLang="cs-CZ" sz="2200" dirty="0"/>
              <a:t>např. </a:t>
            </a:r>
            <a:r>
              <a:rPr lang="cs-CZ" dirty="0" smtClean="0"/>
              <a:t>námitky proti postupu pracovníka správce daně (735/2006)</a:t>
            </a:r>
          </a:p>
          <a:p>
            <a:pPr lvl="1"/>
            <a:r>
              <a:rPr lang="cs-CZ" altLang="cs-CZ" sz="2200" dirty="0"/>
              <a:t>neplatí, domáhá-li se žalobce jenom určení nezákonnosti zásahu</a:t>
            </a:r>
          </a:p>
          <a:p>
            <a:r>
              <a:rPr lang="cs-CZ" altLang="cs-CZ" sz="2400" b="1" dirty="0"/>
              <a:t>Do konce roku 2011 </a:t>
            </a:r>
            <a:r>
              <a:rPr lang="cs-CZ" altLang="cs-CZ" sz="2400" dirty="0"/>
              <a:t>byla žaloba také nepřípustná</a:t>
            </a:r>
          </a:p>
          <a:p>
            <a:pPr lvl="1"/>
            <a:r>
              <a:rPr lang="cs-CZ" altLang="cs-CZ" sz="2200" dirty="0"/>
              <a:t>domáhá-li se žalobce pouze určení nezákonnosti zásahu</a:t>
            </a:r>
          </a:p>
          <a:p>
            <a:pPr lvl="1"/>
            <a:r>
              <a:rPr lang="cs-CZ" altLang="cs-CZ" sz="2200" dirty="0"/>
              <a:t>pokud důsledky zásahu již netrvaly nebo nehrozilo jeho opakování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045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Lhůta pro podání žaloby</a:t>
            </a:r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Lhůta</a:t>
            </a:r>
          </a:p>
          <a:p>
            <a:pPr marL="736092" lvl="1" indent="-342900">
              <a:defRPr/>
            </a:pPr>
            <a:r>
              <a:rPr lang="cs-CZ" b="1" dirty="0" smtClean="0"/>
              <a:t>subjektivní</a:t>
            </a:r>
            <a:r>
              <a:rPr lang="cs-CZ" dirty="0" smtClean="0"/>
              <a:t> 2 měsíce ode dne, kdy se žalobce o zásahu dozvěděl</a:t>
            </a:r>
          </a:p>
          <a:p>
            <a:pPr marL="736092" lvl="1" indent="-342900">
              <a:defRPr/>
            </a:pPr>
            <a:r>
              <a:rPr lang="cs-CZ" b="1" dirty="0" smtClean="0"/>
              <a:t>objektivní</a:t>
            </a:r>
            <a:r>
              <a:rPr lang="cs-CZ" dirty="0" smtClean="0"/>
              <a:t> 2 roky ode dne, kdy k zásahu došlo</a:t>
            </a:r>
          </a:p>
          <a:p>
            <a:pPr marL="370332" indent="-342900">
              <a:defRPr/>
            </a:pPr>
            <a:r>
              <a:rPr lang="cs-CZ" dirty="0" smtClean="0"/>
              <a:t>Zmeškání lhůty nelze prominout</a:t>
            </a:r>
          </a:p>
          <a:p>
            <a:pPr marL="736092" lvl="1" indent="-342900">
              <a:defRPr/>
            </a:pPr>
            <a:r>
              <a:rPr lang="cs-CZ" dirty="0" smtClean="0"/>
              <a:t>platí pro subjektivní i objektivní lhůtu</a:t>
            </a:r>
          </a:p>
        </p:txBody>
      </p:sp>
    </p:spTree>
    <p:extLst>
      <p:ext uri="{BB962C8B-B14F-4D97-AF65-F5344CB8AC3E}">
        <p14:creationId xmlns:p14="http://schemas.microsoft.com/office/powerpoint/2010/main" val="309601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Rozhodnutím není např.: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Rozhodnutí o odvolání (jmenování) ředitele školy (553/2005)</a:t>
            </a:r>
          </a:p>
          <a:p>
            <a:r>
              <a:rPr lang="cs-CZ" dirty="0" smtClean="0"/>
              <a:t>Rozhodnutí rektora vysoké školy o neudělení výjimky ze studijního a zkušebního řádu spočívající v prominutí nevykonání státní závěrečné zkoušky v určené lhůtě (2974/2014)</a:t>
            </a:r>
          </a:p>
          <a:p>
            <a:r>
              <a:rPr lang="cs-CZ" dirty="0" smtClean="0"/>
              <a:t>Zásadně též rozhodnutí o výjimce z obecných požadavků na výstavbu (2908/2013)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39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náležitosti žaloby dle § 84/3</a:t>
            </a:r>
          </a:p>
          <a:p>
            <a:pPr lvl="1"/>
            <a:r>
              <a:rPr lang="cs-CZ" dirty="0" smtClean="0"/>
              <a:t>označení zásahu</a:t>
            </a:r>
          </a:p>
          <a:p>
            <a:pPr lvl="1"/>
            <a:r>
              <a:rPr lang="cs-CZ" dirty="0" smtClean="0"/>
              <a:t>vylíčení rozhodujících skutečností</a:t>
            </a:r>
          </a:p>
          <a:p>
            <a:pPr lvl="1"/>
            <a:r>
              <a:rPr lang="cs-CZ" dirty="0" smtClean="0"/>
              <a:t>označení důkazů</a:t>
            </a:r>
          </a:p>
          <a:p>
            <a:pPr lvl="1"/>
            <a:r>
              <a:rPr lang="cs-CZ" dirty="0" smtClean="0"/>
              <a:t>návrh výroku rozsudku</a:t>
            </a:r>
          </a:p>
          <a:p>
            <a:pPr lvl="2"/>
            <a:r>
              <a:rPr lang="cs-CZ" dirty="0" smtClean="0"/>
              <a:t>určení nezákonnosti zásahu</a:t>
            </a:r>
          </a:p>
          <a:p>
            <a:pPr lvl="2"/>
            <a:r>
              <a:rPr lang="cs-CZ" dirty="0" smtClean="0"/>
              <a:t>zákaz SO pokračovat v porušování žalobcova práva a příkaz k restituci původního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29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V případě žaloby na určení nezákonnosti zásahu</a:t>
            </a:r>
          </a:p>
          <a:p>
            <a:pPr marL="736092" lvl="1" indent="-342900">
              <a:defRPr/>
            </a:pPr>
            <a:r>
              <a:rPr lang="cs-CZ" dirty="0" smtClean="0"/>
              <a:t>je rozhodný stav již ke dni zásahu</a:t>
            </a:r>
          </a:p>
          <a:p>
            <a:pPr marL="370332" indent="-342900">
              <a:defRPr/>
            </a:pPr>
            <a:r>
              <a:rPr lang="cs-CZ" dirty="0" smtClean="0"/>
              <a:t>V případě žaloby proti zásahu, který trvá, trvají jeho důsledky nebo hrozí opakování</a:t>
            </a:r>
          </a:p>
          <a:p>
            <a:pPr marL="736092" lvl="1" indent="-342900">
              <a:defRPr/>
            </a:pPr>
            <a:r>
              <a:rPr lang="cs-CZ" dirty="0" smtClean="0"/>
              <a:t>je rozhodný stav ke dni rozhodování soudu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49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Zamítnutí </a:t>
            </a:r>
            <a:r>
              <a:rPr lang="cs-CZ" dirty="0" smtClean="0"/>
              <a:t>žaloby pro nedůvodnost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Vyhovující rozhodnutí</a:t>
            </a:r>
          </a:p>
          <a:p>
            <a:pPr marL="736092" lvl="1" indent="-342900">
              <a:defRPr/>
            </a:pPr>
            <a:r>
              <a:rPr lang="cs-CZ" dirty="0" smtClean="0"/>
              <a:t>určení, že provedený zásah byl nezákonný</a:t>
            </a:r>
          </a:p>
          <a:p>
            <a:pPr marL="736092" lvl="1" indent="-342900">
              <a:defRPr/>
            </a:pPr>
            <a:r>
              <a:rPr lang="cs-CZ" dirty="0" smtClean="0"/>
              <a:t>uložení zákazu pokračovat v porušování žalobcova práva a příkazu k obnově stavu před zásahem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63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návrhu na zrušení opatření obecné povahy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</a:t>
            </a:r>
            <a:r>
              <a:rPr lang="cs-CZ" dirty="0" smtClean="0"/>
              <a:t>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30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dirty="0"/>
              <a:t>Pojem opatření obecné povahy</a:t>
            </a:r>
            <a:endParaRPr lang="cs-CZ" sz="4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Opatření obecné povahy </a:t>
            </a:r>
          </a:p>
          <a:p>
            <a:pPr lvl="1" eaLnBrk="1" hangingPunct="1"/>
            <a:r>
              <a:rPr lang="cs-CZ" altLang="cs-CZ" dirty="0" smtClean="0"/>
              <a:t>je </a:t>
            </a:r>
            <a:r>
              <a:rPr lang="cs-CZ" altLang="cs-CZ" b="1" dirty="0" smtClean="0"/>
              <a:t>správním aktem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s </a:t>
            </a:r>
            <a:r>
              <a:rPr lang="cs-CZ" altLang="cs-CZ" b="1" dirty="0" smtClean="0"/>
              <a:t>konkrétně určeným předmětem</a:t>
            </a:r>
            <a:r>
              <a:rPr lang="cs-CZ" altLang="cs-CZ" dirty="0" smtClean="0"/>
              <a:t> (vztahuje se k určité konkrétní situaci) </a:t>
            </a:r>
          </a:p>
          <a:p>
            <a:pPr lvl="1" eaLnBrk="1" hangingPunct="1"/>
            <a:r>
              <a:rPr lang="cs-CZ" altLang="cs-CZ" dirty="0" smtClean="0"/>
              <a:t>a s </a:t>
            </a:r>
            <a:r>
              <a:rPr lang="cs-CZ" altLang="cs-CZ" b="1" dirty="0" smtClean="0"/>
              <a:t>obecně vymezeným okruhem adresátů</a:t>
            </a:r>
            <a:r>
              <a:rPr lang="cs-CZ" altLang="cs-CZ" dirty="0" smtClean="0"/>
              <a:t> </a:t>
            </a:r>
          </a:p>
          <a:p>
            <a:r>
              <a:rPr lang="cs-CZ" altLang="cs-CZ" dirty="0" smtClean="0"/>
              <a:t>Materiální pojetí</a:t>
            </a:r>
          </a:p>
          <a:p>
            <a:pPr lvl="1"/>
            <a:r>
              <a:rPr lang="cs-CZ" altLang="cs-CZ" dirty="0" smtClean="0"/>
              <a:t>rozhodující jsou znaky, nikoliv označení</a:t>
            </a:r>
          </a:p>
          <a:p>
            <a:pPr lvl="1"/>
            <a:r>
              <a:rPr lang="cs-CZ" altLang="cs-CZ" dirty="0" smtClean="0"/>
              <a:t>viz územní plány podle stavebního z. 1976</a:t>
            </a:r>
          </a:p>
        </p:txBody>
      </p:sp>
    </p:spTree>
    <p:extLst>
      <p:ext uri="{BB962C8B-B14F-4D97-AF65-F5344CB8AC3E}">
        <p14:creationId xmlns:p14="http://schemas.microsoft.com/office/powerpoint/2010/main" val="125341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7475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Územní plán (§ 43/4 SZ)</a:t>
            </a:r>
          </a:p>
          <a:p>
            <a:r>
              <a:rPr lang="cs-CZ" altLang="cs-CZ" dirty="0" smtClean="0"/>
              <a:t>Stavební uzávěra (§ 97/1 SZ) a další OOP dle SZ</a:t>
            </a:r>
          </a:p>
          <a:p>
            <a:r>
              <a:rPr lang="cs-CZ" altLang="cs-CZ" dirty="0" smtClean="0"/>
              <a:t>Dopravní značení</a:t>
            </a:r>
          </a:p>
          <a:p>
            <a:r>
              <a:rPr lang="cs-CZ" altLang="cs-CZ" dirty="0" smtClean="0"/>
              <a:t>OOP ve věci přenositelnosti telefonních čísel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97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Navrhovatel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Ten, kdo tvrdí, že byl zkrácen na svých právech</a:t>
            </a:r>
          </a:p>
          <a:p>
            <a:pPr lvl="1"/>
            <a:r>
              <a:rPr lang="cs-CZ" altLang="cs-CZ" dirty="0" smtClean="0"/>
              <a:t>navrhovatel musí tvrdit, že se OOP dotýká jeho právní sféry; tato možnost musí být alespoň „myslitelná“ (1910/2009)</a:t>
            </a:r>
          </a:p>
          <a:p>
            <a:pPr lvl="1"/>
            <a:r>
              <a:rPr lang="cs-CZ" altLang="cs-CZ" dirty="0" smtClean="0"/>
              <a:t>v řízení o zrušení územního plánu</a:t>
            </a:r>
          </a:p>
          <a:p>
            <a:pPr lvl="2"/>
            <a:r>
              <a:rPr lang="cs-CZ" altLang="cs-CZ" dirty="0" smtClean="0"/>
              <a:t>osoba, která má přímý vztah k regulovanému území</a:t>
            </a:r>
            <a:endParaRPr lang="cs-CZ" altLang="cs-CZ" dirty="0"/>
          </a:p>
          <a:p>
            <a:pPr lvl="2"/>
            <a:r>
              <a:rPr lang="cs-CZ" altLang="cs-CZ" dirty="0" smtClean="0"/>
              <a:t>vlastníci a spoluvlastníci pozemků (příp. staveb); </a:t>
            </a:r>
            <a:r>
              <a:rPr lang="cs-CZ" altLang="cs-CZ" dirty="0" err="1" smtClean="0"/>
              <a:t>svěřenský</a:t>
            </a:r>
            <a:r>
              <a:rPr lang="cs-CZ" altLang="cs-CZ" dirty="0" smtClean="0"/>
              <a:t> správce, oprávněný </a:t>
            </a:r>
            <a:r>
              <a:rPr lang="cs-CZ" altLang="cs-CZ" dirty="0"/>
              <a:t>z věcného práva (držitel, oprávněný ze služebnosti nebo zástavní </a:t>
            </a:r>
            <a:r>
              <a:rPr lang="cs-CZ" altLang="cs-CZ" dirty="0" smtClean="0"/>
              <a:t>věřitel)</a:t>
            </a:r>
          </a:p>
          <a:p>
            <a:pPr lvl="2"/>
            <a:r>
              <a:rPr lang="cs-CZ" altLang="cs-CZ" dirty="0" smtClean="0"/>
              <a:t>nikoliv nositelé relativních práv (nájemci, podnájemci, vypůjčitelé)</a:t>
            </a:r>
          </a:p>
          <a:p>
            <a:pPr lvl="1"/>
            <a:r>
              <a:rPr lang="cs-CZ" altLang="cs-CZ" dirty="0" smtClean="0"/>
              <a:t>navrhovatelem může být i spolek (I. ÚS 59/14)</a:t>
            </a:r>
          </a:p>
          <a:p>
            <a:r>
              <a:rPr lang="cs-CZ" altLang="cs-CZ" b="1" dirty="0" smtClean="0"/>
              <a:t>Obec</a:t>
            </a:r>
          </a:p>
          <a:p>
            <a:pPr lvl="1"/>
            <a:r>
              <a:rPr lang="cs-CZ" altLang="cs-CZ" dirty="0" smtClean="0"/>
              <a:t>proti OOP vydanému krajem (např. zásady územního rozvoje)</a:t>
            </a:r>
          </a:p>
        </p:txBody>
      </p:sp>
    </p:spTree>
    <p:extLst>
      <p:ext uri="{BB962C8B-B14F-4D97-AF65-F5344CB8AC3E}">
        <p14:creationId xmlns:p14="http://schemas.microsoft.com/office/powerpoint/2010/main" val="191177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Odpůrce a OZŘ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Odpůrce</a:t>
            </a:r>
          </a:p>
          <a:p>
            <a:pPr lvl="1"/>
            <a:r>
              <a:rPr lang="cs-CZ" altLang="cs-CZ" dirty="0"/>
              <a:t>SO, který vydal </a:t>
            </a:r>
            <a:r>
              <a:rPr lang="cs-CZ" altLang="cs-CZ" dirty="0" smtClean="0"/>
              <a:t>OOP</a:t>
            </a:r>
          </a:p>
          <a:p>
            <a:pPr lvl="1"/>
            <a:r>
              <a:rPr lang="cs-CZ" altLang="cs-CZ" dirty="0" smtClean="0"/>
              <a:t>v řízení o zrušení ÚP je odpůrcem obec, a nikoliv její zastupitelstvo (1910/2009)</a:t>
            </a:r>
            <a:endParaRPr lang="cs-CZ" altLang="cs-CZ" dirty="0"/>
          </a:p>
          <a:p>
            <a:r>
              <a:rPr lang="cs-CZ" altLang="cs-CZ" dirty="0"/>
              <a:t>Účast </a:t>
            </a:r>
            <a:r>
              <a:rPr lang="cs-CZ" altLang="cs-CZ" b="1" dirty="0" smtClean="0"/>
              <a:t>OZŘ</a:t>
            </a:r>
          </a:p>
          <a:p>
            <a:pPr lvl="1"/>
            <a:r>
              <a:rPr lang="cs-CZ" altLang="cs-CZ" dirty="0" smtClean="0"/>
              <a:t>byla </a:t>
            </a:r>
            <a:r>
              <a:rPr lang="cs-CZ" altLang="cs-CZ" dirty="0"/>
              <a:t>až do novely č. 303/2011 Sb. </a:t>
            </a:r>
            <a:r>
              <a:rPr lang="cs-CZ" altLang="cs-CZ" dirty="0" smtClean="0"/>
              <a:t>vyloučena</a:t>
            </a:r>
          </a:p>
          <a:p>
            <a:pPr lvl="1"/>
            <a:r>
              <a:rPr lang="cs-CZ" altLang="cs-CZ" dirty="0" smtClean="0"/>
              <a:t>společný zmocněnec (§ 34/5)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27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na zahájení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Návrh může být</a:t>
            </a:r>
          </a:p>
          <a:p>
            <a:pPr lvl="1"/>
            <a:r>
              <a:rPr lang="cs-CZ" altLang="cs-CZ" dirty="0" smtClean="0"/>
              <a:t>samostatný</a:t>
            </a:r>
            <a:endParaRPr lang="cs-CZ" altLang="cs-CZ" dirty="0"/>
          </a:p>
          <a:p>
            <a:pPr lvl="1"/>
            <a:r>
              <a:rPr lang="cs-CZ" altLang="cs-CZ" dirty="0" smtClean="0"/>
              <a:t>spojený </a:t>
            </a:r>
            <a:r>
              <a:rPr lang="cs-CZ" altLang="cs-CZ" dirty="0"/>
              <a:t>s žalobou</a:t>
            </a:r>
          </a:p>
          <a:p>
            <a:r>
              <a:rPr lang="cs-CZ" altLang="cs-CZ" dirty="0" smtClean="0"/>
              <a:t>Lhůta </a:t>
            </a:r>
          </a:p>
          <a:p>
            <a:pPr lvl="1"/>
            <a:r>
              <a:rPr lang="cs-CZ" altLang="cs-CZ" dirty="0" smtClean="0"/>
              <a:t>3 roky od nabytí účinnosti OOP</a:t>
            </a:r>
          </a:p>
          <a:p>
            <a:pPr lvl="1"/>
            <a:r>
              <a:rPr lang="cs-CZ" altLang="cs-CZ" dirty="0" smtClean="0"/>
              <a:t>zmeškání lhůty nelze prominout</a:t>
            </a:r>
          </a:p>
          <a:p>
            <a:r>
              <a:rPr lang="cs-CZ" altLang="cs-CZ" dirty="0" smtClean="0"/>
              <a:t>Náležitosti návrhu</a:t>
            </a:r>
          </a:p>
          <a:p>
            <a:pPr lvl="1"/>
            <a:r>
              <a:rPr lang="cs-CZ" dirty="0" smtClean="0"/>
              <a:t>návrhové body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76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Přezkum OOP</a:t>
            </a:r>
          </a:p>
        </p:txBody>
      </p:sp>
      <p:sp>
        <p:nvSpPr>
          <p:cNvPr id="768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Rozhodný stav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ke dni vydání OOP</a:t>
            </a:r>
          </a:p>
          <a:p>
            <a:pPr eaLnBrk="1" hangingPunct="1"/>
            <a:r>
              <a:rPr lang="cs-CZ" altLang="cs-CZ" dirty="0" smtClean="0"/>
              <a:t>Soud je </a:t>
            </a:r>
            <a:r>
              <a:rPr lang="cs-CZ" altLang="cs-CZ" b="1" dirty="0" smtClean="0"/>
              <a:t>vázán</a:t>
            </a:r>
          </a:p>
          <a:p>
            <a:pPr lvl="1"/>
            <a:r>
              <a:rPr lang="cs-CZ" altLang="cs-CZ" dirty="0" smtClean="0"/>
              <a:t>rozsahem návrhu</a:t>
            </a:r>
          </a:p>
          <a:p>
            <a:pPr lvl="1"/>
            <a:r>
              <a:rPr lang="cs-CZ" altLang="cs-CZ" dirty="0" smtClean="0"/>
              <a:t>důvody návrhu</a:t>
            </a:r>
          </a:p>
          <a:p>
            <a:pPr eaLnBrk="1" hangingPunct="1"/>
            <a:r>
              <a:rPr lang="cs-CZ" altLang="cs-CZ" b="1" dirty="0" smtClean="0"/>
              <a:t>Algoritmus</a:t>
            </a:r>
            <a:r>
              <a:rPr lang="cs-CZ" altLang="cs-CZ" dirty="0" smtClean="0"/>
              <a:t> přezkumu</a:t>
            </a:r>
          </a:p>
          <a:p>
            <a:pPr lvl="1" eaLnBrk="1" hangingPunct="1"/>
            <a:r>
              <a:rPr lang="cs-CZ" altLang="cs-CZ" dirty="0" smtClean="0"/>
              <a:t>pravomoc</a:t>
            </a:r>
          </a:p>
          <a:p>
            <a:pPr lvl="1" eaLnBrk="1" hangingPunct="1"/>
            <a:r>
              <a:rPr lang="cs-CZ" altLang="cs-CZ" dirty="0" smtClean="0"/>
              <a:t>působnost</a:t>
            </a:r>
          </a:p>
          <a:p>
            <a:pPr lvl="1" eaLnBrk="1" hangingPunct="1"/>
            <a:r>
              <a:rPr lang="cs-CZ" altLang="cs-CZ" dirty="0" smtClean="0"/>
              <a:t>procesní postup při přijímání OOP</a:t>
            </a:r>
          </a:p>
          <a:p>
            <a:pPr lvl="1" eaLnBrk="1" hangingPunct="1"/>
            <a:r>
              <a:rPr lang="cs-CZ" altLang="cs-CZ" dirty="0" smtClean="0"/>
              <a:t>přezkum souladu obsahu OOP se zákonem</a:t>
            </a:r>
          </a:p>
          <a:p>
            <a:pPr lvl="1" eaLnBrk="1" hangingPunct="1"/>
            <a:r>
              <a:rPr lang="cs-CZ" altLang="cs-CZ" dirty="0" smtClean="0"/>
              <a:t>proporcionalita</a:t>
            </a:r>
          </a:p>
        </p:txBody>
      </p:sp>
    </p:spTree>
    <p:extLst>
      <p:ext uri="{BB962C8B-B14F-4D97-AF65-F5344CB8AC3E}">
        <p14:creationId xmlns:p14="http://schemas.microsoft.com/office/powerpoint/2010/main" val="177238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a předmět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Rozhodnutí konstitutivní </a:t>
            </a:r>
          </a:p>
          <a:p>
            <a:pPr lvl="1"/>
            <a:r>
              <a:rPr lang="cs-CZ" altLang="cs-CZ" dirty="0" smtClean="0"/>
              <a:t>zakládají, mění či ruší práva a povinnosti</a:t>
            </a:r>
          </a:p>
          <a:p>
            <a:r>
              <a:rPr lang="cs-CZ" altLang="cs-CZ" b="1" dirty="0" smtClean="0"/>
              <a:t>Deklaratorní rozhodnutí</a:t>
            </a:r>
          </a:p>
          <a:p>
            <a:pPr lvl="1"/>
            <a:r>
              <a:rPr lang="cs-CZ" altLang="cs-CZ" dirty="0" smtClean="0"/>
              <a:t>závazně určujíc práva a povinnosti</a:t>
            </a:r>
          </a:p>
          <a:p>
            <a:r>
              <a:rPr lang="cs-CZ" altLang="cs-CZ" dirty="0" smtClean="0"/>
              <a:t>Oblast </a:t>
            </a:r>
            <a:r>
              <a:rPr lang="cs-CZ" altLang="cs-CZ" b="1" dirty="0" smtClean="0"/>
              <a:t>veřejné správy</a:t>
            </a:r>
          </a:p>
          <a:p>
            <a:pPr lvl="1"/>
            <a:r>
              <a:rPr lang="cs-CZ" altLang="cs-CZ" dirty="0" smtClean="0"/>
              <a:t>rozhodování ve věcech služebního poměru</a:t>
            </a:r>
          </a:p>
          <a:p>
            <a:pPr lvl="1"/>
            <a:r>
              <a:rPr lang="cs-CZ" altLang="cs-CZ" dirty="0" smtClean="0"/>
              <a:t>rozhodování ministra o odvolání z funkce vedoucího státního zástupce</a:t>
            </a:r>
          </a:p>
          <a:p>
            <a:pPr lvl="1"/>
            <a:r>
              <a:rPr lang="cs-CZ" altLang="cs-CZ" dirty="0" smtClean="0"/>
              <a:t>nikoli rozhodnutí státního zástupce o odložení trestního oznámení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81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smtClean="0"/>
              <a:t>Zamítnutí </a:t>
            </a:r>
            <a:r>
              <a:rPr lang="cs-CZ" altLang="cs-CZ" dirty="0" smtClean="0"/>
              <a:t>návrhu</a:t>
            </a:r>
          </a:p>
          <a:p>
            <a:pPr lvl="1"/>
            <a:r>
              <a:rPr lang="cs-CZ" altLang="cs-CZ" dirty="0" smtClean="0"/>
              <a:t>není-li návrhu důvodný</a:t>
            </a:r>
          </a:p>
          <a:p>
            <a:r>
              <a:rPr lang="cs-CZ" altLang="cs-CZ" b="1" dirty="0" smtClean="0"/>
              <a:t>Zrušení OOP </a:t>
            </a:r>
            <a:r>
              <a:rPr lang="cs-CZ" altLang="cs-CZ" dirty="0" smtClean="0"/>
              <a:t>nebo jeho části zruší </a:t>
            </a:r>
          </a:p>
          <a:p>
            <a:pPr lvl="1"/>
            <a:r>
              <a:rPr lang="cs-CZ" altLang="cs-CZ" dirty="0" smtClean="0"/>
              <a:t>ke dni určenému ve výroku rozsudku</a:t>
            </a:r>
          </a:p>
          <a:p>
            <a:pPr lvl="1"/>
            <a:r>
              <a:rPr lang="cs-CZ" altLang="cs-CZ" dirty="0" smtClean="0"/>
              <a:t>zrušení OOP může být důvodem pro obnovu řízení o správním deliktu</a:t>
            </a:r>
          </a:p>
          <a:p>
            <a:pPr lvl="1"/>
            <a:r>
              <a:rPr lang="cs-CZ" altLang="cs-CZ" dirty="0" smtClean="0"/>
              <a:t>práva a povinnosti vzniklá před zrušením OOP zůstávají nedotčena</a:t>
            </a:r>
          </a:p>
        </p:txBody>
      </p:sp>
    </p:spTree>
    <p:extLst>
      <p:ext uri="{BB962C8B-B14F-4D97-AF65-F5344CB8AC3E}">
        <p14:creationId xmlns:p14="http://schemas.microsoft.com/office/powerpoint/2010/main" val="19228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o kasační stížnosti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Část </a:t>
            </a:r>
            <a:r>
              <a:rPr lang="cs-CZ" altLang="cs-CZ" dirty="0" smtClean="0"/>
              <a:t>V.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0815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kasační stížnosti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dirty="0" smtClean="0"/>
              <a:t>Směřuje proti </a:t>
            </a:r>
            <a:r>
              <a:rPr lang="cs-CZ" b="1" dirty="0" smtClean="0"/>
              <a:t>pravomocnému </a:t>
            </a:r>
            <a:r>
              <a:rPr lang="cs-CZ" dirty="0" smtClean="0"/>
              <a:t>rozhodnutí (rozsudku nebo usnesení) krajského soudu ve věcech správního soudnictví, a to v řízení o</a:t>
            </a:r>
          </a:p>
          <a:p>
            <a:pPr marL="736092" lvl="1" indent="-342900">
              <a:defRPr/>
            </a:pPr>
            <a:r>
              <a:rPr lang="cs-CZ" dirty="0" smtClean="0"/>
              <a:t>žalobě proti rozhodnutí</a:t>
            </a:r>
          </a:p>
          <a:p>
            <a:pPr marL="736092" lvl="1" indent="-342900">
              <a:defRPr/>
            </a:pPr>
            <a:r>
              <a:rPr lang="cs-CZ" dirty="0" smtClean="0"/>
              <a:t>žalobě na ochranu proti nečinnosti</a:t>
            </a:r>
          </a:p>
          <a:p>
            <a:pPr marL="736092" lvl="1" indent="-342900">
              <a:defRPr/>
            </a:pPr>
            <a:r>
              <a:rPr lang="cs-CZ" dirty="0" smtClean="0"/>
              <a:t>žalobě proti nezákonnému zásahu</a:t>
            </a:r>
          </a:p>
          <a:p>
            <a:pPr marL="736092" lvl="1" indent="-342900">
              <a:defRPr/>
            </a:pPr>
            <a:r>
              <a:rPr lang="cs-CZ" dirty="0" smtClean="0"/>
              <a:t>určení, že návrh na registraci stanov politické strany (hnutí) či jejich změny nemá nedostatky</a:t>
            </a:r>
          </a:p>
          <a:p>
            <a:pPr marL="736092" lvl="1" indent="-342900">
              <a:defRPr/>
            </a:pPr>
            <a:r>
              <a:rPr lang="cs-CZ" dirty="0" smtClean="0"/>
              <a:t>ochraně ve věcech místního a krajského referenda</a:t>
            </a:r>
          </a:p>
          <a:p>
            <a:pPr marL="736092" lvl="1" indent="-342900">
              <a:defRPr/>
            </a:pPr>
            <a:r>
              <a:rPr lang="cs-CZ" dirty="0" smtClean="0"/>
              <a:t>opatření obecné povahy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Funkčně příslušným je </a:t>
            </a:r>
            <a:r>
              <a:rPr lang="cs-CZ" b="1" dirty="0" smtClean="0"/>
              <a:t>Nejvyšší správní soud</a:t>
            </a:r>
          </a:p>
          <a:p>
            <a:pPr>
              <a:buClr>
                <a:schemeClr val="accent3"/>
              </a:buClr>
              <a:defRPr/>
            </a:pPr>
            <a:r>
              <a:rPr lang="cs-CZ" dirty="0" smtClean="0"/>
              <a:t>Je vybudována na </a:t>
            </a:r>
            <a:r>
              <a:rPr lang="cs-CZ" b="1" dirty="0" smtClean="0"/>
              <a:t>kasačním systému</a:t>
            </a:r>
          </a:p>
        </p:txBody>
      </p:sp>
    </p:spTree>
    <p:extLst>
      <p:ext uri="{BB962C8B-B14F-4D97-AF65-F5344CB8AC3E}">
        <p14:creationId xmlns:p14="http://schemas.microsoft.com/office/powerpoint/2010/main" val="296548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Přípustnost kasační stížnosti</a:t>
            </a:r>
          </a:p>
        </p:txBody>
      </p:sp>
      <p:sp>
        <p:nvSpPr>
          <p:cNvPr id="808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Objektivní</a:t>
            </a:r>
            <a:r>
              <a:rPr lang="cs-CZ" altLang="cs-CZ" smtClean="0"/>
              <a:t> podmínky přípustnosti</a:t>
            </a:r>
          </a:p>
          <a:p>
            <a:pPr lvl="1" eaLnBrk="1" hangingPunct="1"/>
            <a:r>
              <a:rPr lang="cs-CZ" altLang="cs-CZ" smtClean="0"/>
              <a:t>existence pravomocného rozhodnutí KS</a:t>
            </a:r>
          </a:p>
          <a:p>
            <a:pPr lvl="1" eaLnBrk="1" hangingPunct="1"/>
            <a:r>
              <a:rPr lang="cs-CZ" altLang="cs-CZ" smtClean="0"/>
              <a:t>přípustnost kasační stížnosti v užším smyslu</a:t>
            </a:r>
          </a:p>
          <a:p>
            <a:pPr lvl="1" eaLnBrk="1" hangingPunct="1"/>
            <a:r>
              <a:rPr lang="cs-CZ" altLang="cs-CZ" smtClean="0"/>
              <a:t>dodržení lhůty k podání kasační stížnosti</a:t>
            </a:r>
          </a:p>
          <a:p>
            <a:pPr eaLnBrk="1" hangingPunct="1"/>
            <a:r>
              <a:rPr lang="cs-CZ" altLang="cs-CZ" b="1" smtClean="0"/>
              <a:t>Subjektivní </a:t>
            </a:r>
            <a:r>
              <a:rPr lang="cs-CZ" altLang="cs-CZ" smtClean="0"/>
              <a:t>podmínky přípustnosti – procesní legitimace</a:t>
            </a:r>
          </a:p>
          <a:p>
            <a:pPr lvl="1" eaLnBrk="1" hangingPunct="1"/>
            <a:r>
              <a:rPr lang="cs-CZ" altLang="cs-CZ" smtClean="0"/>
              <a:t>účastník řízení (žalobce i žalovaný)</a:t>
            </a:r>
          </a:p>
          <a:p>
            <a:pPr lvl="1" eaLnBrk="1" hangingPunct="1"/>
            <a:r>
              <a:rPr lang="cs-CZ" altLang="cs-CZ" smtClean="0"/>
              <a:t>osoba zúčastněná na řízení</a:t>
            </a:r>
          </a:p>
        </p:txBody>
      </p:sp>
    </p:spTree>
    <p:extLst>
      <p:ext uri="{BB962C8B-B14F-4D97-AF65-F5344CB8AC3E}">
        <p14:creationId xmlns:p14="http://schemas.microsoft.com/office/powerpoint/2010/main" val="343110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Nepřijatelnost kasační stížnosti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Pouze ve věcech </a:t>
            </a:r>
            <a:r>
              <a:rPr lang="cs-CZ" altLang="cs-CZ" b="1" smtClean="0"/>
              <a:t>mezinárodní ochrany</a:t>
            </a:r>
          </a:p>
          <a:p>
            <a:pPr eaLnBrk="1" hangingPunct="1"/>
            <a:r>
              <a:rPr lang="cs-CZ" altLang="cs-CZ" smtClean="0"/>
              <a:t>Kasační stížnost musí </a:t>
            </a:r>
            <a:r>
              <a:rPr lang="cs-CZ" altLang="cs-CZ" b="1" smtClean="0"/>
              <a:t>podstatně přesahovat vlastní zájmy stěžovatele</a:t>
            </a:r>
          </a:p>
          <a:p>
            <a:pPr lvl="1" eaLnBrk="1" hangingPunct="1"/>
            <a:r>
              <a:rPr lang="cs-CZ" altLang="cs-CZ" smtClean="0"/>
              <a:t>věc dosud ve své judikatuře nerozhodoval NSS</a:t>
            </a:r>
          </a:p>
          <a:p>
            <a:pPr lvl="1" eaLnBrk="1" hangingPunct="1"/>
            <a:r>
              <a:rPr lang="cs-CZ" altLang="cs-CZ" smtClean="0"/>
              <a:t>věc rozhodují jednotlivé KS odlišně, popřípadě v rozporu s judikaturou NSS (ÚS, ESLP)</a:t>
            </a:r>
          </a:p>
          <a:p>
            <a:pPr lvl="1" eaLnBrk="1" hangingPunct="1"/>
            <a:r>
              <a:rPr lang="cs-CZ" altLang="cs-CZ" smtClean="0"/>
              <a:t>KS zatížil řízení těžkými vadami</a:t>
            </a:r>
          </a:p>
          <a:p>
            <a:pPr lvl="1" eaLnBrk="1" hangingPunct="1"/>
            <a:r>
              <a:rPr lang="cs-CZ" altLang="cs-CZ" smtClean="0"/>
              <a:t>jiné mimořádné důvody</a:t>
            </a:r>
          </a:p>
        </p:txBody>
      </p:sp>
    </p:spTree>
    <p:extLst>
      <p:ext uri="{BB962C8B-B14F-4D97-AF65-F5344CB8AC3E}">
        <p14:creationId xmlns:p14="http://schemas.microsoft.com/office/powerpoint/2010/main" val="42290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Náležitosti kasační stížnosti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Obecné </a:t>
            </a:r>
            <a:r>
              <a:rPr lang="cs-CZ" dirty="0" smtClean="0"/>
              <a:t>náležitosti dle § 37 odst. 3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Zvláštní</a:t>
            </a:r>
            <a:r>
              <a:rPr lang="cs-CZ" dirty="0" smtClean="0"/>
              <a:t> náležitosti dle § 106 odst. 1 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Odstraňování vad</a:t>
            </a:r>
          </a:p>
          <a:p>
            <a:pPr marL="736092" lvl="1" indent="-342900">
              <a:defRPr/>
            </a:pPr>
            <a:r>
              <a:rPr lang="cs-CZ" dirty="0" smtClean="0"/>
              <a:t>obdobně dle § 37 odst. 5</a:t>
            </a:r>
          </a:p>
          <a:p>
            <a:pPr marL="736092" lvl="1" indent="-342900">
              <a:defRPr/>
            </a:pPr>
            <a:r>
              <a:rPr lang="cs-CZ" dirty="0" smtClean="0"/>
              <a:t>náležitosti je nutno doplnit do 1 měsíce od doručení výzvy (lze prodloužit o další měsíc)</a:t>
            </a:r>
          </a:p>
          <a:p>
            <a:pPr>
              <a:buClr>
                <a:schemeClr val="accent3"/>
              </a:buClr>
              <a:defRPr/>
            </a:pPr>
            <a:r>
              <a:rPr lang="cs-CZ" b="1" dirty="0" smtClean="0"/>
              <a:t>Rozšíření</a:t>
            </a:r>
            <a:r>
              <a:rPr lang="cs-CZ" dirty="0" smtClean="0"/>
              <a:t> kasační stížnosti na další výroky a o nové důvody</a:t>
            </a:r>
          </a:p>
          <a:p>
            <a:pPr marL="736092" lvl="1" indent="-342900">
              <a:defRPr/>
            </a:pPr>
            <a:r>
              <a:rPr lang="cs-CZ" dirty="0" smtClean="0"/>
              <a:t>jenom ve lhůtě k odstranění vad</a:t>
            </a:r>
          </a:p>
          <a:p>
            <a:pPr marL="736092" lvl="1" indent="-342900">
              <a:defRPr/>
            </a:pPr>
            <a:r>
              <a:rPr lang="cs-CZ" dirty="0" smtClean="0"/>
              <a:t>nevyzval-li soud k odstranění vad, omezení se dle ÚS neuplatní (I. ÚS 390/05)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971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Důvody kasační stížnosti</a:t>
            </a:r>
          </a:p>
        </p:txBody>
      </p:sp>
      <p:sp>
        <p:nvSpPr>
          <p:cNvPr id="839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Nezákonnost</a:t>
            </a:r>
          </a:p>
          <a:p>
            <a:pPr eaLnBrk="1" hangingPunct="1"/>
            <a:r>
              <a:rPr lang="cs-CZ" altLang="cs-CZ" smtClean="0"/>
              <a:t>Vady řízení před správním orgánem</a:t>
            </a:r>
          </a:p>
          <a:p>
            <a:pPr eaLnBrk="1" hangingPunct="1"/>
            <a:r>
              <a:rPr lang="cs-CZ" altLang="cs-CZ" smtClean="0"/>
              <a:t>Zmatečnost</a:t>
            </a:r>
          </a:p>
          <a:p>
            <a:pPr eaLnBrk="1" hangingPunct="1"/>
            <a:r>
              <a:rPr lang="cs-CZ" altLang="cs-CZ" smtClean="0"/>
              <a:t>Nepřezkoumatelnost či jiná vada řízení před soudem, která mohla mít vliv na zákonnost jeho rozhodnutí</a:t>
            </a:r>
          </a:p>
          <a:p>
            <a:pPr eaLnBrk="1" hangingPunct="1"/>
            <a:r>
              <a:rPr lang="cs-CZ" altLang="cs-CZ" smtClean="0"/>
              <a:t>Nezákonnost rozhodnutí o odmítnutí návrhu nebo o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36701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Účastníci řízení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Stěžovatel</a:t>
            </a:r>
          </a:p>
          <a:p>
            <a:pPr lvl="1" eaLnBrk="1" hangingPunct="1"/>
            <a:r>
              <a:rPr lang="cs-CZ" altLang="cs-CZ" smtClean="0"/>
              <a:t>žalobce, jehož žalobu KS zamítl</a:t>
            </a:r>
          </a:p>
          <a:p>
            <a:pPr lvl="1" eaLnBrk="1" hangingPunct="1"/>
            <a:r>
              <a:rPr lang="cs-CZ" altLang="cs-CZ" smtClean="0"/>
              <a:t>žalovaný správní orgán, vyhověl-li KS žalobě</a:t>
            </a:r>
          </a:p>
          <a:p>
            <a:pPr lvl="1" eaLnBrk="1" hangingPunct="1"/>
            <a:r>
              <a:rPr lang="cs-CZ" altLang="cs-CZ" smtClean="0"/>
              <a:t>osoba zúčastněná na řízení</a:t>
            </a:r>
          </a:p>
          <a:p>
            <a:pPr eaLnBrk="1" hangingPunct="1"/>
            <a:r>
              <a:rPr lang="cs-CZ" altLang="cs-CZ" b="1" smtClean="0"/>
              <a:t>Všichni, kdo byli účastníky řízení před KS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smtClean="0"/>
              <a:t>Stěžovatel musí být </a:t>
            </a:r>
            <a:r>
              <a:rPr lang="cs-CZ" altLang="cs-CZ" b="1" smtClean="0"/>
              <a:t>zastoupen advokátem</a:t>
            </a:r>
          </a:p>
        </p:txBody>
      </p:sp>
    </p:spTree>
    <p:extLst>
      <p:ext uri="{BB962C8B-B14F-4D97-AF65-F5344CB8AC3E}">
        <p14:creationId xmlns:p14="http://schemas.microsoft.com/office/powerpoint/2010/main" val="47869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Činnost krajského soudu</a:t>
            </a:r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Odstraněna novelou č. 303/2011 Sb.</a:t>
            </a:r>
          </a:p>
          <a:p>
            <a:pPr eaLnBrk="1" hangingPunct="1"/>
            <a:r>
              <a:rPr lang="cs-CZ" altLang="cs-CZ" smtClean="0"/>
              <a:t>Veškeré přípravné úkony činí NSS</a:t>
            </a:r>
          </a:p>
        </p:txBody>
      </p:sp>
    </p:spTree>
    <p:extLst>
      <p:ext uri="{BB962C8B-B14F-4D97-AF65-F5344CB8AC3E}">
        <p14:creationId xmlns:p14="http://schemas.microsoft.com/office/powerpoint/2010/main" val="225929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Přezkumná činnost NSS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Lze přiznat odkladný účinek</a:t>
            </a:r>
          </a:p>
          <a:p>
            <a:pPr eaLnBrk="1" hangingPunct="1"/>
            <a:r>
              <a:rPr lang="cs-CZ" altLang="cs-CZ" smtClean="0"/>
              <a:t>Zásadně bez jednání</a:t>
            </a:r>
          </a:p>
          <a:p>
            <a:pPr eaLnBrk="1" hangingPunct="1"/>
            <a:r>
              <a:rPr lang="cs-CZ" altLang="cs-CZ" smtClean="0"/>
              <a:t>Nejvyšší  správní   soud  je  zásadně </a:t>
            </a:r>
            <a:r>
              <a:rPr lang="cs-CZ" altLang="cs-CZ" b="1" smtClean="0"/>
              <a:t>vázán  rozsahem</a:t>
            </a:r>
            <a:r>
              <a:rPr lang="cs-CZ" altLang="cs-CZ" smtClean="0"/>
              <a:t> a důvody kasační stížnosti</a:t>
            </a:r>
          </a:p>
          <a:p>
            <a:pPr lvl="1" eaLnBrk="1" hangingPunct="1"/>
            <a:r>
              <a:rPr lang="cs-CZ" altLang="cs-CZ" smtClean="0"/>
              <a:t>výjimky § 109 odst. 2 a 3</a:t>
            </a:r>
          </a:p>
          <a:p>
            <a:pPr eaLnBrk="1" hangingPunct="1"/>
            <a:r>
              <a:rPr lang="cs-CZ" altLang="cs-CZ" smtClean="0"/>
              <a:t>Ke skutečnostem, které stěžovatel uplatnil teprve po vydání napadeného rozhodnutí krajského soudu, Nejvyšší správní soud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410698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Účastníci řízení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Žalobce a žalovaný</a:t>
            </a:r>
            <a:r>
              <a:rPr lang="cs-CZ" altLang="cs-CZ" sz="2400"/>
              <a:t> (§ 33 odst. 1)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Žalobce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/>
              <a:t>FO nebo PO podle § 65 odst. 1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/>
              <a:t>Spolek dle § 65 odst. 2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/>
              <a:t>Instituce či osoba, jíž svědčí zvláštní žalobní legitimace podle § 66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Žalovaný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900"/>
              <a:t>správní orgán vymezený zákonem (§ 33 odst. 1, § 69)</a:t>
            </a:r>
          </a:p>
        </p:txBody>
      </p:sp>
    </p:spTree>
    <p:extLst>
      <p:ext uri="{BB962C8B-B14F-4D97-AF65-F5344CB8AC3E}">
        <p14:creationId xmlns:p14="http://schemas.microsoft.com/office/powerpoint/2010/main" val="420692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Rozhodnutí o kasační stížnosti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Kasační princip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b="1"/>
              <a:t>zrušení </a:t>
            </a:r>
            <a:r>
              <a:rPr lang="cs-CZ" altLang="cs-CZ" sz="2200"/>
              <a:t>rozhodnutí KS a vrácení věci k dalšímu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lze zrušit též rozhodnutí správních orgánů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b="1"/>
              <a:t>zamítnutí</a:t>
            </a:r>
            <a:r>
              <a:rPr lang="cs-CZ" altLang="cs-CZ" sz="2200"/>
              <a:t> kasační stížnosti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Odmítnutí</a:t>
            </a:r>
            <a:r>
              <a:rPr lang="cs-CZ" altLang="cs-CZ" sz="2400"/>
              <a:t> kasační stížnosti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§ 37 odst. 5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§ 46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Zastavení</a:t>
            </a:r>
            <a:r>
              <a:rPr lang="cs-CZ" altLang="cs-CZ" sz="2400"/>
              <a:t>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nezaplacení soudního poplatku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/>
              <a:t>zpětvzetí KS</a:t>
            </a:r>
          </a:p>
        </p:txBody>
      </p:sp>
    </p:spTree>
    <p:extLst>
      <p:ext uri="{BB962C8B-B14F-4D97-AF65-F5344CB8AC3E}">
        <p14:creationId xmlns:p14="http://schemas.microsoft.com/office/powerpoint/2010/main" val="3331323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Žalobce dle § 65 odst. 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/>
              <a:t>FO či PO tvrdící zkrácení na svých právech</a:t>
            </a:r>
          </a:p>
          <a:p>
            <a:pPr lvl="1" eaLnBrk="1" hangingPunct="1"/>
            <a:r>
              <a:rPr lang="cs-CZ" altLang="cs-CZ" dirty="0" smtClean="0"/>
              <a:t>podmínkou není účastenství ve správním řízení</a:t>
            </a:r>
          </a:p>
          <a:p>
            <a:pPr lvl="1" eaLnBrk="1" hangingPunct="1"/>
            <a:r>
              <a:rPr lang="cs-CZ" altLang="cs-CZ" dirty="0" smtClean="0"/>
              <a:t>žalobní legitimace je založena tvrzením</a:t>
            </a:r>
          </a:p>
          <a:p>
            <a:pPr lvl="1" eaLnBrk="1" hangingPunct="1"/>
            <a:r>
              <a:rPr lang="cs-CZ" altLang="cs-CZ" dirty="0" smtClean="0"/>
              <a:t>zkrácení na subjektivním veřejném právu náležejícím žalobci</a:t>
            </a:r>
          </a:p>
          <a:p>
            <a:pPr lvl="2" eaLnBrk="1" hangingPunct="1"/>
            <a:r>
              <a:rPr lang="cs-CZ" altLang="cs-CZ" dirty="0" smtClean="0"/>
              <a:t>přímé zkrácení</a:t>
            </a:r>
          </a:p>
          <a:p>
            <a:pPr lvl="2" eaLnBrk="1" hangingPunct="1"/>
            <a:r>
              <a:rPr lang="cs-CZ" altLang="cs-CZ" dirty="0" smtClean="0"/>
              <a:t>zkrácení v důsledku porušení práv v předcházejícím řízení </a:t>
            </a:r>
          </a:p>
        </p:txBody>
      </p:sp>
    </p:spTree>
    <p:extLst>
      <p:ext uri="{BB962C8B-B14F-4D97-AF65-F5344CB8AC3E}">
        <p14:creationId xmlns:p14="http://schemas.microsoft.com/office/powerpoint/2010/main" val="209995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3592</Words>
  <Application>Microsoft Office PowerPoint</Application>
  <PresentationFormat>Předvádění na obrazovce (4:3)</PresentationFormat>
  <Paragraphs>529</Paragraphs>
  <Slides>80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5" baseType="lpstr">
      <vt:lpstr>Calibri</vt:lpstr>
      <vt:lpstr>Calibri Light</vt:lpstr>
      <vt:lpstr>Garamond</vt:lpstr>
      <vt:lpstr>Wingdings 2</vt:lpstr>
      <vt:lpstr>Retrospektiva</vt:lpstr>
      <vt:lpstr>Advokát před správními soudy</vt:lpstr>
      <vt:lpstr>Přehled výkladu</vt:lpstr>
      <vt:lpstr>Řízení o žalobě proti rozhodnutí správního orgánu</vt:lpstr>
      <vt:lpstr>Pojem rozhodnutí</vt:lpstr>
      <vt:lpstr>Příklady materiálního pojetí rozhodnutí</vt:lpstr>
      <vt:lpstr>Rozhodnutím není např.:</vt:lpstr>
      <vt:lpstr>Povaha a předmět rozhodnutí</vt:lpstr>
      <vt:lpstr>Účastníci řízení</vt:lpstr>
      <vt:lpstr>Žalobce dle § 65 odst. 1</vt:lpstr>
      <vt:lpstr>Dotčení právní sféry</vt:lpstr>
      <vt:lpstr>č. 1764/2009 Sb.NSS</vt:lpstr>
      <vt:lpstr>Žalobní legitimace dle § 65 odst. 2</vt:lpstr>
      <vt:lpstr>Zvláštní žalobní legitimace dle § 66</vt:lpstr>
      <vt:lpstr>Žalovaný</vt:lpstr>
      <vt:lpstr>Nepřípustnost a kompetenční výluky</vt:lpstr>
      <vt:lpstr>Nepřípustnost žaloby (§ 68)</vt:lpstr>
      <vt:lpstr>Věci projednávané v režimu části V. (I.)</vt:lpstr>
      <vt:lpstr>Věci projednávané v režimu části V. (II.)</vt:lpstr>
      <vt:lpstr>Kompetenční výluky I.</vt:lpstr>
      <vt:lpstr>Kompetenční výluky II.</vt:lpstr>
      <vt:lpstr>Kompetenční výluky III.</vt:lpstr>
      <vt:lpstr>Náležitosti žaloby I.</vt:lpstr>
      <vt:lpstr>Náležitosti žaloby II.</vt:lpstr>
      <vt:lpstr>Náležitosti žaloby III.</vt:lpstr>
      <vt:lpstr>Náležitosti žaloby IV.</vt:lpstr>
      <vt:lpstr>Lhůta pro podání žaloby</vt:lpstr>
      <vt:lpstr>Odkladný účinek žaloby I.</vt:lpstr>
      <vt:lpstr>Odkladný účinek žaloby II.</vt:lpstr>
      <vt:lpstr>Odkladný účinek III.</vt:lpstr>
      <vt:lpstr>Průběh řízení - zahájení</vt:lpstr>
      <vt:lpstr>Průběh řízení – SoP a procesní podmínky</vt:lpstr>
      <vt:lpstr>Průběh řízení – výzvy a vyjádření I.</vt:lpstr>
      <vt:lpstr>Průběh řízení – výzvy a vyjádření II.</vt:lpstr>
      <vt:lpstr>Projednání žaloby</vt:lpstr>
      <vt:lpstr>Přezkoumání napadeného rozhodnutí – časové hledisko</vt:lpstr>
      <vt:lpstr>Přezkoumání napadeného rozhodnutí - rozsah</vt:lpstr>
      <vt:lpstr>Přezkum podkladových úkonů</vt:lpstr>
      <vt:lpstr>Příklady podkladových úkonů</vt:lpstr>
      <vt:lpstr>Meritorní rozhodnutí o žalobě</vt:lpstr>
      <vt:lpstr>Řízení o žalobě na ochranu proti nečinnosti</vt:lpstr>
      <vt:lpstr>Povinnost SO konat</vt:lpstr>
      <vt:lpstr>Nečinnost správního orgánu</vt:lpstr>
      <vt:lpstr>Příklady, kdy se lze domáhat ochrany</vt:lpstr>
      <vt:lpstr>Příklady, kdy se nelze domáhat ochrany</vt:lpstr>
      <vt:lpstr>Příklady osvědčení</vt:lpstr>
      <vt:lpstr>Účastníci řízení</vt:lpstr>
      <vt:lpstr>Nepřípustnost žaloby</vt:lpstr>
      <vt:lpstr>Prostředky ochrany proti nečinnosti</vt:lpstr>
      <vt:lpstr>Fikce rozhodnutí a jiný právní následek</vt:lpstr>
      <vt:lpstr>Lhůta pro podání žaloby</vt:lpstr>
      <vt:lpstr>Náležitosti žaloby</vt:lpstr>
      <vt:lpstr>Rozhodný stav</vt:lpstr>
      <vt:lpstr>Posuzování důvodnosti žaloby</vt:lpstr>
      <vt:lpstr>Rozsudek</vt:lpstr>
      <vt:lpstr>Řízení o žalobě proti nezákonnému zásahu</vt:lpstr>
      <vt:lpstr>Zásah</vt:lpstr>
      <vt:lpstr>Účastníci řízení</vt:lpstr>
      <vt:lpstr>Nepřípustnost žaloby</vt:lpstr>
      <vt:lpstr>Lhůta pro podání žaloby</vt:lpstr>
      <vt:lpstr>Náležitosti žaloby</vt:lpstr>
      <vt:lpstr>Rozhodný stav</vt:lpstr>
      <vt:lpstr>Rozhodnutí soudu</vt:lpstr>
      <vt:lpstr>Řízení o návrhu na zrušení opatření obecné povahy</vt:lpstr>
      <vt:lpstr>Pojem opatření obecné povahy</vt:lpstr>
      <vt:lpstr>Příklady OOP</vt:lpstr>
      <vt:lpstr>Navrhovatel</vt:lpstr>
      <vt:lpstr>Odpůrce a OZŘ</vt:lpstr>
      <vt:lpstr>Návrh na zahájení řízení</vt:lpstr>
      <vt:lpstr>Přezkum OOP</vt:lpstr>
      <vt:lpstr>Rozhodnutí</vt:lpstr>
      <vt:lpstr>Řízení o kasační stížnosti</vt:lpstr>
      <vt:lpstr>Pojem kasační stížnosti</vt:lpstr>
      <vt:lpstr>Přípustnost kasační stížnosti</vt:lpstr>
      <vt:lpstr>Nepřijatelnost kasační stížnosti</vt:lpstr>
      <vt:lpstr>Náležitosti kasační stížnosti</vt:lpstr>
      <vt:lpstr>Důvody kasační stížnosti</vt:lpstr>
      <vt:lpstr>Účastníci řízení</vt:lpstr>
      <vt:lpstr>Činnost krajského soudu</vt:lpstr>
      <vt:lpstr>Přezkumná činnost NSS</vt:lpstr>
      <vt:lpstr>Rozhodnutí o kasační stížnosti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Advokát před správními soudy</dc:title>
  <dc:creator>JUDr. Petr Lavický, Ph.D.</dc:creator>
  <cp:lastModifiedBy>JUDr. Petr Lavický, Ph.D.</cp:lastModifiedBy>
  <cp:revision>2</cp:revision>
  <dcterms:created xsi:type="dcterms:W3CDTF">2015-08-31T06:05:54Z</dcterms:created>
  <dcterms:modified xsi:type="dcterms:W3CDTF">2015-08-31T06:17:41Z</dcterms:modified>
</cp:coreProperties>
</file>